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01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22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48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06529012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br>
              <a:rPr lang="en-US" dirty="0" smtClean="0"/>
            </a:br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 Abbas</a:t>
            </a:r>
          </a:p>
          <a:p>
            <a:r>
              <a:rPr lang="en-US" dirty="0" smtClean="0"/>
              <a:t>Ahsan </a:t>
            </a:r>
            <a:r>
              <a:rPr lang="en-US" dirty="0" err="1" smtClean="0"/>
              <a:t>Sanaullah</a:t>
            </a:r>
            <a:endParaRPr lang="en-US" dirty="0" smtClean="0"/>
          </a:p>
          <a:p>
            <a:r>
              <a:rPr lang="en-US" dirty="0" smtClean="0"/>
              <a:t>Fernando Trevino Ramirez</a:t>
            </a:r>
          </a:p>
        </p:txBody>
      </p:sp>
    </p:spTree>
    <p:extLst>
      <p:ext uri="{BB962C8B-B14F-4D97-AF65-F5344CB8AC3E}">
        <p14:creationId xmlns:p14="http://schemas.microsoft.com/office/powerpoint/2010/main" val="10909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939800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how different representations on a Genetic Algorithm (GA) can affect its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060700"/>
            <a:ext cx="9601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848100"/>
            <a:ext cx="909320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Traveling Salesman: An NP-Hard Problem [2].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mtClean="0"/>
              <a:t>Description: Given a number of cities, find the shortest path that goes through all the cities exactly one time and ends in the first city you chose.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0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0793"/>
            <a:ext cx="9601200" cy="1485900"/>
          </a:xfrm>
        </p:spPr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9939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r>
              <a:rPr lang="en-US" dirty="0" smtClean="0"/>
              <a:t>Simply list the path from start to finish. For </a:t>
            </a:r>
            <a:r>
              <a:rPr lang="en-US" dirty="0"/>
              <a:t>Fig.1 would be [0, 3, 2, 1].</a:t>
            </a:r>
            <a:endParaRPr lang="en-US" dirty="0" smtClean="0"/>
          </a:p>
          <a:p>
            <a:r>
              <a:rPr lang="en-US" dirty="0" smtClean="0"/>
              <a:t>Ordinal Representation [3]</a:t>
            </a:r>
          </a:p>
          <a:p>
            <a:pPr marL="0" indent="0">
              <a:buNone/>
            </a:pPr>
            <a:r>
              <a:rPr lang="en-US" dirty="0" smtClean="0"/>
              <a:t>Is best to explain with an example of how to go from list -&gt; ordinal:</a:t>
            </a:r>
          </a:p>
          <a:p>
            <a:pPr marL="0" indent="0">
              <a:buNone/>
            </a:pPr>
            <a:r>
              <a:rPr lang="en-US" dirty="0" smtClean="0"/>
              <a:t>“A” is the list representation we want to translate and “B” are the indexes of the array in order. </a:t>
            </a:r>
            <a:r>
              <a:rPr lang="en-US" dirty="0"/>
              <a:t>Remove first city from A on both arrays after each </a:t>
            </a:r>
            <a:r>
              <a:rPr lang="en-US" dirty="0" smtClean="0"/>
              <a:t>step and write in the answer the index location of the element removed from B.</a:t>
            </a:r>
            <a:br>
              <a:rPr lang="en-US" dirty="0" smtClean="0"/>
            </a:br>
            <a:r>
              <a:rPr lang="en-US" dirty="0" smtClean="0"/>
              <a:t>A: [0</a:t>
            </a:r>
            <a:r>
              <a:rPr lang="en-US" dirty="0"/>
              <a:t>, 3, 2, 1</a:t>
            </a:r>
            <a:r>
              <a:rPr lang="en-US" dirty="0" smtClean="0"/>
              <a:t>] -&gt; [3, 2, 1] -&gt; [2, 1] -&gt; [1] -&gt; []</a:t>
            </a:r>
            <a:br>
              <a:rPr lang="en-US" dirty="0" smtClean="0"/>
            </a:br>
            <a:r>
              <a:rPr lang="en-US" dirty="0" smtClean="0"/>
              <a:t>	0	2	   1	 0</a:t>
            </a:r>
            <a:br>
              <a:rPr lang="en-US" dirty="0" smtClean="0"/>
            </a:br>
            <a:r>
              <a:rPr lang="en-US" dirty="0" smtClean="0"/>
              <a:t>B: [0, 1, 2, 3] -&gt; [1, 2, 3] -&gt; [1, 2] -&gt; [1] -&gt; []</a:t>
            </a:r>
          </a:p>
          <a:p>
            <a:pPr marL="0" indent="0">
              <a:buNone/>
            </a:pPr>
            <a:r>
              <a:rPr lang="en-US" dirty="0" smtClean="0"/>
              <a:t>Answer: [0, 2, 1, 0]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4279" r="66364" b="21738"/>
          <a:stretch/>
        </p:blipFill>
        <p:spPr bwMode="auto">
          <a:xfrm>
            <a:off x="9026525" y="1545272"/>
            <a:ext cx="2314575" cy="1934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Order </a:t>
            </a:r>
            <a:r>
              <a:rPr lang="en-US" dirty="0" smtClean="0"/>
              <a:t>Crossover: the </a:t>
            </a:r>
            <a:r>
              <a:rPr lang="en-US" dirty="0"/>
              <a:t>order of a subset of cities of 1 parent is imposed on the other parent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/>
              <a:t>E</a:t>
            </a:r>
            <a:r>
              <a:rPr lang="en-US" dirty="0" smtClean="0"/>
              <a:t>dge Recombination: </a:t>
            </a:r>
            <a:r>
              <a:rPr lang="en-US" dirty="0"/>
              <a:t>“tries to preserve the edges of parents” [3]. </a:t>
            </a:r>
            <a:r>
              <a:rPr lang="en-US" dirty="0" smtClean="0"/>
              <a:t> </a:t>
            </a:r>
          </a:p>
          <a:p>
            <a:r>
              <a:rPr lang="en-US" dirty="0"/>
              <a:t>Ordinal </a:t>
            </a:r>
            <a:r>
              <a:rPr lang="en-US" dirty="0" smtClean="0"/>
              <a:t>Representation </a:t>
            </a:r>
          </a:p>
          <a:p>
            <a:pPr lvl="1"/>
            <a:r>
              <a:rPr lang="en-US" dirty="0" smtClean="0"/>
              <a:t>One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List </a:t>
                </a:r>
                <a:r>
                  <a:rPr lang="en-US" dirty="0" smtClean="0"/>
                  <a:t>Representation</a:t>
                </a:r>
              </a:p>
              <a:p>
                <a:pPr lvl="1"/>
                <a:r>
                  <a:rPr lang="en-US" dirty="0"/>
                  <a:t>One city </a:t>
                </a:r>
                <a:r>
                  <a:rPr lang="en-US" dirty="0" smtClean="0"/>
                  <a:t>Insertion: </a:t>
                </a:r>
                <a:r>
                  <a:rPr lang="en-US" dirty="0"/>
                  <a:t>takes a random city and moves it to a random position in the </a:t>
                </a:r>
                <a:r>
                  <a:rPr lang="en-US" dirty="0" smtClean="0"/>
                  <a:t>path.</a:t>
                </a:r>
                <a:endParaRPr lang="en-US" dirty="0"/>
              </a:p>
              <a:p>
                <a:pPr marL="530352" lvl="1" indent="0">
                  <a:buNone/>
                </a:pPr>
                <a:r>
                  <a:rPr lang="en-US" dirty="0"/>
                  <a:t> [0,1,2,3] -&gt; [0,2,1,3</a:t>
                </a:r>
                <a:r>
                  <a:rPr lang="en-US" dirty="0" smtClean="0"/>
                  <a:t>]				[</a:t>
                </a:r>
                <a:r>
                  <a:rPr lang="en-US" dirty="0"/>
                  <a:t>0,1,2,3] -&gt; [0,2,3,1]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Displacement or N consecutive cities Insertion: takes </a:t>
                </a:r>
                <a:r>
                  <a:rPr lang="en-US" dirty="0"/>
                  <a:t>a random sized windows and moves it to another random </a:t>
                </a:r>
                <a:r>
                  <a:rPr lang="en-US" dirty="0" smtClean="0"/>
                  <a:t>position.</a:t>
                </a:r>
              </a:p>
              <a:p>
                <a:pPr marL="530352" lvl="1" indent="0">
                  <a:buNone/>
                </a:pPr>
                <a:r>
                  <a:rPr lang="en-US" dirty="0" smtClean="0"/>
                  <a:t>[0,1,2,3] -&gt; [0,3,1,2]					[</a:t>
                </a:r>
                <a:r>
                  <a:rPr lang="en-US" dirty="0"/>
                  <a:t>0,1,2,3] -&gt; </a:t>
                </a:r>
                <a:r>
                  <a:rPr lang="en-US" dirty="0" smtClean="0"/>
                  <a:t>[</a:t>
                </a:r>
                <a:r>
                  <a:rPr lang="en-US" dirty="0"/>
                  <a:t>3</a:t>
                </a:r>
                <a:r>
                  <a:rPr lang="en-US" dirty="0" smtClean="0"/>
                  <a:t>,0,1,2</a:t>
                </a:r>
                <a:r>
                  <a:rPr lang="en-US" dirty="0"/>
                  <a:t>] </a:t>
                </a:r>
                <a:endParaRPr lang="en-US" dirty="0" smtClean="0"/>
              </a:p>
              <a:p>
                <a:r>
                  <a:rPr lang="en-US" dirty="0" smtClean="0"/>
                  <a:t>Ordinal Representation</a:t>
                </a:r>
              </a:p>
              <a:p>
                <a:pPr lvl="1"/>
                <a:r>
                  <a:rPr lang="en-US" dirty="0" smtClean="0"/>
                  <a:t>Single Index Mutation: a </a:t>
                </a:r>
                <a:r>
                  <a:rPr lang="en-US" dirty="0"/>
                  <a:t>random index </a:t>
                </a:r>
                <a14:m>
                  <m:oMath xmlns:m="http://schemas.openxmlformats.org/officeDocument/2006/math">
                    <m:r>
                      <a:rPr lang="en-US"/>
                      <m:t>𝑖</m:t>
                    </m:r>
                  </m:oMath>
                </a14:m>
                <a:r>
                  <a:rPr lang="en-US" dirty="0"/>
                  <a:t> is chosen. Then, a random value in </a:t>
                </a:r>
                <a14:m>
                  <m:oMath xmlns:m="http://schemas.openxmlformats.org/officeDocument/2006/math">
                    <m:r>
                      <a:rPr lang="en-US"/>
                      <m:t>[0,</m:t>
                    </m:r>
                    <m:r>
                      <a:rPr lang="en-US"/>
                      <m:t>𝑛</m:t>
                    </m:r>
                    <m:r>
                      <a:rPr lang="en-US"/>
                      <m:t>−</m:t>
                    </m:r>
                    <m:r>
                      <a:rPr lang="en-US"/>
                      <m:t>𝑖</m:t>
                    </m:r>
                    <m:r>
                      <a:rPr lang="en-US"/>
                      <m:t>−1]</m:t>
                    </m:r>
                  </m:oMath>
                </a14:m>
                <a:r>
                  <a:rPr lang="en-US" dirty="0"/>
                  <a:t> is chosen (</a:t>
                </a:r>
                <a14:m>
                  <m:oMath xmlns:m="http://schemas.openxmlformats.org/officeDocument/2006/math">
                    <m:r>
                      <a:rPr lang="en-US"/>
                      <m:t>𝑛</m:t>
                    </m:r>
                  </m:oMath>
                </a14:m>
                <a:r>
                  <a:rPr lang="en-US" dirty="0"/>
                  <a:t> is the number of cities). This replaces the old value at </a:t>
                </a:r>
                <a14:m>
                  <m:oMath xmlns:m="http://schemas.openxmlformats.org/officeDocument/2006/math">
                    <m:r>
                      <a:rPr lang="en-US"/>
                      <m:t>𝑖</m:t>
                    </m:r>
                  </m:oMath>
                </a14:m>
                <a:r>
                  <a:rPr lang="en-US" dirty="0"/>
                  <a:t> in the ordinal representation. This always results in a valid representation.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  <a:blipFill rotWithShape="0">
                <a:blip r:embed="rId2"/>
                <a:stretch>
                  <a:fillRect l="-565" t="-1192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Hal Stringer &amp; Annie Wu (2004). “A Teaching GA” [Computer software]. Florida, Orlando: UCF.</a:t>
            </a:r>
          </a:p>
          <a:p>
            <a:r>
              <a:rPr lang="en-US" dirty="0"/>
              <a:t>[2] Applegate, D. L.; Bixby, R. M.; </a:t>
            </a:r>
            <a:r>
              <a:rPr lang="en-US" dirty="0" err="1"/>
              <a:t>Chvatal</a:t>
            </a:r>
            <a:r>
              <a:rPr lang="en-US" dirty="0"/>
              <a:t>, V.; Cook, W. J. (2006), “The Traveling Salesman Problem”, ISBN 978-0-691-12993-8.</a:t>
            </a:r>
          </a:p>
          <a:p>
            <a:r>
              <a:rPr lang="en-US" dirty="0"/>
              <a:t>[3] </a:t>
            </a:r>
            <a:r>
              <a:rPr lang="en-US" dirty="0" err="1"/>
              <a:t>Larranaga</a:t>
            </a:r>
            <a:r>
              <a:rPr lang="en-US" dirty="0"/>
              <a:t>, P. (1999). “Genetic Algorithms for the Travelling Salesman Problem: A Review of Representations and Operators”. Retrieved February 19, 2020, from </a:t>
            </a:r>
            <a:r>
              <a:rPr lang="en-US" u="sng" dirty="0">
                <a:hlinkClick r:id="rId2"/>
              </a:rPr>
              <a:t>https://link.springer.com/article/10.1023/A:1006529012972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150</TotalTime>
  <Words>337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Homework 2 Group 1</vt:lpstr>
      <vt:lpstr>Goal</vt:lpstr>
      <vt:lpstr>Representations</vt:lpstr>
      <vt:lpstr>Crossover</vt:lpstr>
      <vt:lpstr>Mutation</vt:lpstr>
      <vt:lpstr>Experiment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Group 1</dc:title>
  <dc:creator>Fernando Trevino</dc:creator>
  <cp:lastModifiedBy>Fernando Trevino</cp:lastModifiedBy>
  <cp:revision>8</cp:revision>
  <dcterms:created xsi:type="dcterms:W3CDTF">2020-02-26T00:32:03Z</dcterms:created>
  <dcterms:modified xsi:type="dcterms:W3CDTF">2020-02-26T03:02:33Z</dcterms:modified>
</cp:coreProperties>
</file>