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6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2" r:id="rId16"/>
    <p:sldId id="270" r:id="rId17"/>
    <p:sldId id="271" r:id="rId18"/>
  </p:sldIdLst>
  <p:sldSz cx="12192000" cy="7199313"/>
  <p:notesSz cx="6858000" cy="9144000"/>
  <p:defaultTextStyle>
    <a:defPPr>
      <a:defRPr lang="pt-BR"/>
    </a:defPPr>
    <a:lvl1pPr marL="0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15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23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30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37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644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753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861" algn="l" defTabSz="91421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78225"/>
            <a:ext cx="9144000" cy="2506427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81308"/>
            <a:ext cx="9144000" cy="17381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5" indent="0" algn="ctr">
              <a:buNone/>
              <a:defRPr sz="1800"/>
            </a:lvl3pPr>
            <a:lvl4pPr marL="1371561" indent="0" algn="ctr">
              <a:buNone/>
              <a:defRPr sz="1600"/>
            </a:lvl4pPr>
            <a:lvl5pPr marL="1828749" indent="0" algn="ctr">
              <a:buNone/>
              <a:defRPr sz="1600"/>
            </a:lvl5pPr>
            <a:lvl6pPr marL="2285935" indent="0" algn="ctr">
              <a:buNone/>
              <a:defRPr sz="1600"/>
            </a:lvl6pPr>
            <a:lvl7pPr marL="2743123" indent="0" algn="ctr">
              <a:buNone/>
              <a:defRPr sz="1600"/>
            </a:lvl7pPr>
            <a:lvl8pPr marL="3200310" indent="0" algn="ctr">
              <a:buNone/>
              <a:defRPr sz="1600"/>
            </a:lvl8pPr>
            <a:lvl9pPr marL="3657496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1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8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83300"/>
            <a:ext cx="2628900" cy="610108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3300"/>
            <a:ext cx="7734300" cy="610108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3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94830"/>
            <a:ext cx="10515600" cy="2994714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817878"/>
            <a:ext cx="10515600" cy="1574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7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16484"/>
            <a:ext cx="5181600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16484"/>
            <a:ext cx="5181600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83297"/>
            <a:ext cx="10515600" cy="139153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764834"/>
            <a:ext cx="5157787" cy="8649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5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9" indent="0">
              <a:buNone/>
              <a:defRPr sz="1600" b="1"/>
            </a:lvl5pPr>
            <a:lvl6pPr marL="2285935" indent="0">
              <a:buNone/>
              <a:defRPr sz="1600" b="1"/>
            </a:lvl6pPr>
            <a:lvl7pPr marL="2743123" indent="0">
              <a:buNone/>
              <a:defRPr sz="1600" b="1"/>
            </a:lvl7pPr>
            <a:lvl8pPr marL="3200310" indent="0">
              <a:buNone/>
              <a:defRPr sz="1600" b="1"/>
            </a:lvl8pPr>
            <a:lvl9pPr marL="3657496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629752"/>
            <a:ext cx="5157787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4834"/>
            <a:ext cx="5183188" cy="8649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5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9" indent="0">
              <a:buNone/>
              <a:defRPr sz="1600" b="1"/>
            </a:lvl5pPr>
            <a:lvl6pPr marL="2285935" indent="0">
              <a:buNone/>
              <a:defRPr sz="1600" b="1"/>
            </a:lvl6pPr>
            <a:lvl7pPr marL="2743123" indent="0">
              <a:buNone/>
              <a:defRPr sz="1600" b="1"/>
            </a:lvl7pPr>
            <a:lvl8pPr marL="3200310" indent="0">
              <a:buNone/>
              <a:defRPr sz="1600" b="1"/>
            </a:lvl8pPr>
            <a:lvl9pPr marL="3657496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29752"/>
            <a:ext cx="5183188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1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1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1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79954"/>
            <a:ext cx="3932237" cy="1679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36570"/>
            <a:ext cx="6172200" cy="51161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159796"/>
            <a:ext cx="3932237" cy="4001285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5" indent="0">
              <a:buNone/>
              <a:defRPr sz="1200"/>
            </a:lvl3pPr>
            <a:lvl4pPr marL="1371561" indent="0">
              <a:buNone/>
              <a:defRPr sz="1000"/>
            </a:lvl4pPr>
            <a:lvl5pPr marL="1828749" indent="0">
              <a:buNone/>
              <a:defRPr sz="1000"/>
            </a:lvl5pPr>
            <a:lvl6pPr marL="2285935" indent="0">
              <a:buNone/>
              <a:defRPr sz="1000"/>
            </a:lvl6pPr>
            <a:lvl7pPr marL="2743123" indent="0">
              <a:buNone/>
              <a:defRPr sz="1000"/>
            </a:lvl7pPr>
            <a:lvl8pPr marL="3200310" indent="0">
              <a:buNone/>
              <a:defRPr sz="1000"/>
            </a:lvl8pPr>
            <a:lvl9pPr marL="3657496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79954"/>
            <a:ext cx="3932237" cy="1679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36570"/>
            <a:ext cx="6172200" cy="51161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5" indent="0">
              <a:buNone/>
              <a:defRPr sz="2400"/>
            </a:lvl3pPr>
            <a:lvl4pPr marL="1371561" indent="0">
              <a:buNone/>
              <a:defRPr sz="2000"/>
            </a:lvl4pPr>
            <a:lvl5pPr marL="1828749" indent="0">
              <a:buNone/>
              <a:defRPr sz="2000"/>
            </a:lvl5pPr>
            <a:lvl6pPr marL="2285935" indent="0">
              <a:buNone/>
              <a:defRPr sz="2000"/>
            </a:lvl6pPr>
            <a:lvl7pPr marL="2743123" indent="0">
              <a:buNone/>
              <a:defRPr sz="2000"/>
            </a:lvl7pPr>
            <a:lvl8pPr marL="3200310" indent="0">
              <a:buNone/>
              <a:defRPr sz="2000"/>
            </a:lvl8pPr>
            <a:lvl9pPr marL="3657496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159796"/>
            <a:ext cx="3932237" cy="4001285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5" indent="0">
              <a:buNone/>
              <a:defRPr sz="1200"/>
            </a:lvl3pPr>
            <a:lvl4pPr marL="1371561" indent="0">
              <a:buNone/>
              <a:defRPr sz="1000"/>
            </a:lvl4pPr>
            <a:lvl5pPr marL="1828749" indent="0">
              <a:buNone/>
              <a:defRPr sz="1000"/>
            </a:lvl5pPr>
            <a:lvl6pPr marL="2285935" indent="0">
              <a:buNone/>
              <a:defRPr sz="1000"/>
            </a:lvl6pPr>
            <a:lvl7pPr marL="2743123" indent="0">
              <a:buNone/>
              <a:defRPr sz="1000"/>
            </a:lvl7pPr>
            <a:lvl8pPr marL="3200310" indent="0">
              <a:buNone/>
              <a:defRPr sz="1000"/>
            </a:lvl8pPr>
            <a:lvl9pPr marL="3657496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6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83297"/>
            <a:ext cx="1051560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916484"/>
            <a:ext cx="1051560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72699"/>
            <a:ext cx="27432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B228-1FF8-4B13-A987-3A9AEF94236B}" type="datetimeFigureOut">
              <a:rPr lang="pt-BR" smtClean="0"/>
              <a:t>22/10/2017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72699"/>
            <a:ext cx="4114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72699"/>
            <a:ext cx="27432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E6AA-2974-4203-ADBA-3DC603A2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2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8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5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2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0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6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3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0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5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1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9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5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3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0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6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 flipH="1">
            <a:off x="338206" y="385680"/>
            <a:ext cx="10839399" cy="211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Loja: cadastro de loja no banco, precisa haver uma tabela para cadastrar as lojas.</a:t>
            </a:r>
          </a:p>
          <a:p>
            <a:r>
              <a:rPr lang="pt-BR" sz="1200" dirty="0" err="1"/>
              <a:t>Loja_id</a:t>
            </a:r>
            <a:r>
              <a:rPr lang="pt-BR" sz="1200" dirty="0"/>
              <a:t>: valor inteiro que grava um numero não duplicado para identificar cada loja</a:t>
            </a:r>
          </a:p>
          <a:p>
            <a:r>
              <a:rPr lang="pt-BR" sz="1200" dirty="0" err="1"/>
              <a:t>Loja_tipo</a:t>
            </a:r>
            <a:r>
              <a:rPr lang="pt-BR" sz="1200" dirty="0"/>
              <a:t>: valor inteiro para identificar o tipo de loja. (1 = Matriz, 2 – Filial, 3-Franqueado). A filia depende da matriz, o franqueado é </a:t>
            </a:r>
            <a:r>
              <a:rPr lang="pt-BR" sz="1200" dirty="0" err="1"/>
              <a:t>idepedente</a:t>
            </a:r>
            <a:r>
              <a:rPr lang="pt-BR" sz="1200" dirty="0"/>
              <a:t>.</a:t>
            </a:r>
          </a:p>
          <a:p>
            <a:r>
              <a:rPr lang="pt-BR" sz="1200" dirty="0" err="1"/>
              <a:t>Nome_fantasia</a:t>
            </a:r>
            <a:r>
              <a:rPr lang="pt-BR" sz="1200" dirty="0"/>
              <a:t>: guarda o nome comum da loja( </a:t>
            </a:r>
            <a:r>
              <a:rPr lang="pt-BR" sz="1200" dirty="0" err="1"/>
              <a:t>ex</a:t>
            </a:r>
            <a:r>
              <a:rPr lang="pt-BR" sz="1200" dirty="0"/>
              <a:t>: Chiquinho Sorvetes)</a:t>
            </a:r>
          </a:p>
          <a:p>
            <a:r>
              <a:rPr lang="pt-BR" sz="1200" dirty="0" err="1"/>
              <a:t>Nome_fiscal</a:t>
            </a:r>
            <a:r>
              <a:rPr lang="pt-BR" sz="1200" dirty="0"/>
              <a:t>: guarda o nome fiscal da loja( </a:t>
            </a:r>
            <a:r>
              <a:rPr lang="pt-BR" sz="1200" dirty="0" err="1"/>
              <a:t>ex</a:t>
            </a:r>
            <a:r>
              <a:rPr lang="pt-BR" sz="1200" dirty="0"/>
              <a:t>: Chiquinho Sorvetes Comercio LTDA)</a:t>
            </a:r>
          </a:p>
          <a:p>
            <a:r>
              <a:rPr lang="pt-BR" sz="1200" dirty="0" err="1"/>
              <a:t>Cnpj</a:t>
            </a:r>
            <a:r>
              <a:rPr lang="pt-BR" sz="1200" dirty="0"/>
              <a:t>: CNPJ da loja</a:t>
            </a:r>
          </a:p>
          <a:p>
            <a:r>
              <a:rPr lang="pt-BR" sz="1200" dirty="0"/>
              <a:t>IE: Inscrição Estadual</a:t>
            </a:r>
          </a:p>
          <a:p>
            <a:r>
              <a:rPr lang="pt-BR" sz="1200" dirty="0"/>
              <a:t>IM: Inscrição Municipal</a:t>
            </a:r>
          </a:p>
          <a:p>
            <a:r>
              <a:rPr lang="pt-BR" sz="1200" dirty="0" err="1"/>
              <a:t>Tipo_fiscal</a:t>
            </a:r>
            <a:r>
              <a:rPr lang="pt-BR" sz="1200" dirty="0"/>
              <a:t>: </a:t>
            </a:r>
            <a:r>
              <a:rPr lang="pt-BR" sz="1200" dirty="0" err="1"/>
              <a:t>idendifica</a:t>
            </a:r>
            <a:r>
              <a:rPr lang="pt-BR" sz="1200" dirty="0"/>
              <a:t> em qual regime tributário o cliente esta.(</a:t>
            </a:r>
            <a:r>
              <a:rPr lang="pt-BR" sz="1200" dirty="0" err="1"/>
              <a:t>ex</a:t>
            </a:r>
            <a:r>
              <a:rPr lang="pt-BR" sz="1200" dirty="0"/>
              <a:t>: 1 – Simples Nacional, 2 – Lucro Presumido, 3 – Lucro Real, 4-Micro Empreendedor Individual)</a:t>
            </a:r>
          </a:p>
          <a:p>
            <a:endParaRPr lang="pt-BR" sz="2333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0731" y="2450394"/>
            <a:ext cx="776097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Transferência de Informações entre Lojas e Retaguarda Central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7893" y="3039119"/>
            <a:ext cx="263047" cy="26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3"/>
          </a:p>
        </p:txBody>
      </p:sp>
      <p:sp>
        <p:nvSpPr>
          <p:cNvPr id="5" name="Retângulo 4"/>
          <p:cNvSpPr/>
          <p:nvPr/>
        </p:nvSpPr>
        <p:spPr>
          <a:xfrm>
            <a:off x="206683" y="3437657"/>
            <a:ext cx="263047" cy="26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3"/>
          </a:p>
        </p:txBody>
      </p:sp>
      <p:sp>
        <p:nvSpPr>
          <p:cNvPr id="9" name="CaixaDeTexto 8"/>
          <p:cNvSpPr txBox="1"/>
          <p:nvPr/>
        </p:nvSpPr>
        <p:spPr>
          <a:xfrm>
            <a:off x="651355" y="3001539"/>
            <a:ext cx="220983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Tabela de Preços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1357" y="3437655"/>
            <a:ext cx="396146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Cadastro de Produtos e Grupos</a:t>
            </a:r>
          </a:p>
        </p:txBody>
      </p:sp>
    </p:spTree>
    <p:extLst>
      <p:ext uri="{BB962C8B-B14F-4D97-AF65-F5344CB8AC3E}">
        <p14:creationId xmlns:p14="http://schemas.microsoft.com/office/powerpoint/2010/main" val="251329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Movimentação Financeira - Receita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737" y="1179344"/>
            <a:ext cx="214075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Documento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0038" y="1562312"/>
            <a:ext cx="11784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Receita</a:t>
            </a:r>
            <a:br>
              <a:rPr lang="pt-BR" sz="1400" dirty="0"/>
            </a:br>
            <a:r>
              <a:rPr lang="pt-BR" sz="1400" dirty="0"/>
              <a:t>Despesa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21008" y="1179345"/>
            <a:ext cx="30947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Receita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45774" y="1179345"/>
            <a:ext cx="555933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741" y="5876114"/>
            <a:ext cx="3473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Descrição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25569" y="5876115"/>
            <a:ext cx="13874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Valor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387015" y="5876114"/>
            <a:ext cx="19072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Vencimento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6" y="1186311"/>
            <a:ext cx="304800" cy="3720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08" y="1186311"/>
            <a:ext cx="304800" cy="3429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590506"/>
            <a:ext cx="4343400" cy="4381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2141" y="584788"/>
            <a:ext cx="24348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Numero do Documento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75709" y="584789"/>
            <a:ext cx="121952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945577" y="588940"/>
            <a:ext cx="199208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Competência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045774" y="588440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831153" y="584789"/>
            <a:ext cx="199208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Baixa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970068" y="583527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91" y="1190272"/>
            <a:ext cx="304800" cy="342900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7740" y="4153933"/>
            <a:ext cx="1159133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3840159"/>
            <a:ext cx="104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Observação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488974" y="5867818"/>
            <a:ext cx="19072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Competência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377261" y="1551613"/>
            <a:ext cx="11784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Vendas</a:t>
            </a:r>
            <a:br>
              <a:rPr lang="pt-BR" sz="1400" dirty="0"/>
            </a:br>
            <a:r>
              <a:rPr lang="pt-BR" sz="1400" dirty="0"/>
              <a:t>Outras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844783" y="3679128"/>
            <a:ext cx="2456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Baixar Automático após gravar: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8887619" y="3779336"/>
            <a:ext cx="192195" cy="1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5" name="CaixaDeTexto 34"/>
          <p:cNvSpPr txBox="1"/>
          <p:nvPr/>
        </p:nvSpPr>
        <p:spPr>
          <a:xfrm>
            <a:off x="2721008" y="2553633"/>
            <a:ext cx="555933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12" y="2560599"/>
            <a:ext cx="304800" cy="342900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9345958" y="3722688"/>
            <a:ext cx="111445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Adicionar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0497993" y="3728037"/>
            <a:ext cx="111445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Limpar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228133" y="3009037"/>
            <a:ext cx="24059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Valor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9228133" y="2520523"/>
            <a:ext cx="24059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Banco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308" y="2524532"/>
            <a:ext cx="304800" cy="374175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2638190" y="2303417"/>
            <a:ext cx="135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Plano de Contas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228112" y="5884409"/>
            <a:ext cx="9670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Parcelas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304929" y="5876115"/>
            <a:ext cx="9670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110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Central de Movimentação Financeira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504957"/>
            <a:ext cx="20101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 Competência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616" y="2525787"/>
            <a:ext cx="300290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Numero do Documento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19135" y="1504958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Inicio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05232" y="1504959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842593" y="1504959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Fim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28690" y="1504959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613" y="2015373"/>
            <a:ext cx="20101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 Vencimento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33749" y="2015373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Inicio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090619" y="2015374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27980" y="2015374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Fim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14077" y="2015374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105232" y="2525789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4618" y="3305747"/>
            <a:ext cx="12177387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CaixaDeTexto 15"/>
          <p:cNvSpPr txBox="1"/>
          <p:nvPr/>
        </p:nvSpPr>
        <p:spPr>
          <a:xfrm>
            <a:off x="14617" y="3304784"/>
            <a:ext cx="101735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Documento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31970" y="3304784"/>
            <a:ext cx="223219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Loja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64170" y="3304785"/>
            <a:ext cx="242969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Cliente / Fornecedor / Loja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626369" y="3304784"/>
            <a:ext cx="140082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Situação(paga/não paga)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9574460" y="3304782"/>
            <a:ext cx="128078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Data Vencimento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855239" y="3304782"/>
            <a:ext cx="13280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Data Competência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667587" y="5434991"/>
            <a:ext cx="138497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Total Valor Selecionado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020072" y="3304782"/>
            <a:ext cx="128078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Valor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297261" y="3304781"/>
            <a:ext cx="128078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Tipo de Pagamento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052560" y="5434989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882326" y="5421926"/>
            <a:ext cx="13283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Opções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98" y="5434988"/>
            <a:ext cx="304800" cy="3429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6193344" y="5790955"/>
            <a:ext cx="12721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Ver Lançamento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193348" y="6021788"/>
            <a:ext cx="1272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Imprimir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193348" y="6261526"/>
            <a:ext cx="1272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Enviar E-mail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" y="1110666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Filtro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842593" y="2517364"/>
            <a:ext cx="25065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Documento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13" y="2530579"/>
            <a:ext cx="304800" cy="342900"/>
          </a:xfrm>
          <a:prstGeom prst="rect">
            <a:avLst/>
          </a:prstGeom>
        </p:spPr>
      </p:pic>
      <p:cxnSp>
        <p:nvCxnSpPr>
          <p:cNvPr id="35" name="Conector reto 34"/>
          <p:cNvCxnSpPr>
            <a:stCxn id="32" idx="3"/>
          </p:cNvCxnSpPr>
          <p:nvPr/>
        </p:nvCxnSpPr>
        <p:spPr>
          <a:xfrm>
            <a:off x="564900" y="1264555"/>
            <a:ext cx="6798827" cy="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9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Plano de Contas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741" y="1179343"/>
            <a:ext cx="258525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Descrição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01271" y="1173095"/>
            <a:ext cx="154559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Tipo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95070" y="1542431"/>
            <a:ext cx="1178461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Receita</a:t>
            </a:r>
            <a:br>
              <a:rPr lang="pt-BR" sz="1600" dirty="0"/>
            </a:br>
            <a:r>
              <a:rPr lang="pt-BR" sz="1600" dirty="0"/>
              <a:t>Despesa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4" y="1149873"/>
            <a:ext cx="304800" cy="3755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537866" y="1159881"/>
            <a:ext cx="4562279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Atual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25856" y="1183778"/>
            <a:ext cx="939451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Adicionar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537866" y="1548680"/>
            <a:ext cx="4562279" cy="5148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3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537861" y="1672053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 Receita</a:t>
            </a:r>
          </a:p>
          <a:p>
            <a:r>
              <a:rPr lang="pt-BR" sz="1400" dirty="0"/>
              <a:t>    - Vendas Sistema</a:t>
            </a:r>
          </a:p>
          <a:p>
            <a:r>
              <a:rPr lang="pt-BR" sz="1400" dirty="0"/>
              <a:t>    - Cartão Debito</a:t>
            </a:r>
          </a:p>
          <a:p>
            <a:r>
              <a:rPr lang="pt-BR" sz="1400" dirty="0"/>
              <a:t>    - Cartão Credito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37863" y="2871999"/>
            <a:ext cx="24065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+ Despesa</a:t>
            </a:r>
          </a:p>
          <a:p>
            <a:r>
              <a:rPr lang="pt-BR" sz="1400" dirty="0"/>
              <a:t>   - Despesas com Funcionários</a:t>
            </a:r>
          </a:p>
          <a:p>
            <a:r>
              <a:rPr lang="pt-BR" sz="1400" dirty="0"/>
              <a:t>      - FGTS</a:t>
            </a:r>
          </a:p>
          <a:p>
            <a:r>
              <a:rPr lang="pt-BR" sz="1400" dirty="0"/>
              <a:t>      - Vale Refeição</a:t>
            </a:r>
          </a:p>
          <a:p>
            <a:r>
              <a:rPr lang="pt-BR" sz="1400" dirty="0"/>
              <a:t>   - Despesas Com taxas</a:t>
            </a:r>
          </a:p>
          <a:p>
            <a:r>
              <a:rPr lang="pt-BR" sz="1400" dirty="0"/>
              <a:t>     - Taxas de Cartão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346770" y="1175268"/>
            <a:ext cx="190652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Vincular ao </a:t>
            </a:r>
            <a:r>
              <a:rPr lang="pt-BR" sz="1600" dirty="0" err="1"/>
              <a:t>Nivel</a:t>
            </a:r>
            <a:endParaRPr lang="pt-BR" sz="16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84" y="1149873"/>
            <a:ext cx="304800" cy="375580"/>
          </a:xfrm>
          <a:prstGeom prst="rect">
            <a:avLst/>
          </a:prstGeom>
        </p:spPr>
      </p:pic>
      <p:cxnSp>
        <p:nvCxnSpPr>
          <p:cNvPr id="18" name="Conector angulado 17"/>
          <p:cNvCxnSpPr>
            <a:stCxn id="15" idx="2"/>
          </p:cNvCxnSpPr>
          <p:nvPr/>
        </p:nvCxnSpPr>
        <p:spPr>
          <a:xfrm rot="16200000" flipH="1">
            <a:off x="6112260" y="701595"/>
            <a:ext cx="613378" cy="2237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7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Loja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490229"/>
            <a:ext cx="2506520" cy="451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Tipo de Loja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20" y="1503444"/>
            <a:ext cx="304800" cy="3429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84371" y="1846348"/>
            <a:ext cx="10173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Matriz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84370" y="2077180"/>
            <a:ext cx="10173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Filial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613" y="3167234"/>
            <a:ext cx="322320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Endereço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98657" y="1542304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Nome / Razão Social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38812" y="1533768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CPF / CNPJ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53915" y="1529777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RG / Inscrição estadual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14618" y="2650809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738439" y="2639799"/>
            <a:ext cx="161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Dados do Endereço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-14185" y="2915282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326139" y="3179760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CEP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511494" y="3152969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Estado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878" y="3151598"/>
            <a:ext cx="304800" cy="29905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8130951" y="3145635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Cidade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942606" y="3160518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Pais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07" y="3167235"/>
            <a:ext cx="304800" cy="273523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6028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Telefone 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284395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Telefone 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575605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Celular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866815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Contato da Loja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217749" y="3611803"/>
            <a:ext cx="288282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E-mail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192568" y="818126"/>
            <a:ext cx="131395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Carregar Imagem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43417" y="4432093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67241" y="4421081"/>
            <a:ext cx="1501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Dados </a:t>
            </a:r>
            <a:r>
              <a:rPr lang="pt-BR" sz="1400" b="1" dirty="0" err="1"/>
              <a:t>Especificos</a:t>
            </a:r>
            <a:endParaRPr lang="pt-BR" sz="1400" b="1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14618" y="4696565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32638" y="5009357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err="1"/>
              <a:t>WebSite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392681" y="5009357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Skype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752723" y="500173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err="1"/>
              <a:t>Facebook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32638" y="566262"/>
            <a:ext cx="1116099" cy="79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foto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416" y="5516860"/>
            <a:ext cx="49520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Sexo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58057" y="5516860"/>
            <a:ext cx="93296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Masculino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77" y="5564872"/>
            <a:ext cx="190500" cy="180975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003272" y="5516860"/>
            <a:ext cx="93296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Feminino</a:t>
            </a: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061" y="5574397"/>
            <a:ext cx="161925" cy="161925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9320844" y="778586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Loja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238" y="779410"/>
            <a:ext cx="304800" cy="263646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2898656" y="1908822"/>
            <a:ext cx="457235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Proprietário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184371" y="2321702"/>
            <a:ext cx="10173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Franquia</a:t>
            </a:r>
          </a:p>
        </p:txBody>
      </p:sp>
    </p:spTree>
    <p:extLst>
      <p:ext uri="{BB962C8B-B14F-4D97-AF65-F5344CB8AC3E}">
        <p14:creationId xmlns:p14="http://schemas.microsoft.com/office/powerpoint/2010/main" val="184859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Grupos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Produtos			Tabela </a:t>
            </a:r>
            <a:r>
              <a:rPr lang="pt-BR" sz="2333" dirty="0" err="1"/>
              <a:t>items</a:t>
            </a:r>
            <a:endParaRPr lang="pt-BR" sz="2333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" y="539989"/>
            <a:ext cx="11106150" cy="1485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5888"/>
            <a:ext cx="3048000" cy="2362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613" y="1911588"/>
            <a:ext cx="1485900" cy="1295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901" y="3216513"/>
            <a:ext cx="866775" cy="3619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948" y="3588717"/>
            <a:ext cx="2133600" cy="2667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156" y="1911592"/>
            <a:ext cx="4082301" cy="281627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964668" y="2253305"/>
            <a:ext cx="91884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0 a 11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4" y="6695285"/>
            <a:ext cx="885825" cy="3333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9826" y="6667618"/>
            <a:ext cx="2867025" cy="3619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679" y="6695285"/>
            <a:ext cx="1076325" cy="33337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08390" y="5744337"/>
            <a:ext cx="63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Botão duplicar. Quando esta em um item, ao clicar ele cria uma copia</a:t>
            </a:r>
          </a:p>
          <a:p>
            <a:r>
              <a:rPr lang="pt-BR" sz="1200" dirty="0"/>
              <a:t>Do produto em questão com código na sequencia, e o </a:t>
            </a:r>
            <a:r>
              <a:rPr lang="pt-BR" sz="1200" dirty="0" err="1"/>
              <a:t>focu</a:t>
            </a:r>
            <a:r>
              <a:rPr lang="pt-BR" sz="1200" dirty="0"/>
              <a:t> vai para descrição afim de ser alterada, </a:t>
            </a:r>
          </a:p>
          <a:p>
            <a:r>
              <a:rPr lang="pt-BR" sz="1200" dirty="0"/>
              <a:t>e então gravar</a:t>
            </a:r>
          </a:p>
        </p:txBody>
      </p:sp>
    </p:spTree>
    <p:extLst>
      <p:ext uri="{BB962C8B-B14F-4D97-AF65-F5344CB8AC3E}">
        <p14:creationId xmlns:p14="http://schemas.microsoft.com/office/powerpoint/2010/main" val="114915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Produtos Continuação			Tabela </a:t>
            </a:r>
            <a:r>
              <a:rPr lang="pt-BR" sz="2333" dirty="0" err="1"/>
              <a:t>items</a:t>
            </a:r>
            <a:endParaRPr lang="pt-BR" sz="2333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613" y="711364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 err="1"/>
              <a:t>Parametros</a:t>
            </a:r>
            <a:r>
              <a:rPr lang="pt-BR" sz="2333" dirty="0"/>
              <a:t> de Estoque e Complementos(Observações)			Tabela </a:t>
            </a:r>
            <a:r>
              <a:rPr lang="pt-BR" sz="2333" dirty="0" err="1"/>
              <a:t>items</a:t>
            </a:r>
            <a:endParaRPr lang="pt-BR" sz="2333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385097"/>
            <a:ext cx="7743825" cy="26003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79084" y="1510946"/>
            <a:ext cx="4212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Existe uma tabela que controla muita coisa em configurações, ela</a:t>
            </a:r>
          </a:p>
          <a:p>
            <a:r>
              <a:rPr lang="pt-BR" sz="1200" dirty="0"/>
              <a:t>Se chama </a:t>
            </a:r>
            <a:r>
              <a:rPr lang="pt-BR" sz="1200" dirty="0" err="1"/>
              <a:t>xconfig</a:t>
            </a:r>
            <a:r>
              <a:rPr lang="pt-BR" sz="1200" dirty="0"/>
              <a:t>. Nessa tabela tem a coluna </a:t>
            </a:r>
            <a:r>
              <a:rPr lang="pt-BR" sz="1200" dirty="0" err="1"/>
              <a:t>onlinestock</a:t>
            </a:r>
            <a:r>
              <a:rPr lang="pt-BR" sz="1200" dirty="0"/>
              <a:t>, se estiver 1, permite o controle de estoque, se estiver 0 não permite,  mas essa configuração poderia ficar nessa tela.</a:t>
            </a:r>
          </a:p>
          <a:p>
            <a:r>
              <a:rPr lang="pt-BR" sz="1200" dirty="0" err="1"/>
              <a:t>Xconfig</a:t>
            </a:r>
            <a:r>
              <a:rPr lang="pt-BR" sz="1200" dirty="0"/>
              <a:t> – coluna </a:t>
            </a:r>
            <a:r>
              <a:rPr lang="pt-BR" sz="1200" dirty="0" err="1"/>
              <a:t>onlinestock</a:t>
            </a:r>
            <a:endParaRPr lang="pt-BR" sz="1200" dirty="0"/>
          </a:p>
          <a:p>
            <a:r>
              <a:rPr lang="pt-BR" sz="1200" dirty="0"/>
              <a:t>Assim, pode se ter controle se a loja controla ou não estoque.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40080" y="1741138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Stockcontrol</a:t>
            </a:r>
            <a:r>
              <a:rPr lang="pt-BR" sz="1000" dirty="0"/>
              <a:t> – 1=sim 0=</a:t>
            </a:r>
            <a:r>
              <a:rPr lang="pt-BR" sz="1000" dirty="0" err="1"/>
              <a:t>nao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27763" y="216864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currentstock</a:t>
            </a:r>
            <a:endParaRPr lang="pt-BR" sz="1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42970" y="3203076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Stock Negativo = </a:t>
            </a:r>
            <a:r>
              <a:rPr lang="pt-BR" sz="1000" dirty="0" err="1"/>
              <a:t>negativestockpermission</a:t>
            </a:r>
            <a:r>
              <a:rPr lang="pt-BR" sz="1000" dirty="0"/>
              <a:t> 0=</a:t>
            </a:r>
            <a:r>
              <a:rPr lang="pt-BR" sz="1000" dirty="0" err="1"/>
              <a:t>Padrao</a:t>
            </a:r>
            <a:r>
              <a:rPr lang="pt-BR" sz="1000" dirty="0"/>
              <a:t> 1=Permite 2=Não Permite</a:t>
            </a:r>
          </a:p>
          <a:p>
            <a:r>
              <a:rPr lang="pt-BR" sz="1000" dirty="0"/>
              <a:t>Aviso Stock = </a:t>
            </a:r>
            <a:r>
              <a:rPr lang="pt-BR" sz="1000" dirty="0" err="1"/>
              <a:t>minimumStockWarning</a:t>
            </a:r>
            <a:r>
              <a:rPr lang="pt-BR" sz="1000" dirty="0"/>
              <a:t> – 0 </a:t>
            </a:r>
            <a:r>
              <a:rPr lang="pt-BR" sz="1000" dirty="0" err="1"/>
              <a:t>Padrao</a:t>
            </a:r>
            <a:r>
              <a:rPr lang="pt-BR" sz="1000" dirty="0"/>
              <a:t> 1=Avisa 2=Não Avisa</a:t>
            </a:r>
          </a:p>
          <a:p>
            <a:r>
              <a:rPr lang="pt-BR" sz="1000" dirty="0"/>
              <a:t>Estoque Aviso = </a:t>
            </a:r>
            <a:r>
              <a:rPr lang="pt-BR" sz="1000" dirty="0" err="1"/>
              <a:t>minumumQuantity</a:t>
            </a:r>
            <a:r>
              <a:rPr lang="pt-BR" sz="1000" dirty="0"/>
              <a:t> Tabela: </a:t>
            </a:r>
            <a:r>
              <a:rPr lang="pt-BR" sz="1000" dirty="0" err="1"/>
              <a:t>itemstock</a:t>
            </a:r>
            <a:endParaRPr lang="pt-BR" sz="1000" dirty="0"/>
          </a:p>
          <a:p>
            <a:r>
              <a:rPr lang="pt-BR" sz="1000" dirty="0" err="1"/>
              <a:t>Qtd.Reposição</a:t>
            </a:r>
            <a:r>
              <a:rPr lang="pt-BR" sz="1000" dirty="0"/>
              <a:t> = </a:t>
            </a:r>
            <a:r>
              <a:rPr lang="pt-BR" sz="1000" dirty="0" err="1"/>
              <a:t>RestockQuantity</a:t>
            </a:r>
            <a:r>
              <a:rPr lang="pt-BR" sz="1000" dirty="0"/>
              <a:t>  Tabela: </a:t>
            </a:r>
            <a:r>
              <a:rPr lang="pt-BR" sz="1000" dirty="0" err="1"/>
              <a:t>itemstock</a:t>
            </a:r>
            <a:endParaRPr lang="pt-BR" sz="1000" dirty="0"/>
          </a:p>
          <a:p>
            <a:r>
              <a:rPr lang="pt-BR" sz="1000" dirty="0"/>
              <a:t>Localização = </a:t>
            </a:r>
            <a:r>
              <a:rPr lang="pt-BR" sz="1000" dirty="0" err="1"/>
              <a:t>WarehouseLocation</a:t>
            </a:r>
            <a:r>
              <a:rPr lang="pt-BR" sz="1000" dirty="0"/>
              <a:t> Tabela: </a:t>
            </a:r>
            <a:r>
              <a:rPr lang="pt-BR" sz="1000" dirty="0" err="1"/>
              <a:t>itemstock</a:t>
            </a:r>
            <a:endParaRPr lang="pt-BR" sz="1000" dirty="0"/>
          </a:p>
          <a:p>
            <a:r>
              <a:rPr lang="pt-BR" sz="1000" dirty="0"/>
              <a:t>Tipo de Stock = </a:t>
            </a:r>
            <a:r>
              <a:rPr lang="pt-BR" sz="1000" dirty="0" err="1"/>
              <a:t>StockType</a:t>
            </a:r>
            <a:endParaRPr lang="pt-BR" sz="1000" dirty="0"/>
          </a:p>
          <a:p>
            <a:r>
              <a:rPr lang="pt-BR" sz="1000" dirty="0"/>
              <a:t>0  a 4</a:t>
            </a:r>
          </a:p>
          <a:p>
            <a:endParaRPr lang="pt-BR" sz="1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168" y="4026322"/>
            <a:ext cx="1895475" cy="14859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705169" y="2407736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replacementItem</a:t>
            </a:r>
            <a:endParaRPr lang="pt-BR" sz="1000" dirty="0"/>
          </a:p>
        </p:txBody>
      </p:sp>
      <p:cxnSp>
        <p:nvCxnSpPr>
          <p:cNvPr id="12" name="Conector reto 11"/>
          <p:cNvCxnSpPr/>
          <p:nvPr/>
        </p:nvCxnSpPr>
        <p:spPr>
          <a:xfrm flipH="1">
            <a:off x="6964472" y="3051646"/>
            <a:ext cx="285078" cy="1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989523" y="2953400"/>
            <a:ext cx="260026" cy="24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7069071" y="2801972"/>
            <a:ext cx="285078" cy="1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094123" y="2703726"/>
            <a:ext cx="260026" cy="24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824604" y="4316775"/>
            <a:ext cx="357662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Arm. Preparação = </a:t>
            </a:r>
            <a:r>
              <a:rPr lang="pt-BR" sz="1000" dirty="0" err="1"/>
              <a:t>ProductionWarehouse</a:t>
            </a:r>
            <a:endParaRPr lang="pt-BR" sz="1000" dirty="0"/>
          </a:p>
          <a:p>
            <a:r>
              <a:rPr lang="pt-BR" sz="1000" dirty="0"/>
              <a:t>0 = Nenhum</a:t>
            </a:r>
          </a:p>
          <a:p>
            <a:r>
              <a:rPr lang="pt-BR" sz="1000" dirty="0"/>
              <a:t>1=Pega o que o cliente </a:t>
            </a:r>
            <a:r>
              <a:rPr lang="pt-BR" sz="1000" dirty="0" err="1"/>
              <a:t>definil</a:t>
            </a:r>
            <a:r>
              <a:rPr lang="pt-BR" sz="1000" dirty="0"/>
              <a:t> em outro </a:t>
            </a:r>
            <a:r>
              <a:rPr lang="pt-BR" sz="1000" dirty="0" err="1"/>
              <a:t>local,mas</a:t>
            </a:r>
            <a:r>
              <a:rPr lang="pt-BR" sz="1000" dirty="0"/>
              <a:t> puxa da </a:t>
            </a:r>
            <a:r>
              <a:rPr lang="pt-BR" sz="1000" dirty="0" err="1"/>
              <a:t>tebela</a:t>
            </a:r>
            <a:r>
              <a:rPr lang="pt-BR" sz="1000" dirty="0"/>
              <a:t>:</a:t>
            </a:r>
          </a:p>
          <a:p>
            <a:r>
              <a:rPr lang="pt-BR" sz="1000" dirty="0" err="1"/>
              <a:t>Xconfigwarehouses</a:t>
            </a:r>
            <a:r>
              <a:rPr lang="pt-BR" sz="1000" dirty="0"/>
              <a:t> coluna: </a:t>
            </a:r>
            <a:r>
              <a:rPr lang="pt-BR" sz="1000" dirty="0" err="1"/>
              <a:t>description</a:t>
            </a:r>
            <a:endParaRPr lang="pt-BR" sz="1000" dirty="0"/>
          </a:p>
          <a:p>
            <a:r>
              <a:rPr lang="pt-BR" sz="1000" dirty="0"/>
              <a:t>Essa tabela é Padrão, se alterada muda para todos os </a:t>
            </a:r>
            <a:r>
              <a:rPr lang="pt-BR" sz="1000" dirty="0" err="1"/>
              <a:t>items</a:t>
            </a:r>
            <a:endParaRPr lang="pt-BR" sz="1000" dirty="0"/>
          </a:p>
          <a:p>
            <a:r>
              <a:rPr lang="pt-BR" sz="1000" dirty="0"/>
              <a:t>Id = </a:t>
            </a:r>
            <a:r>
              <a:rPr lang="pt-BR" sz="1000" dirty="0" err="1"/>
              <a:t>codigo</a:t>
            </a:r>
            <a:endParaRPr lang="pt-BR" sz="1000" dirty="0"/>
          </a:p>
          <a:p>
            <a:r>
              <a:rPr lang="pt-BR" sz="1000" dirty="0" err="1"/>
              <a:t>Description</a:t>
            </a:r>
            <a:r>
              <a:rPr lang="pt-BR" sz="1000" dirty="0"/>
              <a:t>  = Descrição do Nome do Estoque</a:t>
            </a:r>
          </a:p>
          <a:p>
            <a:r>
              <a:rPr lang="pt-BR" sz="1000" dirty="0" err="1"/>
              <a:t>AllowWarningMinStock</a:t>
            </a:r>
            <a:r>
              <a:rPr lang="pt-BR" sz="1000" dirty="0"/>
              <a:t> = Aviso Estoque </a:t>
            </a:r>
            <a:r>
              <a:rPr lang="pt-BR" sz="1000" dirty="0" err="1"/>
              <a:t>Minimo</a:t>
            </a:r>
            <a:endParaRPr lang="pt-BR" sz="1000" dirty="0"/>
          </a:p>
          <a:p>
            <a:r>
              <a:rPr lang="pt-BR" sz="1000" dirty="0" err="1"/>
              <a:t>AllowNegativeStock</a:t>
            </a:r>
            <a:r>
              <a:rPr lang="pt-BR" sz="1000" dirty="0"/>
              <a:t> = Permite Stock Negativo</a:t>
            </a:r>
          </a:p>
          <a:p>
            <a:r>
              <a:rPr lang="pt-BR" sz="1000" dirty="0" err="1"/>
              <a:t>ShowNegativeStockWarning</a:t>
            </a:r>
            <a:r>
              <a:rPr lang="pt-BR" sz="1000" dirty="0"/>
              <a:t> = Aviso Estoque Negativo</a:t>
            </a:r>
          </a:p>
          <a:p>
            <a:endParaRPr lang="pt-BR" sz="1000" dirty="0"/>
          </a:p>
          <a:p>
            <a:r>
              <a:rPr lang="pt-BR" sz="1000" dirty="0"/>
              <a:t>Por padrão, esses três </a:t>
            </a:r>
            <a:r>
              <a:rPr lang="pt-BR" sz="1000" dirty="0" err="1"/>
              <a:t>items</a:t>
            </a:r>
            <a:r>
              <a:rPr lang="pt-BR" sz="1000" dirty="0"/>
              <a:t> ficaria assim: 0,1,0</a:t>
            </a:r>
          </a:p>
          <a:p>
            <a:endParaRPr lang="pt-BR" sz="1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" y="4247480"/>
            <a:ext cx="3476625" cy="216217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50315" y="6409654"/>
            <a:ext cx="6852453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Aqui é como nos grupos, porem, especifico para o item</a:t>
            </a:r>
          </a:p>
          <a:p>
            <a:r>
              <a:rPr lang="pt-BR" sz="2333" dirty="0"/>
              <a:t>Pega o </a:t>
            </a:r>
            <a:r>
              <a:rPr lang="pt-BR" sz="2333" dirty="0" err="1"/>
              <a:t>items</a:t>
            </a:r>
            <a:r>
              <a:rPr lang="pt-BR" sz="2333" dirty="0"/>
              <a:t> com </a:t>
            </a:r>
            <a:r>
              <a:rPr lang="pt-BR" sz="2333" dirty="0" err="1"/>
              <a:t>itemtype</a:t>
            </a:r>
            <a:r>
              <a:rPr lang="pt-BR" sz="2333" dirty="0"/>
              <a:t> 7 e vincula ao item.</a:t>
            </a:r>
          </a:p>
        </p:txBody>
      </p:sp>
    </p:spTree>
    <p:extLst>
      <p:ext uri="{BB962C8B-B14F-4D97-AF65-F5344CB8AC3E}">
        <p14:creationId xmlns:p14="http://schemas.microsoft.com/office/powerpoint/2010/main" val="232923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Grupos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58849" y="170658"/>
            <a:ext cx="253383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Tabela </a:t>
            </a:r>
            <a:r>
              <a:rPr lang="pt-BR" sz="2333" dirty="0" err="1"/>
              <a:t>itemsgroups</a:t>
            </a:r>
            <a:endParaRPr lang="pt-BR" sz="2333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988"/>
            <a:ext cx="10267950" cy="4514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8" y="3119120"/>
            <a:ext cx="3848100" cy="23050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87" y="3444927"/>
            <a:ext cx="5362575" cy="2305050"/>
          </a:xfrm>
          <a:prstGeom prst="rect">
            <a:avLst/>
          </a:prstGeom>
        </p:spPr>
      </p:pic>
      <p:cxnSp>
        <p:nvCxnSpPr>
          <p:cNvPr id="10" name="Conector angulado 9"/>
          <p:cNvCxnSpPr>
            <a:stCxn id="6" idx="3"/>
          </p:cNvCxnSpPr>
          <p:nvPr/>
        </p:nvCxnSpPr>
        <p:spPr>
          <a:xfrm>
            <a:off x="6103312" y="4271649"/>
            <a:ext cx="2902907" cy="621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214993" y="1636205"/>
            <a:ext cx="175364" cy="17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3"/>
          </a:p>
        </p:txBody>
      </p:sp>
    </p:spTree>
    <p:extLst>
      <p:ext uri="{BB962C8B-B14F-4D97-AF65-F5344CB8AC3E}">
        <p14:creationId xmlns:p14="http://schemas.microsoft.com/office/powerpoint/2010/main" val="140702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613" y="170657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Parâmetros Fiscais			Tabela de </a:t>
            </a:r>
            <a:r>
              <a:rPr lang="pt-BR" sz="2333" dirty="0" err="1"/>
              <a:t>Parametros</a:t>
            </a:r>
            <a:r>
              <a:rPr lang="pt-BR" sz="2333" dirty="0"/>
              <a:t>&gt;</a:t>
            </a:r>
            <a:r>
              <a:rPr lang="pt-BR" sz="2333" dirty="0" err="1"/>
              <a:t>fiscaltaxesbrazil</a:t>
            </a:r>
            <a:r>
              <a:rPr lang="pt-BR" sz="2333" dirty="0"/>
              <a:t> e </a:t>
            </a:r>
            <a:r>
              <a:rPr lang="pt-BR" sz="2333" dirty="0" err="1"/>
              <a:t>xconfigtaxes</a:t>
            </a:r>
            <a:endParaRPr lang="pt-BR" sz="2333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" y="539990"/>
            <a:ext cx="10356938" cy="557442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7790" y="6220732"/>
            <a:ext cx="11768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Aqui é simples. Ele checa a tabela </a:t>
            </a:r>
            <a:r>
              <a:rPr lang="pt-BR" sz="1200" dirty="0" err="1"/>
              <a:t>fiscaltaxesbrazil</a:t>
            </a:r>
            <a:r>
              <a:rPr lang="pt-BR" sz="1200" dirty="0"/>
              <a:t> para ver os parâmetros e ao selecionar a coluna especifica, ele só traz o resultado dela.</a:t>
            </a:r>
            <a:br>
              <a:rPr lang="pt-BR" sz="1200" dirty="0"/>
            </a:br>
            <a:r>
              <a:rPr lang="pt-BR" sz="1200" dirty="0"/>
              <a:t>O Taxa de imposto ele checa a tabela </a:t>
            </a:r>
            <a:r>
              <a:rPr lang="pt-BR" sz="1200" b="1" dirty="0" err="1"/>
              <a:t>xconfigtaxes</a:t>
            </a:r>
            <a:r>
              <a:rPr lang="pt-BR" sz="1200" b="1" dirty="0"/>
              <a:t> e pega o pelo id pra mostrar a </a:t>
            </a:r>
            <a:r>
              <a:rPr lang="pt-BR" sz="1200" b="1" dirty="0" err="1"/>
              <a:t>description</a:t>
            </a:r>
            <a:r>
              <a:rPr lang="pt-BR" sz="1200" b="1" dirty="0"/>
              <a:t> e gravar.</a:t>
            </a:r>
          </a:p>
          <a:p>
            <a:r>
              <a:rPr lang="pt-BR" sz="1200" b="1" dirty="0"/>
              <a:t>Essa operação é toda por grupos para facilitar o preenchimento. Assim ele grava nos </a:t>
            </a:r>
            <a:r>
              <a:rPr lang="pt-BR" sz="1200" b="1" dirty="0" err="1"/>
              <a:t>items</a:t>
            </a:r>
            <a:r>
              <a:rPr lang="pt-BR" sz="1200" b="1" dirty="0"/>
              <a:t> o que for parametrizado aqui.</a:t>
            </a:r>
          </a:p>
          <a:p>
            <a:r>
              <a:rPr lang="pt-BR" sz="1200" b="1" dirty="0" err="1"/>
              <a:t>Items</a:t>
            </a:r>
            <a:r>
              <a:rPr lang="pt-BR" sz="1200" b="1" dirty="0"/>
              <a:t> &gt; </a:t>
            </a:r>
            <a:r>
              <a:rPr lang="pt-BR" sz="1200" b="1" dirty="0" err="1"/>
              <a:t>ncmcode</a:t>
            </a:r>
            <a:r>
              <a:rPr lang="pt-BR" sz="1200" b="1" dirty="0"/>
              <a:t> – </a:t>
            </a:r>
            <a:r>
              <a:rPr lang="pt-BR" sz="1200" b="1" dirty="0" err="1"/>
              <a:t>ncmregion</a:t>
            </a:r>
            <a:r>
              <a:rPr lang="pt-BR" sz="1200" b="1" dirty="0"/>
              <a:t> &gt; </a:t>
            </a:r>
            <a:r>
              <a:rPr lang="pt-BR" sz="1200" b="1" dirty="0" err="1"/>
              <a:t>icmscode</a:t>
            </a:r>
            <a:r>
              <a:rPr lang="pt-BR" sz="1200" b="1" dirty="0"/>
              <a:t> - </a:t>
            </a:r>
            <a:r>
              <a:rPr lang="pt-BR" sz="1200" b="1" dirty="0" err="1"/>
              <a:t>icmstax</a:t>
            </a:r>
            <a:r>
              <a:rPr lang="pt-BR" sz="1200" b="1" dirty="0"/>
              <a:t> &gt; </a:t>
            </a:r>
            <a:r>
              <a:rPr lang="pt-BR" sz="1200" b="1" dirty="0" err="1"/>
              <a:t>pisincode</a:t>
            </a:r>
            <a:r>
              <a:rPr lang="pt-BR" sz="1200" b="1" dirty="0"/>
              <a:t> – </a:t>
            </a:r>
            <a:r>
              <a:rPr lang="pt-BR" sz="1200" b="1" dirty="0" err="1"/>
              <a:t>pisintax</a:t>
            </a:r>
            <a:r>
              <a:rPr lang="pt-BR" sz="1200" b="1" dirty="0"/>
              <a:t> &gt; </a:t>
            </a:r>
            <a:r>
              <a:rPr lang="pt-BR" sz="1200" b="1" dirty="0" err="1"/>
              <a:t>pisoutcode</a:t>
            </a:r>
            <a:r>
              <a:rPr lang="pt-BR" sz="1200" b="1" dirty="0"/>
              <a:t> – </a:t>
            </a:r>
            <a:r>
              <a:rPr lang="pt-BR" sz="1200" b="1" dirty="0" err="1"/>
              <a:t>pisouttax</a:t>
            </a:r>
            <a:r>
              <a:rPr lang="pt-BR" sz="1200" b="1" dirty="0"/>
              <a:t> &gt; </a:t>
            </a:r>
            <a:r>
              <a:rPr lang="pt-BR" sz="1200" b="1" dirty="0" err="1"/>
              <a:t>cofinsincode</a:t>
            </a:r>
            <a:r>
              <a:rPr lang="pt-BR" sz="1200" b="1" dirty="0"/>
              <a:t> – </a:t>
            </a:r>
            <a:r>
              <a:rPr lang="pt-BR" sz="1200" b="1" dirty="0" err="1"/>
              <a:t>cofinsintax</a:t>
            </a:r>
            <a:r>
              <a:rPr lang="pt-BR" sz="1200" b="1" dirty="0"/>
              <a:t> &gt; </a:t>
            </a:r>
            <a:r>
              <a:rPr lang="pt-BR" sz="1200" b="1" dirty="0" err="1"/>
              <a:t>cofinsoutcode</a:t>
            </a:r>
            <a:r>
              <a:rPr lang="pt-BR" sz="1200" b="1" dirty="0"/>
              <a:t> – </a:t>
            </a:r>
            <a:r>
              <a:rPr lang="pt-BR" sz="1200" b="1" dirty="0" err="1"/>
              <a:t>cofinsouttax</a:t>
            </a:r>
            <a:r>
              <a:rPr lang="pt-BR" sz="1200" b="1" dirty="0"/>
              <a:t> &gt; </a:t>
            </a:r>
            <a:r>
              <a:rPr lang="pt-BR" sz="1200" b="1" dirty="0" err="1"/>
              <a:t>ipicode</a:t>
            </a:r>
            <a:r>
              <a:rPr lang="pt-BR" sz="1200" b="1" dirty="0"/>
              <a:t> – </a:t>
            </a:r>
            <a:r>
              <a:rPr lang="pt-BR" sz="1200" b="1" dirty="0" err="1"/>
              <a:t>ipitax</a:t>
            </a:r>
            <a:r>
              <a:rPr lang="pt-BR" sz="1200" b="1" dirty="0"/>
              <a:t> &gt; </a:t>
            </a:r>
            <a:r>
              <a:rPr lang="pt-BR" sz="1200" b="1" dirty="0" err="1"/>
              <a:t>cfop</a:t>
            </a:r>
            <a:endParaRPr lang="pt-BR" sz="12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1307"/>
            <a:ext cx="223138" cy="25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FF00FF"/>
                </a:solidFill>
                <a:latin typeface="Arial Unicode MS" panose="020B0604020202020204" pitchFamily="34" charset="-128"/>
              </a:rPr>
              <a:t> </a:t>
            </a:r>
            <a:endParaRPr lang="pt-BR" sz="2333" dirty="0">
              <a:latin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584496" y="2813650"/>
            <a:ext cx="17171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/>
              <a:t>ncmRegion</a:t>
            </a:r>
            <a:endParaRPr lang="pt-BR" sz="1800" dirty="0"/>
          </a:p>
          <a:p>
            <a:r>
              <a:rPr lang="pt-BR" sz="1800" dirty="0"/>
              <a:t>0 = Nacional</a:t>
            </a:r>
          </a:p>
          <a:p>
            <a:r>
              <a:rPr lang="pt-BR" sz="1800" dirty="0"/>
              <a:t>1 = Importado</a:t>
            </a:r>
          </a:p>
          <a:p>
            <a:endParaRPr lang="pt-BR" sz="1800" dirty="0"/>
          </a:p>
          <a:p>
            <a:r>
              <a:rPr lang="pt-BR" sz="1800" dirty="0"/>
              <a:t>Esse Cadastro</a:t>
            </a:r>
          </a:p>
          <a:p>
            <a:r>
              <a:rPr lang="pt-BR" sz="1800" dirty="0"/>
              <a:t>Esta pegando só</a:t>
            </a:r>
          </a:p>
          <a:p>
            <a:r>
              <a:rPr lang="pt-BR" sz="1800" dirty="0"/>
              <a:t>Os de saída(out)</a:t>
            </a:r>
          </a:p>
          <a:p>
            <a:r>
              <a:rPr lang="pt-BR" sz="1800" dirty="0" err="1"/>
              <a:t>Porem,precisar</a:t>
            </a:r>
            <a:endParaRPr lang="pt-BR" sz="1800" dirty="0"/>
          </a:p>
          <a:p>
            <a:r>
              <a:rPr lang="pt-BR" sz="1800" dirty="0"/>
              <a:t>Ter criado</a:t>
            </a:r>
          </a:p>
          <a:p>
            <a:r>
              <a:rPr lang="pt-BR" sz="1800" dirty="0"/>
              <a:t>Os In (entrada)</a:t>
            </a:r>
          </a:p>
          <a:p>
            <a:r>
              <a:rPr lang="pt-BR" sz="1800" dirty="0"/>
              <a:t>Pois eles estão</a:t>
            </a:r>
          </a:p>
          <a:p>
            <a:r>
              <a:rPr lang="pt-BR" sz="1800" dirty="0"/>
              <a:t>Na tabela </a:t>
            </a:r>
            <a:r>
              <a:rPr lang="pt-BR" sz="1800" dirty="0" err="1"/>
              <a:t>items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720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Bancos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92568" y="818126"/>
            <a:ext cx="131395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Carregar Imagem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638" y="566262"/>
            <a:ext cx="1116099" cy="79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foto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634" y="1963967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Nome		|Agência		|Conta		|Tipo		|Ativo		|Saldo Atual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634" y="2517280"/>
            <a:ext cx="12177388" cy="810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Santander	|0300-x		|83881-6		|Banco		|		|R$ 120,00.00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634" y="2885927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Caixinha		|		|		|Caixa Interno	|		|R$ 100,00.00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46952" y="1093303"/>
            <a:ext cx="221710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33" dirty="0" err="1"/>
              <a:t>bankaccounts</a:t>
            </a:r>
            <a:endParaRPr lang="pt-BR" sz="2333" dirty="0"/>
          </a:p>
        </p:txBody>
      </p:sp>
    </p:spTree>
    <p:extLst>
      <p:ext uri="{BB962C8B-B14F-4D97-AF65-F5344CB8AC3E}">
        <p14:creationId xmlns:p14="http://schemas.microsoft.com/office/powerpoint/2010/main" val="15359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Listagem de itens de estoque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720" y="1999445"/>
            <a:ext cx="746895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err="1"/>
              <a:t>codigo</a:t>
            </a:r>
            <a:endParaRPr lang="pt-BR" sz="1300" dirty="0"/>
          </a:p>
        </p:txBody>
      </p:sp>
      <p:sp>
        <p:nvSpPr>
          <p:cNvPr id="9" name="Retângulo 8"/>
          <p:cNvSpPr/>
          <p:nvPr/>
        </p:nvSpPr>
        <p:spPr>
          <a:xfrm>
            <a:off x="878910" y="1999445"/>
            <a:ext cx="858352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Nome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78953" y="1999445"/>
            <a:ext cx="1517545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err="1">
                <a:solidFill>
                  <a:srgbClr val="FF0000"/>
                </a:solidFill>
              </a:rPr>
              <a:t>Minimo</a:t>
            </a:r>
            <a:r>
              <a:rPr lang="pt-BR" sz="1300" dirty="0">
                <a:solidFill>
                  <a:srgbClr val="FF0000"/>
                </a:solidFill>
              </a:rPr>
              <a:t> /Reposição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818363" y="1999445"/>
            <a:ext cx="553230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FF0000"/>
                </a:solidFill>
              </a:rPr>
              <a:t>Tipo</a:t>
            </a:r>
            <a:endParaRPr lang="pt-BR" sz="1300" u="sng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981279" y="1999445"/>
            <a:ext cx="1229465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err="1"/>
              <a:t>Qtd</a:t>
            </a:r>
            <a:r>
              <a:rPr lang="pt-BR" sz="1300" dirty="0"/>
              <a:t> </a:t>
            </a:r>
            <a:r>
              <a:rPr lang="pt-BR" sz="1300" dirty="0" err="1"/>
              <a:t>Disponivel</a:t>
            </a:r>
            <a:endParaRPr lang="pt-BR" sz="1300" dirty="0"/>
          </a:p>
        </p:txBody>
      </p:sp>
      <p:sp>
        <p:nvSpPr>
          <p:cNvPr id="14" name="Retângulo 13"/>
          <p:cNvSpPr/>
          <p:nvPr/>
        </p:nvSpPr>
        <p:spPr>
          <a:xfrm>
            <a:off x="6926321" y="1999445"/>
            <a:ext cx="877200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FF0000"/>
                </a:solidFill>
              </a:rPr>
              <a:t>Controla?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8570" y="687413"/>
            <a:ext cx="199208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Selecione o Estoque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269449" y="2264388"/>
            <a:ext cx="331939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33" dirty="0"/>
              <a:t>Por padrão carrega todos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208713" y="624819"/>
            <a:ext cx="1703540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Editar</a:t>
            </a:r>
            <a:r>
              <a:rPr lang="pt-BR" sz="2333" dirty="0"/>
              <a:t> </a:t>
            </a:r>
            <a:r>
              <a:rPr lang="pt-BR" sz="1500" dirty="0"/>
              <a:t>Dados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279979" y="1999444"/>
            <a:ext cx="564353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FF0000"/>
                </a:solidFill>
              </a:rPr>
              <a:t>Ativo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434222" y="2001534"/>
            <a:ext cx="858352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FF0000"/>
                </a:solidFill>
              </a:rPr>
              <a:t>Grupo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0208713" y="1188111"/>
            <a:ext cx="1703540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Salvar Dados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542756" y="617992"/>
            <a:ext cx="1703540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/>
              <a:t>Impimir</a:t>
            </a:r>
            <a:r>
              <a:rPr lang="pt-BR" sz="1500" dirty="0"/>
              <a:t> PDF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542756" y="1173395"/>
            <a:ext cx="1703540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Imprimir XLS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63050" y="2375203"/>
            <a:ext cx="11210795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Seguinte.</a:t>
            </a:r>
            <a:br>
              <a:rPr lang="pt-BR" sz="1200" dirty="0"/>
            </a:br>
            <a:r>
              <a:rPr lang="pt-BR" sz="1200" dirty="0"/>
              <a:t>Filtro: Um botão para carregar 3 opções. (</a:t>
            </a:r>
            <a:r>
              <a:rPr lang="pt-BR" sz="1200" dirty="0" err="1"/>
              <a:t>Estocavel</a:t>
            </a:r>
            <a:r>
              <a:rPr lang="pt-BR" sz="1200" dirty="0"/>
              <a:t> / Não </a:t>
            </a:r>
            <a:r>
              <a:rPr lang="pt-BR" sz="1200" dirty="0" err="1"/>
              <a:t>Estocavel</a:t>
            </a:r>
            <a:r>
              <a:rPr lang="pt-BR" sz="1200" dirty="0"/>
              <a:t> / Todos)</a:t>
            </a:r>
          </a:p>
          <a:p>
            <a:r>
              <a:rPr lang="pt-BR" sz="1200" dirty="0"/>
              <a:t>Esse campo depende da coluna </a:t>
            </a:r>
            <a:r>
              <a:rPr lang="pt-BR" sz="1200" dirty="0" err="1"/>
              <a:t>stockcontrol</a:t>
            </a:r>
            <a:r>
              <a:rPr lang="pt-BR" sz="1200" dirty="0"/>
              <a:t> da tabela </a:t>
            </a:r>
            <a:r>
              <a:rPr lang="pt-BR" sz="1200" dirty="0" err="1"/>
              <a:t>items</a:t>
            </a:r>
            <a:r>
              <a:rPr lang="pt-BR" sz="1200" dirty="0"/>
              <a:t>. 1 = Estoca /   0 = Não estoca e todos os dois.</a:t>
            </a:r>
          </a:p>
          <a:p>
            <a:r>
              <a:rPr lang="pt-BR" sz="1200" dirty="0"/>
              <a:t>Os campos em vermelho São editáveis, quando clicar no Editar Dados, ele habilita para edição.</a:t>
            </a:r>
          </a:p>
          <a:p>
            <a:r>
              <a:rPr lang="pt-BR" sz="1200" dirty="0"/>
              <a:t>O campo Tipo da </a:t>
            </a:r>
            <a:r>
              <a:rPr lang="pt-BR" sz="1200" dirty="0" err="1"/>
              <a:t>tebela</a:t>
            </a:r>
            <a:r>
              <a:rPr lang="pt-BR" sz="1200" dirty="0"/>
              <a:t> </a:t>
            </a:r>
            <a:r>
              <a:rPr lang="pt-BR" sz="1200" dirty="0" err="1"/>
              <a:t>xconfigitemsunits</a:t>
            </a:r>
            <a:r>
              <a:rPr lang="pt-BR" sz="1200" dirty="0"/>
              <a:t>(</a:t>
            </a:r>
            <a:r>
              <a:rPr lang="pt-BR" sz="1200" dirty="0" err="1"/>
              <a:t>ShortName</a:t>
            </a:r>
            <a:r>
              <a:rPr lang="pt-BR" sz="1200" dirty="0"/>
              <a:t>) é no estilo </a:t>
            </a:r>
            <a:r>
              <a:rPr lang="pt-BR" sz="1200" dirty="0" err="1"/>
              <a:t>combobox</a:t>
            </a:r>
            <a:r>
              <a:rPr lang="pt-BR" sz="1200" dirty="0"/>
              <a:t> que pode ser atualizado se carregar dados foi ativado.</a:t>
            </a:r>
          </a:p>
          <a:p>
            <a:r>
              <a:rPr lang="pt-BR" sz="1200" dirty="0"/>
              <a:t>O mesmo é para Grupo que são os grupos de materiais da tabela </a:t>
            </a:r>
            <a:r>
              <a:rPr lang="pt-BR" sz="1200" dirty="0" err="1"/>
              <a:t>itemsgroups</a:t>
            </a:r>
            <a:r>
              <a:rPr lang="pt-BR" sz="1200" dirty="0"/>
              <a:t>(</a:t>
            </a:r>
            <a:r>
              <a:rPr lang="pt-BR" sz="1200" dirty="0" err="1"/>
              <a:t>description</a:t>
            </a:r>
            <a:r>
              <a:rPr lang="pt-BR" sz="1200" dirty="0"/>
              <a:t>)</a:t>
            </a:r>
          </a:p>
          <a:p>
            <a:r>
              <a:rPr lang="pt-BR" sz="1200" dirty="0"/>
              <a:t>Ativo serve para informar se o material esta ativo ou não no sistema. Fica 0=Sim e 1=não</a:t>
            </a:r>
          </a:p>
          <a:p>
            <a:r>
              <a:rPr lang="pt-BR" sz="1200" dirty="0"/>
              <a:t>Controla é a mesma coisa do Ativo, porém, serve para informar se controla estoque ou não do material.</a:t>
            </a:r>
          </a:p>
          <a:p>
            <a:r>
              <a:rPr lang="pt-BR" sz="1200" dirty="0"/>
              <a:t>Estoque esta na tabela </a:t>
            </a:r>
            <a:r>
              <a:rPr lang="pt-BR" sz="1200" dirty="0" err="1"/>
              <a:t>itemstock</a:t>
            </a:r>
            <a:r>
              <a:rPr lang="pt-BR" sz="1200" dirty="0"/>
              <a:t> ele carrega na coluna </a:t>
            </a:r>
            <a:r>
              <a:rPr lang="pt-BR" sz="1200" dirty="0" err="1"/>
              <a:t>warehouseid</a:t>
            </a:r>
            <a:r>
              <a:rPr lang="pt-BR" sz="1200" dirty="0"/>
              <a:t>, faz referencia a tabela </a:t>
            </a:r>
            <a:r>
              <a:rPr lang="pt-BR" sz="1200" dirty="0" err="1"/>
              <a:t>xconfigwarehouses</a:t>
            </a:r>
            <a:r>
              <a:rPr lang="pt-BR" sz="1200" dirty="0"/>
              <a:t> onde pega a descrição</a:t>
            </a:r>
          </a:p>
          <a:p>
            <a:endParaRPr lang="pt-BR" sz="1200" dirty="0"/>
          </a:p>
          <a:p>
            <a:r>
              <a:rPr lang="pt-BR" sz="1200" dirty="0"/>
              <a:t>Por padrão a tela carrega todos os produtos.</a:t>
            </a:r>
          </a:p>
          <a:p>
            <a:endParaRPr lang="pt-BR" sz="2333" dirty="0"/>
          </a:p>
        </p:txBody>
      </p:sp>
      <p:sp>
        <p:nvSpPr>
          <p:cNvPr id="25" name="Retângulo 24"/>
          <p:cNvSpPr/>
          <p:nvPr/>
        </p:nvSpPr>
        <p:spPr>
          <a:xfrm>
            <a:off x="7878878" y="1999764"/>
            <a:ext cx="974144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err="1"/>
              <a:t>Ult.Custo</a:t>
            </a:r>
            <a:endParaRPr lang="pt-BR" sz="13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2895" y="1602357"/>
            <a:ext cx="181797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Data de compra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988990" y="1602357"/>
            <a:ext cx="149213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de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552859" y="1602356"/>
            <a:ext cx="149213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ate</a:t>
            </a:r>
          </a:p>
        </p:txBody>
      </p:sp>
      <p:cxnSp>
        <p:nvCxnSpPr>
          <p:cNvPr id="3" name="Conector angulado 2"/>
          <p:cNvCxnSpPr>
            <a:stCxn id="17" idx="3"/>
          </p:cNvCxnSpPr>
          <p:nvPr/>
        </p:nvCxnSpPr>
        <p:spPr>
          <a:xfrm flipH="1">
            <a:off x="10972801" y="793917"/>
            <a:ext cx="939452" cy="2633506"/>
          </a:xfrm>
          <a:prstGeom prst="bentConnector4">
            <a:avLst>
              <a:gd name="adj1" fmla="val -24333"/>
              <a:gd name="adj2" fmla="val 53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208712" y="3497328"/>
            <a:ext cx="16878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Pode Editar.</a:t>
            </a:r>
            <a:br>
              <a:rPr lang="pt-BR" sz="1200" dirty="0"/>
            </a:br>
            <a:r>
              <a:rPr lang="pt-BR" sz="1200" dirty="0"/>
              <a:t>Nome do Estoque atual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0196187" y="4573877"/>
            <a:ext cx="16878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Não pode editar</a:t>
            </a:r>
          </a:p>
        </p:txBody>
      </p:sp>
      <p:cxnSp>
        <p:nvCxnSpPr>
          <p:cNvPr id="6" name="Conector angulado 5"/>
          <p:cNvCxnSpPr>
            <a:stCxn id="8" idx="2"/>
          </p:cNvCxnSpPr>
          <p:nvPr/>
        </p:nvCxnSpPr>
        <p:spPr>
          <a:xfrm rot="16200000" flipH="1">
            <a:off x="4229297" y="-1471445"/>
            <a:ext cx="2531184" cy="10113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8929150" y="1999764"/>
            <a:ext cx="1229465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Ultima Compra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0260212" y="2002896"/>
            <a:ext cx="1229465" cy="32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FF0000"/>
                </a:solidFill>
              </a:rPr>
              <a:t>Estoque Atual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063099" y="694996"/>
            <a:ext cx="193729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BAR</a:t>
            </a:r>
            <a:br>
              <a:rPr lang="pt-BR" sz="1600" dirty="0"/>
            </a:br>
            <a:r>
              <a:rPr lang="pt-BR" sz="1600" dirty="0"/>
              <a:t>Cozinha</a:t>
            </a:r>
            <a:br>
              <a:rPr lang="pt-BR" sz="1600" dirty="0"/>
            </a:br>
            <a:r>
              <a:rPr lang="pt-BR" sz="1600" dirty="0" err="1"/>
              <a:t>Armazem</a:t>
            </a:r>
            <a:r>
              <a:rPr lang="pt-BR" sz="1600" dirty="0"/>
              <a:t> Principal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298924" y="712679"/>
            <a:ext cx="1174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Ver todos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516151" y="714897"/>
            <a:ext cx="1498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Estoque Ativo</a:t>
            </a:r>
          </a:p>
        </p:txBody>
      </p:sp>
      <p:sp>
        <p:nvSpPr>
          <p:cNvPr id="37" name="Elipse 36"/>
          <p:cNvSpPr/>
          <p:nvPr/>
        </p:nvSpPr>
        <p:spPr>
          <a:xfrm>
            <a:off x="5248410" y="793921"/>
            <a:ext cx="224837" cy="16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33"/>
          </a:p>
        </p:txBody>
      </p:sp>
      <p:sp>
        <p:nvSpPr>
          <p:cNvPr id="38" name="Elipse 37"/>
          <p:cNvSpPr/>
          <p:nvPr/>
        </p:nvSpPr>
        <p:spPr>
          <a:xfrm>
            <a:off x="6849210" y="797461"/>
            <a:ext cx="224837" cy="16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333"/>
          </a:p>
        </p:txBody>
      </p:sp>
      <p:sp>
        <p:nvSpPr>
          <p:cNvPr id="39" name="CaixaDeTexto 38"/>
          <p:cNvSpPr txBox="1"/>
          <p:nvPr/>
        </p:nvSpPr>
        <p:spPr>
          <a:xfrm>
            <a:off x="4421688" y="1051235"/>
            <a:ext cx="2652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Ver todos = </a:t>
            </a:r>
            <a:r>
              <a:rPr lang="pt-BR" sz="1400" dirty="0" err="1"/>
              <a:t>stockcontrol</a:t>
            </a:r>
            <a:r>
              <a:rPr lang="pt-BR" sz="1400" dirty="0"/>
              <a:t> in (0,1)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400721" y="1320376"/>
            <a:ext cx="2652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Estoque Ativo = </a:t>
            </a:r>
            <a:r>
              <a:rPr lang="pt-BR" sz="1400" dirty="0" err="1"/>
              <a:t>stockcontrol</a:t>
            </a:r>
            <a:r>
              <a:rPr lang="pt-BR" sz="1400" dirty="0"/>
              <a:t> in (1)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3341742" y="4209021"/>
            <a:ext cx="6816874" cy="3062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/>
              <a:t>SELECT I.KEYID AS </a:t>
            </a:r>
            <a:r>
              <a:rPr lang="pt-BR" sz="800" dirty="0" err="1"/>
              <a:t>CODIGO,I.description</a:t>
            </a:r>
            <a:r>
              <a:rPr lang="pt-BR" sz="800" dirty="0"/>
              <a:t> AS DESCRICAO,I.DISCONTINUED AS ATIVO,I.STOCKCONTROL AS CONTROLA,I.CURRENTSTOCK AS ESTOQUE_ATUAL,</a:t>
            </a:r>
          </a:p>
          <a:p>
            <a:r>
              <a:rPr lang="pt-BR" sz="800" dirty="0"/>
              <a:t>(SELECT </a:t>
            </a:r>
            <a:r>
              <a:rPr lang="pt-BR" sz="800" dirty="0" err="1"/>
              <a:t>ShortName</a:t>
            </a:r>
            <a:r>
              <a:rPr lang="pt-BR" sz="800" dirty="0"/>
              <a:t> FROM </a:t>
            </a:r>
            <a:r>
              <a:rPr lang="pt-BR" sz="800" dirty="0" err="1"/>
              <a:t>xconfigitemsunits</a:t>
            </a:r>
            <a:r>
              <a:rPr lang="pt-BR" sz="800" dirty="0"/>
              <a:t>  WHERE </a:t>
            </a:r>
            <a:r>
              <a:rPr lang="pt-BR" sz="800" dirty="0" err="1"/>
              <a:t>xconfigitemsunits.Id</a:t>
            </a:r>
            <a:r>
              <a:rPr lang="pt-BR" sz="800" dirty="0"/>
              <a:t> = </a:t>
            </a:r>
            <a:r>
              <a:rPr lang="pt-BR" sz="800" dirty="0" err="1"/>
              <a:t>I.UnitOfSale</a:t>
            </a:r>
            <a:endParaRPr lang="pt-BR" sz="800" dirty="0"/>
          </a:p>
          <a:p>
            <a:r>
              <a:rPr lang="pt-BR" sz="800" dirty="0"/>
              <a:t>) AS UNIDADE,</a:t>
            </a:r>
          </a:p>
          <a:p>
            <a:r>
              <a:rPr lang="pt-BR" sz="800" dirty="0"/>
              <a:t>(</a:t>
            </a:r>
          </a:p>
          <a:p>
            <a:r>
              <a:rPr lang="pt-BR" sz="800" dirty="0"/>
              <a:t>SELECT SUM(</a:t>
            </a:r>
            <a:r>
              <a:rPr lang="pt-BR" sz="800" dirty="0" err="1"/>
              <a:t>MinimumQuantity</a:t>
            </a:r>
            <a:r>
              <a:rPr lang="pt-BR" sz="800" dirty="0"/>
              <a:t>) FROM </a:t>
            </a:r>
            <a:r>
              <a:rPr lang="pt-BR" sz="800" dirty="0" err="1"/>
              <a:t>itemstock</a:t>
            </a:r>
            <a:r>
              <a:rPr lang="pt-BR" sz="800" dirty="0"/>
              <a:t>  WHERE </a:t>
            </a:r>
            <a:r>
              <a:rPr lang="pt-BR" sz="800" dirty="0" err="1"/>
              <a:t>itemstock.ItemKeyId</a:t>
            </a:r>
            <a:r>
              <a:rPr lang="pt-BR" sz="800" dirty="0"/>
              <a:t> = </a:t>
            </a:r>
            <a:r>
              <a:rPr lang="pt-BR" sz="800" dirty="0" err="1"/>
              <a:t>I.KeyId</a:t>
            </a:r>
            <a:r>
              <a:rPr lang="pt-BR" sz="800" dirty="0"/>
              <a:t> GROUP BY ITEMKEYID</a:t>
            </a:r>
          </a:p>
          <a:p>
            <a:r>
              <a:rPr lang="pt-BR" sz="800" dirty="0"/>
              <a:t>) AS MINIMO,</a:t>
            </a:r>
          </a:p>
          <a:p>
            <a:r>
              <a:rPr lang="pt-BR" sz="800" dirty="0"/>
              <a:t>(SELECT SUM(</a:t>
            </a:r>
            <a:r>
              <a:rPr lang="pt-BR" sz="800" dirty="0" err="1"/>
              <a:t>restockquantity</a:t>
            </a:r>
            <a:r>
              <a:rPr lang="pt-BR" sz="800" dirty="0"/>
              <a:t>) FROM </a:t>
            </a:r>
            <a:r>
              <a:rPr lang="pt-BR" sz="800" dirty="0" err="1"/>
              <a:t>itemstock</a:t>
            </a:r>
            <a:r>
              <a:rPr lang="pt-BR" sz="800" dirty="0"/>
              <a:t>  WHERE </a:t>
            </a:r>
            <a:r>
              <a:rPr lang="pt-BR" sz="800" dirty="0" err="1"/>
              <a:t>itemstock.ItemKeyId</a:t>
            </a:r>
            <a:r>
              <a:rPr lang="pt-BR" sz="800" dirty="0"/>
              <a:t> = </a:t>
            </a:r>
            <a:r>
              <a:rPr lang="pt-BR" sz="800" dirty="0" err="1"/>
              <a:t>I.KeyId</a:t>
            </a:r>
            <a:r>
              <a:rPr lang="pt-BR" sz="800" dirty="0"/>
              <a:t> GROUP BY ITEMKEYID</a:t>
            </a:r>
          </a:p>
          <a:p>
            <a:r>
              <a:rPr lang="pt-BR" sz="800" dirty="0"/>
              <a:t>) AS REPOSICAO,</a:t>
            </a:r>
          </a:p>
          <a:p>
            <a:r>
              <a:rPr lang="pt-BR" sz="800" dirty="0"/>
              <a:t>(SELECT </a:t>
            </a:r>
            <a:r>
              <a:rPr lang="pt-BR" sz="800" dirty="0" err="1"/>
              <a:t>Description</a:t>
            </a:r>
            <a:r>
              <a:rPr lang="pt-BR" sz="800" dirty="0"/>
              <a:t> FROM </a:t>
            </a:r>
            <a:r>
              <a:rPr lang="pt-BR" sz="800" dirty="0" err="1"/>
              <a:t>itemsgroups</a:t>
            </a:r>
            <a:r>
              <a:rPr lang="pt-BR" sz="800" dirty="0"/>
              <a:t>  WHERE </a:t>
            </a:r>
            <a:r>
              <a:rPr lang="pt-BR" sz="800" dirty="0" err="1"/>
              <a:t>itemsgroups.Id</a:t>
            </a:r>
            <a:r>
              <a:rPr lang="pt-BR" sz="800" dirty="0"/>
              <a:t> = </a:t>
            </a:r>
            <a:r>
              <a:rPr lang="pt-BR" sz="800" dirty="0" err="1"/>
              <a:t>I.GroupId</a:t>
            </a:r>
            <a:r>
              <a:rPr lang="pt-BR" sz="800" dirty="0"/>
              <a:t> </a:t>
            </a:r>
          </a:p>
          <a:p>
            <a:r>
              <a:rPr lang="pt-BR" sz="800" dirty="0"/>
              <a:t>) AS GRUPO,</a:t>
            </a:r>
          </a:p>
          <a:p>
            <a:r>
              <a:rPr lang="pt-BR" sz="800" dirty="0"/>
              <a:t>(SELECT </a:t>
            </a:r>
            <a:r>
              <a:rPr lang="pt-BR" sz="800" dirty="0" err="1"/>
              <a:t>LastCostPrice</a:t>
            </a:r>
            <a:r>
              <a:rPr lang="pt-BR" sz="800" dirty="0"/>
              <a:t> FROM </a:t>
            </a:r>
            <a:r>
              <a:rPr lang="pt-BR" sz="800" dirty="0" err="1"/>
              <a:t>itemstock</a:t>
            </a:r>
            <a:r>
              <a:rPr lang="pt-BR" sz="800" dirty="0"/>
              <a:t>  WHERE </a:t>
            </a:r>
            <a:r>
              <a:rPr lang="pt-BR" sz="800" dirty="0" err="1"/>
              <a:t>itemstock.ItemKeyId</a:t>
            </a:r>
            <a:r>
              <a:rPr lang="pt-BR" sz="800" dirty="0"/>
              <a:t> = </a:t>
            </a:r>
            <a:r>
              <a:rPr lang="pt-BR" sz="800" dirty="0" err="1"/>
              <a:t>I.KeyId</a:t>
            </a:r>
            <a:r>
              <a:rPr lang="pt-BR" sz="800" dirty="0"/>
              <a:t> GROUP BY ITEMKEYID</a:t>
            </a:r>
          </a:p>
          <a:p>
            <a:r>
              <a:rPr lang="pt-BR" sz="800" dirty="0"/>
              <a:t>) AS ULTIMO_PRECO,</a:t>
            </a:r>
          </a:p>
          <a:p>
            <a:r>
              <a:rPr lang="pt-BR" sz="800" dirty="0"/>
              <a:t>(SELECT </a:t>
            </a:r>
            <a:r>
              <a:rPr lang="pt-BR" sz="800" dirty="0" err="1"/>
              <a:t>LastEntrance</a:t>
            </a:r>
            <a:r>
              <a:rPr lang="pt-BR" sz="800" dirty="0"/>
              <a:t> FROM </a:t>
            </a:r>
            <a:r>
              <a:rPr lang="pt-BR" sz="800" dirty="0" err="1"/>
              <a:t>itemstock</a:t>
            </a:r>
            <a:r>
              <a:rPr lang="pt-BR" sz="800" dirty="0"/>
              <a:t>  WHERE </a:t>
            </a:r>
            <a:r>
              <a:rPr lang="pt-BR" sz="800" dirty="0" err="1"/>
              <a:t>itemstock.ItemKeyId</a:t>
            </a:r>
            <a:r>
              <a:rPr lang="pt-BR" sz="800" dirty="0"/>
              <a:t> = </a:t>
            </a:r>
            <a:r>
              <a:rPr lang="pt-BR" sz="800" dirty="0" err="1"/>
              <a:t>I.KeyId</a:t>
            </a:r>
            <a:r>
              <a:rPr lang="pt-BR" sz="800" dirty="0"/>
              <a:t> GROUP BY ITEMKEYID</a:t>
            </a:r>
          </a:p>
          <a:p>
            <a:r>
              <a:rPr lang="pt-BR" sz="800" dirty="0"/>
              <a:t>) AS ULTIMA_COMPRA,</a:t>
            </a:r>
          </a:p>
          <a:p>
            <a:r>
              <a:rPr lang="pt-BR" sz="800" dirty="0"/>
              <a:t>(SELECT </a:t>
            </a:r>
            <a:r>
              <a:rPr lang="pt-BR" sz="800" dirty="0" err="1"/>
              <a:t>description</a:t>
            </a:r>
            <a:r>
              <a:rPr lang="pt-BR" sz="800" dirty="0"/>
              <a:t> FROM </a:t>
            </a:r>
            <a:r>
              <a:rPr lang="pt-BR" sz="800" dirty="0" err="1"/>
              <a:t>xconfigwarehouses</a:t>
            </a:r>
            <a:r>
              <a:rPr lang="pt-BR" sz="800" dirty="0"/>
              <a:t>  WHERE </a:t>
            </a:r>
            <a:r>
              <a:rPr lang="pt-BR" sz="800" dirty="0" err="1"/>
              <a:t>xconfigwarehouses.Id</a:t>
            </a:r>
            <a:r>
              <a:rPr lang="pt-BR" sz="800" dirty="0"/>
              <a:t> = </a:t>
            </a:r>
            <a:r>
              <a:rPr lang="pt-BR" sz="800" dirty="0" err="1"/>
              <a:t>I.ProductionWarehouse</a:t>
            </a:r>
            <a:endParaRPr lang="pt-BR" sz="800" dirty="0"/>
          </a:p>
          <a:p>
            <a:r>
              <a:rPr lang="pt-BR" sz="800" dirty="0"/>
              <a:t>) AS ESTOQUE</a:t>
            </a:r>
          </a:p>
          <a:p>
            <a:r>
              <a:rPr lang="pt-BR" sz="800" dirty="0"/>
              <a:t>FROM ITEMS I </a:t>
            </a:r>
            <a:r>
              <a:rPr lang="pt-BR" sz="800" dirty="0" err="1"/>
              <a:t>left</a:t>
            </a:r>
            <a:r>
              <a:rPr lang="pt-BR" sz="800" dirty="0"/>
              <a:t> </a:t>
            </a:r>
            <a:r>
              <a:rPr lang="pt-BR" sz="800" dirty="0" err="1"/>
              <a:t>join</a:t>
            </a:r>
            <a:r>
              <a:rPr lang="pt-BR" sz="800" dirty="0"/>
              <a:t> </a:t>
            </a:r>
            <a:r>
              <a:rPr lang="pt-BR" sz="800" dirty="0" err="1"/>
              <a:t>itemstock</a:t>
            </a:r>
            <a:r>
              <a:rPr lang="pt-BR" sz="800" dirty="0"/>
              <a:t> it ON </a:t>
            </a:r>
            <a:r>
              <a:rPr lang="pt-BR" sz="800" dirty="0" err="1"/>
              <a:t>it.ItemKeyId</a:t>
            </a:r>
            <a:r>
              <a:rPr lang="pt-BR" sz="800" dirty="0"/>
              <a:t> = </a:t>
            </a:r>
            <a:r>
              <a:rPr lang="pt-BR" sz="800" dirty="0" err="1"/>
              <a:t>I.KeyId</a:t>
            </a:r>
            <a:r>
              <a:rPr lang="pt-BR" sz="800" dirty="0"/>
              <a:t> WHERE </a:t>
            </a:r>
            <a:r>
              <a:rPr lang="pt-BR" sz="800" dirty="0" err="1"/>
              <a:t>i.StockControl</a:t>
            </a:r>
            <a:r>
              <a:rPr lang="pt-BR" sz="800" dirty="0"/>
              <a:t> in (1)</a:t>
            </a:r>
          </a:p>
          <a:p>
            <a:r>
              <a:rPr lang="pt-BR" sz="800" dirty="0" err="1"/>
              <a:t>group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</a:t>
            </a:r>
            <a:r>
              <a:rPr lang="pt-BR" sz="800" dirty="0" err="1"/>
              <a:t>I.KeyId</a:t>
            </a:r>
            <a:r>
              <a:rPr lang="pt-BR" sz="800" dirty="0"/>
              <a:t> // se a pesquisa for sem a data, precisa desse </a:t>
            </a:r>
            <a:r>
              <a:rPr lang="pt-BR" sz="800" dirty="0" err="1"/>
              <a:t>group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aqui, mas se não for com data, esse </a:t>
            </a:r>
            <a:r>
              <a:rPr lang="pt-BR" sz="800" dirty="0" err="1"/>
              <a:t>group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não pode existir</a:t>
            </a:r>
          </a:p>
          <a:p>
            <a:r>
              <a:rPr lang="pt-BR" sz="800" dirty="0"/>
              <a:t>AND </a:t>
            </a:r>
            <a:r>
              <a:rPr lang="pt-BR" sz="800" dirty="0" err="1"/>
              <a:t>it.LastEntrance</a:t>
            </a:r>
            <a:r>
              <a:rPr lang="pt-BR" sz="800" dirty="0"/>
              <a:t> </a:t>
            </a:r>
            <a:r>
              <a:rPr lang="pt-BR" sz="800" dirty="0" err="1"/>
              <a:t>between</a:t>
            </a:r>
            <a:r>
              <a:rPr lang="pt-BR" sz="800" dirty="0"/>
              <a:t> '0001-01-01 00:00:01' </a:t>
            </a:r>
            <a:r>
              <a:rPr lang="pt-BR" sz="800" dirty="0" err="1"/>
              <a:t>and</a:t>
            </a:r>
            <a:r>
              <a:rPr lang="pt-BR" sz="800" dirty="0"/>
              <a:t> '2017-07-30 23:59:59' </a:t>
            </a:r>
          </a:p>
          <a:p>
            <a:r>
              <a:rPr lang="pt-BR" sz="800" dirty="0" err="1"/>
              <a:t>group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</a:t>
            </a:r>
            <a:r>
              <a:rPr lang="pt-BR" sz="800" dirty="0" err="1"/>
              <a:t>I.KeyId</a:t>
            </a:r>
            <a:r>
              <a:rPr lang="pt-BR" sz="800" dirty="0"/>
              <a:t> // se a pesquisa for com a data, precisa desse </a:t>
            </a:r>
            <a:r>
              <a:rPr lang="pt-BR" sz="800" dirty="0" err="1"/>
              <a:t>group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aqui, se for sem data esse </a:t>
            </a:r>
            <a:r>
              <a:rPr lang="pt-BR" sz="800" dirty="0" err="1"/>
              <a:t>group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não pode existir</a:t>
            </a:r>
          </a:p>
          <a:p>
            <a:endParaRPr lang="pt-BR" sz="1100" dirty="0"/>
          </a:p>
          <a:p>
            <a:r>
              <a:rPr lang="pt-BR" sz="1100" dirty="0"/>
              <a:t>//</a:t>
            </a:r>
            <a:r>
              <a:rPr lang="pt-BR" sz="1100" dirty="0" err="1"/>
              <a:t>update</a:t>
            </a:r>
            <a:r>
              <a:rPr lang="pt-BR" sz="1100" dirty="0"/>
              <a:t> </a:t>
            </a:r>
            <a:r>
              <a:rPr lang="pt-BR" sz="1100" dirty="0" err="1"/>
              <a:t>items</a:t>
            </a:r>
            <a:r>
              <a:rPr lang="pt-BR" sz="1100" dirty="0"/>
              <a:t> set </a:t>
            </a:r>
            <a:r>
              <a:rPr lang="pt-BR" sz="1100" dirty="0" err="1"/>
              <a:t>ProductionWarehouse</a:t>
            </a:r>
            <a:r>
              <a:rPr lang="pt-BR" sz="1100" dirty="0" smtClean="0"/>
              <a:t>= ?// Atualiza o local de estoque. </a:t>
            </a:r>
          </a:p>
          <a:p>
            <a:r>
              <a:rPr lang="pt-BR" sz="1100" dirty="0" smtClean="0"/>
              <a:t>Os botões com texto em cor vermelha podem ser alterado (</a:t>
            </a:r>
            <a:r>
              <a:rPr lang="pt-BR" sz="1100" dirty="0" err="1" smtClean="0"/>
              <a:t>update</a:t>
            </a:r>
            <a:r>
              <a:rPr lang="pt-BR" sz="1100" dirty="0" smtClean="0"/>
              <a:t>).</a:t>
            </a:r>
            <a:endParaRPr lang="pt-BR" sz="1100" dirty="0"/>
          </a:p>
        </p:txBody>
      </p:sp>
      <p:cxnSp>
        <p:nvCxnSpPr>
          <p:cNvPr id="43" name="Conector angulado 42"/>
          <p:cNvCxnSpPr>
            <a:endCxn id="32" idx="2"/>
          </p:cNvCxnSpPr>
          <p:nvPr/>
        </p:nvCxnSpPr>
        <p:spPr>
          <a:xfrm rot="5400000" flipH="1" flipV="1">
            <a:off x="6594501" y="2743215"/>
            <a:ext cx="4700514" cy="3860367"/>
          </a:xfrm>
          <a:prstGeom prst="bentConnector3">
            <a:avLst>
              <a:gd name="adj1" fmla="val 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15685" y="5071990"/>
            <a:ext cx="291343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SELECT (SELECT DESCRIPTION FROM </a:t>
            </a:r>
            <a:r>
              <a:rPr lang="en-US" sz="1000" dirty="0" err="1"/>
              <a:t>xconfigwarehouses</a:t>
            </a:r>
            <a:r>
              <a:rPr lang="en-US" sz="1000" dirty="0"/>
              <a:t> WHERE xconfigwarehouses.ID = </a:t>
            </a:r>
            <a:r>
              <a:rPr lang="en-US" sz="1000" dirty="0" err="1"/>
              <a:t>ITEMS.ProductionWarehouse</a:t>
            </a:r>
            <a:r>
              <a:rPr lang="en-US" sz="1000" dirty="0"/>
              <a:t>) AS ESTOQUE </a:t>
            </a:r>
          </a:p>
          <a:p>
            <a:r>
              <a:rPr lang="en-US" sz="1000" dirty="0"/>
              <a:t>FROM ITEMS WHERE </a:t>
            </a:r>
            <a:r>
              <a:rPr lang="en-US" sz="1000" dirty="0" err="1"/>
              <a:t>ProductionWarehouse</a:t>
            </a:r>
            <a:r>
              <a:rPr lang="en-US" sz="1000" dirty="0"/>
              <a:t> IN (0,1,2,3)</a:t>
            </a:r>
            <a:endParaRPr lang="pt-BR" sz="1000" dirty="0"/>
          </a:p>
        </p:txBody>
      </p:sp>
      <p:cxnSp>
        <p:nvCxnSpPr>
          <p:cNvPr id="52" name="Conector angulado 51"/>
          <p:cNvCxnSpPr>
            <a:stCxn id="50" idx="1"/>
          </p:cNvCxnSpPr>
          <p:nvPr/>
        </p:nvCxnSpPr>
        <p:spPr>
          <a:xfrm rot="10800000" flipH="1">
            <a:off x="215684" y="1078029"/>
            <a:ext cx="1625211" cy="4424848"/>
          </a:xfrm>
          <a:prstGeom prst="bentConnector4">
            <a:avLst>
              <a:gd name="adj1" fmla="val -11143"/>
              <a:gd name="adj2" fmla="val 92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48410" y="1590481"/>
            <a:ext cx="509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 IDEIA É IR FILTRANDO E OS DADOS JÁ SENDO CARREGADOS, SE ISSO FICAR LENTO, PODE ADICIONAR UM BOTAO PARA FAZER A PESQUISA. VEJA O QUE FICAR MAIS RÁPIDO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47705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25654" y="584016"/>
            <a:ext cx="1302707" cy="110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CENTRAL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54903" y="2327220"/>
            <a:ext cx="1302707" cy="110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CENTRAL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85162" y="2327220"/>
            <a:ext cx="1302707" cy="110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CENTRAL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53204" y="2327220"/>
            <a:ext cx="1302707" cy="110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CENTRAL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9421666" y="2327220"/>
            <a:ext cx="1302707" cy="110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CENTRAL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657611" y="1009901"/>
            <a:ext cx="2668043" cy="13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987451" y="1686310"/>
            <a:ext cx="338203" cy="6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53205" y="1686310"/>
            <a:ext cx="498953" cy="6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6" idx="0"/>
          </p:cNvCxnSpPr>
          <p:nvPr/>
        </p:nvCxnSpPr>
        <p:spPr>
          <a:xfrm>
            <a:off x="6690985" y="1009901"/>
            <a:ext cx="3382030" cy="13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38415" y="584019"/>
            <a:ext cx="4334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CENTRAL TRANSFERE PARA AS LOJAS – GERA ROMANEIO</a:t>
            </a:r>
          </a:p>
          <a:p>
            <a:r>
              <a:rPr lang="pt-BR" sz="1400" dirty="0"/>
              <a:t>CENTRAL TEM ESTOQUE PADRAO ASSIM COMO AS LOJAS</a:t>
            </a:r>
          </a:p>
          <a:p>
            <a:r>
              <a:rPr lang="pt-BR" sz="1400" dirty="0"/>
              <a:t>LOJAS ENVIAM AS BAIXAS AUTOMATICAS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623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800" dirty="0"/>
              <a:t>Atualização de Preços por loja – Uma tabela de preço pode ser</a:t>
            </a:r>
          </a:p>
          <a:p>
            <a:r>
              <a:rPr lang="pt-BR" sz="1800" dirty="0"/>
              <a:t>Diferente para cada loja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613" y="2237442"/>
            <a:ext cx="1327758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 err="1"/>
              <a:t>codigo</a:t>
            </a:r>
            <a:endParaRPr lang="pt-BR" sz="2333" dirty="0"/>
          </a:p>
        </p:txBody>
      </p:sp>
      <p:sp>
        <p:nvSpPr>
          <p:cNvPr id="4" name="Retângulo 3"/>
          <p:cNvSpPr/>
          <p:nvPr/>
        </p:nvSpPr>
        <p:spPr>
          <a:xfrm>
            <a:off x="1479790" y="2237442"/>
            <a:ext cx="2922394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Nome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17" y="1443744"/>
            <a:ext cx="3630461" cy="810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Filtrar por Grupo: Descrição / Todos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616" y="904946"/>
            <a:ext cx="1839239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 err="1"/>
              <a:t>Codigo</a:t>
            </a:r>
            <a:r>
              <a:rPr lang="pt-BR" sz="2333" dirty="0"/>
              <a:t>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64721" y="1443744"/>
            <a:ext cx="754527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33" dirty="0"/>
              <a:t>Estilo </a:t>
            </a:r>
            <a:r>
              <a:rPr lang="pt-BR" sz="2333" dirty="0" err="1"/>
              <a:t>combobox</a:t>
            </a:r>
            <a:r>
              <a:rPr lang="pt-BR" sz="2333" dirty="0"/>
              <a:t> para puxar da tela </a:t>
            </a:r>
            <a:r>
              <a:rPr lang="pt-BR" sz="2333" dirty="0" err="1"/>
              <a:t>itemsgroups</a:t>
            </a:r>
            <a:r>
              <a:rPr lang="pt-BR" sz="2333" dirty="0"/>
              <a:t>(</a:t>
            </a:r>
            <a:r>
              <a:rPr lang="pt-BR" sz="2333" dirty="0" err="1"/>
              <a:t>description</a:t>
            </a:r>
            <a:r>
              <a:rPr lang="pt-BR" sz="2333" dirty="0"/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27570" y="904946"/>
            <a:ext cx="4122147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Descrição: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24757" y="315604"/>
            <a:ext cx="541682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Pesquisa baseado </a:t>
            </a:r>
            <a:r>
              <a:rPr lang="pt-BR" sz="1200" dirty="0" smtClean="0"/>
              <a:t>nos campos </a:t>
            </a:r>
            <a:r>
              <a:rPr lang="pt-BR" sz="1200" dirty="0"/>
              <a:t>código(</a:t>
            </a:r>
            <a:r>
              <a:rPr lang="pt-BR" sz="1200" dirty="0" err="1"/>
              <a:t>items.keyid</a:t>
            </a:r>
            <a:r>
              <a:rPr lang="pt-BR" sz="1200" dirty="0"/>
              <a:t> e Descrição (</a:t>
            </a:r>
            <a:r>
              <a:rPr lang="pt-BR" sz="1200" dirty="0" err="1"/>
              <a:t>items.description</a:t>
            </a:r>
            <a:r>
              <a:rPr lang="pt-BR" sz="1200" dirty="0"/>
              <a:t>, porém, </a:t>
            </a:r>
          </a:p>
          <a:p>
            <a:r>
              <a:rPr lang="pt-BR" sz="1200" dirty="0"/>
              <a:t>pesquisa dinâmica, onde ele vai digitando e os resultados vão aparecendo, se ele </a:t>
            </a:r>
            <a:r>
              <a:rPr lang="pt-BR" sz="1200" dirty="0" smtClean="0"/>
              <a:t>digitar  </a:t>
            </a:r>
            <a:r>
              <a:rPr lang="pt-BR" sz="1200" dirty="0"/>
              <a:t>por exemplo a, traz tudo que contem a e fica na tela para ele alterar quantos quiserem)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793594" y="2237442"/>
            <a:ext cx="1293701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Preço 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24712" y="2218791"/>
            <a:ext cx="1293701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Preço 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655830" y="2237442"/>
            <a:ext cx="1293701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Preço 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618" y="3776006"/>
            <a:ext cx="10431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Pesquisa por </a:t>
            </a:r>
            <a:r>
              <a:rPr lang="pt-BR" sz="1600" dirty="0" err="1"/>
              <a:t>Codigo</a:t>
            </a:r>
            <a:endParaRPr lang="pt-BR" sz="1600" dirty="0"/>
          </a:p>
          <a:p>
            <a:r>
              <a:rPr lang="pt-BR" sz="1600" dirty="0" err="1"/>
              <a:t>select</a:t>
            </a:r>
            <a:r>
              <a:rPr lang="pt-BR" sz="1600" dirty="0"/>
              <a:t> </a:t>
            </a:r>
            <a:r>
              <a:rPr lang="pt-BR" sz="1600" dirty="0" err="1"/>
              <a:t>keyid</a:t>
            </a:r>
            <a:r>
              <a:rPr lang="pt-BR" sz="1600" dirty="0"/>
              <a:t> as </a:t>
            </a:r>
            <a:r>
              <a:rPr lang="pt-BR" sz="1600" dirty="0" err="1"/>
              <a:t>Codigo,Description</a:t>
            </a:r>
            <a:r>
              <a:rPr lang="pt-BR" sz="1600" dirty="0"/>
              <a:t> as Nome,RetailPrice1 as </a:t>
            </a:r>
            <a:r>
              <a:rPr lang="pt-BR" sz="1600" dirty="0" smtClean="0"/>
              <a:t>Preco1,RetailPrice1 </a:t>
            </a:r>
            <a:r>
              <a:rPr lang="pt-BR" sz="1600" dirty="0"/>
              <a:t>as Preco2,RetailPrice3 as Preco3  </a:t>
            </a:r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items</a:t>
            </a:r>
            <a:endParaRPr lang="pt-BR" sz="1600" dirty="0"/>
          </a:p>
          <a:p>
            <a:r>
              <a:rPr lang="pt-BR" sz="1600" dirty="0" err="1"/>
              <a:t>where</a:t>
            </a:r>
            <a:r>
              <a:rPr lang="pt-BR" sz="1600" dirty="0"/>
              <a:t> </a:t>
            </a:r>
            <a:r>
              <a:rPr lang="pt-BR" sz="1600" dirty="0" err="1"/>
              <a:t>keyid</a:t>
            </a:r>
            <a:r>
              <a:rPr lang="pt-BR" sz="1600" dirty="0"/>
              <a:t>=</a:t>
            </a:r>
          </a:p>
          <a:p>
            <a:endParaRPr lang="pt-BR" sz="1600" dirty="0"/>
          </a:p>
          <a:p>
            <a:r>
              <a:rPr lang="pt-BR" sz="1600" dirty="0"/>
              <a:t>Pesquisa por Descrição</a:t>
            </a:r>
          </a:p>
          <a:p>
            <a:r>
              <a:rPr lang="pt-BR" sz="1600" dirty="0" err="1"/>
              <a:t>select</a:t>
            </a:r>
            <a:r>
              <a:rPr lang="pt-BR" sz="1600" dirty="0"/>
              <a:t> </a:t>
            </a:r>
            <a:r>
              <a:rPr lang="pt-BR" sz="1600" dirty="0" err="1"/>
              <a:t>keyid</a:t>
            </a:r>
            <a:r>
              <a:rPr lang="pt-BR" sz="1600" dirty="0"/>
              <a:t> as </a:t>
            </a:r>
            <a:r>
              <a:rPr lang="pt-BR" sz="1600" dirty="0" err="1"/>
              <a:t>Codigo,Description</a:t>
            </a:r>
            <a:r>
              <a:rPr lang="pt-BR" sz="1600" dirty="0"/>
              <a:t> as Nome,RetailPrice1 as </a:t>
            </a:r>
            <a:r>
              <a:rPr lang="pt-BR" sz="1600" dirty="0" smtClean="0"/>
              <a:t>Preco1,RetailPrice1 </a:t>
            </a:r>
            <a:r>
              <a:rPr lang="pt-BR" sz="1600" dirty="0"/>
              <a:t>as Preco2,RetailPrice3 as Preco3  </a:t>
            </a:r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items</a:t>
            </a:r>
            <a:endParaRPr lang="pt-BR" sz="1600" dirty="0"/>
          </a:p>
          <a:p>
            <a:r>
              <a:rPr lang="pt-BR" sz="1600" dirty="0" err="1"/>
              <a:t>where</a:t>
            </a:r>
            <a:r>
              <a:rPr lang="pt-BR" sz="1600" dirty="0"/>
              <a:t> </a:t>
            </a:r>
            <a:r>
              <a:rPr lang="pt-BR" sz="1600" dirty="0" err="1"/>
              <a:t>description</a:t>
            </a:r>
            <a:r>
              <a:rPr lang="pt-BR" sz="1600" dirty="0"/>
              <a:t> </a:t>
            </a:r>
            <a:r>
              <a:rPr lang="pt-BR" sz="1600" dirty="0" err="1"/>
              <a:t>like</a:t>
            </a:r>
            <a:r>
              <a:rPr lang="pt-BR" sz="1600" dirty="0"/>
              <a:t> '%%'</a:t>
            </a:r>
          </a:p>
          <a:p>
            <a:endParaRPr lang="pt-BR" sz="1600" dirty="0"/>
          </a:p>
          <a:p>
            <a:r>
              <a:rPr lang="pt-BR" sz="1600" dirty="0"/>
              <a:t>Filtro por Grupo</a:t>
            </a:r>
          </a:p>
          <a:p>
            <a:r>
              <a:rPr lang="pt-BR" sz="1600" dirty="0" err="1"/>
              <a:t>select</a:t>
            </a:r>
            <a:r>
              <a:rPr lang="pt-BR" sz="1600" dirty="0"/>
              <a:t> </a:t>
            </a:r>
            <a:r>
              <a:rPr lang="pt-BR" sz="1600" dirty="0" err="1"/>
              <a:t>i.keyid</a:t>
            </a:r>
            <a:r>
              <a:rPr lang="pt-BR" sz="1600" dirty="0"/>
              <a:t> as </a:t>
            </a:r>
            <a:r>
              <a:rPr lang="pt-BR" sz="1600" dirty="0" err="1"/>
              <a:t>Codigo,i.Description</a:t>
            </a:r>
            <a:r>
              <a:rPr lang="pt-BR" sz="1600" dirty="0"/>
              <a:t> as Nome,i.RetailPrice1 as </a:t>
            </a:r>
            <a:r>
              <a:rPr lang="pt-BR" sz="1600" dirty="0" smtClean="0"/>
              <a:t>Preco1,i.RetailPrice1 </a:t>
            </a:r>
            <a:r>
              <a:rPr lang="pt-BR" sz="1600" dirty="0"/>
              <a:t>as Preco2,i.RetailPrice3 as Preco3  </a:t>
            </a:r>
          </a:p>
          <a:p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items</a:t>
            </a:r>
            <a:r>
              <a:rPr lang="pt-BR" sz="1600" dirty="0"/>
              <a:t> i </a:t>
            </a:r>
            <a:r>
              <a:rPr lang="pt-BR" sz="1600" dirty="0" err="1"/>
              <a:t>inner</a:t>
            </a:r>
            <a:r>
              <a:rPr lang="pt-BR" sz="1600" dirty="0"/>
              <a:t> </a:t>
            </a:r>
            <a:r>
              <a:rPr lang="pt-BR" sz="1600" dirty="0" err="1"/>
              <a:t>join</a:t>
            </a:r>
            <a:r>
              <a:rPr lang="pt-BR" sz="1600" dirty="0"/>
              <a:t> </a:t>
            </a:r>
            <a:r>
              <a:rPr lang="pt-BR" sz="1600" dirty="0" err="1"/>
              <a:t>itemsgroups</a:t>
            </a:r>
            <a:r>
              <a:rPr lang="pt-BR" sz="1600" dirty="0"/>
              <a:t> g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i.groupid</a:t>
            </a:r>
            <a:r>
              <a:rPr lang="pt-BR" sz="1600" dirty="0"/>
              <a:t> = </a:t>
            </a:r>
            <a:r>
              <a:rPr lang="pt-BR" sz="1600" dirty="0" err="1"/>
              <a:t>g.Id</a:t>
            </a:r>
            <a:endParaRPr lang="pt-BR" sz="1600" dirty="0"/>
          </a:p>
          <a:p>
            <a:r>
              <a:rPr lang="pt-BR" sz="1600" dirty="0" err="1"/>
              <a:t>where</a:t>
            </a:r>
            <a:r>
              <a:rPr lang="pt-BR" sz="1600" dirty="0"/>
              <a:t> </a:t>
            </a:r>
            <a:r>
              <a:rPr lang="pt-BR" sz="1600" dirty="0" err="1"/>
              <a:t>g.Description</a:t>
            </a:r>
            <a:r>
              <a:rPr lang="pt-BR" sz="1600" dirty="0"/>
              <a:t> = ''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08" y="922396"/>
            <a:ext cx="400050" cy="285750"/>
          </a:xfrm>
          <a:prstGeom prst="rect">
            <a:avLst/>
          </a:prstGeom>
        </p:spPr>
      </p:pic>
      <p:sp>
        <p:nvSpPr>
          <p:cNvPr id="11" name="Fluxograma: Processo alternativo 10"/>
          <p:cNvSpPr/>
          <p:nvPr/>
        </p:nvSpPr>
        <p:spPr>
          <a:xfrm>
            <a:off x="4638261" y="1961322"/>
            <a:ext cx="4585252" cy="940904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333"/>
          </a:p>
        </p:txBody>
      </p:sp>
      <p:cxnSp>
        <p:nvCxnSpPr>
          <p:cNvPr id="17" name="Conector de seta reta 16"/>
          <p:cNvCxnSpPr>
            <a:endCxn id="11" idx="2"/>
          </p:cNvCxnSpPr>
          <p:nvPr/>
        </p:nvCxnSpPr>
        <p:spPr>
          <a:xfrm flipH="1" flipV="1">
            <a:off x="6930888" y="2902226"/>
            <a:ext cx="13252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793594" y="3023226"/>
            <a:ext cx="505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Campos Editáveis</a:t>
            </a:r>
          </a:p>
          <a:p>
            <a:r>
              <a:rPr lang="pt-BR" sz="1200" dirty="0"/>
              <a:t>Update na tabela </a:t>
            </a:r>
            <a:r>
              <a:rPr lang="pt-BR" sz="1200" dirty="0" err="1"/>
              <a:t>items</a:t>
            </a:r>
            <a:r>
              <a:rPr lang="pt-BR" sz="1200" dirty="0"/>
              <a:t>, retailprice1, retailprice2, retailprice3</a:t>
            </a:r>
          </a:p>
        </p:txBody>
      </p:sp>
    </p:spTree>
    <p:extLst>
      <p:ext uri="{BB962C8B-B14F-4D97-AF65-F5344CB8AC3E}">
        <p14:creationId xmlns:p14="http://schemas.microsoft.com/office/powerpoint/2010/main" val="1609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Movimentação de Estoque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13" y="882041"/>
            <a:ext cx="214075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Documento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6911" y="1251376"/>
            <a:ext cx="170097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Entrada</a:t>
            </a:r>
            <a:br>
              <a:rPr lang="pt-BR" sz="1400" dirty="0"/>
            </a:br>
            <a:r>
              <a:rPr lang="pt-BR" sz="1400" dirty="0" err="1"/>
              <a:t>Saida</a:t>
            </a:r>
            <a:endParaRPr lang="pt-BR" sz="1400" dirty="0"/>
          </a:p>
          <a:p>
            <a:r>
              <a:rPr lang="pt-BR" sz="1400" dirty="0"/>
              <a:t>Transferência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40400" y="882041"/>
            <a:ext cx="251087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Movimentação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072812" y="1257198"/>
            <a:ext cx="3516713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Entrada (Compra de Mercadoria)</a:t>
            </a:r>
          </a:p>
          <a:p>
            <a:r>
              <a:rPr lang="pt-BR" sz="1400" dirty="0"/>
              <a:t>Entrada (</a:t>
            </a:r>
            <a:r>
              <a:rPr lang="pt-BR" sz="1400" dirty="0" err="1"/>
              <a:t>Transferencia</a:t>
            </a:r>
            <a:r>
              <a:rPr lang="pt-BR" sz="1400" dirty="0"/>
              <a:t> entre lojas)</a:t>
            </a:r>
          </a:p>
          <a:p>
            <a:r>
              <a:rPr lang="pt-BR" sz="1400" dirty="0"/>
              <a:t>Entrada (Bonificada)</a:t>
            </a:r>
            <a:br>
              <a:rPr lang="pt-BR" sz="1400" dirty="0"/>
            </a:br>
            <a:r>
              <a:rPr lang="pt-BR" sz="1400" dirty="0" err="1"/>
              <a:t>Saida</a:t>
            </a:r>
            <a:r>
              <a:rPr lang="pt-BR" sz="1400" dirty="0"/>
              <a:t> (Venda)</a:t>
            </a:r>
          </a:p>
          <a:p>
            <a:r>
              <a:rPr lang="pt-BR" sz="1400" dirty="0" err="1"/>
              <a:t>Saida</a:t>
            </a:r>
            <a:r>
              <a:rPr lang="pt-BR" sz="1400" dirty="0"/>
              <a:t> (Devolução)</a:t>
            </a:r>
          </a:p>
          <a:p>
            <a:r>
              <a:rPr lang="pt-BR" sz="1400" dirty="0" err="1"/>
              <a:t>Transferencia</a:t>
            </a:r>
            <a:r>
              <a:rPr lang="pt-BR" sz="1400" dirty="0"/>
              <a:t> (Interna)</a:t>
            </a:r>
            <a:br>
              <a:rPr lang="pt-BR" sz="1400" dirty="0"/>
            </a:br>
            <a:r>
              <a:rPr lang="pt-BR" sz="1400" dirty="0" err="1"/>
              <a:t>Transferencia</a:t>
            </a:r>
            <a:r>
              <a:rPr lang="pt-BR" sz="1400" dirty="0"/>
              <a:t> (Externa)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131005" y="882041"/>
            <a:ext cx="137595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Fornecedor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28880" y="882042"/>
            <a:ext cx="2467331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2333" dirty="0"/>
          </a:p>
        </p:txBody>
      </p:sp>
      <p:sp>
        <p:nvSpPr>
          <p:cNvPr id="9" name="CaixaDeTexto 8"/>
          <p:cNvSpPr txBox="1"/>
          <p:nvPr/>
        </p:nvSpPr>
        <p:spPr>
          <a:xfrm>
            <a:off x="8131005" y="1897704"/>
            <a:ext cx="137595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Loja Origem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28880" y="1897704"/>
            <a:ext cx="2467331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2333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131005" y="2428927"/>
            <a:ext cx="137595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Loja Destino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628880" y="2428928"/>
            <a:ext cx="2467331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2333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067" y="4025834"/>
            <a:ext cx="26648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Itens de Movimentação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617" y="4672166"/>
            <a:ext cx="3473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Nome do Produto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762104" y="4666989"/>
            <a:ext cx="13874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Quantidade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251268" y="4666989"/>
            <a:ext cx="13874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VL Compra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743536" y="4660208"/>
            <a:ext cx="13874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NCM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241410" y="4660208"/>
            <a:ext cx="13874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CFOP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5" y="4660207"/>
            <a:ext cx="371475" cy="36195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83" y="4686333"/>
            <a:ext cx="304800" cy="3429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407" y="889009"/>
            <a:ext cx="304800" cy="3429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343" y="1910919"/>
            <a:ext cx="304800" cy="3429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407" y="2441710"/>
            <a:ext cx="304800" cy="3429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84" y="889009"/>
            <a:ext cx="304800" cy="3429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81" y="889009"/>
            <a:ext cx="304800" cy="3429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6590506"/>
            <a:ext cx="4343400" cy="438150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3063" y="2254215"/>
            <a:ext cx="24348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Numero do Documento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46630" y="2254216"/>
            <a:ext cx="12154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0" y="2721701"/>
            <a:ext cx="199208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Competência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114005" y="2721702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0" y="3177544"/>
            <a:ext cx="199208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vencimento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114005" y="3177545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988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Central de Movimentação Estoque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504957"/>
            <a:ext cx="20101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 Competência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616" y="2525787"/>
            <a:ext cx="300290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Numero do Documento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19135" y="1504958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Inicio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05232" y="1504959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842593" y="1504959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Fim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28690" y="1504959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613" y="2015373"/>
            <a:ext cx="20101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 Vencimento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33749" y="2015373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Inicio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090619" y="2015374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27980" y="2015374"/>
            <a:ext cx="7837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Fim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14077" y="2015374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105232" y="2525789"/>
            <a:ext cx="163503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4618" y="3305747"/>
            <a:ext cx="12177387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CaixaDeTexto 15"/>
          <p:cNvSpPr txBox="1"/>
          <p:nvPr/>
        </p:nvSpPr>
        <p:spPr>
          <a:xfrm>
            <a:off x="14617" y="3304784"/>
            <a:ext cx="101735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Documento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31970" y="3304784"/>
            <a:ext cx="223219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Loja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264170" y="3304785"/>
            <a:ext cx="242969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Cliente / Fornecedor / Loja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626369" y="3304784"/>
            <a:ext cx="140082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Situação(paga/não paga)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574460" y="3304782"/>
            <a:ext cx="128078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Data Vencimento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855239" y="3304782"/>
            <a:ext cx="13280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Data Competência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667587" y="5434991"/>
            <a:ext cx="138497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Total Valor Selecionado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020072" y="3304782"/>
            <a:ext cx="128078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Valor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297261" y="3304781"/>
            <a:ext cx="128078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Tipo de Pagamento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052560" y="5434989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882326" y="5421926"/>
            <a:ext cx="13283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Opções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98" y="5434988"/>
            <a:ext cx="304800" cy="3429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6193344" y="5790955"/>
            <a:ext cx="127216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Ver Lançamento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193348" y="6021788"/>
            <a:ext cx="1272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Imprimir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193348" y="6261526"/>
            <a:ext cx="1272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Enviar E-mail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" y="1110666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Filtro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842593" y="2517364"/>
            <a:ext cx="25065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Documento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13" y="2530579"/>
            <a:ext cx="304800" cy="342900"/>
          </a:xfrm>
          <a:prstGeom prst="rect">
            <a:avLst/>
          </a:prstGeom>
        </p:spPr>
      </p:pic>
      <p:cxnSp>
        <p:nvCxnSpPr>
          <p:cNvPr id="38" name="Conector reto 37"/>
          <p:cNvCxnSpPr>
            <a:stCxn id="34" idx="3"/>
          </p:cNvCxnSpPr>
          <p:nvPr/>
        </p:nvCxnSpPr>
        <p:spPr>
          <a:xfrm>
            <a:off x="564900" y="1264555"/>
            <a:ext cx="6798827" cy="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45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Cadastro de Clientes / Fornecedores/</a:t>
            </a:r>
            <a:r>
              <a:rPr lang="pt-BR" sz="2333" dirty="0" err="1"/>
              <a:t>Tranportadora</a:t>
            </a:r>
            <a:endParaRPr lang="pt-BR" sz="2333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490229"/>
            <a:ext cx="2506520" cy="451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333" dirty="0"/>
              <a:t>Tipo de Pessoa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20" y="1503444"/>
            <a:ext cx="304800" cy="3429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84371" y="1846348"/>
            <a:ext cx="10173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Cliente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84368" y="2077180"/>
            <a:ext cx="120831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r>
              <a:rPr lang="pt-BR" sz="1200" dirty="0"/>
              <a:t>Transportadora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613" y="3167234"/>
            <a:ext cx="322320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Endereço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98657" y="1542304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Nome / Razão Social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238812" y="1533768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CPF / CNPJ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53915" y="1529777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RG / Inscrição estadual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14618" y="2650809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738439" y="2639799"/>
            <a:ext cx="161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Dados do Endereço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-14185" y="2915282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326139" y="3179760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CEP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511494" y="3152969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Estado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878" y="3151598"/>
            <a:ext cx="304800" cy="29905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8130951" y="3145635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Cidade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42606" y="3160518"/>
            <a:ext cx="14123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Pais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07" y="3167235"/>
            <a:ext cx="304800" cy="273523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6028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Telefone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284395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Telefone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575605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Celular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866815" y="361180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Contato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9217749" y="3611803"/>
            <a:ext cx="288282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E-mail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192568" y="818126"/>
            <a:ext cx="131395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Carregar Imagem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43417" y="4432093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67241" y="4421081"/>
            <a:ext cx="1501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Dados </a:t>
            </a:r>
            <a:r>
              <a:rPr lang="pt-BR" sz="1400" b="1" dirty="0" err="1"/>
              <a:t>Especificos</a:t>
            </a:r>
            <a:endParaRPr lang="pt-BR" sz="1400" b="1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14618" y="4696565"/>
            <a:ext cx="1217738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2638" y="5009357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err="1"/>
              <a:t>WebSite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392681" y="5009357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Skype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52723" y="5001735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err="1"/>
              <a:t>Facebook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32638" y="566262"/>
            <a:ext cx="1116099" cy="79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foto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3416" y="5516860"/>
            <a:ext cx="49520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Sexo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58057" y="5516860"/>
            <a:ext cx="93296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Masculino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77" y="5564872"/>
            <a:ext cx="190500" cy="180975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2003272" y="5516860"/>
            <a:ext cx="93296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Feminino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061" y="5574397"/>
            <a:ext cx="161925" cy="161925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9320844" y="778586"/>
            <a:ext cx="2232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Pesquisa de Cliente / Fornecedor 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0521" y="774207"/>
            <a:ext cx="400050" cy="285750"/>
          </a:xfrm>
          <a:prstGeom prst="rect">
            <a:avLst/>
          </a:prstGeom>
        </p:spPr>
      </p:pic>
      <p:sp>
        <p:nvSpPr>
          <p:cNvPr id="56" name="CaixaDeTexto 55"/>
          <p:cNvSpPr txBox="1"/>
          <p:nvPr/>
        </p:nvSpPr>
        <p:spPr>
          <a:xfrm>
            <a:off x="43416" y="6020315"/>
            <a:ext cx="12057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select</a:t>
            </a:r>
            <a:r>
              <a:rPr lang="pt-BR" sz="1200" dirty="0"/>
              <a:t> </a:t>
            </a:r>
            <a:r>
              <a:rPr lang="pt-BR" sz="1200" dirty="0" err="1"/>
              <a:t>enti.Description</a:t>
            </a:r>
            <a:r>
              <a:rPr lang="pt-BR" sz="1200" dirty="0"/>
              <a:t> as </a:t>
            </a:r>
            <a:r>
              <a:rPr lang="pt-BR" sz="1200" dirty="0" err="1"/>
              <a:t>Tipo_Pessoa,ent.name,ent.Vat</a:t>
            </a:r>
            <a:r>
              <a:rPr lang="pt-BR" sz="1200" dirty="0"/>
              <a:t> as </a:t>
            </a:r>
            <a:r>
              <a:rPr lang="pt-BR" sz="1200" dirty="0" err="1"/>
              <a:t>CNPJ,ent.IdentificationNumber</a:t>
            </a:r>
            <a:r>
              <a:rPr lang="pt-BR" sz="1200" dirty="0"/>
              <a:t> as </a:t>
            </a:r>
            <a:r>
              <a:rPr lang="pt-BR" sz="1200" dirty="0" err="1"/>
              <a:t>IE,ent.Address</a:t>
            </a:r>
            <a:r>
              <a:rPr lang="pt-BR" sz="1200" dirty="0"/>
              <a:t> as </a:t>
            </a:r>
            <a:r>
              <a:rPr lang="pt-BR" sz="1200" dirty="0" err="1"/>
              <a:t>Endereco</a:t>
            </a:r>
            <a:r>
              <a:rPr lang="pt-BR" sz="1200" dirty="0"/>
              <a:t>,</a:t>
            </a:r>
          </a:p>
          <a:p>
            <a:r>
              <a:rPr lang="pt-BR" sz="1200" dirty="0" err="1"/>
              <a:t>ent.PostalCode</a:t>
            </a:r>
            <a:r>
              <a:rPr lang="pt-BR" sz="1200" dirty="0"/>
              <a:t> as </a:t>
            </a:r>
            <a:r>
              <a:rPr lang="pt-BR" sz="1200" dirty="0" err="1"/>
              <a:t>CEP,ent.Country</a:t>
            </a:r>
            <a:r>
              <a:rPr lang="pt-BR" sz="1200" dirty="0"/>
              <a:t> as </a:t>
            </a:r>
            <a:r>
              <a:rPr lang="pt-BR" sz="1200" dirty="0" err="1"/>
              <a:t>Pais,ent.state</a:t>
            </a:r>
            <a:r>
              <a:rPr lang="pt-BR" sz="1200" dirty="0"/>
              <a:t> as </a:t>
            </a:r>
            <a:r>
              <a:rPr lang="pt-BR" sz="1200" dirty="0" err="1"/>
              <a:t>Estado,ent.city</a:t>
            </a:r>
            <a:r>
              <a:rPr lang="pt-BR" sz="1200" dirty="0"/>
              <a:t> as Cidade,ent.Phone1 as Telefone1, ent.Phone2 as Telefone2,</a:t>
            </a:r>
          </a:p>
          <a:p>
            <a:r>
              <a:rPr lang="pt-BR" sz="1200" dirty="0"/>
              <a:t>ent.MobilePhone1 as </a:t>
            </a:r>
            <a:r>
              <a:rPr lang="pt-BR" sz="1200" dirty="0" err="1"/>
              <a:t>Celular,ent.ContactName</a:t>
            </a:r>
            <a:r>
              <a:rPr lang="pt-BR" sz="1200" dirty="0"/>
              <a:t> as </a:t>
            </a:r>
            <a:r>
              <a:rPr lang="pt-BR" sz="1200" dirty="0" err="1"/>
              <a:t>Contato,ent.ContactEmail</a:t>
            </a:r>
            <a:r>
              <a:rPr lang="pt-BR" sz="1200" dirty="0"/>
              <a:t> as </a:t>
            </a:r>
            <a:r>
              <a:rPr lang="pt-BR" sz="1200" dirty="0" err="1"/>
              <a:t>email,ent.WebSite</a:t>
            </a:r>
            <a:r>
              <a:rPr lang="pt-BR" sz="1200" dirty="0"/>
              <a:t> as Site, </a:t>
            </a:r>
            <a:r>
              <a:rPr lang="pt-BR" sz="1200" dirty="0" err="1"/>
              <a:t>ent.Skype</a:t>
            </a:r>
            <a:r>
              <a:rPr lang="pt-BR" sz="1200" dirty="0"/>
              <a:t> as Skype, </a:t>
            </a:r>
            <a:r>
              <a:rPr lang="pt-BR" sz="1200" dirty="0" err="1"/>
              <a:t>ent.FaceBook</a:t>
            </a:r>
            <a:r>
              <a:rPr lang="pt-BR" sz="1200" dirty="0"/>
              <a:t> as </a:t>
            </a:r>
            <a:r>
              <a:rPr lang="pt-BR" sz="1200" dirty="0" err="1"/>
              <a:t>Facebook</a:t>
            </a:r>
            <a:r>
              <a:rPr lang="pt-BR" sz="1200" dirty="0"/>
              <a:t>,</a:t>
            </a:r>
          </a:p>
          <a:p>
            <a:r>
              <a:rPr lang="pt-BR" sz="1200" dirty="0" err="1"/>
              <a:t>ent.Gender</a:t>
            </a:r>
            <a:r>
              <a:rPr lang="pt-BR" sz="1200" dirty="0"/>
              <a:t> as </a:t>
            </a:r>
            <a:r>
              <a:rPr lang="pt-BR" sz="1200" dirty="0" err="1"/>
              <a:t>Genero</a:t>
            </a:r>
            <a:r>
              <a:rPr lang="pt-BR" sz="1200" dirty="0"/>
              <a:t>    </a:t>
            </a:r>
          </a:p>
          <a:p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entities</a:t>
            </a:r>
            <a:r>
              <a:rPr lang="pt-BR" sz="1200" dirty="0"/>
              <a:t> </a:t>
            </a:r>
            <a:r>
              <a:rPr lang="pt-BR" sz="1200" dirty="0" err="1"/>
              <a:t>ent</a:t>
            </a:r>
            <a:r>
              <a:rPr lang="pt-BR" sz="1200" dirty="0"/>
              <a:t> </a:t>
            </a:r>
            <a:r>
              <a:rPr lang="pt-BR" sz="1200" dirty="0" err="1"/>
              <a:t>inner</a:t>
            </a:r>
            <a:r>
              <a:rPr lang="pt-BR" sz="1200" dirty="0"/>
              <a:t> </a:t>
            </a:r>
            <a:r>
              <a:rPr lang="pt-BR" sz="1200" dirty="0" err="1"/>
              <a:t>join</a:t>
            </a:r>
            <a:r>
              <a:rPr lang="pt-BR" sz="1200" dirty="0"/>
              <a:t> </a:t>
            </a:r>
            <a:r>
              <a:rPr lang="pt-BR" sz="1200" dirty="0" err="1"/>
              <a:t>entitytypes</a:t>
            </a:r>
            <a:r>
              <a:rPr lang="pt-BR" sz="1200" dirty="0"/>
              <a:t> </a:t>
            </a:r>
            <a:r>
              <a:rPr lang="pt-BR" sz="1200" dirty="0" err="1"/>
              <a:t>enti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ent.EntityType</a:t>
            </a:r>
            <a:r>
              <a:rPr lang="pt-BR" sz="1200" dirty="0"/>
              <a:t> = </a:t>
            </a:r>
            <a:r>
              <a:rPr lang="pt-BR" sz="1200" dirty="0" err="1"/>
              <a:t>enti.Id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206386" y="5445327"/>
            <a:ext cx="929955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Adicionar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158005" y="5450677"/>
            <a:ext cx="92995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Limpar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0109623" y="5450596"/>
            <a:ext cx="92995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1061243" y="5450596"/>
            <a:ext cx="92995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Excluir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32277" y="2043429"/>
            <a:ext cx="39226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FF0000"/>
                </a:solidFill>
              </a:rPr>
              <a:t>Os tipos podem ser criados na tabela </a:t>
            </a:r>
            <a:r>
              <a:rPr lang="pt-BR" sz="1100" b="1" dirty="0" err="1">
                <a:solidFill>
                  <a:srgbClr val="FF0000"/>
                </a:solidFill>
              </a:rPr>
              <a:t>entitytypes</a:t>
            </a:r>
            <a:r>
              <a:rPr lang="pt-BR" sz="1100" b="1" dirty="0">
                <a:solidFill>
                  <a:srgbClr val="FF0000"/>
                </a:solidFill>
              </a:rPr>
              <a:t>. Podemos criar por padrão o-cliente 1-Fornecedor 3-Transportadora um </a:t>
            </a:r>
            <a:r>
              <a:rPr lang="pt-BR" sz="1100" b="1" dirty="0" err="1">
                <a:solidFill>
                  <a:srgbClr val="FF0000"/>
                </a:solidFill>
              </a:rPr>
              <a:t>insert</a:t>
            </a:r>
            <a:r>
              <a:rPr lang="pt-BR" sz="1100" b="1" dirty="0">
                <a:solidFill>
                  <a:srgbClr val="FF0000"/>
                </a:solidFill>
              </a:rPr>
              <a:t> na tabela ou criar um cadastro de Tipos de </a:t>
            </a:r>
            <a:r>
              <a:rPr lang="pt-BR" sz="1100" b="1" dirty="0" err="1">
                <a:solidFill>
                  <a:srgbClr val="FF0000"/>
                </a:solidFill>
              </a:rPr>
              <a:t>Enditades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756478" y="5438605"/>
            <a:ext cx="1598428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Vincular Formas de Pagamento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6361483" y="5435747"/>
            <a:ext cx="871618" cy="52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33" dirty="0"/>
              <a:t>Abrir</a:t>
            </a:r>
          </a:p>
        </p:txBody>
      </p:sp>
    </p:spTree>
    <p:extLst>
      <p:ext uri="{BB962C8B-B14F-4D97-AF65-F5344CB8AC3E}">
        <p14:creationId xmlns:p14="http://schemas.microsoft.com/office/powerpoint/2010/main" val="30684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13" y="170658"/>
            <a:ext cx="1217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Movimentação Financeira - Despesa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737" y="1179344"/>
            <a:ext cx="214075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Tipo de Documento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0038" y="1562312"/>
            <a:ext cx="11784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Receita</a:t>
            </a:r>
            <a:br>
              <a:rPr lang="pt-BR" sz="1400" dirty="0"/>
            </a:br>
            <a:r>
              <a:rPr lang="pt-BR" sz="1400" dirty="0"/>
              <a:t>Despesa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721008" y="1179344"/>
            <a:ext cx="30947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Cliente/Fornecedor/Loja: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45774" y="1179345"/>
            <a:ext cx="555933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741" y="5162132"/>
            <a:ext cx="347316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Descrição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725569" y="5162133"/>
            <a:ext cx="138746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Valor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324385" y="5162132"/>
            <a:ext cx="19072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Vencimento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506" y="5284012"/>
            <a:ext cx="371475" cy="36195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276" y="1186311"/>
            <a:ext cx="304800" cy="3429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08" y="1186311"/>
            <a:ext cx="304800" cy="3429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6590506"/>
            <a:ext cx="4343400" cy="43815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2141" y="584788"/>
            <a:ext cx="24348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Numero do Documento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575709" y="584789"/>
            <a:ext cx="121952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45577" y="588940"/>
            <a:ext cx="199208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Competência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045774" y="588440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831153" y="584788"/>
            <a:ext cx="199208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vencimento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9970068" y="583527"/>
            <a:ext cx="163503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91" y="1190272"/>
            <a:ext cx="304800" cy="342900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57740" y="3439951"/>
            <a:ext cx="1159133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0" y="3201333"/>
            <a:ext cx="104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Observação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815779" y="2984273"/>
            <a:ext cx="2456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Baixar Automático após gravar: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8858615" y="3084481"/>
            <a:ext cx="192195" cy="1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0" name="CaixaDeTexto 39"/>
          <p:cNvSpPr txBox="1"/>
          <p:nvPr/>
        </p:nvSpPr>
        <p:spPr>
          <a:xfrm>
            <a:off x="9426344" y="5153836"/>
            <a:ext cx="190729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Data Competência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692004" y="1858778"/>
            <a:ext cx="555933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507" y="1865744"/>
            <a:ext cx="304800" cy="342900"/>
          </a:xfrm>
          <a:prstGeom prst="rect">
            <a:avLst/>
          </a:prstGeom>
        </p:spPr>
      </p:pic>
      <p:sp>
        <p:nvSpPr>
          <p:cNvPr id="44" name="CaixaDeTexto 43"/>
          <p:cNvSpPr txBox="1"/>
          <p:nvPr/>
        </p:nvSpPr>
        <p:spPr>
          <a:xfrm>
            <a:off x="2611748" y="1631252"/>
            <a:ext cx="135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Plano de Contas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316954" y="3027833"/>
            <a:ext cx="111445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Adicionar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0468988" y="3033182"/>
            <a:ext cx="111445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Limpar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9199129" y="2314182"/>
            <a:ext cx="24059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Valor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9199129" y="1825668"/>
            <a:ext cx="24059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Banco</a:t>
            </a: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305" y="1829677"/>
            <a:ext cx="304800" cy="374175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5170750" y="5162132"/>
            <a:ext cx="9670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Parcelas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247565" y="5153836"/>
            <a:ext cx="9670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2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30494</TotalTime>
  <Words>1519</Words>
  <Application>Microsoft Office PowerPoint</Application>
  <PresentationFormat>Personalizar</PresentationFormat>
  <Paragraphs>370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Maciel Alves</dc:creator>
  <cp:lastModifiedBy>Maciel Alves</cp:lastModifiedBy>
  <cp:revision>85</cp:revision>
  <dcterms:created xsi:type="dcterms:W3CDTF">2016-11-14T13:09:12Z</dcterms:created>
  <dcterms:modified xsi:type="dcterms:W3CDTF">2017-10-22T18:52:12Z</dcterms:modified>
</cp:coreProperties>
</file>