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72" r:id="rId13"/>
    <p:sldId id="270" r:id="rId14"/>
    <p:sldId id="271" r:id="rId15"/>
    <p:sldId id="273" r:id="rId16"/>
    <p:sldId id="264" r:id="rId17"/>
    <p:sldId id="265" r:id="rId18"/>
    <p:sldId id="266" r:id="rId19"/>
    <p:sldId id="267" r:id="rId20"/>
    <p:sldId id="268" r:id="rId21"/>
    <p:sldId id="269"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03" autoAdjust="0"/>
    <p:restoredTop sz="94660"/>
  </p:normalViewPr>
  <p:slideViewPr>
    <p:cSldViewPr snapToGrid="0">
      <p:cViewPr varScale="1">
        <p:scale>
          <a:sx n="51" d="100"/>
          <a:sy n="51" d="100"/>
        </p:scale>
        <p:origin x="76" y="10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52756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7950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42596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7.xml"/><Relationship Id="rId7" Type="http://schemas.openxmlformats.org/officeDocument/2006/relationships/hyperlink" Target="https://www.cisa.gov/uscert/ncas/tips/ST04-002" TargetMode="Externa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techbeacon.com/security/6-devsecops-best-practices-automate-early-often" TargetMode="External"/><Relationship Id="rId5" Type="http://schemas.openxmlformats.org/officeDocument/2006/relationships/hyperlink" Target="../../Downloads/sei-cert-cpp-coding-standard-2016-v01.pdf" TargetMode="External"/><Relationship Id="rId4" Type="http://schemas.openxmlformats.org/officeDocument/2006/relationships/hyperlink" Target="../../Downloads/sei-cert-c-coding-standard-2016-v01.pdf"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Trevor Leon</a:t>
            </a: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422350"/>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MSC51-CPP</a:t>
            </a:r>
            <a:endParaRPr dirty="0"/>
          </a:p>
        </p:txBody>
      </p:sp>
      <p:sp>
        <p:nvSpPr>
          <p:cNvPr id="196" name="Google Shape;196;g9504e29505_0_0"/>
          <p:cNvSpPr txBox="1">
            <a:spLocks noGrp="1"/>
          </p:cNvSpPr>
          <p:nvPr>
            <p:ph type="body" idx="1"/>
          </p:nvPr>
        </p:nvSpPr>
        <p:spPr>
          <a:xfrm>
            <a:off x="706974" y="1715350"/>
            <a:ext cx="10820400" cy="123725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The following unit test expects that the first five values produced by two random number generator engines created using the current time are the same:</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8" name="Picture 7">
            <a:extLst>
              <a:ext uri="{FF2B5EF4-FFF2-40B4-BE49-F238E27FC236}">
                <a16:creationId xmlns:a16="http://schemas.microsoft.com/office/drawing/2014/main" id="{84E265B7-A7F6-5354-71C9-D77F67CF8EC1}"/>
              </a:ext>
            </a:extLst>
          </p:cNvPr>
          <p:cNvPicPr>
            <a:picLocks noChangeAspect="1"/>
          </p:cNvPicPr>
          <p:nvPr/>
        </p:nvPicPr>
        <p:blipFill>
          <a:blip r:embed="rId5"/>
          <a:stretch>
            <a:fillRect/>
          </a:stretch>
        </p:blipFill>
        <p:spPr>
          <a:xfrm>
            <a:off x="1594207" y="2952605"/>
            <a:ext cx="9003586" cy="2920872"/>
          </a:xfrm>
          <a:prstGeom prst="rect">
            <a:avLst/>
          </a:prstGeom>
        </p:spPr>
      </p:pic>
    </p:spTree>
    <p:custDataLst>
      <p:tags r:id="rId1"/>
    </p:custDataLst>
    <p:extLst>
      <p:ext uri="{BB962C8B-B14F-4D97-AF65-F5344CB8AC3E}">
        <p14:creationId xmlns:p14="http://schemas.microsoft.com/office/powerpoint/2010/main" val="643323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422350"/>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MSC51-CPP</a:t>
            </a:r>
            <a:endParaRPr dirty="0"/>
          </a:p>
        </p:txBody>
      </p:sp>
      <p:sp>
        <p:nvSpPr>
          <p:cNvPr id="196" name="Google Shape;196;g9504e29505_0_0"/>
          <p:cNvSpPr txBox="1">
            <a:spLocks noGrp="1"/>
          </p:cNvSpPr>
          <p:nvPr>
            <p:ph type="body" idx="1"/>
          </p:nvPr>
        </p:nvSpPr>
        <p:spPr>
          <a:xfrm>
            <a:off x="706974" y="171535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The following unit test expects that the first five values produced by two random number generator engines created using a secure, random key are not equal:</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8C8A1739-050E-2529-BC86-0E54473F8AA3}"/>
              </a:ext>
            </a:extLst>
          </p:cNvPr>
          <p:cNvPicPr>
            <a:picLocks noChangeAspect="1"/>
          </p:cNvPicPr>
          <p:nvPr/>
        </p:nvPicPr>
        <p:blipFill>
          <a:blip r:embed="rId5"/>
          <a:stretch>
            <a:fillRect/>
          </a:stretch>
        </p:blipFill>
        <p:spPr>
          <a:xfrm>
            <a:off x="1897126" y="2870092"/>
            <a:ext cx="8622794" cy="3174720"/>
          </a:xfrm>
          <a:prstGeom prst="rect">
            <a:avLst/>
          </a:prstGeom>
        </p:spPr>
      </p:pic>
    </p:spTree>
    <p:custDataLst>
      <p:tags r:id="rId1"/>
    </p:custDataLst>
    <p:extLst>
      <p:ext uri="{BB962C8B-B14F-4D97-AF65-F5344CB8AC3E}">
        <p14:creationId xmlns:p14="http://schemas.microsoft.com/office/powerpoint/2010/main" val="1326087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F9E2-936B-51F6-4EFC-796D1D12B7E2}"/>
              </a:ext>
            </a:extLst>
          </p:cNvPr>
          <p:cNvSpPr>
            <a:spLocks noGrp="1"/>
          </p:cNvSpPr>
          <p:nvPr>
            <p:ph type="title"/>
          </p:nvPr>
        </p:nvSpPr>
        <p:spPr>
          <a:xfrm>
            <a:off x="2909560" y="338583"/>
            <a:ext cx="8610600" cy="1293028"/>
          </a:xfrm>
        </p:spPr>
        <p:txBody>
          <a:bodyPr/>
          <a:lstStyle/>
          <a:p>
            <a:r>
              <a:rPr lang="en-US" dirty="0"/>
              <a:t>Unit Testing: MSC51-CPP</a:t>
            </a:r>
          </a:p>
        </p:txBody>
      </p:sp>
      <p:pic>
        <p:nvPicPr>
          <p:cNvPr id="5" name="Picture 4">
            <a:extLst>
              <a:ext uri="{FF2B5EF4-FFF2-40B4-BE49-F238E27FC236}">
                <a16:creationId xmlns:a16="http://schemas.microsoft.com/office/drawing/2014/main" id="{6D9A864F-7BBA-925C-7F57-DA400EBA15F1}"/>
              </a:ext>
            </a:extLst>
          </p:cNvPr>
          <p:cNvPicPr>
            <a:picLocks noChangeAspect="1"/>
          </p:cNvPicPr>
          <p:nvPr/>
        </p:nvPicPr>
        <p:blipFill>
          <a:blip r:embed="rId2"/>
          <a:stretch>
            <a:fillRect/>
          </a:stretch>
        </p:blipFill>
        <p:spPr>
          <a:xfrm>
            <a:off x="615668" y="1631611"/>
            <a:ext cx="10960663" cy="4661140"/>
          </a:xfrm>
          <a:prstGeom prst="rect">
            <a:avLst/>
          </a:prstGeom>
        </p:spPr>
      </p:pic>
    </p:spTree>
    <p:extLst>
      <p:ext uri="{BB962C8B-B14F-4D97-AF65-F5344CB8AC3E}">
        <p14:creationId xmlns:p14="http://schemas.microsoft.com/office/powerpoint/2010/main" val="2683131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19200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685799" y="1422399"/>
            <a:ext cx="10224179" cy="4950479"/>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192004"/>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37174" y="1485031"/>
            <a:ext cx="10820400" cy="5055371"/>
          </a:xfrm>
          <a:prstGeom prst="rect">
            <a:avLst/>
          </a:prstGeom>
          <a:noFill/>
          <a:ln>
            <a:noFill/>
          </a:ln>
        </p:spPr>
        <p:txBody>
          <a:bodyPr spcFirstLastPara="1" wrap="square" lIns="91425" tIns="45700" rIns="91425" bIns="45700" anchor="t" anchorCtr="0">
            <a:noAutofit/>
          </a:bodyPr>
          <a:lstStyle/>
          <a:p>
            <a:pPr marL="685800" lvl="1" indent="-228600" algn="l" rtl="0">
              <a:lnSpc>
                <a:spcPct val="90000"/>
              </a:lnSpc>
              <a:spcBef>
                <a:spcPts val="500"/>
              </a:spcBef>
              <a:spcAft>
                <a:spcPts val="0"/>
              </a:spcAft>
              <a:buClr>
                <a:schemeClr val="lt1"/>
              </a:buClr>
              <a:buSzPts val="2000"/>
              <a:buChar char="•"/>
            </a:pPr>
            <a:r>
              <a:rPr lang="en-US" sz="1800" dirty="0"/>
              <a:t>Assess and plan – This is the phase where the initial plans for the project are going to be determined and laid out.</a:t>
            </a:r>
          </a:p>
          <a:p>
            <a:pPr marL="685800" lvl="1" indent="-228600" algn="l" rtl="0">
              <a:lnSpc>
                <a:spcPct val="90000"/>
              </a:lnSpc>
              <a:spcBef>
                <a:spcPts val="500"/>
              </a:spcBef>
              <a:spcAft>
                <a:spcPts val="0"/>
              </a:spcAft>
              <a:buClr>
                <a:schemeClr val="lt1"/>
              </a:buClr>
              <a:buSzPts val="2000"/>
              <a:buChar char="•"/>
            </a:pPr>
            <a:r>
              <a:rPr lang="en-US" sz="1800" dirty="0"/>
              <a:t>Design – This phase lays out the framework of the project, and where appropriate secure coding recommendations can be used.</a:t>
            </a:r>
          </a:p>
          <a:p>
            <a:pPr marL="685800" lvl="1" indent="-228600" algn="l" rtl="0">
              <a:lnSpc>
                <a:spcPct val="90000"/>
              </a:lnSpc>
              <a:spcBef>
                <a:spcPts val="500"/>
              </a:spcBef>
              <a:spcAft>
                <a:spcPts val="0"/>
              </a:spcAft>
              <a:buClr>
                <a:schemeClr val="lt1"/>
              </a:buClr>
              <a:buSzPts val="2000"/>
              <a:buChar char="•"/>
            </a:pPr>
            <a:r>
              <a:rPr lang="en-US" sz="1800" dirty="0"/>
              <a:t>Build – The project is starting to be developed in the build phase. Unit testing should occur within the build phase.</a:t>
            </a:r>
          </a:p>
          <a:p>
            <a:pPr marL="685800" lvl="1" indent="-228600" algn="l" rtl="0">
              <a:lnSpc>
                <a:spcPct val="90000"/>
              </a:lnSpc>
              <a:spcBef>
                <a:spcPts val="500"/>
              </a:spcBef>
              <a:spcAft>
                <a:spcPts val="0"/>
              </a:spcAft>
              <a:buClr>
                <a:schemeClr val="lt1"/>
              </a:buClr>
              <a:buSzPts val="2000"/>
              <a:buChar char="•"/>
            </a:pPr>
            <a:r>
              <a:rPr lang="en-US" sz="1800" dirty="0"/>
              <a:t>Verify and test – In this phase, automation tools can be applied since there is code to test. Tools such as </a:t>
            </a:r>
            <a:r>
              <a:rPr lang="en-US" sz="1800" dirty="0" err="1"/>
              <a:t>CppCheck</a:t>
            </a:r>
            <a:r>
              <a:rPr lang="en-US" sz="1800" dirty="0"/>
              <a:t> can be implemented to detect security vulnerabilities.</a:t>
            </a:r>
          </a:p>
          <a:p>
            <a:pPr marL="685800" lvl="1" indent="-228600" algn="l" rtl="0">
              <a:lnSpc>
                <a:spcPct val="90000"/>
              </a:lnSpc>
              <a:spcBef>
                <a:spcPts val="500"/>
              </a:spcBef>
              <a:spcAft>
                <a:spcPts val="0"/>
              </a:spcAft>
              <a:buClr>
                <a:schemeClr val="lt1"/>
              </a:buClr>
              <a:buSzPts val="2000"/>
              <a:buChar char="•"/>
            </a:pPr>
            <a:r>
              <a:rPr lang="en-US" sz="1800" dirty="0"/>
              <a:t>Transition and health check – The project must be fully configured and tested before it is released. Penetration testing happens in this phase to ensure that the system’s parts are all working together.</a:t>
            </a:r>
          </a:p>
          <a:p>
            <a:pPr marL="685800" lvl="1" indent="-228600" algn="l" rtl="0">
              <a:lnSpc>
                <a:spcPct val="90000"/>
              </a:lnSpc>
              <a:spcBef>
                <a:spcPts val="500"/>
              </a:spcBef>
              <a:spcAft>
                <a:spcPts val="0"/>
              </a:spcAft>
              <a:buClr>
                <a:schemeClr val="lt1"/>
              </a:buClr>
              <a:buSzPts val="2000"/>
              <a:buChar char="•"/>
            </a:pPr>
            <a:r>
              <a:rPr lang="en-US" sz="1800" dirty="0"/>
              <a:t>Monitor and detect – When the project is deployed, it is important to monitor and log user activity for accountability. If a vulnerability has been found or exploited, it should be detected and alerted.</a:t>
            </a:r>
          </a:p>
          <a:p>
            <a:pPr marL="685800" lvl="1" indent="-228600" algn="l" rtl="0">
              <a:lnSpc>
                <a:spcPct val="90000"/>
              </a:lnSpc>
              <a:spcBef>
                <a:spcPts val="500"/>
              </a:spcBef>
              <a:spcAft>
                <a:spcPts val="0"/>
              </a:spcAft>
              <a:buClr>
                <a:schemeClr val="lt1"/>
              </a:buClr>
              <a:buSzPts val="2000"/>
              <a:buChar char="•"/>
            </a:pPr>
            <a:r>
              <a:rPr lang="en-US" sz="1800" dirty="0"/>
              <a:t>Respond – If an attack happens, it should be blocked.</a:t>
            </a:r>
          </a:p>
          <a:p>
            <a:pPr marL="685800" lvl="1" indent="-228600" algn="l" rtl="0">
              <a:lnSpc>
                <a:spcPct val="90000"/>
              </a:lnSpc>
              <a:spcBef>
                <a:spcPts val="500"/>
              </a:spcBef>
              <a:spcAft>
                <a:spcPts val="0"/>
              </a:spcAft>
              <a:buClr>
                <a:schemeClr val="lt1"/>
              </a:buClr>
              <a:buSzPts val="2000"/>
              <a:buChar char="•"/>
            </a:pPr>
            <a:r>
              <a:rPr lang="en-US" sz="1800" dirty="0"/>
              <a:t>Maintain and stabilize – After a product releases, it will need to be maintained based on customer wants and needs and as new vulnerabilities are found.</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916774" y="32462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706974" y="1617651"/>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The company needs to implement security policies before a vulnerability and/or data breach occurs.</a:t>
            </a:r>
          </a:p>
          <a:p>
            <a:pPr marL="0" lvl="0" indent="0" algn="l" rtl="0">
              <a:lnSpc>
                <a:spcPct val="90000"/>
              </a:lnSpc>
              <a:spcBef>
                <a:spcPts val="0"/>
              </a:spcBef>
              <a:spcAft>
                <a:spcPts val="0"/>
              </a:spcAft>
              <a:buClr>
                <a:schemeClr val="lt1"/>
              </a:buClr>
              <a:buSzPts val="2000"/>
              <a:buNone/>
            </a:pPr>
            <a:endParaRPr lang="en-US" dirty="0"/>
          </a:p>
          <a:p>
            <a:pPr marL="228600" lvl="0" indent="-228600" algn="l" rtl="0">
              <a:lnSpc>
                <a:spcPct val="90000"/>
              </a:lnSpc>
              <a:spcBef>
                <a:spcPts val="0"/>
              </a:spcBef>
              <a:spcAft>
                <a:spcPts val="0"/>
              </a:spcAft>
              <a:buClr>
                <a:schemeClr val="lt1"/>
              </a:buClr>
              <a:buSzPts val="2000"/>
              <a:buChar char="•"/>
            </a:pPr>
            <a:r>
              <a:rPr lang="en-US" dirty="0"/>
              <a:t>Waiting until the end of development to implement security policies one strategy, but it will require a lot of code refactoring to ensure it still works with the rest of the program.</a:t>
            </a:r>
          </a:p>
          <a:p>
            <a:pPr marL="0" lvl="0" indent="0" algn="l" rtl="0">
              <a:lnSpc>
                <a:spcPct val="90000"/>
              </a:lnSpc>
              <a:spcBef>
                <a:spcPts val="0"/>
              </a:spcBef>
              <a:spcAft>
                <a:spcPts val="0"/>
              </a:spcAft>
              <a:buClr>
                <a:schemeClr val="lt1"/>
              </a:buClr>
              <a:buSzPts val="2000"/>
              <a:buNone/>
            </a:pPr>
            <a:endParaRPr lang="en-US" dirty="0"/>
          </a:p>
          <a:p>
            <a:pPr marL="228600" lvl="0" indent="-228600" algn="l" rtl="0">
              <a:lnSpc>
                <a:spcPct val="90000"/>
              </a:lnSpc>
              <a:spcBef>
                <a:spcPts val="0"/>
              </a:spcBef>
              <a:spcAft>
                <a:spcPts val="0"/>
              </a:spcAft>
              <a:buClr>
                <a:schemeClr val="lt1"/>
              </a:buClr>
              <a:buSzPts val="2000"/>
              <a:buChar char="•"/>
            </a:pPr>
            <a:r>
              <a:rPr lang="en-US" dirty="0"/>
              <a:t>Employing </a:t>
            </a:r>
            <a:r>
              <a:rPr lang="en-US" dirty="0" err="1"/>
              <a:t>DevSecOps</a:t>
            </a:r>
            <a:r>
              <a:rPr lang="en-US" dirty="0"/>
              <a:t> will be overall faster than DevOps because vulnerabilities in code can be found with automation tools, remediated, and the project can continue development rather than needing to refactor later (</a:t>
            </a:r>
            <a:r>
              <a:rPr lang="en-US" dirty="0">
                <a:effectLst/>
              </a:rPr>
              <a:t>Vijayan, 2017)</a:t>
            </a:r>
            <a:r>
              <a:rPr lang="en-US" dirty="0"/>
              <a:t>.</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916774" y="268249"/>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706974" y="1561277"/>
            <a:ext cx="10820400" cy="4680497"/>
          </a:xfrm>
          <a:prstGeom prst="rect">
            <a:avLst/>
          </a:prstGeom>
          <a:noFill/>
          <a:ln>
            <a:noFill/>
          </a:ln>
        </p:spPr>
        <p:txBody>
          <a:bodyPr spcFirstLastPara="1" wrap="square" lIns="91425" tIns="45700" rIns="91425" bIns="45700" anchor="t" anchorCtr="0">
            <a:normAutofit fontScale="85000" lnSpcReduction="10000"/>
          </a:bodyPr>
          <a:lstStyle/>
          <a:p>
            <a:pPr marL="914400" lvl="2" indent="0">
              <a:lnSpc>
                <a:spcPct val="100000"/>
              </a:lnSpc>
              <a:spcBef>
                <a:spcPts val="0"/>
              </a:spcBef>
              <a:buNone/>
            </a:pPr>
            <a:r>
              <a:rPr lang="en-US" sz="2200" dirty="0"/>
              <a:t>It is vital to secure an entire project front-to-back to ensure there are no gaps in security. The following recommendations are included to assist patching remaining holes in the security plan:</a:t>
            </a:r>
          </a:p>
          <a:p>
            <a:pPr marL="1143000" lvl="2" indent="-228600" algn="l" rtl="0">
              <a:lnSpc>
                <a:spcPct val="100000"/>
              </a:lnSpc>
              <a:spcBef>
                <a:spcPts val="0"/>
              </a:spcBef>
              <a:spcAft>
                <a:spcPts val="0"/>
              </a:spcAft>
              <a:buClr>
                <a:schemeClr val="lt1"/>
              </a:buClr>
              <a:buSzPts val="1800"/>
              <a:buChar char="•"/>
            </a:pPr>
            <a:r>
              <a:rPr lang="en-US" sz="2200" dirty="0"/>
              <a:t>Physical security needs to be considered. For example, company data stored on physical hard drives or servers still needs to be properly protected from an attack.</a:t>
            </a:r>
          </a:p>
          <a:p>
            <a:pPr marL="1143000" lvl="2" indent="-228600">
              <a:lnSpc>
                <a:spcPct val="100000"/>
              </a:lnSpc>
              <a:spcBef>
                <a:spcPts val="0"/>
              </a:spcBef>
            </a:pPr>
            <a:r>
              <a:rPr lang="en-US" sz="2200" dirty="0"/>
              <a:t>The staff needs to be adequately trained on how to keep their (and, by extension, Green Pace’s data secure). For example, remote workers are required to connect to company resources only over a VPN connection. Remote workers should also keep company assets secure by ensuring other people cannot access or view the information or have access to their devices.</a:t>
            </a:r>
          </a:p>
          <a:p>
            <a:pPr marL="1143000" lvl="2" indent="-228600" algn="l" rtl="0">
              <a:lnSpc>
                <a:spcPct val="100000"/>
              </a:lnSpc>
              <a:spcBef>
                <a:spcPts val="0"/>
              </a:spcBef>
              <a:spcAft>
                <a:spcPts val="0"/>
              </a:spcAft>
              <a:buClr>
                <a:schemeClr val="lt1"/>
              </a:buClr>
              <a:buSzPts val="1800"/>
              <a:buChar char="•"/>
            </a:pPr>
            <a:r>
              <a:rPr lang="en-US" sz="2200" dirty="0"/>
              <a:t>Additionally, employee and user passwords should follow the National Institute of Standards and Technology (NIST) guidelines for password creation: at least eight characters in length; not longer than 64 characters in length; a mixture of letters, numbers, and symbols; not in use on another account of the user; preferably generated and stored in a password manager; etc. (CISA, 2009).</a:t>
            </a:r>
          </a:p>
          <a:p>
            <a:pPr marL="1143000" lvl="2" indent="-228600" algn="l" rtl="0">
              <a:lnSpc>
                <a:spcPct val="100000"/>
              </a:lnSpc>
              <a:spcBef>
                <a:spcPts val="0"/>
              </a:spcBef>
              <a:spcAft>
                <a:spcPts val="0"/>
              </a:spcAft>
              <a:buClr>
                <a:schemeClr val="lt1"/>
              </a:buClr>
              <a:buSzPts val="1800"/>
              <a:buChar char="•"/>
            </a:pPr>
            <a:r>
              <a:rPr lang="en-US" sz="2200" dirty="0"/>
              <a:t>Implement a “zero-trust” policy. No user should be trusted without verification.</a:t>
            </a:r>
          </a:p>
          <a:p>
            <a:pPr marL="1143000" lvl="2" indent="-228600" algn="l" rtl="0">
              <a:lnSpc>
                <a:spcPct val="90000"/>
              </a:lnSpc>
              <a:spcBef>
                <a:spcPts val="0"/>
              </a:spcBef>
              <a:spcAft>
                <a:spcPts val="0"/>
              </a:spcAft>
              <a:buClr>
                <a:schemeClr val="lt1"/>
              </a:buClr>
              <a:buSzPts val="1800"/>
              <a:buChar char="•"/>
            </a:pPr>
            <a:endParaRPr lang="en-US"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268249"/>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1561277"/>
            <a:ext cx="10820400" cy="483952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dirty="0"/>
              <a:t>Overall, a company’s cybersecurity is like a frame holding everything else together. Without considering cybersecurity, a company will lose any good reputation it has if the users cannot trust it. A few finishing tips to prevent any future security problems include:</a:t>
            </a:r>
          </a:p>
          <a:p>
            <a:pPr marL="342900">
              <a:spcBef>
                <a:spcPts val="0"/>
              </a:spcBef>
              <a:buSzPts val="2200"/>
            </a:pPr>
            <a:r>
              <a:rPr lang="en-US" dirty="0"/>
              <a:t>Unit test and automate testing as it becomes available to test and automate.</a:t>
            </a:r>
          </a:p>
          <a:p>
            <a:pPr marL="342900">
              <a:spcBef>
                <a:spcPts val="0"/>
              </a:spcBef>
              <a:buSzPts val="2200"/>
            </a:pPr>
            <a:r>
              <a:rPr lang="en-US" dirty="0"/>
              <a:t>The </a:t>
            </a:r>
            <a:r>
              <a:rPr lang="en-US" i="1" dirty="0"/>
              <a:t>SEI CERT C/C++ Coding Standards </a:t>
            </a:r>
            <a:r>
              <a:rPr lang="en-US" dirty="0"/>
              <a:t>are great references for developers coding in C/C++. Always ensure developers are following the language’s best practices when it comes to secure coding.</a:t>
            </a:r>
          </a:p>
          <a:p>
            <a:pPr marL="342900">
              <a:spcBef>
                <a:spcPts val="0"/>
              </a:spcBef>
              <a:buSzPts val="2200"/>
            </a:pPr>
            <a:r>
              <a:rPr lang="en-US" dirty="0"/>
              <a:t>Ensure the perimeter of the company is secure by implementing AAA security (Authentication, Authorization, Accounting), and trust no user.</a:t>
            </a:r>
          </a:p>
          <a:p>
            <a:pPr marL="342900">
              <a:spcBef>
                <a:spcPts val="0"/>
              </a:spcBef>
              <a:buSzPts val="2200"/>
            </a:pPr>
            <a:r>
              <a:rPr lang="en-US" dirty="0"/>
              <a:t>Encrypt important data such as important company documents, private user data (especially passwords); and make sure it stays encrypted throughout its lifecycle.</a:t>
            </a: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0" indent="0">
              <a:spcBef>
                <a:spcPts val="0"/>
              </a:spcBef>
              <a:buSzPts val="2200"/>
              <a:buNone/>
            </a:pPr>
            <a:r>
              <a:rPr lang="en-US" dirty="0"/>
              <a:t>	</a:t>
            </a:r>
            <a:r>
              <a:rPr lang="en-US" dirty="0" err="1">
                <a:effectLst/>
              </a:rPr>
              <a:t>Ballman</a:t>
            </a:r>
            <a:r>
              <a:rPr lang="en-US" dirty="0">
                <a:effectLst/>
              </a:rPr>
              <a:t>, A. (2016). </a:t>
            </a:r>
            <a:r>
              <a:rPr lang="en-US" i="1" dirty="0">
                <a:effectLst/>
                <a:hlinkClick r:id="rId4" action="ppaction://hlinkfile"/>
              </a:rPr>
              <a:t>Sei Cert C Coding Standard</a:t>
            </a:r>
            <a:r>
              <a:rPr lang="en-US" dirty="0">
                <a:effectLst/>
                <a:hlinkClick r:id="rId4" action="ppaction://hlinkfile"/>
              </a:rPr>
              <a:t> (2016th ed.)</a:t>
            </a:r>
            <a:r>
              <a:rPr lang="en-US" dirty="0">
                <a:effectLst/>
              </a:rPr>
              <a:t>. Software Engineering Institute | Carnegie Mellon University. </a:t>
            </a:r>
            <a:endParaRPr lang="en-US" dirty="0"/>
          </a:p>
          <a:p>
            <a:pPr marL="0" lvl="0" indent="0" algn="l" rtl="0">
              <a:lnSpc>
                <a:spcPct val="90000"/>
              </a:lnSpc>
              <a:spcBef>
                <a:spcPts val="0"/>
              </a:spcBef>
              <a:spcAft>
                <a:spcPts val="0"/>
              </a:spcAft>
              <a:buClr>
                <a:schemeClr val="lt1"/>
              </a:buClr>
              <a:buSzPts val="2200"/>
              <a:buNone/>
            </a:pPr>
            <a:endParaRPr lang="en-US" dirty="0"/>
          </a:p>
          <a:p>
            <a:pPr marL="0" indent="0">
              <a:spcBef>
                <a:spcPts val="0"/>
              </a:spcBef>
              <a:buSzPts val="2200"/>
              <a:buNone/>
            </a:pPr>
            <a:r>
              <a:rPr lang="en-US" dirty="0">
                <a:effectLst/>
              </a:rPr>
              <a:t>	</a:t>
            </a:r>
            <a:r>
              <a:rPr lang="en-US" dirty="0" err="1">
                <a:effectLst/>
              </a:rPr>
              <a:t>Ballman</a:t>
            </a:r>
            <a:r>
              <a:rPr lang="en-US" dirty="0">
                <a:effectLst/>
              </a:rPr>
              <a:t>, A. (2016). </a:t>
            </a:r>
            <a:r>
              <a:rPr lang="en-US" i="1" dirty="0">
                <a:hlinkClick r:id="rId5" action="ppaction://hlinkfile"/>
              </a:rPr>
              <a:t>Sei Cert C++ Coding Standard</a:t>
            </a:r>
            <a:r>
              <a:rPr lang="en-US" dirty="0">
                <a:hlinkClick r:id="rId5" action="ppaction://hlinkfile"/>
              </a:rPr>
              <a:t> (2016th ed.)</a:t>
            </a:r>
            <a:r>
              <a:rPr lang="en-US" dirty="0"/>
              <a:t>. </a:t>
            </a:r>
            <a:r>
              <a:rPr lang="en-US" dirty="0">
                <a:effectLst/>
              </a:rPr>
              <a:t>Software Engineering Institute | Carnegie Mellon University. </a:t>
            </a:r>
          </a:p>
          <a:p>
            <a:pPr marL="0" indent="0">
              <a:spcBef>
                <a:spcPts val="0"/>
              </a:spcBef>
              <a:buSzPts val="2200"/>
              <a:buNone/>
            </a:pPr>
            <a:endParaRPr lang="en-US" dirty="0"/>
          </a:p>
          <a:p>
            <a:pPr marL="0" indent="0">
              <a:spcBef>
                <a:spcPts val="0"/>
              </a:spcBef>
              <a:buSzPts val="2200"/>
              <a:buNone/>
            </a:pPr>
            <a:r>
              <a:rPr lang="en-US" dirty="0"/>
              <a:t>	</a:t>
            </a:r>
            <a:r>
              <a:rPr lang="en-US" dirty="0">
                <a:effectLst/>
              </a:rPr>
              <a:t> Vijayan, J. (2017, December 13). </a:t>
            </a:r>
            <a:r>
              <a:rPr lang="en-US" i="1" dirty="0">
                <a:effectLst/>
              </a:rPr>
              <a:t>6 </a:t>
            </a:r>
            <a:r>
              <a:rPr lang="en-US" i="1" dirty="0" err="1"/>
              <a:t>D</a:t>
            </a:r>
            <a:r>
              <a:rPr lang="en-US" i="1" dirty="0" err="1">
                <a:effectLst/>
              </a:rPr>
              <a:t>evSecOps</a:t>
            </a:r>
            <a:r>
              <a:rPr lang="en-US" i="1" dirty="0">
                <a:effectLst/>
              </a:rPr>
              <a:t> best practices: Automate early and often</a:t>
            </a:r>
            <a:r>
              <a:rPr lang="en-US" dirty="0">
                <a:effectLst/>
              </a:rPr>
              <a:t>. </a:t>
            </a:r>
            <a:r>
              <a:rPr lang="en-US" dirty="0" err="1">
                <a:effectLst/>
              </a:rPr>
              <a:t>TechBeacon</a:t>
            </a:r>
            <a:r>
              <a:rPr lang="en-US" dirty="0">
                <a:effectLst/>
              </a:rPr>
              <a:t>. Retrieved December 17, 2022, from </a:t>
            </a:r>
            <a:r>
              <a:rPr lang="en-US" dirty="0">
                <a:effectLst/>
                <a:hlinkClick r:id="rId6"/>
              </a:rPr>
              <a:t>https://techbeacon.com/security/6-devsecops-best-practices-automate-early-often</a:t>
            </a:r>
            <a:endParaRPr lang="en-US" dirty="0">
              <a:effectLst/>
            </a:endParaRPr>
          </a:p>
          <a:p>
            <a:pPr marL="0" indent="0">
              <a:spcBef>
                <a:spcPts val="0"/>
              </a:spcBef>
              <a:buSzPts val="2200"/>
              <a:buNone/>
            </a:pPr>
            <a:endParaRPr lang="en-US" dirty="0"/>
          </a:p>
          <a:p>
            <a:pPr marL="114300" indent="0">
              <a:buNone/>
            </a:pPr>
            <a:r>
              <a:rPr lang="en-US" dirty="0">
                <a:effectLst/>
              </a:rPr>
              <a:t>	CISA. (2009, May 21). </a:t>
            </a:r>
            <a:r>
              <a:rPr lang="en-US" i="1" dirty="0">
                <a:effectLst/>
              </a:rPr>
              <a:t>Security tip (ST04-002)</a:t>
            </a:r>
            <a:r>
              <a:rPr lang="en-US" dirty="0">
                <a:effectLst/>
              </a:rPr>
              <a:t>. Security Tip (ST04-002) Choosing and Protecting Passwords. Retrieved December 17, 2022, from </a:t>
            </a:r>
            <a:r>
              <a:rPr lang="en-US" dirty="0">
                <a:hlinkClick r:id="rId7"/>
              </a:rPr>
              <a:t>https://www.cisa.gov/uscert/ncas/tips/ST04-002</a:t>
            </a:r>
            <a:endParaRPr lang="en-US" dirty="0"/>
          </a:p>
          <a:p>
            <a:pPr marL="0" indent="0">
              <a:spcBef>
                <a:spcPts val="0"/>
              </a:spcBef>
              <a:buSzPts val="2200"/>
              <a:buNone/>
            </a:pPr>
            <a:endParaRPr lang="en-US" dirty="0">
              <a:effectLst/>
            </a:endParaRPr>
          </a:p>
        </p:txBody>
      </p:sp>
      <p:pic>
        <p:nvPicPr>
          <p:cNvPr id="239" name="Google Shape;239;p14" descr="Green Pace logo"/>
          <p:cNvPicPr preferRelativeResize="0"/>
          <p:nvPr/>
        </p:nvPicPr>
        <p:blipFill>
          <a:blip r:embed="rId8">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772881" y="2731123"/>
            <a:ext cx="6453257" cy="3797196"/>
          </a:xfrm>
          <a:prstGeom prst="rect">
            <a:avLst/>
          </a:prstGeom>
          <a:noFill/>
          <a:ln>
            <a:noFill/>
          </a:ln>
        </p:spPr>
      </p:pic>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339295" y="1973180"/>
            <a:ext cx="10820400" cy="4245506"/>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In the proposed security policy, ten core secure coding principles are stated, explained, and mapped to coding standards in the </a:t>
            </a:r>
            <a:r>
              <a:rPr lang="en-US" i="1" dirty="0"/>
              <a:t>SEI CERT C/C++ Coding Standards</a:t>
            </a:r>
            <a:r>
              <a:rPr lang="en-US" dirty="0"/>
              <a:t>.</a:t>
            </a:r>
          </a:p>
        </p:txBody>
      </p:sp>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172321"/>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390225977"/>
              </p:ext>
            </p:extLst>
          </p:nvPr>
        </p:nvGraphicFramePr>
        <p:xfrm>
          <a:off x="1559294" y="962949"/>
          <a:ext cx="9447832" cy="5683528"/>
        </p:xfrm>
        <a:graphic>
          <a:graphicData uri="http://schemas.openxmlformats.org/drawingml/2006/table">
            <a:tbl>
              <a:tblPr firstRow="1" firstCol="1">
                <a:noFill/>
                <a:tableStyleId>{802198C4-3087-4945-87E3-76CBB3509B7E}</a:tableStyleId>
              </a:tblPr>
              <a:tblGrid>
                <a:gridCol w="4859947">
                  <a:extLst>
                    <a:ext uri="{9D8B030D-6E8A-4147-A177-3AD203B41FA5}">
                      <a16:colId xmlns:a16="http://schemas.microsoft.com/office/drawing/2014/main" val="20000"/>
                    </a:ext>
                  </a:extLst>
                </a:gridCol>
                <a:gridCol w="4587885">
                  <a:extLst>
                    <a:ext uri="{9D8B030D-6E8A-4147-A177-3AD203B41FA5}">
                      <a16:colId xmlns:a16="http://schemas.microsoft.com/office/drawing/2014/main" val="20001"/>
                    </a:ext>
                  </a:extLst>
                </a:gridCol>
              </a:tblGrid>
              <a:tr h="2711946">
                <a:tc>
                  <a:txBody>
                    <a:bodyPr/>
                    <a:lstStyle/>
                    <a:p>
                      <a:pPr marL="0" marR="0" lvl="0" indent="0" algn="ctr" rtl="0">
                        <a:lnSpc>
                          <a:spcPct val="100000"/>
                        </a:lnSpc>
                        <a:spcBef>
                          <a:spcPts val="0"/>
                        </a:spcBef>
                        <a:spcAft>
                          <a:spcPts val="0"/>
                        </a:spcAft>
                        <a:buClr>
                          <a:srgbClr val="000000"/>
                        </a:buClr>
                        <a:buSzPts val="3600"/>
                        <a:buFont typeface="Arial"/>
                        <a:buNone/>
                      </a:pPr>
                      <a:r>
                        <a:rPr lang="en-US" sz="4300" b="1" u="none" strike="noStrike" cap="none" dirty="0">
                          <a:solidFill>
                            <a:schemeClr val="tx1"/>
                          </a:solidFill>
                        </a:rPr>
                        <a:t>Likely</a:t>
                      </a:r>
                      <a:endParaRPr sz="1700" b="1"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4300" b="1" u="none" strike="noStrike" cap="none" dirty="0">
                          <a:solidFill>
                            <a:schemeClr val="tx1"/>
                          </a:solidFill>
                        </a:rPr>
                        <a:t>threats </a:t>
                      </a:r>
                      <a:r>
                        <a:rPr lang="en-US" sz="4300" u="none" strike="noStrike" cap="none" dirty="0">
                          <a:solidFill>
                            <a:schemeClr val="tx1"/>
                          </a:solidFill>
                        </a:rPr>
                        <a:t>have a high chance of being exploited</a:t>
                      </a:r>
                      <a:endParaRPr sz="4300" u="none" strike="noStrike" cap="none" dirty="0">
                        <a:solidFill>
                          <a:schemeClr val="tx1"/>
                        </a:solidFill>
                      </a:endParaRPr>
                    </a:p>
                  </a:txBody>
                  <a:tcPr marL="110242" marR="110242" marT="110242" marB="110242">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4300" b="1" u="none" strike="noStrike" cap="none" dirty="0">
                          <a:solidFill>
                            <a:schemeClr val="tx1"/>
                          </a:solidFill>
                        </a:rPr>
                        <a:t>Priority threats </a:t>
                      </a:r>
                      <a:r>
                        <a:rPr lang="en-US" sz="4300" u="none" strike="noStrike" cap="none" dirty="0">
                          <a:solidFill>
                            <a:schemeClr val="tx1"/>
                          </a:solidFill>
                        </a:rPr>
                        <a:t>can cause a lot of damage to a system</a:t>
                      </a:r>
                      <a:endParaRPr sz="1700" u="none" strike="noStrike" cap="none" dirty="0">
                        <a:solidFill>
                          <a:schemeClr val="tx1"/>
                        </a:solidFill>
                      </a:endParaRPr>
                    </a:p>
                  </a:txBody>
                  <a:tcPr marL="110242" marR="110242" marT="110242" marB="110242">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711946">
                <a:tc>
                  <a:txBody>
                    <a:bodyPr/>
                    <a:lstStyle/>
                    <a:p>
                      <a:pPr marL="0" marR="0" lvl="0" indent="0" algn="ctr" rtl="0">
                        <a:lnSpc>
                          <a:spcPct val="100000"/>
                        </a:lnSpc>
                        <a:spcBef>
                          <a:spcPts val="0"/>
                        </a:spcBef>
                        <a:spcAft>
                          <a:spcPts val="0"/>
                        </a:spcAft>
                        <a:buClr>
                          <a:srgbClr val="000000"/>
                        </a:buClr>
                        <a:buSzPts val="3600"/>
                        <a:buFont typeface="Arial"/>
                        <a:buNone/>
                      </a:pPr>
                      <a:r>
                        <a:rPr lang="en-US" sz="4300" b="1" u="none" strike="noStrike" cap="none" dirty="0">
                          <a:solidFill>
                            <a:schemeClr val="tx1"/>
                          </a:solidFill>
                        </a:rPr>
                        <a:t>Low priority</a:t>
                      </a:r>
                      <a:endParaRPr sz="1700" b="1"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4300" b="1" u="none" strike="noStrike" cap="none" dirty="0">
                          <a:solidFill>
                            <a:schemeClr val="tx1"/>
                          </a:solidFill>
                        </a:rPr>
                        <a:t>threats </a:t>
                      </a:r>
                      <a:r>
                        <a:rPr lang="en-US" sz="4300" u="none" strike="noStrike" cap="none" dirty="0">
                          <a:solidFill>
                            <a:schemeClr val="tx1"/>
                          </a:solidFill>
                        </a:rPr>
                        <a:t>will not be as harmful to a system</a:t>
                      </a:r>
                      <a:endParaRPr sz="1700" u="none" strike="noStrike" cap="none" dirty="0">
                        <a:solidFill>
                          <a:schemeClr val="tx1"/>
                        </a:solidFill>
                      </a:endParaRPr>
                    </a:p>
                  </a:txBody>
                  <a:tcPr marL="110242" marR="110242" marT="110242" marB="110242">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4300" b="1" u="none" strike="noStrike" cap="none" dirty="0">
                          <a:solidFill>
                            <a:schemeClr val="tx1"/>
                          </a:solidFill>
                        </a:rPr>
                        <a:t>Unlikely</a:t>
                      </a:r>
                      <a:endParaRPr sz="1700" b="1"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4300" b="1" u="none" strike="noStrike" cap="none" dirty="0">
                          <a:solidFill>
                            <a:schemeClr val="tx1"/>
                          </a:solidFill>
                        </a:rPr>
                        <a:t>Threats </a:t>
                      </a:r>
                      <a:r>
                        <a:rPr lang="en-US" sz="4300" b="0" u="none" strike="noStrike" cap="none" dirty="0">
                          <a:solidFill>
                            <a:schemeClr val="tx1"/>
                          </a:solidFill>
                        </a:rPr>
                        <a:t>are more rarely exploited</a:t>
                      </a:r>
                      <a:endParaRPr sz="1700" b="1" u="none" strike="noStrike" cap="none" dirty="0">
                        <a:solidFill>
                          <a:schemeClr val="tx1"/>
                        </a:solidFill>
                      </a:endParaRPr>
                    </a:p>
                  </a:txBody>
                  <a:tcPr marL="110242" marR="110242" marT="110242" marB="110242">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185952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200"/>
              <a:buFont typeface="+mj-lt"/>
              <a:buAutoNum type="arabicPeriod"/>
            </a:pPr>
            <a:r>
              <a:rPr lang="en-US" dirty="0"/>
              <a:t>Validate Input Data – INT50-CPP, STR50-CPP, CWE-89, ERR62-CPP</a:t>
            </a:r>
          </a:p>
          <a:p>
            <a:pPr lvl="0" indent="-457200" algn="l" rtl="0">
              <a:lnSpc>
                <a:spcPct val="90000"/>
              </a:lnSpc>
              <a:spcBef>
                <a:spcPts val="0"/>
              </a:spcBef>
              <a:spcAft>
                <a:spcPts val="0"/>
              </a:spcAft>
              <a:buClr>
                <a:schemeClr val="lt1"/>
              </a:buClr>
              <a:buSzPts val="2200"/>
              <a:buFont typeface="+mj-lt"/>
              <a:buAutoNum type="arabicPeriod"/>
            </a:pPr>
            <a:r>
              <a:rPr lang="en-US" dirty="0"/>
              <a:t>Heed Compiler Warnings – MEM51-CPP, EXP53-CPP</a:t>
            </a:r>
          </a:p>
          <a:p>
            <a:pPr lvl="0" indent="-457200" algn="l" rtl="0">
              <a:lnSpc>
                <a:spcPct val="90000"/>
              </a:lnSpc>
              <a:spcBef>
                <a:spcPts val="0"/>
              </a:spcBef>
              <a:spcAft>
                <a:spcPts val="0"/>
              </a:spcAft>
              <a:buClr>
                <a:schemeClr val="lt1"/>
              </a:buClr>
              <a:buSzPts val="2200"/>
              <a:buFont typeface="+mj-lt"/>
              <a:buAutoNum type="arabicPeriod"/>
            </a:pPr>
            <a:r>
              <a:rPr lang="en-US" dirty="0"/>
              <a:t>Architect and Design for Security Policies supported by EXP39-C, INT50-CPP, CWE-89, MEM51-CPP, ERR62-CPP, DCL51-CPP</a:t>
            </a:r>
          </a:p>
          <a:p>
            <a:pPr lvl="0" indent="-457200" algn="l" rtl="0">
              <a:lnSpc>
                <a:spcPct val="90000"/>
              </a:lnSpc>
              <a:spcBef>
                <a:spcPts val="0"/>
              </a:spcBef>
              <a:spcAft>
                <a:spcPts val="0"/>
              </a:spcAft>
              <a:buClr>
                <a:schemeClr val="lt1"/>
              </a:buClr>
              <a:buSzPts val="2200"/>
              <a:buFont typeface="+mj-lt"/>
              <a:buAutoNum type="arabicPeriod"/>
            </a:pPr>
            <a:r>
              <a:rPr lang="en-US" dirty="0"/>
              <a:t>Keep It Simple – STR50-CPP, MEM51-CPP, PRE31-C, DCL51-CPP</a:t>
            </a:r>
          </a:p>
          <a:p>
            <a:pPr lvl="0" indent="-457200" algn="l" rtl="0">
              <a:lnSpc>
                <a:spcPct val="90000"/>
              </a:lnSpc>
              <a:spcBef>
                <a:spcPts val="0"/>
              </a:spcBef>
              <a:spcAft>
                <a:spcPts val="0"/>
              </a:spcAft>
              <a:buClr>
                <a:schemeClr val="lt1"/>
              </a:buClr>
              <a:buSzPts val="2200"/>
              <a:buFont typeface="+mj-lt"/>
              <a:buAutoNum type="arabicPeriod"/>
            </a:pPr>
            <a:r>
              <a:rPr lang="en-US" dirty="0"/>
              <a:t>Default Deny – </a:t>
            </a:r>
          </a:p>
          <a:p>
            <a:pPr lvl="0" indent="-457200" algn="l" rtl="0">
              <a:lnSpc>
                <a:spcPct val="90000"/>
              </a:lnSpc>
              <a:spcBef>
                <a:spcPts val="0"/>
              </a:spcBef>
              <a:spcAft>
                <a:spcPts val="0"/>
              </a:spcAft>
              <a:buClr>
                <a:schemeClr val="lt1"/>
              </a:buClr>
              <a:buSzPts val="2200"/>
              <a:buFont typeface="+mj-lt"/>
              <a:buAutoNum type="arabicPeriod"/>
            </a:pPr>
            <a:r>
              <a:rPr lang="en-US" dirty="0"/>
              <a:t>Adhere to the Principle of Least Privilege – </a:t>
            </a:r>
          </a:p>
          <a:p>
            <a:pPr lvl="0" indent="-457200" algn="l" rtl="0">
              <a:lnSpc>
                <a:spcPct val="90000"/>
              </a:lnSpc>
              <a:spcBef>
                <a:spcPts val="0"/>
              </a:spcBef>
              <a:spcAft>
                <a:spcPts val="0"/>
              </a:spcAft>
              <a:buClr>
                <a:schemeClr val="lt1"/>
              </a:buClr>
              <a:buSzPts val="2200"/>
              <a:buFont typeface="+mj-lt"/>
              <a:buAutoNum type="arabicPeriod"/>
            </a:pPr>
            <a:r>
              <a:rPr lang="en-US" dirty="0"/>
              <a:t>Sanitize Data Sent to Other Systems – INT50-CPP, CWE-89, ERR62-CPP</a:t>
            </a:r>
          </a:p>
          <a:p>
            <a:pPr lvl="0" indent="-457200" algn="l" rtl="0">
              <a:lnSpc>
                <a:spcPct val="90000"/>
              </a:lnSpc>
              <a:spcBef>
                <a:spcPts val="0"/>
              </a:spcBef>
              <a:spcAft>
                <a:spcPts val="0"/>
              </a:spcAft>
              <a:buClr>
                <a:schemeClr val="lt1"/>
              </a:buClr>
              <a:buSzPts val="2200"/>
              <a:buFont typeface="+mj-lt"/>
              <a:buAutoNum type="arabicPeriod"/>
            </a:pPr>
            <a:r>
              <a:rPr lang="en-US" dirty="0"/>
              <a:t>Practice Defense in Depth – CWE-89</a:t>
            </a:r>
          </a:p>
          <a:p>
            <a:pPr lvl="0" indent="-457200" algn="l" rtl="0">
              <a:lnSpc>
                <a:spcPct val="90000"/>
              </a:lnSpc>
              <a:spcBef>
                <a:spcPts val="0"/>
              </a:spcBef>
              <a:spcAft>
                <a:spcPts val="0"/>
              </a:spcAft>
              <a:buClr>
                <a:schemeClr val="lt1"/>
              </a:buClr>
              <a:buSzPts val="2200"/>
              <a:buFont typeface="+mj-lt"/>
              <a:buAutoNum type="arabicPeriod"/>
            </a:pPr>
            <a:r>
              <a:rPr lang="en-US" dirty="0"/>
              <a:t>Use Effective Quality Assurance Techniques – PRE31-C, MSC51-CPP</a:t>
            </a:r>
          </a:p>
          <a:p>
            <a:pPr lvl="0" indent="-457200" algn="l" rtl="0">
              <a:lnSpc>
                <a:spcPct val="90000"/>
              </a:lnSpc>
              <a:spcBef>
                <a:spcPts val="0"/>
              </a:spcBef>
              <a:spcAft>
                <a:spcPts val="0"/>
              </a:spcAft>
              <a:buClr>
                <a:schemeClr val="lt1"/>
              </a:buClr>
              <a:buSzPts val="2200"/>
              <a:buFont typeface="+mj-lt"/>
              <a:buAutoNum type="arabicPeriod"/>
            </a:pPr>
            <a:r>
              <a:rPr lang="en-US" dirty="0"/>
              <a:t>Adopt a Secure Coding Standard – CWE-89, EXP53-CPP, MSC51-CPP</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1852863"/>
            <a:ext cx="10820400" cy="4736887"/>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000"/>
              <a:buFont typeface="+mj-lt"/>
              <a:buAutoNum type="arabicPeriod"/>
            </a:pPr>
            <a:r>
              <a:rPr lang="en-US" dirty="0"/>
              <a:t>EXP39-C – Do not access a variable through a pointer of an incompatible type. L3</a:t>
            </a:r>
          </a:p>
          <a:p>
            <a:pPr lvl="0" indent="-457200" algn="l" rtl="0">
              <a:lnSpc>
                <a:spcPct val="90000"/>
              </a:lnSpc>
              <a:spcBef>
                <a:spcPts val="0"/>
              </a:spcBef>
              <a:spcAft>
                <a:spcPts val="0"/>
              </a:spcAft>
              <a:buClr>
                <a:schemeClr val="lt1"/>
              </a:buClr>
              <a:buSzPts val="2000"/>
              <a:buFont typeface="+mj-lt"/>
              <a:buAutoNum type="arabicPeriod"/>
            </a:pPr>
            <a:r>
              <a:rPr lang="en-US" dirty="0"/>
              <a:t>INT50-CPP – Do not cast to an out-of-range enumeration value. L3</a:t>
            </a:r>
          </a:p>
          <a:p>
            <a:pPr lvl="0" indent="-457200" algn="l" rtl="0">
              <a:lnSpc>
                <a:spcPct val="90000"/>
              </a:lnSpc>
              <a:spcBef>
                <a:spcPts val="0"/>
              </a:spcBef>
              <a:spcAft>
                <a:spcPts val="0"/>
              </a:spcAft>
              <a:buClr>
                <a:schemeClr val="lt1"/>
              </a:buClr>
              <a:buSzPts val="2000"/>
              <a:buFont typeface="+mj-lt"/>
              <a:buAutoNum type="arabicPeriod"/>
            </a:pPr>
            <a:r>
              <a:rPr lang="en-US" dirty="0"/>
              <a:t>STR50-CPP – Guarantee that storage for strings has sufficient space for character data and the null terminator. L1</a:t>
            </a:r>
          </a:p>
          <a:p>
            <a:pPr lvl="0" indent="-457200" algn="l" rtl="0">
              <a:lnSpc>
                <a:spcPct val="90000"/>
              </a:lnSpc>
              <a:spcBef>
                <a:spcPts val="0"/>
              </a:spcBef>
              <a:spcAft>
                <a:spcPts val="0"/>
              </a:spcAft>
              <a:buClr>
                <a:schemeClr val="lt1"/>
              </a:buClr>
              <a:buSzPts val="2000"/>
              <a:buFont typeface="+mj-lt"/>
              <a:buAutoNum type="arabicPeriod"/>
            </a:pPr>
            <a:r>
              <a:rPr lang="en-US" dirty="0"/>
              <a:t>CWE-89 – Improper Neutralization of Special Elements used in a SQL command (‘SQL Injection’); L1</a:t>
            </a:r>
          </a:p>
          <a:p>
            <a:pPr lvl="0" indent="-457200" algn="l" rtl="0">
              <a:lnSpc>
                <a:spcPct val="90000"/>
              </a:lnSpc>
              <a:spcBef>
                <a:spcPts val="0"/>
              </a:spcBef>
              <a:spcAft>
                <a:spcPts val="0"/>
              </a:spcAft>
              <a:buClr>
                <a:schemeClr val="lt1"/>
              </a:buClr>
              <a:buSzPts val="2000"/>
              <a:buFont typeface="+mj-lt"/>
              <a:buAutoNum type="arabicPeriod"/>
            </a:pPr>
            <a:r>
              <a:rPr lang="en-US" dirty="0"/>
              <a:t>MEM51-CPP – Properly deallocate dynamically allocated resources. L1</a:t>
            </a:r>
          </a:p>
          <a:p>
            <a:pPr lvl="0" indent="-457200" algn="l" rtl="0">
              <a:lnSpc>
                <a:spcPct val="90000"/>
              </a:lnSpc>
              <a:spcBef>
                <a:spcPts val="0"/>
              </a:spcBef>
              <a:spcAft>
                <a:spcPts val="0"/>
              </a:spcAft>
              <a:buClr>
                <a:schemeClr val="lt1"/>
              </a:buClr>
              <a:buSzPts val="2000"/>
              <a:buFont typeface="+mj-lt"/>
              <a:buAutoNum type="arabicPeriod"/>
            </a:pPr>
            <a:r>
              <a:rPr lang="en-US" dirty="0"/>
              <a:t>PRE31-C – Avoid side effects in arguments to unsafe macros. L3</a:t>
            </a:r>
          </a:p>
          <a:p>
            <a:pPr lvl="0" indent="-457200" algn="l" rtl="0">
              <a:lnSpc>
                <a:spcPct val="90000"/>
              </a:lnSpc>
              <a:spcBef>
                <a:spcPts val="0"/>
              </a:spcBef>
              <a:spcAft>
                <a:spcPts val="0"/>
              </a:spcAft>
              <a:buClr>
                <a:schemeClr val="lt1"/>
              </a:buClr>
              <a:buSzPts val="2000"/>
              <a:buFont typeface="+mj-lt"/>
              <a:buAutoNum type="arabicPeriod"/>
            </a:pPr>
            <a:r>
              <a:rPr lang="en-US" dirty="0"/>
              <a:t>ERR62-CPP – Detect errors when converting a string to a number. L3</a:t>
            </a:r>
          </a:p>
          <a:p>
            <a:pPr lvl="0" indent="-457200" algn="l" rtl="0">
              <a:lnSpc>
                <a:spcPct val="90000"/>
              </a:lnSpc>
              <a:spcBef>
                <a:spcPts val="0"/>
              </a:spcBef>
              <a:spcAft>
                <a:spcPts val="0"/>
              </a:spcAft>
              <a:buClr>
                <a:schemeClr val="lt1"/>
              </a:buClr>
              <a:buSzPts val="2000"/>
              <a:buFont typeface="+mj-lt"/>
              <a:buAutoNum type="arabicPeriod"/>
            </a:pPr>
            <a:r>
              <a:rPr lang="en-US" dirty="0"/>
              <a:t>DCL51-CPP – Do not declare or define a reserved identifier. L3</a:t>
            </a:r>
          </a:p>
          <a:p>
            <a:pPr lvl="0" indent="-457200" algn="l" rtl="0">
              <a:lnSpc>
                <a:spcPct val="90000"/>
              </a:lnSpc>
              <a:spcBef>
                <a:spcPts val="0"/>
              </a:spcBef>
              <a:spcAft>
                <a:spcPts val="0"/>
              </a:spcAft>
              <a:buClr>
                <a:schemeClr val="lt1"/>
              </a:buClr>
              <a:buSzPts val="2000"/>
              <a:buFont typeface="+mj-lt"/>
              <a:buAutoNum type="arabicPeriod"/>
            </a:pPr>
            <a:r>
              <a:rPr lang="en-US" dirty="0"/>
              <a:t>EXP53-CPP – Do not read uninitialized memory. L1</a:t>
            </a:r>
          </a:p>
          <a:p>
            <a:pPr lvl="0" indent="-457200" algn="l" rtl="0">
              <a:lnSpc>
                <a:spcPct val="90000"/>
              </a:lnSpc>
              <a:spcBef>
                <a:spcPts val="0"/>
              </a:spcBef>
              <a:spcAft>
                <a:spcPts val="0"/>
              </a:spcAft>
              <a:buClr>
                <a:schemeClr val="lt1"/>
              </a:buClr>
              <a:buSzPts val="2000"/>
              <a:buFont typeface="+mj-lt"/>
              <a:buAutoNum type="arabicPeriod"/>
            </a:pPr>
            <a:r>
              <a:rPr lang="en-US" dirty="0"/>
              <a:t>MSC51-CPP – Ensure your random number generator is properly seeded. L1</a:t>
            </a:r>
            <a:endParaRPr dirty="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1810653"/>
            <a:ext cx="10820400" cy="4024125"/>
          </a:xfrm>
          <a:prstGeom prst="rect">
            <a:avLst/>
          </a:prstGeom>
          <a:noFill/>
          <a:ln>
            <a:noFill/>
          </a:ln>
        </p:spPr>
        <p:txBody>
          <a:bodyPr spcFirstLastPara="1" wrap="square" lIns="91425" tIns="45700" rIns="91425" bIns="45700" anchor="t" anchorCtr="0">
            <a:normAutofit fontScale="92500"/>
          </a:bodyPr>
          <a:lstStyle/>
          <a:p>
            <a:pPr marL="342900">
              <a:spcBef>
                <a:spcPts val="0"/>
              </a:spcBef>
              <a:buSzPts val="2000"/>
            </a:pPr>
            <a:r>
              <a:rPr lang="en-US" sz="2400" dirty="0"/>
              <a:t>Encryption in rest - Data at rest should be properly and securely encrypted as the coding language specifies. Data accessed on a database could be obtained by a malicious user.</a:t>
            </a:r>
          </a:p>
          <a:p>
            <a:pPr marL="0" lvl="0" indent="0" algn="l" rtl="0">
              <a:lnSpc>
                <a:spcPct val="90000"/>
              </a:lnSpc>
              <a:spcBef>
                <a:spcPts val="0"/>
              </a:spcBef>
              <a:spcAft>
                <a:spcPts val="0"/>
              </a:spcAft>
              <a:buClr>
                <a:schemeClr val="lt1"/>
              </a:buClr>
              <a:buSzPts val="2000"/>
              <a:buNone/>
            </a:pPr>
            <a:endParaRPr lang="en-US" sz="2400" dirty="0"/>
          </a:p>
          <a:p>
            <a:pPr marL="228600" lvl="0" indent="-228600" algn="l" rtl="0">
              <a:lnSpc>
                <a:spcPct val="90000"/>
              </a:lnSpc>
              <a:spcBef>
                <a:spcPts val="0"/>
              </a:spcBef>
              <a:spcAft>
                <a:spcPts val="0"/>
              </a:spcAft>
              <a:buClr>
                <a:schemeClr val="lt1"/>
              </a:buClr>
              <a:buSzPts val="2000"/>
              <a:buChar char="•"/>
            </a:pPr>
            <a:r>
              <a:rPr lang="en-US" sz="2400" dirty="0"/>
              <a:t>Encryption at flight - Data at flight can be intercepted, read, or manipulated while in transit. This is called a man-in-the-middle attack, and it is why data at flight should be encrypted. Encryption should always be securely implemented as the coding language specifies to protect user data.</a:t>
            </a:r>
          </a:p>
          <a:p>
            <a:pPr marL="0" lvl="0" indent="0" algn="l" rtl="0">
              <a:lnSpc>
                <a:spcPct val="90000"/>
              </a:lnSpc>
              <a:spcBef>
                <a:spcPts val="0"/>
              </a:spcBef>
              <a:spcAft>
                <a:spcPts val="0"/>
              </a:spcAft>
              <a:buClr>
                <a:schemeClr val="lt1"/>
              </a:buClr>
              <a:buSzPts val="2000"/>
              <a:buNone/>
            </a:pPr>
            <a:endParaRPr lang="en-US" sz="2400" dirty="0"/>
          </a:p>
          <a:p>
            <a:pPr marL="228600" lvl="0" indent="-228600" algn="l" rtl="0">
              <a:lnSpc>
                <a:spcPct val="90000"/>
              </a:lnSpc>
              <a:spcBef>
                <a:spcPts val="0"/>
              </a:spcBef>
              <a:spcAft>
                <a:spcPts val="0"/>
              </a:spcAft>
              <a:buClr>
                <a:schemeClr val="lt1"/>
              </a:buClr>
              <a:buSzPts val="2000"/>
              <a:buChar char="•"/>
            </a:pPr>
            <a:r>
              <a:rPr lang="en-US" sz="2400" dirty="0"/>
              <a:t>Encryption in use - Data in use can be intercepted, read, or manipulated by a malicious user. While data is being used or processed, it should always remain securely encrypted as the coding language specifies. </a:t>
            </a:r>
            <a:endParaRPr sz="18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1908376"/>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342900">
              <a:spcBef>
                <a:spcPts val="0"/>
              </a:spcBef>
              <a:buSzPts val="2400"/>
            </a:pPr>
            <a:r>
              <a:rPr lang="en-US" sz="2400" dirty="0"/>
              <a:t>Authentication - The process of authentication determines which user is logging into a system. This policy is implemented first to verify users of an application before they access its features. This is usually accomplished in the form of a login screen.</a:t>
            </a:r>
          </a:p>
          <a:p>
            <a:pPr marL="228600" lvl="0" indent="-228600" algn="l" rtl="0">
              <a:lnSpc>
                <a:spcPct val="90000"/>
              </a:lnSpc>
              <a:spcBef>
                <a:spcPts val="0"/>
              </a:spcBef>
              <a:spcAft>
                <a:spcPts val="0"/>
              </a:spcAft>
              <a:buClr>
                <a:schemeClr val="lt1"/>
              </a:buClr>
              <a:buSzPts val="2400"/>
              <a:buChar char="•"/>
            </a:pPr>
            <a:endParaRPr lang="en-US" sz="2400" dirty="0"/>
          </a:p>
          <a:p>
            <a:pPr marL="342900">
              <a:spcBef>
                <a:spcPts val="0"/>
              </a:spcBef>
              <a:buSzPts val="2400"/>
            </a:pPr>
            <a:r>
              <a:rPr lang="en-US" sz="2400" dirty="0"/>
              <a:t>Authorization – Determine which features the user has access to. Users are often given user levels to limit actions a user can make to only what they need. Usually, features that are inaccessible to a user are hidden from them. This policy is implemented after the user has verified themselves.</a:t>
            </a:r>
          </a:p>
          <a:p>
            <a:pPr marL="228600" lvl="0" indent="-228600" algn="l" rtl="0">
              <a:lnSpc>
                <a:spcPct val="90000"/>
              </a:lnSpc>
              <a:spcBef>
                <a:spcPts val="0"/>
              </a:spcBef>
              <a:spcAft>
                <a:spcPts val="0"/>
              </a:spcAft>
              <a:buClr>
                <a:schemeClr val="lt1"/>
              </a:buClr>
              <a:buSzPts val="2400"/>
              <a:buChar char="•"/>
            </a:pPr>
            <a:endParaRPr lang="en-US" sz="2400" dirty="0"/>
          </a:p>
          <a:p>
            <a:pPr marL="342900">
              <a:spcBef>
                <a:spcPts val="0"/>
              </a:spcBef>
              <a:buSzPts val="2400"/>
            </a:pPr>
            <a:r>
              <a:rPr lang="en-US" sz="2400" dirty="0"/>
              <a:t>Accounting – This is the process of logging user requests to track where issues occur. Logs can be kept for data such as user information, timestamps, data accessed, etc. This policy is implemented after authorization and as the user interacts with the application.</a:t>
            </a:r>
            <a:endParaRPr sz="24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422350"/>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MSC51-CPP</a:t>
            </a:r>
            <a:endParaRPr dirty="0"/>
          </a:p>
        </p:txBody>
      </p:sp>
      <p:sp>
        <p:nvSpPr>
          <p:cNvPr id="196" name="Google Shape;196;g9504e29505_0_0"/>
          <p:cNvSpPr txBox="1">
            <a:spLocks noGrp="1"/>
          </p:cNvSpPr>
          <p:nvPr>
            <p:ph type="body" idx="1"/>
          </p:nvPr>
        </p:nvSpPr>
        <p:spPr>
          <a:xfrm>
            <a:off x="706974" y="171535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The following unit test expects that the first five values produced by two random number generator engines created using the default key are the same:</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3DBD90AF-2D92-BEFE-5BAA-ED6F9CE5FDE1}"/>
              </a:ext>
            </a:extLst>
          </p:cNvPr>
          <p:cNvPicPr>
            <a:picLocks noChangeAspect="1"/>
          </p:cNvPicPr>
          <p:nvPr/>
        </p:nvPicPr>
        <p:blipFill>
          <a:blip r:embed="rId5"/>
          <a:stretch>
            <a:fillRect/>
          </a:stretch>
        </p:blipFill>
        <p:spPr>
          <a:xfrm>
            <a:off x="1703467" y="2748224"/>
            <a:ext cx="8827414" cy="3617676"/>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422350"/>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MSC51-CPP</a:t>
            </a:r>
            <a:endParaRPr dirty="0"/>
          </a:p>
        </p:txBody>
      </p:sp>
      <p:sp>
        <p:nvSpPr>
          <p:cNvPr id="196" name="Google Shape;196;g9504e29505_0_0"/>
          <p:cNvSpPr txBox="1">
            <a:spLocks noGrp="1"/>
          </p:cNvSpPr>
          <p:nvPr>
            <p:ph type="body" idx="1"/>
          </p:nvPr>
        </p:nvSpPr>
        <p:spPr>
          <a:xfrm>
            <a:off x="706974" y="171535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The following unit test expects that the first five values produced by two random number generator engines created using a key defined by the user are the same:</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8795799C-6BA5-BA16-331B-08DEABB99E25}"/>
              </a:ext>
            </a:extLst>
          </p:cNvPr>
          <p:cNvPicPr>
            <a:picLocks noChangeAspect="1"/>
          </p:cNvPicPr>
          <p:nvPr/>
        </p:nvPicPr>
        <p:blipFill>
          <a:blip r:embed="rId5"/>
          <a:stretch>
            <a:fillRect/>
          </a:stretch>
        </p:blipFill>
        <p:spPr>
          <a:xfrm>
            <a:off x="1912052" y="3017075"/>
            <a:ext cx="8629419" cy="3139420"/>
          </a:xfrm>
          <a:prstGeom prst="rect">
            <a:avLst/>
          </a:prstGeom>
        </p:spPr>
      </p:pic>
    </p:spTree>
    <p:custDataLst>
      <p:tags r:id="rId1"/>
    </p:custDataLst>
    <p:extLst>
      <p:ext uri="{BB962C8B-B14F-4D97-AF65-F5344CB8AC3E}">
        <p14:creationId xmlns:p14="http://schemas.microsoft.com/office/powerpoint/2010/main" val="241584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4671</TotalTime>
  <Words>1535</Words>
  <Application>Microsoft Office PowerPoint</Application>
  <PresentationFormat>Widescreen</PresentationFormat>
  <Paragraphs>92</Paragraphs>
  <Slides>18</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 MSC51-CPP</vt:lpstr>
      <vt:lpstr>Unit Testing: MSC51-CPP</vt:lpstr>
      <vt:lpstr>Unit Testing: MSC51-CPP</vt:lpstr>
      <vt:lpstr>Unit Testing: MSC51-CPP</vt:lpstr>
      <vt:lpstr>Unit Testing: MSC51-CPP</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Leon, Trevor</cp:lastModifiedBy>
  <cp:revision>28</cp:revision>
  <dcterms:created xsi:type="dcterms:W3CDTF">2020-08-19T17:59:24Z</dcterms:created>
  <dcterms:modified xsi:type="dcterms:W3CDTF">2022-12-18T02:07:09Z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