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6" r:id="rId4"/>
    <p:sldMasterId id="2147483667" r:id="rId5"/>
    <p:sldMasterId id="2147483668"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20" Type="http://schemas.openxmlformats.org/officeDocument/2006/relationships/slide" Target="slides/slide13.xml"/><Relationship Id="rId42" Type="http://schemas.openxmlformats.org/officeDocument/2006/relationships/slide" Target="slides/slide35.xml"/><Relationship Id="rId41" Type="http://schemas.openxmlformats.org/officeDocument/2006/relationships/slide" Target="slides/slide34.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slideMaster" Target="slideMasters/slideMaster2.xml"/><Relationship Id="rId6" Type="http://schemas.openxmlformats.org/officeDocument/2006/relationships/slideMaster" Target="slideMasters/slideMaster3.xml"/><Relationship Id="rId29" Type="http://schemas.openxmlformats.org/officeDocument/2006/relationships/slide" Target="slides/slide2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11" Type="http://schemas.openxmlformats.org/officeDocument/2006/relationships/slide" Target="slides/slide4.xml"/><Relationship Id="rId33" Type="http://schemas.openxmlformats.org/officeDocument/2006/relationships/slide" Target="slides/slide26.xml"/><Relationship Id="rId10" Type="http://schemas.openxmlformats.org/officeDocument/2006/relationships/slide" Target="slides/slide3.xml"/><Relationship Id="rId32" Type="http://schemas.openxmlformats.org/officeDocument/2006/relationships/slide" Target="slides/slide25.xml"/><Relationship Id="rId13" Type="http://schemas.openxmlformats.org/officeDocument/2006/relationships/slide" Target="slides/slide6.xml"/><Relationship Id="rId35" Type="http://schemas.openxmlformats.org/officeDocument/2006/relationships/slide" Target="slides/slide28.xml"/><Relationship Id="rId12" Type="http://schemas.openxmlformats.org/officeDocument/2006/relationships/slide" Target="slides/slide5.xml"/><Relationship Id="rId34" Type="http://schemas.openxmlformats.org/officeDocument/2006/relationships/slide" Target="slides/slide27.xml"/><Relationship Id="rId15" Type="http://schemas.openxmlformats.org/officeDocument/2006/relationships/slide" Target="slides/slide8.xml"/><Relationship Id="rId37" Type="http://schemas.openxmlformats.org/officeDocument/2006/relationships/slide" Target="slides/slide30.xml"/><Relationship Id="rId14" Type="http://schemas.openxmlformats.org/officeDocument/2006/relationships/slide" Target="slides/slide7.xml"/><Relationship Id="rId36" Type="http://schemas.openxmlformats.org/officeDocument/2006/relationships/slide" Target="slides/slide29.xml"/><Relationship Id="rId17" Type="http://schemas.openxmlformats.org/officeDocument/2006/relationships/slide" Target="slides/slide10.xml"/><Relationship Id="rId39" Type="http://schemas.openxmlformats.org/officeDocument/2006/relationships/slide" Target="slides/slide32.xml"/><Relationship Id="rId16" Type="http://schemas.openxmlformats.org/officeDocument/2006/relationships/slide" Target="slides/slide9.xml"/><Relationship Id="rId38" Type="http://schemas.openxmlformats.org/officeDocument/2006/relationships/slide" Target="slides/slide31.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9ae890c75c_12_3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66" name="Google Shape;166;g9ae890c75c_12_3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
              <a:t>Roughly half the apps in one test sent the smartphone’s ID number or location to other companies (in addition to the one that provided the app).</a:t>
            </a:r>
            <a:endParaRPr/>
          </a:p>
          <a:p>
            <a:pPr indent="0" lvl="0" marL="0" rtl="0" algn="l">
              <a:spcBef>
                <a:spcPts val="360"/>
              </a:spcBef>
              <a:spcAft>
                <a:spcPts val="0"/>
              </a:spcAft>
              <a:buNone/>
            </a:pPr>
            <a:r>
              <a:t/>
            </a:r>
            <a:endParaRPr/>
          </a:p>
          <a:p>
            <a:pPr indent="0" lvl="0" marL="0" rtl="0" algn="l">
              <a:spcBef>
                <a:spcPts val="360"/>
              </a:spcBef>
              <a:spcAft>
                <a:spcPts val="0"/>
              </a:spcAft>
              <a:buNone/>
            </a:pPr>
            <a:r>
              <a:rPr lang="en"/>
              <a:t>Various apps copy the user’s contact list to remote servers. </a:t>
            </a:r>
            <a:endParaRPr/>
          </a:p>
          <a:p>
            <a:pPr indent="0" lvl="0" marL="0" rtl="0" algn="l">
              <a:spcBef>
                <a:spcPts val="360"/>
              </a:spcBef>
              <a:spcAft>
                <a:spcPts val="0"/>
              </a:spcAft>
              <a:buNone/>
            </a:pPr>
            <a:r>
              <a:t/>
            </a:r>
            <a:endParaRPr/>
          </a:p>
          <a:p>
            <a:pPr indent="0" lvl="0" marL="0" rtl="0" algn="l">
              <a:spcBef>
                <a:spcPts val="360"/>
              </a:spcBef>
              <a:spcAft>
                <a:spcPts val="0"/>
              </a:spcAft>
              <a:buNone/>
            </a:pPr>
            <a:r>
              <a:rPr lang="en"/>
              <a:t>A major bank announced that its free mobile banking app inadvertently stored account numbers and security access codes in a hidden file on the user’s phone. Data in phones are vulnerable to loss, hacking, and misuse. This is a reminder that designers must regularly review and update security design decisions.</a:t>
            </a:r>
            <a:endParaRPr/>
          </a:p>
          <a:p>
            <a:pPr indent="0" lvl="0" marL="0" rtl="0" algn="l">
              <a:spcBef>
                <a:spcPts val="360"/>
              </a:spcBef>
              <a:spcAft>
                <a:spcPts val="0"/>
              </a:spcAft>
              <a:buNone/>
            </a:pPr>
            <a:r>
              <a:t/>
            </a:r>
            <a:endParaRPr/>
          </a:p>
        </p:txBody>
      </p:sp>
      <p:sp>
        <p:nvSpPr>
          <p:cNvPr id="167" name="Google Shape;167;g9ae890c75c_12_3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i="0" lang="en"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9ae890c75c_12_4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76" name="Google Shape;176;g9ae890c75c_12_4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
              <a:t>Roughly half the apps in one test sent the smartphone’s ID number or location to other companies (in addition to the one that provided the app).</a:t>
            </a:r>
            <a:endParaRPr/>
          </a:p>
          <a:p>
            <a:pPr indent="0" lvl="0" marL="0" rtl="0" algn="l">
              <a:spcBef>
                <a:spcPts val="360"/>
              </a:spcBef>
              <a:spcAft>
                <a:spcPts val="0"/>
              </a:spcAft>
              <a:buNone/>
            </a:pPr>
            <a:r>
              <a:t/>
            </a:r>
            <a:endParaRPr/>
          </a:p>
          <a:p>
            <a:pPr indent="0" lvl="0" marL="0" rtl="0" algn="l">
              <a:spcBef>
                <a:spcPts val="360"/>
              </a:spcBef>
              <a:spcAft>
                <a:spcPts val="0"/>
              </a:spcAft>
              <a:buNone/>
            </a:pPr>
            <a:r>
              <a:rPr lang="en"/>
              <a:t>Various apps copy the user’s contact list to remote servers. </a:t>
            </a:r>
            <a:endParaRPr/>
          </a:p>
          <a:p>
            <a:pPr indent="0" lvl="0" marL="0" rtl="0" algn="l">
              <a:spcBef>
                <a:spcPts val="360"/>
              </a:spcBef>
              <a:spcAft>
                <a:spcPts val="0"/>
              </a:spcAft>
              <a:buNone/>
            </a:pPr>
            <a:r>
              <a:t/>
            </a:r>
            <a:endParaRPr/>
          </a:p>
          <a:p>
            <a:pPr indent="0" lvl="0" marL="0" rtl="0" algn="l">
              <a:spcBef>
                <a:spcPts val="360"/>
              </a:spcBef>
              <a:spcAft>
                <a:spcPts val="0"/>
              </a:spcAft>
              <a:buNone/>
            </a:pPr>
            <a:r>
              <a:rPr lang="en"/>
              <a:t>A major bank announced that its free mobile banking app inadvertently stored account numbers and security access codes in a hidden file on the user’s phone. Data in phones are vulnerable to loss, hacking, and misuse. This is a reminder that designers must regularly review and update security design decisions.</a:t>
            </a:r>
            <a:endParaRPr/>
          </a:p>
          <a:p>
            <a:pPr indent="0" lvl="0" marL="0" rtl="0" algn="l">
              <a:spcBef>
                <a:spcPts val="360"/>
              </a:spcBef>
              <a:spcAft>
                <a:spcPts val="0"/>
              </a:spcAft>
              <a:buNone/>
            </a:pPr>
            <a:r>
              <a:t/>
            </a:r>
            <a:endParaRPr/>
          </a:p>
        </p:txBody>
      </p:sp>
      <p:sp>
        <p:nvSpPr>
          <p:cNvPr id="177" name="Google Shape;177;g9ae890c75c_12_4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i="0" lang="en"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9ae890c75c_12_5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84" name="Google Shape;184;g9ae890c75c_12_5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
              <a:t>Reidentification: just because data is released anonymously (no names) doesn’t mean you can be identified. If the data is even coded with a number for a user, sometimes search queries can be analyzed and you can be identified!</a:t>
            </a:r>
            <a:endParaRPr/>
          </a:p>
        </p:txBody>
      </p:sp>
      <p:sp>
        <p:nvSpPr>
          <p:cNvPr id="185" name="Google Shape;185;g9ae890c75c_12_5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i="0" lang="en"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9ae890c75c_12_6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92" name="Google Shape;192;g9ae890c75c_12_6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3" name="Google Shape;193;g9ae890c75c_12_6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i="0" lang="en"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9ae890c75c_12_6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00" name="Google Shape;200;g9ae890c75c_12_6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
              <a:t>Personal doesn’t mean just sensitive, it is ANY information about us. So, my name is “personal”</a:t>
            </a:r>
            <a:endParaRPr/>
          </a:p>
          <a:p>
            <a:pPr indent="0" lvl="0" marL="0" rtl="0" algn="l">
              <a:spcBef>
                <a:spcPts val="360"/>
              </a:spcBef>
              <a:spcAft>
                <a:spcPts val="0"/>
              </a:spcAft>
              <a:buNone/>
            </a:pPr>
            <a:r>
              <a:t/>
            </a:r>
            <a:endParaRPr/>
          </a:p>
        </p:txBody>
      </p:sp>
      <p:sp>
        <p:nvSpPr>
          <p:cNvPr id="201" name="Google Shape;201;g9ae890c75c_12_6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9ae890c75c_12_7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08" name="Google Shape;208;g9ae890c75c_12_7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
              <a:t>Within the cookie, the site stores and then uses information about the visitor’s activity. Cookies help companies provide personalized customer service and target advertising to the interests of each visitor.</a:t>
            </a:r>
            <a:endParaRPr/>
          </a:p>
        </p:txBody>
      </p:sp>
      <p:sp>
        <p:nvSpPr>
          <p:cNvPr id="209" name="Google Shape;209;g9ae890c75c_12_7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i="0" lang="en"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9ae890c75c_12_8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16" name="Google Shape;216;g9ae890c75c_12_8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7" name="Google Shape;217;g9ae890c75c_12_8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i="0" lang="en"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9ae890c75c_12_9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24" name="Google Shape;224;g9ae890c75c_12_9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
              <a:t>Under an </a:t>
            </a:r>
            <a:r>
              <a:rPr i="1" lang="en"/>
              <a:t>opt out </a:t>
            </a:r>
            <a:r>
              <a:rPr lang="en"/>
              <a:t>policy, more people are likely to be “in”. </a:t>
            </a:r>
            <a:endParaRPr/>
          </a:p>
          <a:p>
            <a:pPr indent="0" lvl="0" marL="0" rtl="0" algn="l">
              <a:spcBef>
                <a:spcPts val="360"/>
              </a:spcBef>
              <a:spcAft>
                <a:spcPts val="0"/>
              </a:spcAft>
              <a:buNone/>
            </a:pPr>
            <a:r>
              <a:t/>
            </a:r>
            <a:endParaRPr/>
          </a:p>
          <a:p>
            <a:pPr indent="0" lvl="0" marL="0" rtl="0" algn="l">
              <a:spcBef>
                <a:spcPts val="360"/>
              </a:spcBef>
              <a:spcAft>
                <a:spcPts val="0"/>
              </a:spcAft>
              <a:buNone/>
            </a:pPr>
            <a:r>
              <a:rPr lang="en"/>
              <a:t>Under an </a:t>
            </a:r>
            <a:r>
              <a:rPr i="1" lang="en"/>
              <a:t>opt in </a:t>
            </a:r>
            <a:r>
              <a:rPr lang="en"/>
              <a:t>policy, more people are likely to be “out”. </a:t>
            </a:r>
            <a:endParaRPr/>
          </a:p>
          <a:p>
            <a:pPr indent="0" lvl="0" marL="0" rtl="0" algn="l">
              <a:spcBef>
                <a:spcPts val="360"/>
              </a:spcBef>
              <a:spcAft>
                <a:spcPts val="0"/>
              </a:spcAft>
              <a:buNone/>
            </a:pPr>
            <a:r>
              <a:t/>
            </a:r>
            <a:endParaRPr/>
          </a:p>
        </p:txBody>
      </p:sp>
      <p:sp>
        <p:nvSpPr>
          <p:cNvPr id="225" name="Google Shape;225;g9ae890c75c_12_9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i="0" lang="en"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9ae890c75c_12_9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32" name="Google Shape;232;g9ae890c75c_12_9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
              <a:t>Business should adhere to this</a:t>
            </a:r>
            <a:endParaRPr/>
          </a:p>
        </p:txBody>
      </p:sp>
      <p:sp>
        <p:nvSpPr>
          <p:cNvPr id="233" name="Google Shape;233;g9ae890c75c_12_9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i="0" lang="en"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9ae890c75c_17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40" name="Google Shape;240;g9ae890c75c_17_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1" name="Google Shape;241;g9ae890c75c_17_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i="0" lang="en"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9ae890c75c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9ae890c75c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9ae890c75c_17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g9ae890c75c_17_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9ae890c75c_17_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55" name="Google Shape;255;g9ae890c75c_17_1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
              <a:t>Justice Louis Brandeis dissented, arguing that the authors of the Fourth Amendment did all they could to protect liberty and privacy – including privacy of conversations – from intrusions by government based on the technology available at the time. </a:t>
            </a:r>
            <a:endParaRPr/>
          </a:p>
        </p:txBody>
      </p:sp>
      <p:sp>
        <p:nvSpPr>
          <p:cNvPr id="256" name="Google Shape;256;g9ae890c75c_17_1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i="0" lang="en"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9ae890c75c_17_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63" name="Google Shape;263;g9ae890c75c_17_2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
              <a:t>Justice Louis Brandeis dissented, arguing that the authors of the Fourth Amendment did all they could to protect liberty and privacy – including privacy of conversations – from intrusions by government based on the technology available at the time. </a:t>
            </a:r>
            <a:endParaRPr/>
          </a:p>
        </p:txBody>
      </p:sp>
      <p:sp>
        <p:nvSpPr>
          <p:cNvPr id="264" name="Google Shape;264;g9ae890c75c_17_2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i="0" lang="en"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9ae890c75c_17_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71" name="Google Shape;271;g9ae890c75c_17_2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
              <a:t>Police were still doing so w/o warrants sometimes</a:t>
            </a:r>
            <a:endParaRPr/>
          </a:p>
        </p:txBody>
      </p:sp>
      <p:sp>
        <p:nvSpPr>
          <p:cNvPr id="272" name="Google Shape;272;g9ae890c75c_17_2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i="0" lang="en"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9ae890c75c_17_3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79" name="Google Shape;279;g9ae890c75c_17_3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
              <a:t>JBM: a phone booth, for example, could be in public but privacy is expected</a:t>
            </a:r>
            <a:endParaRPr/>
          </a:p>
          <a:p>
            <a:pPr indent="0" lvl="0" marL="0" rtl="0" algn="l">
              <a:spcBef>
                <a:spcPts val="360"/>
              </a:spcBef>
              <a:spcAft>
                <a:spcPts val="0"/>
              </a:spcAft>
              <a:buNone/>
            </a:pPr>
            <a:r>
              <a:t/>
            </a:r>
            <a:endParaRPr/>
          </a:p>
          <a:p>
            <a:pPr indent="0" lvl="0" marL="0" rtl="0" algn="l">
              <a:spcBef>
                <a:spcPts val="360"/>
              </a:spcBef>
              <a:spcAft>
                <a:spcPts val="0"/>
              </a:spcAft>
              <a:buNone/>
            </a:pPr>
            <a:r>
              <a:rPr lang="en"/>
              <a:t>In this case, law enforcement had attached a listening and recording device on the outside of a telephone booth to record a suspect’s conversation. </a:t>
            </a:r>
            <a:endParaRPr/>
          </a:p>
          <a:p>
            <a:pPr indent="0" lvl="0" marL="0" rtl="0" algn="l">
              <a:spcBef>
                <a:spcPts val="360"/>
              </a:spcBef>
              <a:spcAft>
                <a:spcPts val="0"/>
              </a:spcAft>
              <a:buNone/>
            </a:pPr>
            <a:r>
              <a:t/>
            </a:r>
            <a:endParaRPr/>
          </a:p>
          <a:p>
            <a:pPr indent="0" lvl="0" marL="0" rtl="0" algn="l">
              <a:spcBef>
                <a:spcPts val="360"/>
              </a:spcBef>
              <a:spcAft>
                <a:spcPts val="0"/>
              </a:spcAft>
              <a:buNone/>
            </a:pPr>
            <a:r>
              <a:rPr lang="en"/>
              <a:t>Although </a:t>
            </a:r>
            <a:r>
              <a:rPr i="1" lang="en"/>
              <a:t>Katz v United States</a:t>
            </a:r>
            <a:r>
              <a:rPr lang="en"/>
              <a:t> strengthened the Fourth Amendment in some ways, there is a significant risk in relying on reasonable “expectation of privacy” to define the areas where law enforcement needs a court order. The Court has interpreted “expectation of privacy” in a very restrictive way. For example, it ruled that if we share information with businesses such as our bank, then we have no reasonable expectation of privacy for that information (</a:t>
            </a:r>
            <a:r>
              <a:rPr i="1" lang="en"/>
              <a:t>United States v Miller, </a:t>
            </a:r>
            <a:r>
              <a:rPr lang="en"/>
              <a:t>1976). We share many kinds of personal information at specific Web sites where we expect it to be private. Is it safe from warrantless search?</a:t>
            </a:r>
            <a:endParaRPr/>
          </a:p>
        </p:txBody>
      </p:sp>
      <p:sp>
        <p:nvSpPr>
          <p:cNvPr id="280" name="Google Shape;280;g9ae890c75c_17_3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i="0" lang="en"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9ae890c75c_17_4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87" name="Google Shape;287;g9ae890c75c_17_4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
              <a:t>JBM: a phone booth, for example, could be in public but privacy is expected</a:t>
            </a:r>
            <a:endParaRPr/>
          </a:p>
          <a:p>
            <a:pPr indent="0" lvl="0" marL="0" rtl="0" algn="l">
              <a:spcBef>
                <a:spcPts val="360"/>
              </a:spcBef>
              <a:spcAft>
                <a:spcPts val="0"/>
              </a:spcAft>
              <a:buNone/>
            </a:pPr>
            <a:r>
              <a:t/>
            </a:r>
            <a:endParaRPr/>
          </a:p>
          <a:p>
            <a:pPr indent="0" lvl="0" marL="0" rtl="0" algn="l">
              <a:spcBef>
                <a:spcPts val="360"/>
              </a:spcBef>
              <a:spcAft>
                <a:spcPts val="0"/>
              </a:spcAft>
              <a:buNone/>
            </a:pPr>
            <a:r>
              <a:rPr lang="en"/>
              <a:t>In this case, law enforcement had attached a listening and recording device on the outside of a telephone booth to record a suspect’s conversation. </a:t>
            </a:r>
            <a:endParaRPr/>
          </a:p>
          <a:p>
            <a:pPr indent="0" lvl="0" marL="0" rtl="0" algn="l">
              <a:spcBef>
                <a:spcPts val="360"/>
              </a:spcBef>
              <a:spcAft>
                <a:spcPts val="0"/>
              </a:spcAft>
              <a:buNone/>
            </a:pPr>
            <a:r>
              <a:t/>
            </a:r>
            <a:endParaRPr/>
          </a:p>
          <a:p>
            <a:pPr indent="0" lvl="0" marL="0" rtl="0" algn="l">
              <a:spcBef>
                <a:spcPts val="360"/>
              </a:spcBef>
              <a:spcAft>
                <a:spcPts val="0"/>
              </a:spcAft>
              <a:buNone/>
            </a:pPr>
            <a:r>
              <a:rPr lang="en"/>
              <a:t>Although </a:t>
            </a:r>
            <a:r>
              <a:rPr i="1" lang="en"/>
              <a:t>Katz v United States</a:t>
            </a:r>
            <a:r>
              <a:rPr lang="en"/>
              <a:t> strengthened the Fourth Amendment in some ways, there is a significant risk in relying on reasonable “expectation of privacy” to define the areas where law enforcement needs a court order. The Court has interpreted “expectation of privacy” in a very restrictive way. For example, it ruled that if we share information with businesses such as our bank, then we have no reasonable expectation of privacy for that information (</a:t>
            </a:r>
            <a:r>
              <a:rPr i="1" lang="en"/>
              <a:t>United States v Miller, </a:t>
            </a:r>
            <a:r>
              <a:rPr lang="en"/>
              <a:t>1976). We share many kinds of personal information at specific Web sites where we expect it to be private. Is it safe from warrantless search?</a:t>
            </a:r>
            <a:endParaRPr/>
          </a:p>
        </p:txBody>
      </p:sp>
      <p:sp>
        <p:nvSpPr>
          <p:cNvPr id="288" name="Google Shape;288;g9ae890c75c_17_4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i="0" lang="en"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9ae890c75c_17_4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95" name="Google Shape;295;g9ae890c75c_17_4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
              <a:t>This reasoning suggests that when a technology becomes more widely used, the government may use it for surveillance without a warrant.</a:t>
            </a:r>
            <a:endParaRPr/>
          </a:p>
        </p:txBody>
      </p:sp>
      <p:sp>
        <p:nvSpPr>
          <p:cNvPr id="296" name="Google Shape;296;g9ae890c75c_17_4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i="0" lang="en"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9ae890c75c_22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9ae890c75c_2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g9ae890c75c_22_0:notes"/>
          <p:cNvSpPr txBox="1"/>
          <p:nvPr>
            <p:ph idx="12" type="sldNum"/>
          </p:nvPr>
        </p:nvSpPr>
        <p:spPr>
          <a:xfrm>
            <a:off x="3884613" y="8685213"/>
            <a:ext cx="2971800" cy="457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9ae890c75c_22_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i="0" lang="en"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
        <p:nvSpPr>
          <p:cNvPr id="310" name="Google Shape;310;g9ae890c75c_22_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11" name="Google Shape;311;g9ae890c75c_22_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
              <a:t>JBM: over time things aren’t always in print anymore, so how do new technologies fall under 1</a:t>
            </a:r>
            <a:r>
              <a:rPr b="1" baseline="30000" lang="en"/>
              <a:t>st</a:t>
            </a:r>
            <a:r>
              <a:rPr b="1" lang="en"/>
              <a:t> amendment?</a:t>
            </a:r>
            <a:endParaRPr/>
          </a:p>
          <a:p>
            <a:pPr indent="0" lvl="0" marL="0" rtl="0" algn="l">
              <a:spcBef>
                <a:spcPts val="360"/>
              </a:spcBef>
              <a:spcAft>
                <a:spcPts val="0"/>
              </a:spcAft>
              <a:buNone/>
            </a:pPr>
            <a:r>
              <a:rPr b="1" lang="en"/>
              <a:t> </a:t>
            </a:r>
            <a:endParaRPr/>
          </a:p>
          <a:p>
            <a:pPr indent="0" lvl="0" marL="0" rtl="0" algn="l">
              <a:spcBef>
                <a:spcPts val="360"/>
              </a:spcBef>
              <a:spcAft>
                <a:spcPts val="0"/>
              </a:spcAft>
              <a:buNone/>
            </a:pPr>
            <a:r>
              <a:rPr b="1" lang="en"/>
              <a:t>Print:</a:t>
            </a:r>
            <a:endParaRPr/>
          </a:p>
          <a:p>
            <a:pPr indent="0" lvl="0" marL="0" rtl="0" algn="l">
              <a:spcBef>
                <a:spcPts val="360"/>
              </a:spcBef>
              <a:spcAft>
                <a:spcPts val="0"/>
              </a:spcAft>
              <a:buNone/>
            </a:pPr>
            <a:r>
              <a:rPr lang="en"/>
              <a:t>Has strongest First Amendment protection</a:t>
            </a:r>
            <a:endParaRPr/>
          </a:p>
          <a:p>
            <a:pPr indent="0" lvl="0" marL="0" rtl="0" algn="l">
              <a:spcBef>
                <a:spcPts val="360"/>
              </a:spcBef>
              <a:spcAft>
                <a:spcPts val="0"/>
              </a:spcAft>
              <a:buNone/>
            </a:pPr>
            <a:r>
              <a:rPr lang="en"/>
              <a:t>Trend toward fewer government restraints on printed words</a:t>
            </a:r>
            <a:endParaRPr/>
          </a:p>
          <a:p>
            <a:pPr indent="0" lvl="0" marL="0" rtl="0" algn="l">
              <a:spcBef>
                <a:spcPts val="360"/>
              </a:spcBef>
              <a:spcAft>
                <a:spcPts val="0"/>
              </a:spcAft>
              <a:buNone/>
            </a:pPr>
            <a:r>
              <a:t/>
            </a:r>
            <a:endParaRPr/>
          </a:p>
          <a:p>
            <a:pPr indent="0" lvl="0" marL="0" rtl="0" algn="l">
              <a:spcBef>
                <a:spcPts val="360"/>
              </a:spcBef>
              <a:spcAft>
                <a:spcPts val="0"/>
              </a:spcAft>
              <a:buNone/>
            </a:pPr>
            <a:r>
              <a:rPr b="1" lang="en"/>
              <a:t>Broadcast:</a:t>
            </a:r>
            <a:endParaRPr/>
          </a:p>
          <a:p>
            <a:pPr indent="0" lvl="0" marL="0" rtl="0" algn="l">
              <a:spcBef>
                <a:spcPts val="360"/>
              </a:spcBef>
              <a:spcAft>
                <a:spcPts val="0"/>
              </a:spcAft>
              <a:buNone/>
            </a:pPr>
            <a:r>
              <a:rPr lang="en"/>
              <a:t>Government regulates structure of industry and content of programs</a:t>
            </a:r>
            <a:endParaRPr/>
          </a:p>
          <a:p>
            <a:pPr indent="0" lvl="0" marL="0" rtl="0" algn="l">
              <a:spcBef>
                <a:spcPts val="360"/>
              </a:spcBef>
              <a:spcAft>
                <a:spcPts val="0"/>
              </a:spcAft>
              <a:buNone/>
            </a:pPr>
            <a:r>
              <a:rPr lang="en"/>
              <a:t>Government grants broadcast licenses</a:t>
            </a:r>
            <a:endParaRPr/>
          </a:p>
          <a:p>
            <a:pPr indent="0" lvl="0" marL="0" rtl="0" algn="l">
              <a:spcBef>
                <a:spcPts val="360"/>
              </a:spcBef>
              <a:spcAft>
                <a:spcPts val="0"/>
              </a:spcAft>
              <a:buNone/>
            </a:pPr>
            <a:r>
              <a:rPr lang="en"/>
              <a:t>Federal Communication Commission (FCC) is the regulating body</a:t>
            </a:r>
            <a:endParaRPr/>
          </a:p>
          <a:p>
            <a:pPr indent="0" lvl="0" marL="0" rtl="0" algn="l">
              <a:spcBef>
                <a:spcPts val="360"/>
              </a:spcBef>
              <a:spcAft>
                <a:spcPts val="0"/>
              </a:spcAft>
              <a:buNone/>
            </a:pPr>
            <a:r>
              <a:t/>
            </a:r>
            <a:endParaRPr/>
          </a:p>
          <a:p>
            <a:pPr indent="0" lvl="0" marL="0" rtl="0" algn="l">
              <a:spcBef>
                <a:spcPts val="360"/>
              </a:spcBef>
              <a:spcAft>
                <a:spcPts val="0"/>
              </a:spcAft>
              <a:buNone/>
            </a:pPr>
            <a:r>
              <a:rPr b="1" lang="en"/>
              <a:t>Common carriers:</a:t>
            </a:r>
            <a:endParaRPr/>
          </a:p>
          <a:p>
            <a:pPr indent="0" lvl="0" marL="0" rtl="0" algn="l">
              <a:spcBef>
                <a:spcPts val="360"/>
              </a:spcBef>
              <a:spcAft>
                <a:spcPts val="0"/>
              </a:spcAft>
              <a:buNone/>
            </a:pPr>
            <a:r>
              <a:rPr lang="en"/>
              <a:t>Provide medium of communication and make service available to everyone</a:t>
            </a:r>
            <a:endParaRPr/>
          </a:p>
          <a:p>
            <a:pPr indent="0" lvl="0" marL="0" rtl="0" algn="l">
              <a:spcBef>
                <a:spcPts val="36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9ae890c75c_22_1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i="0" lang="en"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
        <p:nvSpPr>
          <p:cNvPr id="319" name="Google Shape;319;g9ae890c75c_22_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20" name="Google Shape;320;g9ae890c75c_22_1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
              <a:t>JBM: over time things aren’t always in print anymore, so how do new technologies fall under 1</a:t>
            </a:r>
            <a:r>
              <a:rPr b="1" baseline="30000" lang="en"/>
              <a:t>st</a:t>
            </a:r>
            <a:r>
              <a:rPr b="1" lang="en"/>
              <a:t> amendment?</a:t>
            </a:r>
            <a:endParaRPr/>
          </a:p>
          <a:p>
            <a:pPr indent="0" lvl="0" marL="0" rtl="0" algn="l">
              <a:spcBef>
                <a:spcPts val="360"/>
              </a:spcBef>
              <a:spcAft>
                <a:spcPts val="0"/>
              </a:spcAft>
              <a:buNone/>
            </a:pPr>
            <a:r>
              <a:rPr b="1" lang="en"/>
              <a:t> </a:t>
            </a:r>
            <a:endParaRPr/>
          </a:p>
          <a:p>
            <a:pPr indent="0" lvl="0" marL="0" rtl="0" algn="l">
              <a:spcBef>
                <a:spcPts val="360"/>
              </a:spcBef>
              <a:spcAft>
                <a:spcPts val="0"/>
              </a:spcAft>
              <a:buNone/>
            </a:pPr>
            <a:r>
              <a:rPr b="1" lang="en"/>
              <a:t>Print:</a:t>
            </a:r>
            <a:endParaRPr/>
          </a:p>
          <a:p>
            <a:pPr indent="0" lvl="0" marL="0" rtl="0" algn="l">
              <a:spcBef>
                <a:spcPts val="360"/>
              </a:spcBef>
              <a:spcAft>
                <a:spcPts val="0"/>
              </a:spcAft>
              <a:buNone/>
            </a:pPr>
            <a:r>
              <a:rPr lang="en"/>
              <a:t>Has strongest First Amendment protection</a:t>
            </a:r>
            <a:endParaRPr/>
          </a:p>
          <a:p>
            <a:pPr indent="0" lvl="0" marL="0" rtl="0" algn="l">
              <a:spcBef>
                <a:spcPts val="360"/>
              </a:spcBef>
              <a:spcAft>
                <a:spcPts val="0"/>
              </a:spcAft>
              <a:buNone/>
            </a:pPr>
            <a:r>
              <a:rPr lang="en"/>
              <a:t>Trend toward fewer government restraints on printed words</a:t>
            </a:r>
            <a:endParaRPr/>
          </a:p>
          <a:p>
            <a:pPr indent="0" lvl="0" marL="0" rtl="0" algn="l">
              <a:spcBef>
                <a:spcPts val="360"/>
              </a:spcBef>
              <a:spcAft>
                <a:spcPts val="0"/>
              </a:spcAft>
              <a:buNone/>
            </a:pPr>
            <a:r>
              <a:t/>
            </a:r>
            <a:endParaRPr/>
          </a:p>
          <a:p>
            <a:pPr indent="0" lvl="0" marL="0" rtl="0" algn="l">
              <a:spcBef>
                <a:spcPts val="360"/>
              </a:spcBef>
              <a:spcAft>
                <a:spcPts val="0"/>
              </a:spcAft>
              <a:buNone/>
            </a:pPr>
            <a:r>
              <a:rPr b="1" lang="en"/>
              <a:t>Broadcast:</a:t>
            </a:r>
            <a:endParaRPr/>
          </a:p>
          <a:p>
            <a:pPr indent="0" lvl="0" marL="0" rtl="0" algn="l">
              <a:spcBef>
                <a:spcPts val="360"/>
              </a:spcBef>
              <a:spcAft>
                <a:spcPts val="0"/>
              </a:spcAft>
              <a:buNone/>
            </a:pPr>
            <a:r>
              <a:rPr lang="en"/>
              <a:t>Government regulates structure of industry and content of programs</a:t>
            </a:r>
            <a:endParaRPr/>
          </a:p>
          <a:p>
            <a:pPr indent="0" lvl="0" marL="0" rtl="0" algn="l">
              <a:spcBef>
                <a:spcPts val="360"/>
              </a:spcBef>
              <a:spcAft>
                <a:spcPts val="0"/>
              </a:spcAft>
              <a:buNone/>
            </a:pPr>
            <a:r>
              <a:rPr lang="en"/>
              <a:t>Government grants broadcast licenses</a:t>
            </a:r>
            <a:endParaRPr/>
          </a:p>
          <a:p>
            <a:pPr indent="0" lvl="0" marL="0" rtl="0" algn="l">
              <a:spcBef>
                <a:spcPts val="360"/>
              </a:spcBef>
              <a:spcAft>
                <a:spcPts val="0"/>
              </a:spcAft>
              <a:buNone/>
            </a:pPr>
            <a:r>
              <a:rPr lang="en"/>
              <a:t>Federal Communication Commission (FCC) is the regulating body</a:t>
            </a:r>
            <a:endParaRPr/>
          </a:p>
          <a:p>
            <a:pPr indent="0" lvl="0" marL="0" rtl="0" algn="l">
              <a:spcBef>
                <a:spcPts val="360"/>
              </a:spcBef>
              <a:spcAft>
                <a:spcPts val="0"/>
              </a:spcAft>
              <a:buNone/>
            </a:pPr>
            <a:r>
              <a:t/>
            </a:r>
            <a:endParaRPr/>
          </a:p>
          <a:p>
            <a:pPr indent="0" lvl="0" marL="0" rtl="0" algn="l">
              <a:spcBef>
                <a:spcPts val="360"/>
              </a:spcBef>
              <a:spcAft>
                <a:spcPts val="0"/>
              </a:spcAft>
              <a:buNone/>
            </a:pPr>
            <a:r>
              <a:rPr b="1" lang="en"/>
              <a:t>Common carriers:</a:t>
            </a:r>
            <a:endParaRPr/>
          </a:p>
          <a:p>
            <a:pPr indent="0" lvl="0" marL="0" rtl="0" algn="l">
              <a:spcBef>
                <a:spcPts val="360"/>
              </a:spcBef>
              <a:spcAft>
                <a:spcPts val="0"/>
              </a:spcAft>
              <a:buNone/>
            </a:pPr>
            <a:r>
              <a:rPr lang="en"/>
              <a:t>Provide medium of communication and make service available to everyone</a:t>
            </a:r>
            <a:endParaRPr/>
          </a:p>
          <a:p>
            <a:pPr indent="0" lvl="0" marL="0" rtl="0" algn="l">
              <a:spcBef>
                <a:spcPts val="36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9ae890c75c_2_19:notes"/>
          <p:cNvSpPr txBox="1"/>
          <p:nvPr>
            <p:ph idx="1" type="body"/>
          </p:nvPr>
        </p:nvSpPr>
        <p:spPr>
          <a:xfrm>
            <a:off x="685800" y="4343400"/>
            <a:ext cx="5486399"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g9ae890c75c_2_19: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9ae890c75c_22_2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i="0" lang="en"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
        <p:nvSpPr>
          <p:cNvPr id="328" name="Google Shape;328;g9ae890c75c_22_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29" name="Google Shape;329;g9ae890c75c_22_2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
              <a:t>JBM: over time things aren’t always in print anymore, so how do new technologies fall under 1</a:t>
            </a:r>
            <a:r>
              <a:rPr b="1" baseline="30000" lang="en"/>
              <a:t>st</a:t>
            </a:r>
            <a:r>
              <a:rPr b="1" lang="en"/>
              <a:t> amendment?</a:t>
            </a:r>
            <a:endParaRPr/>
          </a:p>
          <a:p>
            <a:pPr indent="0" lvl="0" marL="0" rtl="0" algn="l">
              <a:spcBef>
                <a:spcPts val="360"/>
              </a:spcBef>
              <a:spcAft>
                <a:spcPts val="0"/>
              </a:spcAft>
              <a:buNone/>
            </a:pPr>
            <a:r>
              <a:rPr b="1" lang="en"/>
              <a:t> </a:t>
            </a:r>
            <a:endParaRPr/>
          </a:p>
          <a:p>
            <a:pPr indent="0" lvl="0" marL="0" rtl="0" algn="l">
              <a:spcBef>
                <a:spcPts val="360"/>
              </a:spcBef>
              <a:spcAft>
                <a:spcPts val="0"/>
              </a:spcAft>
              <a:buNone/>
            </a:pPr>
            <a:r>
              <a:rPr b="1" lang="en"/>
              <a:t>Print:</a:t>
            </a:r>
            <a:endParaRPr/>
          </a:p>
          <a:p>
            <a:pPr indent="0" lvl="0" marL="0" rtl="0" algn="l">
              <a:spcBef>
                <a:spcPts val="360"/>
              </a:spcBef>
              <a:spcAft>
                <a:spcPts val="0"/>
              </a:spcAft>
              <a:buNone/>
            </a:pPr>
            <a:r>
              <a:rPr lang="en"/>
              <a:t>Has strongest First Amendment protection</a:t>
            </a:r>
            <a:endParaRPr/>
          </a:p>
          <a:p>
            <a:pPr indent="0" lvl="0" marL="0" rtl="0" algn="l">
              <a:spcBef>
                <a:spcPts val="360"/>
              </a:spcBef>
              <a:spcAft>
                <a:spcPts val="0"/>
              </a:spcAft>
              <a:buNone/>
            </a:pPr>
            <a:r>
              <a:rPr lang="en"/>
              <a:t>Trend toward fewer government restraints on printed words</a:t>
            </a:r>
            <a:endParaRPr/>
          </a:p>
          <a:p>
            <a:pPr indent="0" lvl="0" marL="0" rtl="0" algn="l">
              <a:spcBef>
                <a:spcPts val="360"/>
              </a:spcBef>
              <a:spcAft>
                <a:spcPts val="0"/>
              </a:spcAft>
              <a:buNone/>
            </a:pPr>
            <a:r>
              <a:t/>
            </a:r>
            <a:endParaRPr/>
          </a:p>
          <a:p>
            <a:pPr indent="0" lvl="0" marL="0" rtl="0" algn="l">
              <a:spcBef>
                <a:spcPts val="360"/>
              </a:spcBef>
              <a:spcAft>
                <a:spcPts val="0"/>
              </a:spcAft>
              <a:buNone/>
            </a:pPr>
            <a:r>
              <a:rPr b="1" lang="en"/>
              <a:t>Broadcast:</a:t>
            </a:r>
            <a:endParaRPr/>
          </a:p>
          <a:p>
            <a:pPr indent="0" lvl="0" marL="0" rtl="0" algn="l">
              <a:spcBef>
                <a:spcPts val="360"/>
              </a:spcBef>
              <a:spcAft>
                <a:spcPts val="0"/>
              </a:spcAft>
              <a:buNone/>
            </a:pPr>
            <a:r>
              <a:rPr lang="en"/>
              <a:t>Government regulates structure of industry and content of programs</a:t>
            </a:r>
            <a:endParaRPr/>
          </a:p>
          <a:p>
            <a:pPr indent="0" lvl="0" marL="0" rtl="0" algn="l">
              <a:spcBef>
                <a:spcPts val="360"/>
              </a:spcBef>
              <a:spcAft>
                <a:spcPts val="0"/>
              </a:spcAft>
              <a:buNone/>
            </a:pPr>
            <a:r>
              <a:rPr lang="en"/>
              <a:t>Government grants broadcast licenses</a:t>
            </a:r>
            <a:endParaRPr/>
          </a:p>
          <a:p>
            <a:pPr indent="0" lvl="0" marL="0" rtl="0" algn="l">
              <a:spcBef>
                <a:spcPts val="360"/>
              </a:spcBef>
              <a:spcAft>
                <a:spcPts val="0"/>
              </a:spcAft>
              <a:buNone/>
            </a:pPr>
            <a:r>
              <a:rPr lang="en"/>
              <a:t>Federal Communication Commission (FCC) is the regulating body</a:t>
            </a:r>
            <a:endParaRPr/>
          </a:p>
          <a:p>
            <a:pPr indent="0" lvl="0" marL="0" rtl="0" algn="l">
              <a:spcBef>
                <a:spcPts val="360"/>
              </a:spcBef>
              <a:spcAft>
                <a:spcPts val="0"/>
              </a:spcAft>
              <a:buNone/>
            </a:pPr>
            <a:r>
              <a:t/>
            </a:r>
            <a:endParaRPr/>
          </a:p>
          <a:p>
            <a:pPr indent="0" lvl="0" marL="0" rtl="0" algn="l">
              <a:spcBef>
                <a:spcPts val="360"/>
              </a:spcBef>
              <a:spcAft>
                <a:spcPts val="0"/>
              </a:spcAft>
              <a:buNone/>
            </a:pPr>
            <a:r>
              <a:rPr b="1" lang="en"/>
              <a:t>Common carriers:</a:t>
            </a:r>
            <a:endParaRPr/>
          </a:p>
          <a:p>
            <a:pPr indent="0" lvl="0" marL="0" rtl="0" algn="l">
              <a:spcBef>
                <a:spcPts val="360"/>
              </a:spcBef>
              <a:spcAft>
                <a:spcPts val="0"/>
              </a:spcAft>
              <a:buNone/>
            </a:pPr>
            <a:r>
              <a:rPr lang="en"/>
              <a:t>Provide medium of communication and make service available to everyone</a:t>
            </a:r>
            <a:endParaRPr/>
          </a:p>
          <a:p>
            <a:pPr indent="0" lvl="0" marL="0" rtl="0" algn="l">
              <a:spcBef>
                <a:spcPts val="36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9ae890c75c_22_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37" name="Google Shape;337;g9ae890c75c_22_3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
              <a:t>JBM: advertising is sometimes considered “second class” speech. Cigaretts not on TV anymore example</a:t>
            </a:r>
            <a:endParaRPr/>
          </a:p>
          <a:p>
            <a:pPr indent="0" lvl="0" marL="0" rtl="0" algn="l">
              <a:spcBef>
                <a:spcPts val="360"/>
              </a:spcBef>
              <a:spcAft>
                <a:spcPts val="0"/>
              </a:spcAft>
              <a:buNone/>
            </a:pPr>
            <a:r>
              <a:t/>
            </a:r>
            <a:endParaRPr/>
          </a:p>
          <a:p>
            <a:pPr indent="0" lvl="0" marL="0" rtl="0" algn="l">
              <a:spcBef>
                <a:spcPts val="360"/>
              </a:spcBef>
              <a:spcAft>
                <a:spcPts val="0"/>
              </a:spcAft>
              <a:buNone/>
            </a:pPr>
            <a:r>
              <a:rPr lang="en"/>
              <a:t>Cases in recent years have gone against the trend of treating advertising as “second class” speech. Courts have begun to rule that restrictions on truthful advertising do indeed violate the First Amendment.</a:t>
            </a:r>
            <a:endParaRPr/>
          </a:p>
          <a:p>
            <a:pPr indent="0" lvl="0" marL="0" rtl="0" algn="l">
              <a:spcBef>
                <a:spcPts val="360"/>
              </a:spcBef>
              <a:spcAft>
                <a:spcPts val="0"/>
              </a:spcAft>
              <a:buNone/>
            </a:pPr>
            <a:r>
              <a:t/>
            </a:r>
            <a:endParaRPr/>
          </a:p>
          <a:p>
            <a:pPr indent="0" lvl="0" marL="0" rtl="0" algn="l">
              <a:spcBef>
                <a:spcPts val="360"/>
              </a:spcBef>
              <a:spcAft>
                <a:spcPts val="0"/>
              </a:spcAft>
              <a:buNone/>
            </a:pPr>
            <a:r>
              <a:rPr lang="en"/>
              <a:t>Similarly, since the 1970s, the government has severely regulated political campaign speech, but recent Supreme Court decisions have restored some First Amendment protection for it.</a:t>
            </a:r>
            <a:endParaRPr/>
          </a:p>
          <a:p>
            <a:pPr indent="0" lvl="0" marL="0" rtl="0" algn="l">
              <a:spcBef>
                <a:spcPts val="360"/>
              </a:spcBef>
              <a:spcAft>
                <a:spcPts val="0"/>
              </a:spcAft>
              <a:buNone/>
            </a:pPr>
            <a:r>
              <a:t/>
            </a:r>
            <a:endParaRPr/>
          </a:p>
          <a:p>
            <a:pPr indent="0" lvl="0" marL="0" rtl="0" algn="l">
              <a:spcBef>
                <a:spcPts val="360"/>
              </a:spcBef>
              <a:spcAft>
                <a:spcPts val="0"/>
              </a:spcAft>
              <a:buNone/>
            </a:pPr>
            <a:r>
              <a:rPr lang="en"/>
              <a:t>There have been serious attempts to limit or prohibit anonymity on the Internet.</a:t>
            </a:r>
            <a:endParaRPr/>
          </a:p>
        </p:txBody>
      </p:sp>
      <p:sp>
        <p:nvSpPr>
          <p:cNvPr id="338" name="Google Shape;338;g9ae890c75c_22_3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i="0" lang="en"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9ae890c75c_22_3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45" name="Google Shape;345;g9ae890c75c_22_3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
              <a:t>The First Amendment does not protect obscenity, but how does one determine something is obscene</a:t>
            </a:r>
            <a:r>
              <a:rPr lang="en"/>
              <a:t>? The 1973 Supreme Court </a:t>
            </a:r>
            <a:r>
              <a:rPr i="1" lang="en"/>
              <a:t>Miller v. California</a:t>
            </a:r>
            <a:r>
              <a:rPr lang="en"/>
              <a:t>  decision established a three-part guideline for determining whether material is obscene under law. The second point – the application of </a:t>
            </a:r>
            <a:r>
              <a:rPr b="1" lang="en"/>
              <a:t>community standards </a:t>
            </a:r>
            <a:r>
              <a:rPr lang="en"/>
              <a:t>– was a compromise intended to avoid the problem of setting a national standard of obscenity in so large and diverse a country. Thus, small conservative or religious towns could restrict pornography to a greater extent than cosmopolitan urban areas.</a:t>
            </a:r>
            <a:endParaRPr/>
          </a:p>
        </p:txBody>
      </p:sp>
      <p:sp>
        <p:nvSpPr>
          <p:cNvPr id="346" name="Google Shape;346;g9ae890c75c_22_3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i="0" lang="en"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9ae890c75c_22_4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53" name="Google Shape;353;g9ae890c75c_22_4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
              <a:t>The CDA was found unconstitutional in </a:t>
            </a:r>
            <a:r>
              <a:rPr i="1" lang="en"/>
              <a:t>American Civil Liberties Union et al. v. Janet Reno. </a:t>
            </a:r>
            <a:r>
              <a:rPr lang="en"/>
              <a:t>That decision established that “the Internet deserves the highest protection from government intrusion.” </a:t>
            </a:r>
            <a:endParaRPr/>
          </a:p>
          <a:p>
            <a:pPr indent="0" lvl="0" marL="0" rtl="0" algn="l">
              <a:spcBef>
                <a:spcPts val="360"/>
              </a:spcBef>
              <a:spcAft>
                <a:spcPts val="0"/>
              </a:spcAft>
              <a:buNone/>
            </a:pPr>
            <a:r>
              <a:t/>
            </a:r>
            <a:endParaRPr/>
          </a:p>
          <a:p>
            <a:pPr indent="0" lvl="0" marL="0" rtl="0" algn="l">
              <a:spcBef>
                <a:spcPts val="840"/>
              </a:spcBef>
              <a:spcAft>
                <a:spcPts val="0"/>
              </a:spcAft>
              <a:buNone/>
            </a:pPr>
            <a:r>
              <a:rPr lang="en" sz="2800">
                <a:solidFill>
                  <a:srgbClr val="FF0000"/>
                </a:solidFill>
              </a:rPr>
              <a:t>The courts found that the then newly developing filtering software was less restrictive and more desirable than censorship.</a:t>
            </a:r>
            <a:endParaRPr/>
          </a:p>
          <a:p>
            <a:pPr indent="0" lvl="0" marL="0" rtl="0" algn="l">
              <a:spcBef>
                <a:spcPts val="360"/>
              </a:spcBef>
              <a:spcAft>
                <a:spcPts val="0"/>
              </a:spcAft>
              <a:buNone/>
            </a:pPr>
            <a:r>
              <a:t/>
            </a:r>
            <a:endParaRPr/>
          </a:p>
        </p:txBody>
      </p:sp>
      <p:sp>
        <p:nvSpPr>
          <p:cNvPr id="354" name="Google Shape;354;g9ae890c75c_22_4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i="0" lang="en"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9ae890c75c_22_5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61" name="Google Shape;361;g9ae890c75c_22_5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1" marL="0" rtl="0" algn="l">
              <a:spcBef>
                <a:spcPts val="0"/>
              </a:spcBef>
              <a:spcAft>
                <a:spcPts val="0"/>
              </a:spcAft>
              <a:buNone/>
            </a:pPr>
            <a:r>
              <a:rPr lang="en" sz="2400"/>
              <a:t>Law found to be too broad; would threaten art, news, and health sites.</a:t>
            </a:r>
            <a:endParaRPr/>
          </a:p>
          <a:p>
            <a:pPr indent="0" lvl="1" marL="0" rtl="0" algn="l">
              <a:spcBef>
                <a:spcPts val="720"/>
              </a:spcBef>
              <a:spcAft>
                <a:spcPts val="0"/>
              </a:spcAft>
              <a:buNone/>
            </a:pPr>
            <a:r>
              <a:t/>
            </a:r>
            <a:endParaRPr sz="2400"/>
          </a:p>
          <a:p>
            <a:pPr indent="0" lvl="1" marL="0" rtl="0" algn="l">
              <a:spcBef>
                <a:spcPts val="720"/>
              </a:spcBef>
              <a:spcAft>
                <a:spcPts val="0"/>
              </a:spcAft>
              <a:buNone/>
            </a:pPr>
            <a:r>
              <a:rPr lang="en" sz="2400"/>
              <a:t>Courts noted that because the Web is accessible everywhere, the community-standards provision would restrict the entire country to the standards of the most conservative community. </a:t>
            </a:r>
            <a:endParaRPr/>
          </a:p>
          <a:p>
            <a:pPr indent="0" lvl="1" marL="0" rtl="0" algn="l">
              <a:spcBef>
                <a:spcPts val="720"/>
              </a:spcBef>
              <a:spcAft>
                <a:spcPts val="0"/>
              </a:spcAft>
              <a:buNone/>
            </a:pPr>
            <a:r>
              <a:t/>
            </a:r>
            <a:endParaRPr sz="2400"/>
          </a:p>
          <a:p>
            <a:pPr indent="0" lvl="1" marL="0" rtl="0" algn="l">
              <a:spcBef>
                <a:spcPts val="720"/>
              </a:spcBef>
              <a:spcAft>
                <a:spcPts val="0"/>
              </a:spcAft>
              <a:buNone/>
            </a:pPr>
            <a:r>
              <a:rPr lang="en" sz="2400"/>
              <a:t>COPA would restrict access to a substantial amount of online speech that is lawful for adults and would have an unconstitutional chilling effect on free speech. </a:t>
            </a:r>
            <a:endParaRPr/>
          </a:p>
          <a:p>
            <a:pPr indent="0" lvl="1" marL="0" rtl="0" algn="l">
              <a:spcBef>
                <a:spcPts val="720"/>
              </a:spcBef>
              <a:spcAft>
                <a:spcPts val="0"/>
              </a:spcAft>
              <a:buNone/>
            </a:pPr>
            <a:r>
              <a:t/>
            </a:r>
            <a:endParaRPr sz="2400"/>
          </a:p>
          <a:p>
            <a:pPr indent="0" lvl="1" marL="0" rtl="0" algn="l">
              <a:spcBef>
                <a:spcPts val="720"/>
              </a:spcBef>
              <a:spcAft>
                <a:spcPts val="0"/>
              </a:spcAft>
              <a:buNone/>
            </a:pPr>
            <a:r>
              <a:rPr lang="en" sz="2400"/>
              <a:t>After more than 10 years of lawsuits and appeals, the Supreme Court declined to hear the last government appeal, and COPA died in 2009.</a:t>
            </a:r>
            <a:endParaRPr/>
          </a:p>
          <a:p>
            <a:pPr indent="0" lvl="0" marL="0" rtl="0" algn="l">
              <a:spcBef>
                <a:spcPts val="360"/>
              </a:spcBef>
              <a:spcAft>
                <a:spcPts val="0"/>
              </a:spcAft>
              <a:buNone/>
            </a:pPr>
            <a:r>
              <a:t/>
            </a:r>
            <a:endParaRPr/>
          </a:p>
        </p:txBody>
      </p:sp>
      <p:sp>
        <p:nvSpPr>
          <p:cNvPr id="362" name="Google Shape;362;g9ae890c75c_22_5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i="0" lang="en"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9c8223c1e0_7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69" name="Google Shape;369;g9c8223c1e0_7_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
              <a:t>JBM: I think the distinction here is that the software had to be installed, but it could be disabled for users who wanted it so?</a:t>
            </a:r>
            <a:endParaRPr/>
          </a:p>
          <a:p>
            <a:pPr indent="0" lvl="0" marL="0" rtl="0" algn="l">
              <a:spcBef>
                <a:spcPts val="360"/>
              </a:spcBef>
              <a:spcAft>
                <a:spcPts val="0"/>
              </a:spcAft>
              <a:buNone/>
            </a:pPr>
            <a:r>
              <a:rPr lang="en"/>
              <a:t>Federal agencies often use money as the “do it or else” deal</a:t>
            </a:r>
            <a:endParaRPr/>
          </a:p>
          <a:p>
            <a:pPr indent="0" lvl="0" marL="0" rtl="0" algn="l">
              <a:spcBef>
                <a:spcPts val="360"/>
              </a:spcBef>
              <a:spcAft>
                <a:spcPts val="0"/>
              </a:spcAft>
              <a:buNone/>
            </a:pPr>
            <a:r>
              <a:t/>
            </a:r>
            <a:endParaRPr/>
          </a:p>
          <a:p>
            <a:pPr indent="0" lvl="0" marL="0" rtl="0" algn="l">
              <a:spcBef>
                <a:spcPts val="360"/>
              </a:spcBef>
              <a:spcAft>
                <a:spcPts val="0"/>
              </a:spcAft>
              <a:buNone/>
            </a:pPr>
            <a:r>
              <a:rPr lang="en"/>
              <a:t>Outside of public schools and libraries, the trend of judicial decisions is to give the Internet First Amendment protection similar to that of print media, that is, the highest degree of protection.</a:t>
            </a:r>
            <a:endParaRPr/>
          </a:p>
          <a:p>
            <a:pPr indent="0" lvl="0" marL="0" rtl="0" algn="l">
              <a:spcBef>
                <a:spcPts val="360"/>
              </a:spcBef>
              <a:spcAft>
                <a:spcPts val="0"/>
              </a:spcAft>
              <a:buNone/>
            </a:pPr>
            <a:r>
              <a:t/>
            </a:r>
            <a:endParaRPr/>
          </a:p>
        </p:txBody>
      </p:sp>
      <p:sp>
        <p:nvSpPr>
          <p:cNvPr id="370" name="Google Shape;370;g9c8223c1e0_7_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i="0" lang="en"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9ae890c75c_2_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3" name="Google Shape;113;g9ae890c75c_2_26: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Deontological: Do not lie even if the result is good, like not telling an arsonist where someone lives.. Tough one.. Maybe say nothing?</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9ae890c75c_2_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0" name="Google Shape;120;g9ae890c75c_2_32: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Deontological: Do not lie even if the result is good, like not telling an arsonist where someone lives.. Tough one.. Maybe say nothing?</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9ae890c75c_2_38:notes"/>
          <p:cNvSpPr txBox="1"/>
          <p:nvPr>
            <p:ph idx="1" type="body"/>
          </p:nvPr>
        </p:nvSpPr>
        <p:spPr>
          <a:xfrm>
            <a:off x="685800" y="4343400"/>
            <a:ext cx="5486399"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g9ae890c75c_2_38: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9c8223c1e0_2_0:notes"/>
          <p:cNvSpPr txBox="1"/>
          <p:nvPr>
            <p:ph idx="1" type="body"/>
          </p:nvPr>
        </p:nvSpPr>
        <p:spPr>
          <a:xfrm>
            <a:off x="685800" y="4343400"/>
            <a:ext cx="5486399"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g9c8223c1e0_2_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9ae890c75c_2_4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41" name="Google Shape;141;g9ae890c75c_2_44: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69850" lvl="0" marL="0" rtl="0" algn="l">
              <a:spcBef>
                <a:spcPts val="0"/>
              </a:spcBef>
              <a:spcAft>
                <a:spcPts val="0"/>
              </a:spcAft>
              <a:buClr>
                <a:schemeClr val="dk1"/>
              </a:buClr>
              <a:buSzPts val="1100"/>
              <a:buFont typeface="Arial"/>
              <a:buChar char="●"/>
            </a:pPr>
            <a:r>
              <a:rPr lang="en"/>
              <a:t>Thomas Hobbes developed ideas of social contract theory in his book </a:t>
            </a:r>
            <a:r>
              <a:rPr i="1" lang="en"/>
              <a:t>Leviathan</a:t>
            </a:r>
            <a:r>
              <a:rPr lang="en"/>
              <a:t> (1651). </a:t>
            </a:r>
            <a:endParaRPr/>
          </a:p>
          <a:p>
            <a:pPr indent="0" lvl="0" marL="0" rtl="0" algn="l">
              <a:spcBef>
                <a:spcPts val="0"/>
              </a:spcBef>
              <a:spcAft>
                <a:spcPts val="0"/>
              </a:spcAft>
              <a:buClr>
                <a:schemeClr val="dk1"/>
              </a:buClr>
              <a:buSzPts val="1100"/>
              <a:buFont typeface="Arial"/>
              <a:buNone/>
            </a:pPr>
            <a:r>
              <a:t/>
            </a:r>
            <a:endParaRPr/>
          </a:p>
          <a:p>
            <a:pPr indent="-69850" lvl="0" marL="0" rtl="0" algn="l">
              <a:spcBef>
                <a:spcPts val="0"/>
              </a:spcBef>
              <a:spcAft>
                <a:spcPts val="0"/>
              </a:spcAft>
              <a:buClr>
                <a:schemeClr val="dk1"/>
              </a:buClr>
              <a:buSzPts val="1100"/>
              <a:buFont typeface="Arial"/>
              <a:buChar char="●"/>
            </a:pPr>
            <a:r>
              <a:rPr lang="en"/>
              <a:t>Philosopher John Rawls took social contract theory further, developing provisions of the “contract” based on his view of justice as fairness.</a:t>
            </a:r>
            <a:endParaRPr/>
          </a:p>
        </p:txBody>
      </p:sp>
      <p:sp>
        <p:nvSpPr>
          <p:cNvPr id="142" name="Google Shape;142;g9ae890c75c_2_44:notes"/>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 sz="1200" u="none" cap="none" strike="noStrike">
                <a:solidFill>
                  <a:srgbClr val="000000"/>
                </a:solidFill>
                <a:latin typeface="Times New Roman"/>
                <a:ea typeface="Times New Roman"/>
                <a:cs typeface="Times New Roman"/>
                <a:sym typeface="Times New Roman"/>
              </a:rPr>
              <a:t>‹#›</a:t>
            </a:fld>
            <a:endParaRPr b="0" i="0" sz="1200" u="none" cap="none" strike="noStrike">
              <a:solidFill>
                <a:srgbClr val="000000"/>
              </a:solidFill>
              <a:latin typeface="Times New Roman"/>
              <a:ea typeface="Times New Roman"/>
              <a:cs typeface="Times New Roman"/>
              <a:sym typeface="Times New Roman"/>
            </a:endParaRPr>
          </a:p>
        </p:txBody>
      </p:sp>
      <p:sp>
        <p:nvSpPr>
          <p:cNvPr id="143" name="Google Shape;143;g9ae890c75c_2_44:notes"/>
          <p:cNvSpPr txBox="1"/>
          <p:nvPr>
            <p:ph idx="11" type="ftr"/>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9ae890c75c_12_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50" name="Google Shape;150;g9ae890c75c_12_2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
              <a:t>Security: not everyone needs to know that you are not home for example</a:t>
            </a:r>
            <a:endParaRPr/>
          </a:p>
          <a:p>
            <a:pPr indent="0" lvl="0" marL="0" rtl="0" algn="l">
              <a:spcBef>
                <a:spcPts val="360"/>
              </a:spcBef>
              <a:spcAft>
                <a:spcPts val="0"/>
              </a:spcAft>
              <a:buNone/>
            </a:pPr>
            <a:r>
              <a:t/>
            </a:r>
            <a:endParaRPr/>
          </a:p>
          <a:p>
            <a:pPr indent="0" lvl="0" marL="0" rtl="0" algn="l">
              <a:spcBef>
                <a:spcPts val="360"/>
              </a:spcBef>
              <a:spcAft>
                <a:spcPts val="0"/>
              </a:spcAft>
              <a:buNone/>
            </a:pPr>
            <a:r>
              <a:rPr lang="en"/>
              <a:t>Consider though that without information, criminals can get away. However, consider without information, you couldn’t get a loan, an apartment, get into school (organizations need to know if they can TRUST YOU)</a:t>
            </a:r>
            <a:endParaRPr/>
          </a:p>
          <a:p>
            <a:pPr indent="0" lvl="0" marL="0" rtl="0" algn="l">
              <a:spcBef>
                <a:spcPts val="360"/>
              </a:spcBef>
              <a:spcAft>
                <a:spcPts val="0"/>
              </a:spcAft>
              <a:buNone/>
            </a:pPr>
            <a:r>
              <a:t/>
            </a:r>
            <a:endParaRPr/>
          </a:p>
        </p:txBody>
      </p:sp>
      <p:sp>
        <p:nvSpPr>
          <p:cNvPr id="151" name="Google Shape;151;g9ae890c75c_12_2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57" name="Shape 57"/>
        <p:cNvGrpSpPr/>
        <p:nvPr/>
      </p:nvGrpSpPr>
      <p:grpSpPr>
        <a:xfrm>
          <a:off x="0" y="0"/>
          <a:ext cx="0" cy="0"/>
          <a:chOff x="0" y="0"/>
          <a:chExt cx="0" cy="0"/>
        </a:xfrm>
      </p:grpSpPr>
      <p:sp>
        <p:nvSpPr>
          <p:cNvPr id="58" name="Google Shape;58;p14"/>
          <p:cNvSpPr txBox="1"/>
          <p:nvPr>
            <p:ph idx="1" type="body"/>
          </p:nvPr>
        </p:nvSpPr>
        <p:spPr>
          <a:xfrm>
            <a:off x="1219200" y="1028700"/>
            <a:ext cx="7620000" cy="3657600"/>
          </a:xfrm>
          <a:prstGeom prst="rect">
            <a:avLst/>
          </a:prstGeom>
          <a:noFill/>
          <a:ln>
            <a:noFill/>
          </a:ln>
        </p:spPr>
        <p:txBody>
          <a:bodyPr anchorCtr="0" anchor="t" bIns="45700" lIns="91425" spcFirstLastPara="1" rIns="91425" wrap="square" tIns="45700">
            <a:noAutofit/>
          </a:bodyPr>
          <a:lstStyle>
            <a:lvl1pPr indent="-419100" lvl="0" marL="457200" algn="l">
              <a:spcBef>
                <a:spcPts val="600"/>
              </a:spcBef>
              <a:spcAft>
                <a:spcPts val="0"/>
              </a:spcAft>
              <a:buClr>
                <a:srgbClr val="A5A5A5"/>
              </a:buClr>
              <a:buSzPts val="3000"/>
              <a:buFont typeface="Noto Sans Symbols"/>
              <a:buChar char="▪"/>
              <a:defRPr/>
            </a:lvl1pPr>
            <a:lvl2pPr indent="-317500" lvl="1" marL="914400" algn="l">
              <a:spcBef>
                <a:spcPts val="560"/>
              </a:spcBef>
              <a:spcAft>
                <a:spcPts val="0"/>
              </a:spcAft>
              <a:buClr>
                <a:srgbClr val="A5A5A5"/>
              </a:buClr>
              <a:buSzPts val="1400"/>
              <a:buFont typeface="Noto Sans Symbols"/>
              <a:buChar char="▪"/>
              <a:defRPr/>
            </a:lvl2pPr>
            <a:lvl3pPr indent="-381000" lvl="2" marL="1371600" algn="l">
              <a:spcBef>
                <a:spcPts val="480"/>
              </a:spcBef>
              <a:spcAft>
                <a:spcPts val="0"/>
              </a:spcAft>
              <a:buClr>
                <a:srgbClr val="A5A5A5"/>
              </a:buClr>
              <a:buSzPts val="2400"/>
              <a:buFont typeface="Noto Sans Symbols"/>
              <a:buChar char="▪"/>
              <a:defRPr/>
            </a:lvl3pPr>
            <a:lvl4pPr indent="-323850" lvl="3" marL="1828800" algn="l">
              <a:spcBef>
                <a:spcPts val="400"/>
              </a:spcBef>
              <a:spcAft>
                <a:spcPts val="0"/>
              </a:spcAft>
              <a:buClr>
                <a:srgbClr val="A5A5A5"/>
              </a:buClr>
              <a:buSzPts val="1500"/>
              <a:buFont typeface="Noto Sans Symbols"/>
              <a:buChar char="▪"/>
              <a:defRPr/>
            </a:lvl4pPr>
            <a:lvl5pPr indent="-355600" lvl="4" marL="2286000" algn="l">
              <a:spcBef>
                <a:spcPts val="400"/>
              </a:spcBef>
              <a:spcAft>
                <a:spcPts val="0"/>
              </a:spcAft>
              <a:buClr>
                <a:srgbClr val="A5A5A5"/>
              </a:buClr>
              <a:buSzPts val="2000"/>
              <a:buFont typeface="Noto Sans Symbols"/>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59" name="Google Shape;59;p14"/>
          <p:cNvSpPr txBox="1"/>
          <p:nvPr>
            <p:ph type="title"/>
          </p:nvPr>
        </p:nvSpPr>
        <p:spPr>
          <a:xfrm>
            <a:off x="1219200" y="171450"/>
            <a:ext cx="7162800" cy="857250"/>
          </a:xfrm>
          <a:prstGeom prst="rect">
            <a:avLst/>
          </a:prstGeom>
          <a:noFill/>
          <a:ln>
            <a:noFill/>
          </a:ln>
          <a:effectLst>
            <a:outerShdw blurRad="63500" rotWithShape="0" algn="ctr" dir="3179998" dist="33020">
              <a:srgbClr val="000000">
                <a:alpha val="29803"/>
              </a:srgbClr>
            </a:outerShdw>
          </a:effectLst>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4"/>
          <p:cNvSpPr txBox="1"/>
          <p:nvPr>
            <p:ph idx="11" type="ftr"/>
          </p:nvPr>
        </p:nvSpPr>
        <p:spPr>
          <a:xfrm>
            <a:off x="5865396" y="4815514"/>
            <a:ext cx="3278604" cy="2286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rgbClr val="8C8B8A"/>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61" name="Shape 61"/>
        <p:cNvGrpSpPr/>
        <p:nvPr/>
      </p:nvGrpSpPr>
      <p:grpSpPr>
        <a:xfrm>
          <a:off x="0" y="0"/>
          <a:ext cx="0" cy="0"/>
          <a:chOff x="0" y="0"/>
          <a:chExt cx="0" cy="0"/>
        </a:xfrm>
      </p:grpSpPr>
      <p:sp>
        <p:nvSpPr>
          <p:cNvPr id="62" name="Google Shape;62;p15"/>
          <p:cNvSpPr txBox="1"/>
          <p:nvPr>
            <p:ph type="ctrTitle"/>
          </p:nvPr>
        </p:nvSpPr>
        <p:spPr>
          <a:xfrm>
            <a:off x="990600" y="2114550"/>
            <a:ext cx="6705600" cy="1102519"/>
          </a:xfrm>
          <a:prstGeom prst="rect">
            <a:avLst/>
          </a:prstGeom>
          <a:noFill/>
          <a:ln>
            <a:noFill/>
          </a:ln>
          <a:effectLst>
            <a:outerShdw blurRad="63500" rotWithShape="0" algn="ctr" dir="3179998" dist="33020">
              <a:srgbClr val="000000">
                <a:alpha val="29803"/>
              </a:srgbClr>
            </a:outerShdw>
          </a:effectLst>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15"/>
          <p:cNvSpPr txBox="1"/>
          <p:nvPr>
            <p:ph idx="1" type="subTitle"/>
          </p:nvPr>
        </p:nvSpPr>
        <p:spPr>
          <a:xfrm>
            <a:off x="990600" y="3200400"/>
            <a:ext cx="4419600" cy="1314450"/>
          </a:xfrm>
          <a:prstGeom prst="rect">
            <a:avLst/>
          </a:prstGeom>
          <a:noFill/>
          <a:ln>
            <a:noFill/>
          </a:ln>
        </p:spPr>
        <p:txBody>
          <a:bodyPr anchorCtr="0" anchor="t" bIns="45700" lIns="91425" spcFirstLastPara="1" rIns="91425" wrap="square" tIns="45700">
            <a:noAutofit/>
          </a:bodyPr>
          <a:lstStyle>
            <a:lvl1pPr lvl="0" algn="l">
              <a:spcBef>
                <a:spcPts val="600"/>
              </a:spcBef>
              <a:spcAft>
                <a:spcPts val="0"/>
              </a:spcAft>
              <a:buClr>
                <a:srgbClr val="8C8B8A"/>
              </a:buClr>
              <a:buSzPts val="3000"/>
              <a:buNone/>
              <a:defRPr>
                <a:solidFill>
                  <a:srgbClr val="8C8B8A"/>
                </a:solidFill>
              </a:defRPr>
            </a:lvl1pPr>
            <a:lvl2pPr lvl="1" algn="ctr">
              <a:spcBef>
                <a:spcPts val="560"/>
              </a:spcBef>
              <a:spcAft>
                <a:spcPts val="0"/>
              </a:spcAft>
              <a:buClr>
                <a:srgbClr val="8C8B8A"/>
              </a:buClr>
              <a:buSzPts val="1400"/>
              <a:buNone/>
              <a:defRPr>
                <a:solidFill>
                  <a:srgbClr val="8C8B8A"/>
                </a:solidFill>
              </a:defRPr>
            </a:lvl2pPr>
            <a:lvl3pPr lvl="2" algn="ctr">
              <a:spcBef>
                <a:spcPts val="480"/>
              </a:spcBef>
              <a:spcAft>
                <a:spcPts val="0"/>
              </a:spcAft>
              <a:buClr>
                <a:srgbClr val="8C8B8A"/>
              </a:buClr>
              <a:buSzPts val="2400"/>
              <a:buNone/>
              <a:defRPr>
                <a:solidFill>
                  <a:srgbClr val="8C8B8A"/>
                </a:solidFill>
              </a:defRPr>
            </a:lvl3pPr>
            <a:lvl4pPr lvl="3" algn="ctr">
              <a:spcBef>
                <a:spcPts val="400"/>
              </a:spcBef>
              <a:spcAft>
                <a:spcPts val="0"/>
              </a:spcAft>
              <a:buClr>
                <a:srgbClr val="8C8B8A"/>
              </a:buClr>
              <a:buSzPts val="1500"/>
              <a:buNone/>
              <a:defRPr>
                <a:solidFill>
                  <a:srgbClr val="8C8B8A"/>
                </a:solidFill>
              </a:defRPr>
            </a:lvl4pPr>
            <a:lvl5pPr lvl="4" algn="ctr">
              <a:spcBef>
                <a:spcPts val="400"/>
              </a:spcBef>
              <a:spcAft>
                <a:spcPts val="0"/>
              </a:spcAft>
              <a:buClr>
                <a:srgbClr val="8C8B8A"/>
              </a:buClr>
              <a:buSzPts val="2000"/>
              <a:buNone/>
              <a:defRPr>
                <a:solidFill>
                  <a:srgbClr val="8C8B8A"/>
                </a:solidFill>
              </a:defRPr>
            </a:lvl5pPr>
            <a:lvl6pPr lvl="5" algn="ctr">
              <a:spcBef>
                <a:spcPts val="400"/>
              </a:spcBef>
              <a:spcAft>
                <a:spcPts val="0"/>
              </a:spcAft>
              <a:buClr>
                <a:srgbClr val="8C8B8A"/>
              </a:buClr>
              <a:buSzPts val="2000"/>
              <a:buNone/>
              <a:defRPr>
                <a:solidFill>
                  <a:srgbClr val="8C8B8A"/>
                </a:solidFill>
              </a:defRPr>
            </a:lvl6pPr>
            <a:lvl7pPr lvl="6" algn="ctr">
              <a:spcBef>
                <a:spcPts val="400"/>
              </a:spcBef>
              <a:spcAft>
                <a:spcPts val="0"/>
              </a:spcAft>
              <a:buClr>
                <a:srgbClr val="8C8B8A"/>
              </a:buClr>
              <a:buSzPts val="2000"/>
              <a:buNone/>
              <a:defRPr>
                <a:solidFill>
                  <a:srgbClr val="8C8B8A"/>
                </a:solidFill>
              </a:defRPr>
            </a:lvl7pPr>
            <a:lvl8pPr lvl="7" algn="ctr">
              <a:spcBef>
                <a:spcPts val="400"/>
              </a:spcBef>
              <a:spcAft>
                <a:spcPts val="0"/>
              </a:spcAft>
              <a:buClr>
                <a:srgbClr val="8C8B8A"/>
              </a:buClr>
              <a:buSzPts val="2000"/>
              <a:buNone/>
              <a:defRPr>
                <a:solidFill>
                  <a:srgbClr val="8C8B8A"/>
                </a:solidFill>
              </a:defRPr>
            </a:lvl8pPr>
            <a:lvl9pPr lvl="8" algn="ctr">
              <a:spcBef>
                <a:spcPts val="400"/>
              </a:spcBef>
              <a:spcAft>
                <a:spcPts val="0"/>
              </a:spcAft>
              <a:buClr>
                <a:srgbClr val="8C8B8A"/>
              </a:buClr>
              <a:buSzPts val="2000"/>
              <a:buNone/>
              <a:defRPr>
                <a:solidFill>
                  <a:srgbClr val="8C8B8A"/>
                </a:solidFill>
              </a:defRPr>
            </a:lvl9pPr>
          </a:lstStyle>
          <a:p/>
        </p:txBody>
      </p:sp>
      <p:sp>
        <p:nvSpPr>
          <p:cNvPr id="64" name="Google Shape;64;p15"/>
          <p:cNvSpPr txBox="1"/>
          <p:nvPr>
            <p:ph idx="11" type="ftr"/>
          </p:nvPr>
        </p:nvSpPr>
        <p:spPr>
          <a:xfrm>
            <a:off x="5865396" y="4815514"/>
            <a:ext cx="3278604" cy="2286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rgbClr val="8C8B8A"/>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spTree>
      <p:nvGrpSpPr>
        <p:cNvPr id="65" name="Shape 65"/>
        <p:cNvGrpSpPr/>
        <p:nvPr/>
      </p:nvGrpSpPr>
      <p:grpSpPr>
        <a:xfrm>
          <a:off x="0" y="0"/>
          <a:ext cx="0" cy="0"/>
          <a:chOff x="0" y="0"/>
          <a:chExt cx="0" cy="0"/>
        </a:xfrm>
      </p:grpSpPr>
      <p:sp>
        <p:nvSpPr>
          <p:cNvPr id="66" name="Google Shape;66;p16"/>
          <p:cNvSpPr txBox="1"/>
          <p:nvPr>
            <p:ph type="title"/>
          </p:nvPr>
        </p:nvSpPr>
        <p:spPr>
          <a:xfrm>
            <a:off x="1219200" y="171450"/>
            <a:ext cx="7162800" cy="857250"/>
          </a:xfrm>
          <a:prstGeom prst="rect">
            <a:avLst/>
          </a:prstGeom>
          <a:noFill/>
          <a:ln>
            <a:noFill/>
          </a:ln>
          <a:effectLst>
            <a:outerShdw blurRad="63500" rotWithShape="0" algn="ctr" dir="3179998" dist="33020">
              <a:srgbClr val="000000">
                <a:alpha val="29803"/>
              </a:srgbClr>
            </a:outerShdw>
          </a:effectLst>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6"/>
          <p:cNvSpPr txBox="1"/>
          <p:nvPr>
            <p:ph idx="1" type="body"/>
          </p:nvPr>
        </p:nvSpPr>
        <p:spPr>
          <a:xfrm>
            <a:off x="1219200" y="1028700"/>
            <a:ext cx="7467600" cy="1943100"/>
          </a:xfrm>
          <a:prstGeom prst="rect">
            <a:avLst/>
          </a:prstGeom>
          <a:noFill/>
          <a:ln>
            <a:noFill/>
          </a:ln>
        </p:spPr>
        <p:txBody>
          <a:bodyPr anchorCtr="0" anchor="t" bIns="45700" lIns="91425" spcFirstLastPara="1" rIns="91425" wrap="square" tIns="45700">
            <a:noAutofit/>
          </a:bodyPr>
          <a:lstStyle>
            <a:lvl1pPr indent="-228600" lvl="0" marL="457200" algn="l">
              <a:spcBef>
                <a:spcPts val="480"/>
              </a:spcBef>
              <a:spcAft>
                <a:spcPts val="0"/>
              </a:spcAft>
              <a:buClr>
                <a:schemeClr val="dk1"/>
              </a:buClr>
              <a:buSzPts val="2400"/>
              <a:buNone/>
              <a:defRPr i="1" sz="2400">
                <a:latin typeface="Times New Roman"/>
                <a:ea typeface="Times New Roman"/>
                <a:cs typeface="Times New Roman"/>
                <a:sym typeface="Times New Roman"/>
              </a:defRPr>
            </a:lvl1pPr>
            <a:lvl2pPr indent="-285750" lvl="1" marL="914400" algn="l">
              <a:spcBef>
                <a:spcPts val="360"/>
              </a:spcBef>
              <a:spcAft>
                <a:spcPts val="0"/>
              </a:spcAft>
              <a:buClr>
                <a:schemeClr val="dk1"/>
              </a:buClr>
              <a:buSzPts val="900"/>
              <a:buChar char="–"/>
              <a:defRPr/>
            </a:lvl2pPr>
            <a:lvl3pPr indent="-342900" lvl="2" marL="1371600" algn="l">
              <a:spcBef>
                <a:spcPts val="360"/>
              </a:spcBef>
              <a:spcAft>
                <a:spcPts val="0"/>
              </a:spcAft>
              <a:buClr>
                <a:schemeClr val="dk1"/>
              </a:buClr>
              <a:buSzPts val="1800"/>
              <a:buChar char="•"/>
              <a:defRPr/>
            </a:lvl3pPr>
            <a:lvl4pPr indent="-314325" lvl="3" marL="1828800" algn="l">
              <a:spcBef>
                <a:spcPts val="360"/>
              </a:spcBef>
              <a:spcAft>
                <a:spcPts val="0"/>
              </a:spcAft>
              <a:buClr>
                <a:schemeClr val="dk1"/>
              </a:buClr>
              <a:buSzPts val="135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68" name="Google Shape;68;p16"/>
          <p:cNvSpPr txBox="1"/>
          <p:nvPr>
            <p:ph idx="11" type="ftr"/>
          </p:nvPr>
        </p:nvSpPr>
        <p:spPr>
          <a:xfrm>
            <a:off x="5865396" y="4815514"/>
            <a:ext cx="3278604" cy="2286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rgbClr val="8C8B8A"/>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76" name="Shape 76"/>
        <p:cNvGrpSpPr/>
        <p:nvPr/>
      </p:nvGrpSpPr>
      <p:grpSpPr>
        <a:xfrm>
          <a:off x="0" y="0"/>
          <a:ext cx="0" cy="0"/>
          <a:chOff x="0" y="0"/>
          <a:chExt cx="0" cy="0"/>
        </a:xfrm>
      </p:grpSpPr>
      <p:sp>
        <p:nvSpPr>
          <p:cNvPr id="77" name="Google Shape;77;p18"/>
          <p:cNvSpPr txBox="1"/>
          <p:nvPr>
            <p:ph type="ctrTitle"/>
          </p:nvPr>
        </p:nvSpPr>
        <p:spPr>
          <a:xfrm>
            <a:off x="990600" y="2114550"/>
            <a:ext cx="5715000" cy="1102519"/>
          </a:xfrm>
          <a:prstGeom prst="rect">
            <a:avLst/>
          </a:prstGeom>
          <a:noFill/>
          <a:ln>
            <a:noFill/>
          </a:ln>
          <a:effectLst>
            <a:outerShdw blurRad="63500" rotWithShape="0" algn="ctr" dir="3179998" dist="33020">
              <a:srgbClr val="000000">
                <a:alpha val="29803"/>
              </a:srgbClr>
            </a:outerShdw>
          </a:effectLst>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8"/>
          <p:cNvSpPr txBox="1"/>
          <p:nvPr>
            <p:ph idx="1" type="subTitle"/>
          </p:nvPr>
        </p:nvSpPr>
        <p:spPr>
          <a:xfrm>
            <a:off x="990600" y="3200400"/>
            <a:ext cx="4419600" cy="1314450"/>
          </a:xfrm>
          <a:prstGeom prst="rect">
            <a:avLst/>
          </a:prstGeom>
          <a:noFill/>
          <a:ln>
            <a:noFill/>
          </a:ln>
        </p:spPr>
        <p:txBody>
          <a:bodyPr anchorCtr="0" anchor="t" bIns="45700" lIns="91425" spcFirstLastPara="1" rIns="91425" wrap="square" tIns="45700">
            <a:noAutofit/>
          </a:bodyPr>
          <a:lstStyle>
            <a:lvl1pPr lvl="0" algn="l">
              <a:spcBef>
                <a:spcPts val="600"/>
              </a:spcBef>
              <a:spcAft>
                <a:spcPts val="0"/>
              </a:spcAft>
              <a:buClr>
                <a:srgbClr val="8C8B8A"/>
              </a:buClr>
              <a:buSzPts val="3000"/>
              <a:buNone/>
              <a:defRPr>
                <a:solidFill>
                  <a:srgbClr val="8C8B8A"/>
                </a:solidFill>
              </a:defRPr>
            </a:lvl1pPr>
            <a:lvl2pPr lvl="1" algn="ctr">
              <a:spcBef>
                <a:spcPts val="560"/>
              </a:spcBef>
              <a:spcAft>
                <a:spcPts val="0"/>
              </a:spcAft>
              <a:buClr>
                <a:srgbClr val="8C8B8A"/>
              </a:buClr>
              <a:buSzPts val="1400"/>
              <a:buNone/>
              <a:defRPr>
                <a:solidFill>
                  <a:srgbClr val="8C8B8A"/>
                </a:solidFill>
              </a:defRPr>
            </a:lvl2pPr>
            <a:lvl3pPr lvl="2" algn="ctr">
              <a:spcBef>
                <a:spcPts val="480"/>
              </a:spcBef>
              <a:spcAft>
                <a:spcPts val="0"/>
              </a:spcAft>
              <a:buClr>
                <a:srgbClr val="8C8B8A"/>
              </a:buClr>
              <a:buSzPts val="2400"/>
              <a:buNone/>
              <a:defRPr>
                <a:solidFill>
                  <a:srgbClr val="8C8B8A"/>
                </a:solidFill>
              </a:defRPr>
            </a:lvl3pPr>
            <a:lvl4pPr lvl="3" algn="ctr">
              <a:spcBef>
                <a:spcPts val="400"/>
              </a:spcBef>
              <a:spcAft>
                <a:spcPts val="0"/>
              </a:spcAft>
              <a:buClr>
                <a:srgbClr val="8C8B8A"/>
              </a:buClr>
              <a:buSzPts val="1500"/>
              <a:buNone/>
              <a:defRPr>
                <a:solidFill>
                  <a:srgbClr val="8C8B8A"/>
                </a:solidFill>
              </a:defRPr>
            </a:lvl4pPr>
            <a:lvl5pPr lvl="4" algn="ctr">
              <a:spcBef>
                <a:spcPts val="400"/>
              </a:spcBef>
              <a:spcAft>
                <a:spcPts val="0"/>
              </a:spcAft>
              <a:buClr>
                <a:srgbClr val="8C8B8A"/>
              </a:buClr>
              <a:buSzPts val="2000"/>
              <a:buNone/>
              <a:defRPr>
                <a:solidFill>
                  <a:srgbClr val="8C8B8A"/>
                </a:solidFill>
              </a:defRPr>
            </a:lvl5pPr>
            <a:lvl6pPr lvl="5" algn="ctr">
              <a:spcBef>
                <a:spcPts val="400"/>
              </a:spcBef>
              <a:spcAft>
                <a:spcPts val="0"/>
              </a:spcAft>
              <a:buClr>
                <a:srgbClr val="8C8B8A"/>
              </a:buClr>
              <a:buSzPts val="2000"/>
              <a:buNone/>
              <a:defRPr>
                <a:solidFill>
                  <a:srgbClr val="8C8B8A"/>
                </a:solidFill>
              </a:defRPr>
            </a:lvl6pPr>
            <a:lvl7pPr lvl="6" algn="ctr">
              <a:spcBef>
                <a:spcPts val="400"/>
              </a:spcBef>
              <a:spcAft>
                <a:spcPts val="0"/>
              </a:spcAft>
              <a:buClr>
                <a:srgbClr val="8C8B8A"/>
              </a:buClr>
              <a:buSzPts val="2000"/>
              <a:buNone/>
              <a:defRPr>
                <a:solidFill>
                  <a:srgbClr val="8C8B8A"/>
                </a:solidFill>
              </a:defRPr>
            </a:lvl7pPr>
            <a:lvl8pPr lvl="7" algn="ctr">
              <a:spcBef>
                <a:spcPts val="400"/>
              </a:spcBef>
              <a:spcAft>
                <a:spcPts val="0"/>
              </a:spcAft>
              <a:buClr>
                <a:srgbClr val="8C8B8A"/>
              </a:buClr>
              <a:buSzPts val="2000"/>
              <a:buNone/>
              <a:defRPr>
                <a:solidFill>
                  <a:srgbClr val="8C8B8A"/>
                </a:solidFill>
              </a:defRPr>
            </a:lvl8pPr>
            <a:lvl9pPr lvl="8" algn="ctr">
              <a:spcBef>
                <a:spcPts val="400"/>
              </a:spcBef>
              <a:spcAft>
                <a:spcPts val="0"/>
              </a:spcAft>
              <a:buClr>
                <a:srgbClr val="8C8B8A"/>
              </a:buClr>
              <a:buSzPts val="2000"/>
              <a:buNone/>
              <a:defRPr>
                <a:solidFill>
                  <a:srgbClr val="8C8B8A"/>
                </a:solidFill>
              </a:defRPr>
            </a:lvl9pPr>
          </a:lstStyle>
          <a:p/>
        </p:txBody>
      </p:sp>
      <p:sp>
        <p:nvSpPr>
          <p:cNvPr id="79" name="Google Shape;79;p18"/>
          <p:cNvSpPr txBox="1"/>
          <p:nvPr>
            <p:ph idx="11" type="ftr"/>
          </p:nvPr>
        </p:nvSpPr>
        <p:spPr>
          <a:xfrm>
            <a:off x="5676900" y="4857750"/>
            <a:ext cx="3467100" cy="25717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80" name="Shape 80"/>
        <p:cNvGrpSpPr/>
        <p:nvPr/>
      </p:nvGrpSpPr>
      <p:grpSpPr>
        <a:xfrm>
          <a:off x="0" y="0"/>
          <a:ext cx="0" cy="0"/>
          <a:chOff x="0" y="0"/>
          <a:chExt cx="0" cy="0"/>
        </a:xfrm>
      </p:grpSpPr>
      <p:sp>
        <p:nvSpPr>
          <p:cNvPr id="81" name="Google Shape;81;p19"/>
          <p:cNvSpPr txBox="1"/>
          <p:nvPr>
            <p:ph idx="1" type="body"/>
          </p:nvPr>
        </p:nvSpPr>
        <p:spPr>
          <a:xfrm>
            <a:off x="1219200" y="1028700"/>
            <a:ext cx="7620000" cy="3657600"/>
          </a:xfrm>
          <a:prstGeom prst="rect">
            <a:avLst/>
          </a:prstGeom>
          <a:noFill/>
          <a:ln>
            <a:noFill/>
          </a:ln>
        </p:spPr>
        <p:txBody>
          <a:bodyPr anchorCtr="0" anchor="t" bIns="45700" lIns="91425" spcFirstLastPara="1" rIns="91425" wrap="square" tIns="45700">
            <a:noAutofit/>
          </a:bodyPr>
          <a:lstStyle>
            <a:lvl1pPr indent="-419100" lvl="0" marL="457200" algn="l">
              <a:spcBef>
                <a:spcPts val="600"/>
              </a:spcBef>
              <a:spcAft>
                <a:spcPts val="0"/>
              </a:spcAft>
              <a:buClr>
                <a:srgbClr val="A5A5A5"/>
              </a:buClr>
              <a:buSzPts val="3000"/>
              <a:buFont typeface="Noto Sans Symbols"/>
              <a:buChar char="▪"/>
              <a:defRPr/>
            </a:lvl1pPr>
            <a:lvl2pPr indent="-317500" lvl="1" marL="914400" algn="l">
              <a:spcBef>
                <a:spcPts val="560"/>
              </a:spcBef>
              <a:spcAft>
                <a:spcPts val="0"/>
              </a:spcAft>
              <a:buClr>
                <a:srgbClr val="A5A5A5"/>
              </a:buClr>
              <a:buSzPts val="1400"/>
              <a:buFont typeface="Noto Sans Symbols"/>
              <a:buChar char="▪"/>
              <a:defRPr/>
            </a:lvl2pPr>
            <a:lvl3pPr indent="-381000" lvl="2" marL="1371600" algn="l">
              <a:spcBef>
                <a:spcPts val="480"/>
              </a:spcBef>
              <a:spcAft>
                <a:spcPts val="0"/>
              </a:spcAft>
              <a:buClr>
                <a:srgbClr val="A5A5A5"/>
              </a:buClr>
              <a:buSzPts val="2400"/>
              <a:buFont typeface="Noto Sans Symbols"/>
              <a:buChar char="▪"/>
              <a:defRPr/>
            </a:lvl3pPr>
            <a:lvl4pPr indent="-323850" lvl="3" marL="1828800" algn="l">
              <a:spcBef>
                <a:spcPts val="400"/>
              </a:spcBef>
              <a:spcAft>
                <a:spcPts val="0"/>
              </a:spcAft>
              <a:buClr>
                <a:srgbClr val="A5A5A5"/>
              </a:buClr>
              <a:buSzPts val="1500"/>
              <a:buFont typeface="Noto Sans Symbols"/>
              <a:buChar char="▪"/>
              <a:defRPr/>
            </a:lvl4pPr>
            <a:lvl5pPr indent="-355600" lvl="4" marL="2286000" algn="l">
              <a:spcBef>
                <a:spcPts val="400"/>
              </a:spcBef>
              <a:spcAft>
                <a:spcPts val="0"/>
              </a:spcAft>
              <a:buClr>
                <a:srgbClr val="A5A5A5"/>
              </a:buClr>
              <a:buSzPts val="2000"/>
              <a:buFont typeface="Noto Sans Symbols"/>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2" name="Google Shape;82;p19"/>
          <p:cNvSpPr txBox="1"/>
          <p:nvPr>
            <p:ph type="title"/>
          </p:nvPr>
        </p:nvSpPr>
        <p:spPr>
          <a:xfrm>
            <a:off x="1219200" y="171450"/>
            <a:ext cx="7162800" cy="857250"/>
          </a:xfrm>
          <a:prstGeom prst="rect">
            <a:avLst/>
          </a:prstGeom>
          <a:noFill/>
          <a:ln>
            <a:noFill/>
          </a:ln>
          <a:effectLst>
            <a:outerShdw blurRad="63500" rotWithShape="0" algn="ctr" dir="3179998" dist="33020">
              <a:srgbClr val="000000">
                <a:alpha val="29803"/>
              </a:srgbClr>
            </a:outerShdw>
          </a:effectLst>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9"/>
          <p:cNvSpPr txBox="1"/>
          <p:nvPr>
            <p:ph idx="11" type="ftr"/>
          </p:nvPr>
        </p:nvSpPr>
        <p:spPr>
          <a:xfrm>
            <a:off x="5676900" y="4857750"/>
            <a:ext cx="3467100" cy="25717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 Header">
    <p:spTree>
      <p:nvGrpSpPr>
        <p:cNvPr id="84" name="Shape 84"/>
        <p:cNvGrpSpPr/>
        <p:nvPr/>
      </p:nvGrpSpPr>
      <p:grpSpPr>
        <a:xfrm>
          <a:off x="0" y="0"/>
          <a:ext cx="0" cy="0"/>
          <a:chOff x="0" y="0"/>
          <a:chExt cx="0" cy="0"/>
        </a:xfrm>
      </p:grpSpPr>
      <p:sp>
        <p:nvSpPr>
          <p:cNvPr id="85" name="Google Shape;85;p20"/>
          <p:cNvSpPr txBox="1"/>
          <p:nvPr>
            <p:ph idx="11" type="ftr"/>
          </p:nvPr>
        </p:nvSpPr>
        <p:spPr>
          <a:xfrm>
            <a:off x="5676900" y="4857750"/>
            <a:ext cx="3467100" cy="25717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type="obj">
  <p:cSld name="OBJECT">
    <p:spTree>
      <p:nvGrpSpPr>
        <p:cNvPr id="86" name="Shape 86"/>
        <p:cNvGrpSpPr/>
        <p:nvPr/>
      </p:nvGrpSpPr>
      <p:grpSpPr>
        <a:xfrm>
          <a:off x="0" y="0"/>
          <a:ext cx="0" cy="0"/>
          <a:chOff x="0" y="0"/>
          <a:chExt cx="0" cy="0"/>
        </a:xfrm>
      </p:grpSpPr>
      <p:sp>
        <p:nvSpPr>
          <p:cNvPr id="87" name="Google Shape;87;p21"/>
          <p:cNvSpPr txBox="1"/>
          <p:nvPr>
            <p:ph type="title"/>
          </p:nvPr>
        </p:nvSpPr>
        <p:spPr>
          <a:xfrm>
            <a:off x="1219200" y="171450"/>
            <a:ext cx="7162800" cy="857250"/>
          </a:xfrm>
          <a:prstGeom prst="rect">
            <a:avLst/>
          </a:prstGeom>
          <a:noFill/>
          <a:ln>
            <a:noFill/>
          </a:ln>
          <a:effectLst>
            <a:outerShdw blurRad="63500" rotWithShape="0" algn="ctr" dir="3179998" dist="33020">
              <a:srgbClr val="000000">
                <a:alpha val="29803"/>
              </a:srgbClr>
            </a:outerShdw>
          </a:effectLst>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21"/>
          <p:cNvSpPr txBox="1"/>
          <p:nvPr>
            <p:ph idx="1" type="body"/>
          </p:nvPr>
        </p:nvSpPr>
        <p:spPr>
          <a:xfrm>
            <a:off x="1219200" y="1028700"/>
            <a:ext cx="7620000" cy="382905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285750" lvl="1" marL="914400" algn="l">
              <a:spcBef>
                <a:spcPts val="360"/>
              </a:spcBef>
              <a:spcAft>
                <a:spcPts val="0"/>
              </a:spcAft>
              <a:buClr>
                <a:schemeClr val="dk1"/>
              </a:buClr>
              <a:buSzPts val="900"/>
              <a:buChar char="–"/>
              <a:defRPr/>
            </a:lvl2pPr>
            <a:lvl3pPr indent="-342900" lvl="2" marL="1371600" algn="l">
              <a:spcBef>
                <a:spcPts val="360"/>
              </a:spcBef>
              <a:spcAft>
                <a:spcPts val="0"/>
              </a:spcAft>
              <a:buClr>
                <a:schemeClr val="dk1"/>
              </a:buClr>
              <a:buSzPts val="1800"/>
              <a:buChar char="•"/>
              <a:defRPr/>
            </a:lvl3pPr>
            <a:lvl4pPr indent="-314325" lvl="3" marL="1828800" algn="l">
              <a:spcBef>
                <a:spcPts val="360"/>
              </a:spcBef>
              <a:spcAft>
                <a:spcPts val="0"/>
              </a:spcAft>
              <a:buClr>
                <a:schemeClr val="dk1"/>
              </a:buClr>
              <a:buSzPts val="135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9" name="Google Shape;89;p21"/>
          <p:cNvSpPr txBox="1"/>
          <p:nvPr>
            <p:ph idx="10" type="dt"/>
          </p:nvPr>
        </p:nvSpPr>
        <p:spPr>
          <a:xfrm>
            <a:off x="685800" y="4686300"/>
            <a:ext cx="1905000" cy="3429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90" name="Google Shape;90;p21"/>
          <p:cNvSpPr txBox="1"/>
          <p:nvPr>
            <p:ph idx="11" type="ftr"/>
          </p:nvPr>
        </p:nvSpPr>
        <p:spPr>
          <a:xfrm>
            <a:off x="3124200" y="4686300"/>
            <a:ext cx="2895600" cy="34290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21"/>
          <p:cNvSpPr txBox="1"/>
          <p:nvPr>
            <p:ph idx="12" type="sldNum"/>
          </p:nvPr>
        </p:nvSpPr>
        <p:spPr>
          <a:xfrm>
            <a:off x="6553200" y="4686300"/>
            <a:ext cx="1905000" cy="342900"/>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spcAft>
                <a:spcPts val="0"/>
              </a:spcAft>
              <a:buNone/>
              <a:defRPr b="0" i="0" sz="1800" u="none" cap="none" strike="noStrike">
                <a:solidFill>
                  <a:schemeClr val="dk1"/>
                </a:solidFill>
                <a:latin typeface="Arial"/>
                <a:ea typeface="Arial"/>
                <a:cs typeface="Arial"/>
                <a:sym typeface="Arial"/>
              </a:defRPr>
            </a:lvl1pPr>
            <a:lvl2pPr indent="0" lvl="1" marL="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0" marR="0" rtl="0" algn="l">
              <a:spcBef>
                <a:spcPts val="0"/>
              </a:spcBef>
              <a:spcAft>
                <a:spcPts val="0"/>
              </a:spcAft>
              <a:buNone/>
              <a:defRPr b="0" i="0" sz="1800" u="none" cap="none" strike="noStrike">
                <a:solidFill>
                  <a:schemeClr val="dk1"/>
                </a:solidFill>
                <a:latin typeface="Arial"/>
                <a:ea typeface="Arial"/>
                <a:cs typeface="Arial"/>
                <a:sym typeface="Arial"/>
              </a:defRPr>
            </a:lvl6pPr>
            <a:lvl7pPr indent="0" lvl="6" marL="0" marR="0" rtl="0" algn="l">
              <a:spcBef>
                <a:spcPts val="0"/>
              </a:spcBef>
              <a:spcAft>
                <a:spcPts val="0"/>
              </a:spcAft>
              <a:buNone/>
              <a:defRPr b="0" i="0" sz="1800" u="none" cap="none" strike="noStrike">
                <a:solidFill>
                  <a:schemeClr val="dk1"/>
                </a:solidFill>
                <a:latin typeface="Arial"/>
                <a:ea typeface="Arial"/>
                <a:cs typeface="Arial"/>
                <a:sym typeface="Arial"/>
              </a:defRPr>
            </a:lvl7pPr>
            <a:lvl8pPr indent="0" lvl="7" marL="0" marR="0" rtl="0" algn="l">
              <a:spcBef>
                <a:spcPts val="0"/>
              </a:spcBef>
              <a:spcAft>
                <a:spcPts val="0"/>
              </a:spcAft>
              <a:buNone/>
              <a:defRPr b="0" i="0" sz="1800" u="none" cap="none" strike="noStrike">
                <a:solidFill>
                  <a:schemeClr val="dk1"/>
                </a:solidFill>
                <a:latin typeface="Arial"/>
                <a:ea typeface="Arial"/>
                <a:cs typeface="Arial"/>
                <a:sym typeface="Arial"/>
              </a:defRPr>
            </a:lvl8pPr>
            <a:lvl9pPr indent="0" lvl="8" marL="0" marR="0" rtl="0" algn="l">
              <a:spcBef>
                <a:spcPts val="0"/>
              </a:spcBef>
              <a:spcAft>
                <a:spcPts val="0"/>
              </a:spcAft>
              <a:buNone/>
              <a:defRPr b="0" i="0" sz="1800" u="none" cap="none" strike="noStrike">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image" Target="../media/image2.png"/><Relationship Id="rId3" Type="http://schemas.openxmlformats.org/officeDocument/2006/relationships/slideLayout" Target="../slideLayouts/slideLayout12.xml"/><Relationship Id="rId4" Type="http://schemas.openxmlformats.org/officeDocument/2006/relationships/slideLayout" Target="../slideLayouts/slideLayout13.xml"/><Relationship Id="rId5" Type="http://schemas.openxmlformats.org/officeDocument/2006/relationships/slideLayout" Target="../slideLayouts/slideLayout14.xml"/><Relationship Id="rId6" Type="http://schemas.openxmlformats.org/officeDocument/2006/relationships/theme" Target="../theme/theme1.xml"/></Relationships>
</file>

<file path=ppt/slideMasters/_rels/slideMaster3.xml.rels><?xml version="1.0" encoding="UTF-8" standalone="yes"?><Relationships xmlns="http://schemas.openxmlformats.org/package/2006/relationships"><Relationship Id="rId1" Type="http://schemas.openxmlformats.org/officeDocument/2006/relationships/image" Target="../media/image5.jpg"/><Relationship Id="rId2" Type="http://schemas.openxmlformats.org/officeDocument/2006/relationships/image" Target="../media/image4.png"/><Relationship Id="rId3" Type="http://schemas.openxmlformats.org/officeDocument/2006/relationships/slideLayout" Target="../slideLayouts/slideLayout15.xml"/><Relationship Id="rId4" Type="http://schemas.openxmlformats.org/officeDocument/2006/relationships/slideLayout" Target="../slideLayouts/slideLayout16.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mt="22000"/>
          </a:blip>
          <a:stretch>
            <a:fillRect/>
          </a:stretch>
        </a:blipFill>
      </p:bgPr>
    </p:bg>
    <p:spTree>
      <p:nvGrpSpPr>
        <p:cNvPr id="50" name="Shape 50"/>
        <p:cNvGrpSpPr/>
        <p:nvPr/>
      </p:nvGrpSpPr>
      <p:grpSpPr>
        <a:xfrm>
          <a:off x="0" y="0"/>
          <a:ext cx="0" cy="0"/>
          <a:chOff x="0" y="0"/>
          <a:chExt cx="0" cy="0"/>
        </a:xfrm>
      </p:grpSpPr>
      <p:sp>
        <p:nvSpPr>
          <p:cNvPr id="51" name="Google Shape;51;p13"/>
          <p:cNvSpPr/>
          <p:nvPr/>
        </p:nvSpPr>
        <p:spPr>
          <a:xfrm>
            <a:off x="876300" y="-102394"/>
            <a:ext cx="8305800" cy="5143500"/>
          </a:xfrm>
          <a:prstGeom prst="rect">
            <a:avLst/>
          </a:prstGeom>
          <a:solidFill>
            <a:srgbClr val="EAF1F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Times New Roman"/>
              <a:buNone/>
            </a:pPr>
            <a:r>
              <a:t/>
            </a:r>
            <a:endParaRPr b="0" i="0" sz="1400" u="none" cap="none" strike="noStrike">
              <a:solidFill>
                <a:srgbClr val="FFFFFF"/>
              </a:solidFill>
              <a:latin typeface="Calibri"/>
              <a:ea typeface="Calibri"/>
              <a:cs typeface="Calibri"/>
              <a:sym typeface="Calibri"/>
            </a:endParaRPr>
          </a:p>
        </p:txBody>
      </p:sp>
      <p:sp>
        <p:nvSpPr>
          <p:cNvPr id="52" name="Google Shape;52;p13"/>
          <p:cNvSpPr txBox="1"/>
          <p:nvPr>
            <p:ph type="title"/>
          </p:nvPr>
        </p:nvSpPr>
        <p:spPr>
          <a:xfrm>
            <a:off x="1219200" y="171450"/>
            <a:ext cx="7162800" cy="857250"/>
          </a:xfrm>
          <a:prstGeom prst="rect">
            <a:avLst/>
          </a:prstGeom>
          <a:noFill/>
          <a:ln>
            <a:noFill/>
          </a:ln>
          <a:effectLst>
            <a:outerShdw blurRad="63500" rotWithShape="0" algn="ctr" dir="3179998" dist="33020">
              <a:srgbClr val="000000">
                <a:alpha val="29803"/>
              </a:srgbClr>
            </a:outerShdw>
          </a:effectLst>
        </p:spPr>
        <p:txBody>
          <a:bodyPr anchorCtr="0" anchor="ctr" bIns="45700" lIns="91425" spcFirstLastPara="1" rIns="91425" wrap="square" tIns="45700">
            <a:noAutofit/>
          </a:bodyPr>
          <a:lstStyle>
            <a:lvl1pPr lvl="0" marR="0" rtl="0" algn="l">
              <a:spcBef>
                <a:spcPts val="0"/>
              </a:spcBef>
              <a:spcAft>
                <a:spcPts val="0"/>
              </a:spcAft>
              <a:buSzPts val="1400"/>
              <a:buNone/>
              <a:defRPr b="0" i="0" sz="4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42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42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42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42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42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42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42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4200" u="none" cap="none" strike="noStrike">
                <a:solidFill>
                  <a:schemeClr val="dk1"/>
                </a:solidFill>
                <a:latin typeface="Calibri"/>
                <a:ea typeface="Calibri"/>
                <a:cs typeface="Calibri"/>
                <a:sym typeface="Calibri"/>
              </a:defRPr>
            </a:lvl9pPr>
          </a:lstStyle>
          <a:p/>
        </p:txBody>
      </p:sp>
      <p:sp>
        <p:nvSpPr>
          <p:cNvPr id="53" name="Google Shape;53;p13"/>
          <p:cNvSpPr txBox="1"/>
          <p:nvPr>
            <p:ph idx="1" type="body"/>
          </p:nvPr>
        </p:nvSpPr>
        <p:spPr>
          <a:xfrm>
            <a:off x="1219200" y="1028700"/>
            <a:ext cx="7620000" cy="3829050"/>
          </a:xfrm>
          <a:prstGeom prst="rect">
            <a:avLst/>
          </a:prstGeom>
          <a:noFill/>
          <a:ln>
            <a:noFill/>
          </a:ln>
        </p:spPr>
        <p:txBody>
          <a:bodyPr anchorCtr="0" anchor="t" bIns="45700" lIns="91425" spcFirstLastPara="1" rIns="91425" wrap="square" tIns="45700">
            <a:noAutofit/>
          </a:bodyPr>
          <a:lstStyle>
            <a:lvl1pPr indent="-419100" lvl="0" marL="457200" marR="0" rtl="0" algn="l">
              <a:spcBef>
                <a:spcPts val="600"/>
              </a:spcBef>
              <a:spcAft>
                <a:spcPts val="0"/>
              </a:spcAft>
              <a:buClr>
                <a:schemeClr val="dk1"/>
              </a:buClr>
              <a:buSzPts val="3000"/>
              <a:buFont typeface="Noto Sans Symbols"/>
              <a:buChar char="▪"/>
              <a:defRPr b="0" i="0" sz="3000" u="none" cap="none" strike="noStrike">
                <a:solidFill>
                  <a:schemeClr val="dk1"/>
                </a:solidFill>
                <a:latin typeface="Calibri"/>
                <a:ea typeface="Calibri"/>
                <a:cs typeface="Calibri"/>
                <a:sym typeface="Calibri"/>
              </a:defRPr>
            </a:lvl1pPr>
            <a:lvl2pPr indent="-317500" lvl="1" marL="914400" marR="0" rtl="0" algn="l">
              <a:spcBef>
                <a:spcPts val="560"/>
              </a:spcBef>
              <a:spcAft>
                <a:spcPts val="0"/>
              </a:spcAft>
              <a:buClr>
                <a:schemeClr val="dk1"/>
              </a:buClr>
              <a:buSzPts val="14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23850" lvl="3" marL="1828800" marR="0" rtl="0" algn="l">
              <a:spcBef>
                <a:spcPts val="400"/>
              </a:spcBef>
              <a:spcAft>
                <a:spcPts val="0"/>
              </a:spcAft>
              <a:buClr>
                <a:schemeClr val="dk1"/>
              </a:buClr>
              <a:buSzPts val="15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cxnSp>
        <p:nvCxnSpPr>
          <p:cNvPr id="54" name="Google Shape;54;p13"/>
          <p:cNvCxnSpPr/>
          <p:nvPr/>
        </p:nvCxnSpPr>
        <p:spPr>
          <a:xfrm>
            <a:off x="838200" y="0"/>
            <a:ext cx="0" cy="5143500"/>
          </a:xfrm>
          <a:prstGeom prst="straightConnector1">
            <a:avLst/>
          </a:prstGeom>
          <a:noFill/>
          <a:ln cap="flat" cmpd="sng" w="9525">
            <a:solidFill>
              <a:srgbClr val="679B9A"/>
            </a:solidFill>
            <a:prstDash val="solid"/>
            <a:round/>
            <a:headEnd len="sm" w="sm" type="none"/>
            <a:tailEnd len="sm" w="sm" type="none"/>
          </a:ln>
        </p:spPr>
      </p:cxnSp>
      <p:sp>
        <p:nvSpPr>
          <p:cNvPr id="55" name="Google Shape;55;p13"/>
          <p:cNvSpPr txBox="1"/>
          <p:nvPr>
            <p:ph idx="11" type="ftr"/>
          </p:nvPr>
        </p:nvSpPr>
        <p:spPr>
          <a:xfrm>
            <a:off x="5865396" y="4815514"/>
            <a:ext cx="3278604" cy="2286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8C8B8A"/>
              </a:buClr>
              <a:buSzPts val="700"/>
              <a:buFont typeface="Arial"/>
              <a:buNone/>
              <a:defRPr b="0" i="0" sz="700" u="none" cap="none" strike="noStrike">
                <a:solidFill>
                  <a:srgbClr val="8C8B8A"/>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pic>
        <p:nvPicPr>
          <p:cNvPr id="56" name="Google Shape;56;p13"/>
          <p:cNvPicPr preferRelativeResize="0"/>
          <p:nvPr/>
        </p:nvPicPr>
        <p:blipFill rotWithShape="1">
          <a:blip r:embed="rId2">
            <a:alphaModFix/>
          </a:blip>
          <a:srcRect b="0" l="0" r="0" t="0"/>
          <a:stretch/>
        </p:blipFill>
        <p:spPr>
          <a:xfrm>
            <a:off x="951391" y="4737631"/>
            <a:ext cx="401714" cy="285428"/>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59" r:id="rId3"/>
    <p:sldLayoutId id="2147483660" r:id="rId4"/>
    <p:sldLayoutId id="2147483661"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mt="22000"/>
          </a:blip>
          <a:stretch>
            <a:fillRect/>
          </a:stretch>
        </a:blipFill>
      </p:bgPr>
    </p:bg>
    <p:spTree>
      <p:nvGrpSpPr>
        <p:cNvPr id="69" name="Shape 69"/>
        <p:cNvGrpSpPr/>
        <p:nvPr/>
      </p:nvGrpSpPr>
      <p:grpSpPr>
        <a:xfrm>
          <a:off x="0" y="0"/>
          <a:ext cx="0" cy="0"/>
          <a:chOff x="0" y="0"/>
          <a:chExt cx="0" cy="0"/>
        </a:xfrm>
      </p:grpSpPr>
      <p:sp>
        <p:nvSpPr>
          <p:cNvPr id="70" name="Google Shape;70;p17"/>
          <p:cNvSpPr/>
          <p:nvPr/>
        </p:nvSpPr>
        <p:spPr>
          <a:xfrm>
            <a:off x="876300" y="0"/>
            <a:ext cx="8305800" cy="5143500"/>
          </a:xfrm>
          <a:prstGeom prst="rect">
            <a:avLst/>
          </a:prstGeom>
          <a:solidFill>
            <a:srgbClr val="EAF1F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71" name="Google Shape;71;p17"/>
          <p:cNvSpPr txBox="1"/>
          <p:nvPr>
            <p:ph type="title"/>
          </p:nvPr>
        </p:nvSpPr>
        <p:spPr>
          <a:xfrm>
            <a:off x="1219200" y="171450"/>
            <a:ext cx="7162800" cy="857250"/>
          </a:xfrm>
          <a:prstGeom prst="rect">
            <a:avLst/>
          </a:prstGeom>
          <a:noFill/>
          <a:ln>
            <a:noFill/>
          </a:ln>
          <a:effectLst>
            <a:outerShdw blurRad="63500" rotWithShape="0" algn="ctr" dir="3179998" dist="33020">
              <a:srgbClr val="000000">
                <a:alpha val="29803"/>
              </a:srgbClr>
            </a:outerShdw>
          </a:effectLst>
        </p:spPr>
        <p:txBody>
          <a:bodyPr anchorCtr="0" anchor="ctr" bIns="45700" lIns="91425" spcFirstLastPara="1" rIns="91425" wrap="square" tIns="45700">
            <a:noAutofit/>
          </a:bodyPr>
          <a:lstStyle>
            <a:lvl1pPr lvl="0" marR="0" rtl="0" algn="l">
              <a:spcBef>
                <a:spcPts val="0"/>
              </a:spcBef>
              <a:spcAft>
                <a:spcPts val="0"/>
              </a:spcAft>
              <a:buSzPts val="1400"/>
              <a:buNone/>
              <a:defRPr b="0" i="0" sz="4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42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42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42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42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42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42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42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4200" u="none" cap="none" strike="noStrike">
                <a:solidFill>
                  <a:schemeClr val="dk1"/>
                </a:solidFill>
                <a:latin typeface="Calibri"/>
                <a:ea typeface="Calibri"/>
                <a:cs typeface="Calibri"/>
                <a:sym typeface="Calibri"/>
              </a:defRPr>
            </a:lvl9pPr>
          </a:lstStyle>
          <a:p/>
        </p:txBody>
      </p:sp>
      <p:sp>
        <p:nvSpPr>
          <p:cNvPr id="72" name="Google Shape;72;p17"/>
          <p:cNvSpPr txBox="1"/>
          <p:nvPr>
            <p:ph idx="1" type="body"/>
          </p:nvPr>
        </p:nvSpPr>
        <p:spPr>
          <a:xfrm>
            <a:off x="1219200" y="1028700"/>
            <a:ext cx="7620000" cy="3829050"/>
          </a:xfrm>
          <a:prstGeom prst="rect">
            <a:avLst/>
          </a:prstGeom>
          <a:noFill/>
          <a:ln>
            <a:noFill/>
          </a:ln>
        </p:spPr>
        <p:txBody>
          <a:bodyPr anchorCtr="0" anchor="t" bIns="45700" lIns="91425" spcFirstLastPara="1" rIns="91425" wrap="square" tIns="45700">
            <a:noAutofit/>
          </a:bodyPr>
          <a:lstStyle>
            <a:lvl1pPr indent="-419100" lvl="0" marL="457200" marR="0" rtl="0" algn="l">
              <a:spcBef>
                <a:spcPts val="600"/>
              </a:spcBef>
              <a:spcAft>
                <a:spcPts val="0"/>
              </a:spcAft>
              <a:buClr>
                <a:schemeClr val="dk1"/>
              </a:buClr>
              <a:buSzPts val="3000"/>
              <a:buFont typeface="Noto Sans Symbols"/>
              <a:buChar char="▪"/>
              <a:defRPr b="0" i="0" sz="3000" u="none" cap="none" strike="noStrike">
                <a:solidFill>
                  <a:schemeClr val="dk1"/>
                </a:solidFill>
                <a:latin typeface="Calibri"/>
                <a:ea typeface="Calibri"/>
                <a:cs typeface="Calibri"/>
                <a:sym typeface="Calibri"/>
              </a:defRPr>
            </a:lvl1pPr>
            <a:lvl2pPr indent="-317500" lvl="1" marL="914400" marR="0" rtl="0" algn="l">
              <a:spcBef>
                <a:spcPts val="560"/>
              </a:spcBef>
              <a:spcAft>
                <a:spcPts val="0"/>
              </a:spcAft>
              <a:buClr>
                <a:schemeClr val="dk1"/>
              </a:buClr>
              <a:buSzPts val="14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23850" lvl="3" marL="1828800" marR="0" rtl="0" algn="l">
              <a:spcBef>
                <a:spcPts val="400"/>
              </a:spcBef>
              <a:spcAft>
                <a:spcPts val="0"/>
              </a:spcAft>
              <a:buClr>
                <a:schemeClr val="dk1"/>
              </a:buClr>
              <a:buSzPts val="15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cxnSp>
        <p:nvCxnSpPr>
          <p:cNvPr id="73" name="Google Shape;73;p17"/>
          <p:cNvCxnSpPr/>
          <p:nvPr/>
        </p:nvCxnSpPr>
        <p:spPr>
          <a:xfrm>
            <a:off x="838200" y="0"/>
            <a:ext cx="0" cy="5143500"/>
          </a:xfrm>
          <a:prstGeom prst="straightConnector1">
            <a:avLst/>
          </a:prstGeom>
          <a:noFill/>
          <a:ln cap="flat" cmpd="sng" w="9525">
            <a:solidFill>
              <a:srgbClr val="679B9A"/>
            </a:solidFill>
            <a:prstDash val="solid"/>
            <a:round/>
            <a:headEnd len="sm" w="sm" type="none"/>
            <a:tailEnd len="sm" w="sm" type="none"/>
          </a:ln>
        </p:spPr>
      </p:cxnSp>
      <p:sp>
        <p:nvSpPr>
          <p:cNvPr id="74" name="Google Shape;74;p17"/>
          <p:cNvSpPr txBox="1"/>
          <p:nvPr>
            <p:ph idx="11" type="ftr"/>
          </p:nvPr>
        </p:nvSpPr>
        <p:spPr>
          <a:xfrm>
            <a:off x="5676900" y="4857750"/>
            <a:ext cx="3467100" cy="257174"/>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700" u="none" cap="none" strike="noStrike">
                <a:solidFill>
                  <a:srgbClr val="8C8B8A"/>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pic>
        <p:nvPicPr>
          <p:cNvPr id="75" name="Google Shape;75;p17"/>
          <p:cNvPicPr preferRelativeResize="0"/>
          <p:nvPr/>
        </p:nvPicPr>
        <p:blipFill rotWithShape="1">
          <a:blip r:embed="rId2">
            <a:alphaModFix/>
          </a:blip>
          <a:srcRect b="0" l="0" r="0" t="0"/>
          <a:stretch/>
        </p:blipFill>
        <p:spPr>
          <a:xfrm>
            <a:off x="934453" y="4716541"/>
            <a:ext cx="521253" cy="370364"/>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62" r:id="rId3"/>
    <p:sldLayoutId id="2147483663" r:id="rId4"/>
    <p:sldLayoutId id="2147483664" r:id="rId5"/>
    <p:sldLayoutId id="2147483665"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0.xml"/><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6.xml"/><Relationship Id="rId3"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7.xml"/><Relationship Id="rId3"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8.xml"/><Relationship Id="rId3"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9.xml"/><Relationship Id="rId3"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0.xml"/><Relationship Id="rId3"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1.xml"/><Relationship Id="rId3" Type="http://schemas.openxmlformats.org/officeDocument/2006/relationships/image" Target="../media/image1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2.xml"/><Relationship Id="rId3" Type="http://schemas.openxmlformats.org/officeDocument/2006/relationships/image" Target="../media/image1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3.xml"/><Relationship Id="rId3" Type="http://schemas.openxmlformats.org/officeDocument/2006/relationships/image" Target="../media/image1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4.xml"/><Relationship Id="rId3" Type="http://schemas.openxmlformats.org/officeDocument/2006/relationships/image" Target="../media/image1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5.xml"/><Relationship Id="rId3" Type="http://schemas.openxmlformats.org/officeDocument/2006/relationships/image" Target="../media/image1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6.xml"/><Relationship Id="rId3" Type="http://schemas.openxmlformats.org/officeDocument/2006/relationships/image" Target="../media/image1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8.xml"/><Relationship Id="rId3" Type="http://schemas.openxmlformats.org/officeDocument/2006/relationships/image" Target="../media/image1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9.xml"/><Relationship Id="rId3" Type="http://schemas.openxmlformats.org/officeDocument/2006/relationships/image" Target="../media/image1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0.xml"/><Relationship Id="rId3" Type="http://schemas.openxmlformats.org/officeDocument/2006/relationships/image" Target="../media/image1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1.xml"/><Relationship Id="rId3" Type="http://schemas.openxmlformats.org/officeDocument/2006/relationships/image" Target="../media/image1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2.xml"/><Relationship Id="rId3" Type="http://schemas.openxmlformats.org/officeDocument/2006/relationships/image" Target="../media/image1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3.xml"/><Relationship Id="rId3" Type="http://schemas.openxmlformats.org/officeDocument/2006/relationships/image" Target="../media/image1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4.xml"/><Relationship Id="rId3" Type="http://schemas.openxmlformats.org/officeDocument/2006/relationships/image" Target="../media/image13.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5.xml"/><Relationship Id="rId3" Type="http://schemas.openxmlformats.org/officeDocument/2006/relationships/image" Target="../media/image1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CMPS 310 </a:t>
            </a:r>
            <a:endParaRPr/>
          </a:p>
        </p:txBody>
      </p:sp>
      <p:sp>
        <p:nvSpPr>
          <p:cNvPr id="97" name="Google Shape;97;p2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Test Review</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pic>
        <p:nvPicPr>
          <p:cNvPr id="169" name="Google Shape;169;p31"/>
          <p:cNvPicPr preferRelativeResize="0"/>
          <p:nvPr>
            <p:ph type="title"/>
          </p:nvPr>
        </p:nvPicPr>
        <p:blipFill rotWithShape="1">
          <a:blip r:embed="rId3">
            <a:alphaModFix/>
          </a:blip>
          <a:srcRect b="0" l="0" r="0" t="0"/>
          <a:stretch/>
        </p:blipFill>
        <p:spPr>
          <a:xfrm>
            <a:off x="933450" y="136922"/>
            <a:ext cx="7540500" cy="964350"/>
          </a:xfrm>
          <a:prstGeom prst="rect">
            <a:avLst/>
          </a:prstGeom>
          <a:noFill/>
          <a:ln>
            <a:noFill/>
          </a:ln>
          <a:effectLst>
            <a:outerShdw blurRad="63500" rotWithShape="0" algn="ctr" dir="3179998" dist="33020">
              <a:srgbClr val="000000">
                <a:alpha val="29800"/>
              </a:srgbClr>
            </a:outerShdw>
          </a:effectLst>
        </p:spPr>
      </p:pic>
      <p:sp>
        <p:nvSpPr>
          <p:cNvPr id="170" name="Google Shape;170;p31"/>
          <p:cNvSpPr txBox="1"/>
          <p:nvPr>
            <p:ph idx="11" type="ftr"/>
          </p:nvPr>
        </p:nvSpPr>
        <p:spPr>
          <a:xfrm>
            <a:off x="5676900" y="4857750"/>
            <a:ext cx="3467100" cy="25717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
              <a:t>Copyright © 2018, 2013, 2008 Pearson Education, Inc. All Rights Reserved</a:t>
            </a:r>
            <a:endParaRPr/>
          </a:p>
        </p:txBody>
      </p:sp>
      <p:pic>
        <p:nvPicPr>
          <p:cNvPr id="171" name="Google Shape;171;p31"/>
          <p:cNvPicPr preferRelativeResize="0"/>
          <p:nvPr/>
        </p:nvPicPr>
        <p:blipFill>
          <a:blip r:embed="rId4">
            <a:alphaModFix/>
          </a:blip>
          <a:stretch>
            <a:fillRect/>
          </a:stretch>
        </p:blipFill>
        <p:spPr>
          <a:xfrm>
            <a:off x="765400" y="1311373"/>
            <a:ext cx="2979469" cy="3068963"/>
          </a:xfrm>
          <a:prstGeom prst="rect">
            <a:avLst/>
          </a:prstGeom>
          <a:noFill/>
          <a:ln>
            <a:noFill/>
          </a:ln>
        </p:spPr>
      </p:pic>
      <p:sp>
        <p:nvSpPr>
          <p:cNvPr id="172" name="Google Shape;172;p31"/>
          <p:cNvSpPr txBox="1"/>
          <p:nvPr/>
        </p:nvSpPr>
        <p:spPr>
          <a:xfrm>
            <a:off x="4841475" y="2327513"/>
            <a:ext cx="7335600" cy="641925"/>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4800">
                <a:latin typeface="Calibri"/>
                <a:ea typeface="Calibri"/>
                <a:cs typeface="Calibri"/>
                <a:sym typeface="Calibri"/>
              </a:rPr>
              <a:t>VS.</a:t>
            </a:r>
            <a:endParaRPr b="1" sz="4800">
              <a:latin typeface="Calibri"/>
              <a:ea typeface="Calibri"/>
              <a:cs typeface="Calibri"/>
              <a:sym typeface="Calibri"/>
            </a:endParaRPr>
          </a:p>
        </p:txBody>
      </p:sp>
      <p:pic>
        <p:nvPicPr>
          <p:cNvPr id="173" name="Google Shape;173;p31"/>
          <p:cNvPicPr preferRelativeResize="0"/>
          <p:nvPr/>
        </p:nvPicPr>
        <p:blipFill>
          <a:blip r:embed="rId5">
            <a:alphaModFix/>
          </a:blip>
          <a:stretch>
            <a:fillRect/>
          </a:stretch>
        </p:blipFill>
        <p:spPr>
          <a:xfrm>
            <a:off x="6040650" y="1467975"/>
            <a:ext cx="2049750" cy="2433038"/>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pic>
        <p:nvPicPr>
          <p:cNvPr id="179" name="Google Shape;179;p32"/>
          <p:cNvPicPr preferRelativeResize="0"/>
          <p:nvPr>
            <p:ph type="title"/>
          </p:nvPr>
        </p:nvPicPr>
        <p:blipFill rotWithShape="1">
          <a:blip r:embed="rId3">
            <a:alphaModFix/>
          </a:blip>
          <a:srcRect b="0" l="0" r="0" t="0"/>
          <a:stretch/>
        </p:blipFill>
        <p:spPr>
          <a:xfrm>
            <a:off x="933450" y="136922"/>
            <a:ext cx="7540500" cy="964350"/>
          </a:xfrm>
          <a:prstGeom prst="rect">
            <a:avLst/>
          </a:prstGeom>
          <a:noFill/>
          <a:ln>
            <a:noFill/>
          </a:ln>
          <a:effectLst>
            <a:outerShdw blurRad="63500" rotWithShape="0" algn="ctr" dir="3179998" dist="33020">
              <a:srgbClr val="000000">
                <a:alpha val="29800"/>
              </a:srgbClr>
            </a:outerShdw>
          </a:effectLst>
        </p:spPr>
      </p:pic>
      <p:sp>
        <p:nvSpPr>
          <p:cNvPr id="180" name="Google Shape;180;p32"/>
          <p:cNvSpPr txBox="1"/>
          <p:nvPr>
            <p:ph idx="11" type="ftr"/>
          </p:nvPr>
        </p:nvSpPr>
        <p:spPr>
          <a:xfrm>
            <a:off x="5676900" y="4857750"/>
            <a:ext cx="3467100" cy="25717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
              <a:t>Copyright © 2018, 2013, 2008 Pearson Education, Inc. All Rights Reserved</a:t>
            </a:r>
            <a:endParaRPr/>
          </a:p>
        </p:txBody>
      </p:sp>
      <p:sp>
        <p:nvSpPr>
          <p:cNvPr id="181" name="Google Shape;181;p32"/>
          <p:cNvSpPr txBox="1"/>
          <p:nvPr/>
        </p:nvSpPr>
        <p:spPr>
          <a:xfrm>
            <a:off x="983375" y="874163"/>
            <a:ext cx="7540500" cy="3486375"/>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sz="2700">
                <a:latin typeface="Calibri"/>
                <a:ea typeface="Calibri"/>
                <a:cs typeface="Calibri"/>
                <a:sym typeface="Calibri"/>
              </a:rPr>
              <a:t>In 2015 and 2016, Apple Inc. received and objected to or challenged at least 11 orders issued by United States district courts under the All Writs Act of 1789.</a:t>
            </a:r>
            <a:endParaRPr sz="2700">
              <a:latin typeface="Calibri"/>
              <a:ea typeface="Calibri"/>
              <a:cs typeface="Calibri"/>
              <a:sym typeface="Calibri"/>
            </a:endParaRPr>
          </a:p>
          <a:p>
            <a:pPr indent="-400050" lvl="0" marL="457200" rtl="0" algn="l">
              <a:lnSpc>
                <a:spcPct val="115000"/>
              </a:lnSpc>
              <a:spcBef>
                <a:spcPts val="1200"/>
              </a:spcBef>
              <a:spcAft>
                <a:spcPts val="0"/>
              </a:spcAft>
              <a:buSzPts val="2700"/>
              <a:buFont typeface="Calibri"/>
              <a:buChar char="●"/>
            </a:pPr>
            <a:r>
              <a:rPr lang="en" sz="2700">
                <a:latin typeface="Calibri"/>
                <a:ea typeface="Calibri"/>
                <a:cs typeface="Calibri"/>
                <a:sym typeface="Calibri"/>
              </a:rPr>
              <a:t>In the most famous controversy, Apple refused to create software to unlock the work issued phone of a deceased terrorist shooter</a:t>
            </a:r>
            <a:endParaRPr sz="2700">
              <a:latin typeface="Calibri"/>
              <a:ea typeface="Calibri"/>
              <a:cs typeface="Calibri"/>
              <a:sym typeface="Calibri"/>
            </a:endParaRPr>
          </a:p>
          <a:p>
            <a:pPr indent="-400050" lvl="0" marL="457200" rtl="0" algn="l">
              <a:lnSpc>
                <a:spcPct val="115000"/>
              </a:lnSpc>
              <a:spcBef>
                <a:spcPts val="0"/>
              </a:spcBef>
              <a:spcAft>
                <a:spcPts val="0"/>
              </a:spcAft>
              <a:buSzPts val="2700"/>
              <a:buFont typeface="Calibri"/>
              <a:buChar char="●"/>
            </a:pPr>
            <a:r>
              <a:rPr lang="en" sz="2700">
                <a:latin typeface="Calibri"/>
                <a:ea typeface="Calibri"/>
                <a:cs typeface="Calibri"/>
                <a:sym typeface="Calibri"/>
              </a:rPr>
              <a:t>Were they right to do so?</a:t>
            </a:r>
            <a:endParaRPr sz="2700">
              <a:latin typeface="Calibri"/>
              <a:ea typeface="Calibri"/>
              <a:cs typeface="Calibri"/>
              <a:sym typeface="Calibri"/>
            </a:endParaRPr>
          </a:p>
          <a:p>
            <a:pPr indent="0" lvl="0" marL="0" rtl="0" algn="l">
              <a:spcBef>
                <a:spcPts val="1200"/>
              </a:spcBef>
              <a:spcAft>
                <a:spcPts val="0"/>
              </a:spcAft>
              <a:buNone/>
            </a:pPr>
            <a:r>
              <a:t/>
            </a:r>
            <a:endParaRPr>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1">
                                            <p:txEl>
                                              <p:pRg end="0" st="0"/>
                                            </p:txEl>
                                          </p:spTgt>
                                        </p:tgtEl>
                                        <p:attrNameLst>
                                          <p:attrName>style.visibility</p:attrName>
                                        </p:attrNameLst>
                                      </p:cBhvr>
                                      <p:to>
                                        <p:strVal val="visible"/>
                                      </p:to>
                                    </p:set>
                                    <p:animEffect filter="fade" transition="in">
                                      <p:cBhvr>
                                        <p:cTn dur="1"/>
                                        <p:tgtEl>
                                          <p:spTgt spid="18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1">
                                            <p:txEl>
                                              <p:pRg end="1" st="1"/>
                                            </p:txEl>
                                          </p:spTgt>
                                        </p:tgtEl>
                                        <p:attrNameLst>
                                          <p:attrName>style.visibility</p:attrName>
                                        </p:attrNameLst>
                                      </p:cBhvr>
                                      <p:to>
                                        <p:strVal val="visible"/>
                                      </p:to>
                                    </p:set>
                                    <p:animEffect filter="fade" transition="in">
                                      <p:cBhvr>
                                        <p:cTn dur="1"/>
                                        <p:tgtEl>
                                          <p:spTgt spid="18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1">
                                            <p:txEl>
                                              <p:pRg end="2" st="2"/>
                                            </p:txEl>
                                          </p:spTgt>
                                        </p:tgtEl>
                                        <p:attrNameLst>
                                          <p:attrName>style.visibility</p:attrName>
                                        </p:attrNameLst>
                                      </p:cBhvr>
                                      <p:to>
                                        <p:strVal val="visible"/>
                                      </p:to>
                                    </p:set>
                                    <p:animEffect filter="fade" transition="in">
                                      <p:cBhvr>
                                        <p:cTn dur="1"/>
                                        <p:tgtEl>
                                          <p:spTgt spid="18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1">
                                            <p:txEl>
                                              <p:pRg end="3" st="3"/>
                                            </p:txEl>
                                          </p:spTgt>
                                        </p:tgtEl>
                                        <p:attrNameLst>
                                          <p:attrName>style.visibility</p:attrName>
                                        </p:attrNameLst>
                                      </p:cBhvr>
                                      <p:to>
                                        <p:strVal val="visible"/>
                                      </p:to>
                                    </p:set>
                                    <p:animEffect filter="fade" transition="in">
                                      <p:cBhvr>
                                        <p:cTn dur="1"/>
                                        <p:tgtEl>
                                          <p:spTgt spid="181">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3"/>
          <p:cNvSpPr txBox="1"/>
          <p:nvPr>
            <p:ph idx="1" type="body"/>
          </p:nvPr>
        </p:nvSpPr>
        <p:spPr>
          <a:xfrm>
            <a:off x="1219200" y="1028700"/>
            <a:ext cx="7772400" cy="371475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3000"/>
              <a:buFont typeface="Calibri"/>
              <a:buNone/>
            </a:pPr>
            <a:r>
              <a:rPr lang="en" sz="2000"/>
              <a:t>New Technology, New Risks – Summary of Risks</a:t>
            </a:r>
            <a:endParaRPr sz="2000"/>
          </a:p>
          <a:p>
            <a:pPr indent="-342900" lvl="0" marL="342900" rtl="0" algn="l">
              <a:spcBef>
                <a:spcPts val="600"/>
              </a:spcBef>
              <a:spcAft>
                <a:spcPts val="0"/>
              </a:spcAft>
              <a:buSzPts val="3000"/>
              <a:buFont typeface="Calibri"/>
              <a:buNone/>
            </a:pPr>
            <a:r>
              <a:rPr lang="en" sz="2000"/>
              <a:t>(cont.):</a:t>
            </a:r>
            <a:endParaRPr sz="2000"/>
          </a:p>
          <a:p>
            <a:pPr indent="-279400" lvl="0" marL="342900" rtl="0" algn="l">
              <a:spcBef>
                <a:spcPts val="600"/>
              </a:spcBef>
              <a:spcAft>
                <a:spcPts val="0"/>
              </a:spcAft>
              <a:buSzPts val="2000"/>
              <a:buChar char="▪"/>
            </a:pPr>
            <a:r>
              <a:rPr lang="en" sz="2000"/>
              <a:t>A collection of small items can provide a detailed picture.</a:t>
            </a:r>
            <a:endParaRPr sz="2000"/>
          </a:p>
          <a:p>
            <a:pPr indent="-279400" lvl="0" marL="342900" rtl="0" algn="l">
              <a:spcBef>
                <a:spcPts val="600"/>
              </a:spcBef>
              <a:spcAft>
                <a:spcPts val="0"/>
              </a:spcAft>
              <a:buSzPts val="2000"/>
              <a:buChar char="▪"/>
            </a:pPr>
            <a:r>
              <a:rPr b="1" lang="en" sz="2000"/>
              <a:t>Re-identification</a:t>
            </a:r>
            <a:r>
              <a:rPr lang="en" sz="2000"/>
              <a:t> has become much easier due to the quantity of information and power of data search and analysis tools.</a:t>
            </a:r>
            <a:endParaRPr sz="2000"/>
          </a:p>
          <a:p>
            <a:pPr indent="-279400" lvl="0" marL="342900" rtl="0" algn="l">
              <a:spcBef>
                <a:spcPts val="600"/>
              </a:spcBef>
              <a:spcAft>
                <a:spcPts val="0"/>
              </a:spcAft>
              <a:buSzPts val="2000"/>
              <a:buChar char="▪"/>
            </a:pPr>
            <a:r>
              <a:rPr lang="en" sz="2000"/>
              <a:t>An anonymized dataset was released about search queries and researchers were </a:t>
            </a:r>
            <a:r>
              <a:rPr i="1" lang="en" sz="2000"/>
              <a:t>very </a:t>
            </a:r>
            <a:r>
              <a:rPr lang="en" sz="2000"/>
              <a:t>quick to identify the people in the dataset. It was removed after but then backed up and re-uploaded by others.</a:t>
            </a:r>
            <a:endParaRPr sz="2000"/>
          </a:p>
          <a:p>
            <a:pPr indent="-279400" lvl="0" marL="342900" rtl="0" algn="l">
              <a:spcBef>
                <a:spcPts val="600"/>
              </a:spcBef>
              <a:spcAft>
                <a:spcPts val="0"/>
              </a:spcAft>
              <a:buSzPts val="2000"/>
              <a:buChar char="▪"/>
            </a:pPr>
            <a:r>
              <a:rPr lang="en" sz="2000"/>
              <a:t>If information is on a public Web site, it is available to everyone.</a:t>
            </a:r>
            <a:endParaRPr sz="2000"/>
          </a:p>
          <a:p>
            <a:pPr indent="-279400" lvl="0" marL="342900" rtl="0" algn="l">
              <a:spcBef>
                <a:spcPts val="600"/>
              </a:spcBef>
              <a:spcAft>
                <a:spcPts val="0"/>
              </a:spcAft>
              <a:buSzPts val="2000"/>
              <a:buChar char="▪"/>
            </a:pPr>
            <a:r>
              <a:rPr lang="en" sz="2000"/>
              <a:t>Even if your data is deleted on a website, others may have access</a:t>
            </a:r>
            <a:endParaRPr sz="2000"/>
          </a:p>
          <a:p>
            <a:pPr indent="-196850" lvl="1" marL="742950" rtl="0" algn="l">
              <a:spcBef>
                <a:spcPts val="560"/>
              </a:spcBef>
              <a:spcAft>
                <a:spcPts val="0"/>
              </a:spcAft>
              <a:buSzPts val="1400"/>
              <a:buNone/>
            </a:pPr>
            <a:r>
              <a:t/>
            </a:r>
            <a:endParaRPr sz="2600"/>
          </a:p>
          <a:p>
            <a:pPr indent="-152400" lvl="0" marL="342900" rtl="0" algn="l">
              <a:spcBef>
                <a:spcPts val="600"/>
              </a:spcBef>
              <a:spcAft>
                <a:spcPts val="0"/>
              </a:spcAft>
              <a:buSzPts val="3000"/>
              <a:buNone/>
            </a:pPr>
            <a:r>
              <a:t/>
            </a:r>
            <a:endParaRPr sz="2800"/>
          </a:p>
        </p:txBody>
      </p:sp>
      <p:pic>
        <p:nvPicPr>
          <p:cNvPr id="188" name="Google Shape;188;p33"/>
          <p:cNvPicPr preferRelativeResize="0"/>
          <p:nvPr>
            <p:ph type="title"/>
          </p:nvPr>
        </p:nvPicPr>
        <p:blipFill rotWithShape="1">
          <a:blip r:embed="rId3">
            <a:alphaModFix/>
          </a:blip>
          <a:srcRect b="0" l="0" r="0" t="0"/>
          <a:stretch/>
        </p:blipFill>
        <p:spPr>
          <a:xfrm>
            <a:off x="933450" y="136922"/>
            <a:ext cx="7540625" cy="964406"/>
          </a:xfrm>
          <a:prstGeom prst="rect">
            <a:avLst/>
          </a:prstGeom>
          <a:noFill/>
          <a:ln>
            <a:noFill/>
          </a:ln>
          <a:effectLst>
            <a:outerShdw blurRad="63500" rotWithShape="0" algn="ctr" dir="3179998" dist="33020">
              <a:srgbClr val="000000">
                <a:alpha val="29803"/>
              </a:srgbClr>
            </a:outerShdw>
          </a:effectLst>
        </p:spPr>
      </p:pic>
      <p:sp>
        <p:nvSpPr>
          <p:cNvPr id="189" name="Google Shape;189;p33"/>
          <p:cNvSpPr txBox="1"/>
          <p:nvPr>
            <p:ph idx="11" type="ftr"/>
          </p:nvPr>
        </p:nvSpPr>
        <p:spPr>
          <a:xfrm>
            <a:off x="5676900" y="4857750"/>
            <a:ext cx="3467100" cy="257174"/>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
              <a:t>Copyright © 2018, 2013, 2008 Pearson Education, Inc. All Rights Reserved</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7">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7">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7">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7">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7">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7">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7">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7">
                                            <p:txEl>
                                              <p:pRg end="8" st="8"/>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4"/>
          <p:cNvSpPr txBox="1"/>
          <p:nvPr>
            <p:ph idx="1" type="body"/>
          </p:nvPr>
        </p:nvSpPr>
        <p:spPr>
          <a:xfrm>
            <a:off x="1219200" y="1028700"/>
            <a:ext cx="7772400" cy="36576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775"/>
              <a:buFont typeface="Calibri"/>
              <a:buNone/>
            </a:pPr>
            <a:r>
              <a:rPr lang="en" sz="2100"/>
              <a:t>New Technology, New Risks – Summary of Risks</a:t>
            </a:r>
            <a:endParaRPr sz="2100"/>
          </a:p>
          <a:p>
            <a:pPr indent="-342900" lvl="0" marL="342900" rtl="0" algn="l">
              <a:spcBef>
                <a:spcPts val="555"/>
              </a:spcBef>
              <a:spcAft>
                <a:spcPts val="0"/>
              </a:spcAft>
              <a:buSzPts val="2775"/>
              <a:buFont typeface="Calibri"/>
              <a:buNone/>
            </a:pPr>
            <a:r>
              <a:rPr lang="en" sz="2100"/>
              <a:t>(cont.):</a:t>
            </a:r>
            <a:endParaRPr sz="2100"/>
          </a:p>
          <a:p>
            <a:pPr indent="-300037" lvl="0" marL="342900" rtl="0" algn="l">
              <a:spcBef>
                <a:spcPts val="555"/>
              </a:spcBef>
              <a:spcAft>
                <a:spcPts val="0"/>
              </a:spcAft>
              <a:buSzPts val="2100"/>
              <a:buChar char="▪"/>
            </a:pPr>
            <a:r>
              <a:rPr lang="en" sz="2100"/>
              <a:t>Information on the Internet seems to last forever.</a:t>
            </a:r>
            <a:endParaRPr sz="2100"/>
          </a:p>
          <a:p>
            <a:pPr indent="-300037" lvl="0" marL="342900" rtl="0" algn="l">
              <a:spcBef>
                <a:spcPts val="555"/>
              </a:spcBef>
              <a:spcAft>
                <a:spcPts val="0"/>
              </a:spcAft>
              <a:buSzPts val="2100"/>
              <a:buChar char="▪"/>
            </a:pPr>
            <a:r>
              <a:rPr lang="en" sz="2100"/>
              <a:t>Data collected for one purpose will find other uses.</a:t>
            </a:r>
            <a:endParaRPr sz="2100"/>
          </a:p>
          <a:p>
            <a:pPr indent="-330200" lvl="1" marL="742950" rtl="0" algn="l">
              <a:spcBef>
                <a:spcPts val="555"/>
              </a:spcBef>
              <a:spcAft>
                <a:spcPts val="0"/>
              </a:spcAft>
              <a:buSzPts val="2100"/>
              <a:buChar char="▪"/>
            </a:pPr>
            <a:r>
              <a:rPr lang="en" sz="2100"/>
              <a:t>banks might get access to your purchase history from retailers</a:t>
            </a:r>
            <a:endParaRPr sz="2100"/>
          </a:p>
          <a:p>
            <a:pPr indent="-300037" lvl="0" marL="342900" rtl="0" algn="l">
              <a:spcBef>
                <a:spcPts val="555"/>
              </a:spcBef>
              <a:spcAft>
                <a:spcPts val="0"/>
              </a:spcAft>
              <a:buSzPts val="2100"/>
              <a:buChar char="▪"/>
            </a:pPr>
            <a:r>
              <a:rPr lang="en" sz="2100"/>
              <a:t>Government can request sensitive personal data held by businesses or organizations.</a:t>
            </a:r>
            <a:endParaRPr sz="2100"/>
          </a:p>
          <a:p>
            <a:pPr indent="-342900" lvl="0" marL="342900" rtl="0" algn="l">
              <a:spcBef>
                <a:spcPts val="555"/>
              </a:spcBef>
              <a:spcAft>
                <a:spcPts val="0"/>
              </a:spcAft>
              <a:buSzPts val="2775"/>
              <a:buChar char="▪"/>
            </a:pPr>
            <a:r>
              <a:rPr lang="en" sz="2100"/>
              <a:t>We cannot directly protect information about ourselves. We depend upon businesses and organizations to protect it</a:t>
            </a:r>
            <a:r>
              <a:rPr lang="en" sz="2475"/>
              <a:t>.</a:t>
            </a:r>
            <a:endParaRPr sz="2700"/>
          </a:p>
          <a:p>
            <a:pPr indent="-203517" lvl="1" marL="742950" rtl="0" algn="l">
              <a:spcBef>
                <a:spcPts val="518"/>
              </a:spcBef>
              <a:spcAft>
                <a:spcPts val="0"/>
              </a:spcAft>
              <a:buSzPts val="1295"/>
              <a:buNone/>
            </a:pPr>
            <a:r>
              <a:t/>
            </a:r>
            <a:endParaRPr sz="2290"/>
          </a:p>
          <a:p>
            <a:pPr indent="-166687" lvl="0" marL="342900" rtl="0" algn="l">
              <a:spcBef>
                <a:spcPts val="555"/>
              </a:spcBef>
              <a:spcAft>
                <a:spcPts val="0"/>
              </a:spcAft>
              <a:buSzPts val="2775"/>
              <a:buNone/>
            </a:pPr>
            <a:r>
              <a:t/>
            </a:r>
            <a:endParaRPr sz="2475"/>
          </a:p>
        </p:txBody>
      </p:sp>
      <p:pic>
        <p:nvPicPr>
          <p:cNvPr id="196" name="Google Shape;196;p34"/>
          <p:cNvPicPr preferRelativeResize="0"/>
          <p:nvPr>
            <p:ph type="title"/>
          </p:nvPr>
        </p:nvPicPr>
        <p:blipFill rotWithShape="1">
          <a:blip r:embed="rId3">
            <a:alphaModFix/>
          </a:blip>
          <a:srcRect b="0" l="0" r="0" t="0"/>
          <a:stretch/>
        </p:blipFill>
        <p:spPr>
          <a:xfrm>
            <a:off x="933450" y="136922"/>
            <a:ext cx="7540625" cy="964406"/>
          </a:xfrm>
          <a:prstGeom prst="rect">
            <a:avLst/>
          </a:prstGeom>
          <a:noFill/>
          <a:ln>
            <a:noFill/>
          </a:ln>
          <a:effectLst>
            <a:outerShdw blurRad="63500" rotWithShape="0" algn="ctr" dir="3179998" dist="33020">
              <a:srgbClr val="000000">
                <a:alpha val="29803"/>
              </a:srgbClr>
            </a:outerShdw>
          </a:effectLst>
        </p:spPr>
      </p:pic>
      <p:sp>
        <p:nvSpPr>
          <p:cNvPr id="197" name="Google Shape;197;p34"/>
          <p:cNvSpPr txBox="1"/>
          <p:nvPr>
            <p:ph idx="11" type="ftr"/>
          </p:nvPr>
        </p:nvSpPr>
        <p:spPr>
          <a:xfrm>
            <a:off x="5676900" y="4857750"/>
            <a:ext cx="3467100" cy="257174"/>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
              <a:t>Copyright © 2018, 2013, 2008 Pearson Education, Inc. All Rights Reserved</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5">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5">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5">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5">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5">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5">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5">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5">
                                            <p:txEl>
                                              <p:pRg end="8" st="8"/>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5"/>
          <p:cNvSpPr txBox="1"/>
          <p:nvPr>
            <p:ph idx="1" type="body"/>
          </p:nvPr>
        </p:nvSpPr>
        <p:spPr>
          <a:xfrm>
            <a:off x="1219200" y="1028700"/>
            <a:ext cx="7772400" cy="36576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SzPts val="3000"/>
              <a:buFont typeface="Calibri"/>
              <a:buNone/>
            </a:pPr>
            <a:r>
              <a:rPr lang="en"/>
              <a:t>Terminology:</a:t>
            </a:r>
            <a:endParaRPr/>
          </a:p>
          <a:p>
            <a:pPr indent="-342900" lvl="0" marL="342900" rtl="0" algn="l">
              <a:lnSpc>
                <a:spcPct val="90000"/>
              </a:lnSpc>
              <a:spcBef>
                <a:spcPts val="600"/>
              </a:spcBef>
              <a:spcAft>
                <a:spcPts val="0"/>
              </a:spcAft>
              <a:buSzPts val="3000"/>
              <a:buChar char="▪"/>
            </a:pPr>
            <a:r>
              <a:rPr b="1" i="1" lang="en"/>
              <a:t>Personal information </a:t>
            </a:r>
            <a:r>
              <a:rPr lang="en"/>
              <a:t>– any information relating to an individual person.</a:t>
            </a:r>
            <a:endParaRPr/>
          </a:p>
          <a:p>
            <a:pPr indent="-342900" lvl="0" marL="342900" rtl="0" algn="l">
              <a:lnSpc>
                <a:spcPct val="90000"/>
              </a:lnSpc>
              <a:spcBef>
                <a:spcPts val="600"/>
              </a:spcBef>
              <a:spcAft>
                <a:spcPts val="0"/>
              </a:spcAft>
              <a:buSzPts val="3000"/>
              <a:buChar char="▪"/>
            </a:pPr>
            <a:r>
              <a:rPr b="1" i="1" lang="en"/>
              <a:t>Informed consent </a:t>
            </a:r>
            <a:r>
              <a:rPr lang="en"/>
              <a:t>– users being aware of what information is collected and how it is used.</a:t>
            </a:r>
            <a:endParaRPr/>
          </a:p>
          <a:p>
            <a:pPr indent="-342900" lvl="0" marL="342900" rtl="0" algn="l">
              <a:lnSpc>
                <a:spcPct val="90000"/>
              </a:lnSpc>
              <a:spcBef>
                <a:spcPts val="600"/>
              </a:spcBef>
              <a:spcAft>
                <a:spcPts val="0"/>
              </a:spcAft>
              <a:buSzPts val="3000"/>
              <a:buChar char="▪"/>
            </a:pPr>
            <a:r>
              <a:rPr b="1" i="1" lang="en"/>
              <a:t>Invisible information gathering </a:t>
            </a:r>
            <a:r>
              <a:rPr lang="en"/>
              <a:t>- collection of personal information about a user without the user’s knowledge.</a:t>
            </a:r>
            <a:endParaRPr/>
          </a:p>
        </p:txBody>
      </p:sp>
      <p:pic>
        <p:nvPicPr>
          <p:cNvPr id="204" name="Google Shape;204;p35"/>
          <p:cNvPicPr preferRelativeResize="0"/>
          <p:nvPr>
            <p:ph type="title"/>
          </p:nvPr>
        </p:nvPicPr>
        <p:blipFill rotWithShape="1">
          <a:blip r:embed="rId3">
            <a:alphaModFix/>
          </a:blip>
          <a:srcRect b="0" l="0" r="0" t="0"/>
          <a:stretch/>
        </p:blipFill>
        <p:spPr>
          <a:xfrm>
            <a:off x="933450" y="136922"/>
            <a:ext cx="7540625" cy="964406"/>
          </a:xfrm>
          <a:prstGeom prst="rect">
            <a:avLst/>
          </a:prstGeom>
          <a:noFill/>
          <a:ln>
            <a:noFill/>
          </a:ln>
          <a:effectLst>
            <a:outerShdw blurRad="63500" rotWithShape="0" algn="ctr" dir="3179998" dist="33020">
              <a:srgbClr val="000000">
                <a:alpha val="29803"/>
              </a:srgbClr>
            </a:outerShdw>
          </a:effectLst>
        </p:spPr>
      </p:pic>
      <p:sp>
        <p:nvSpPr>
          <p:cNvPr id="205" name="Google Shape;205;p35"/>
          <p:cNvSpPr txBox="1"/>
          <p:nvPr>
            <p:ph idx="11" type="ftr"/>
          </p:nvPr>
        </p:nvSpPr>
        <p:spPr>
          <a:xfrm>
            <a:off x="5676900" y="4857750"/>
            <a:ext cx="3467100" cy="257174"/>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
              <a:t>Copyright © 2018, 2013, 2008 Pearson Education, Inc. All Rights Reserved</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3">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3">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3">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3">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6"/>
          <p:cNvSpPr txBox="1"/>
          <p:nvPr>
            <p:ph idx="1" type="body"/>
          </p:nvPr>
        </p:nvSpPr>
        <p:spPr>
          <a:xfrm>
            <a:off x="1219200" y="1028700"/>
            <a:ext cx="7620000" cy="36576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SzPts val="3000"/>
              <a:buFont typeface="Calibri"/>
              <a:buNone/>
            </a:pPr>
            <a:r>
              <a:rPr lang="en"/>
              <a:t>Terminology:</a:t>
            </a:r>
            <a:endParaRPr/>
          </a:p>
          <a:p>
            <a:pPr indent="-342900" lvl="0" marL="342900" rtl="0" algn="l">
              <a:lnSpc>
                <a:spcPct val="90000"/>
              </a:lnSpc>
              <a:spcBef>
                <a:spcPts val="600"/>
              </a:spcBef>
              <a:spcAft>
                <a:spcPts val="0"/>
              </a:spcAft>
              <a:buSzPts val="3000"/>
              <a:buChar char="▪"/>
            </a:pPr>
            <a:r>
              <a:rPr b="1" i="1" lang="en"/>
              <a:t>Cookies</a:t>
            </a:r>
            <a:r>
              <a:rPr lang="en"/>
              <a:t> – Files a Web site stores on a visitor’s computer. </a:t>
            </a:r>
            <a:endParaRPr/>
          </a:p>
          <a:p>
            <a:pPr indent="-342900" lvl="0" marL="342900" rtl="0" algn="l">
              <a:lnSpc>
                <a:spcPct val="90000"/>
              </a:lnSpc>
              <a:spcBef>
                <a:spcPts val="600"/>
              </a:spcBef>
              <a:spcAft>
                <a:spcPts val="0"/>
              </a:spcAft>
              <a:buSzPts val="3000"/>
              <a:buChar char="▪"/>
            </a:pPr>
            <a:r>
              <a:rPr b="1" i="1" lang="en"/>
              <a:t>Secondary use </a:t>
            </a:r>
            <a:r>
              <a:rPr lang="en"/>
              <a:t>– Use of personal information for a purpose other than the purpose for which it was provided.</a:t>
            </a:r>
            <a:endParaRPr/>
          </a:p>
          <a:p>
            <a:pPr indent="-342900" lvl="0" marL="342900" rtl="0" algn="l">
              <a:lnSpc>
                <a:spcPct val="90000"/>
              </a:lnSpc>
              <a:spcBef>
                <a:spcPts val="600"/>
              </a:spcBef>
              <a:spcAft>
                <a:spcPts val="0"/>
              </a:spcAft>
              <a:buSzPts val="3000"/>
              <a:buChar char="▪"/>
            </a:pPr>
            <a:r>
              <a:rPr b="1" i="1" lang="en"/>
              <a:t>Data mining </a:t>
            </a:r>
            <a:r>
              <a:rPr lang="en"/>
              <a:t>– Searching and analyzing masses of data to find patterns and develop new information or knowledge.</a:t>
            </a:r>
            <a:endParaRPr/>
          </a:p>
          <a:p>
            <a:pPr indent="-152400" lvl="0" marL="342900" rtl="0" algn="l">
              <a:lnSpc>
                <a:spcPct val="90000"/>
              </a:lnSpc>
              <a:spcBef>
                <a:spcPts val="600"/>
              </a:spcBef>
              <a:spcAft>
                <a:spcPts val="0"/>
              </a:spcAft>
              <a:buSzPts val="3000"/>
              <a:buNone/>
            </a:pPr>
            <a:r>
              <a:t/>
            </a:r>
            <a:endParaRPr/>
          </a:p>
        </p:txBody>
      </p:sp>
      <p:pic>
        <p:nvPicPr>
          <p:cNvPr id="212" name="Google Shape;212;p36"/>
          <p:cNvPicPr preferRelativeResize="0"/>
          <p:nvPr>
            <p:ph type="title"/>
          </p:nvPr>
        </p:nvPicPr>
        <p:blipFill rotWithShape="1">
          <a:blip r:embed="rId3">
            <a:alphaModFix/>
          </a:blip>
          <a:srcRect b="0" l="0" r="0" t="0"/>
          <a:stretch/>
        </p:blipFill>
        <p:spPr>
          <a:xfrm>
            <a:off x="933450" y="136922"/>
            <a:ext cx="7540625" cy="964406"/>
          </a:xfrm>
          <a:prstGeom prst="rect">
            <a:avLst/>
          </a:prstGeom>
          <a:noFill/>
          <a:ln>
            <a:noFill/>
          </a:ln>
          <a:effectLst>
            <a:outerShdw blurRad="63500" rotWithShape="0" algn="ctr" dir="3179998" dist="33020">
              <a:srgbClr val="000000">
                <a:alpha val="29803"/>
              </a:srgbClr>
            </a:outerShdw>
          </a:effectLst>
        </p:spPr>
      </p:pic>
      <p:sp>
        <p:nvSpPr>
          <p:cNvPr id="213" name="Google Shape;213;p36"/>
          <p:cNvSpPr txBox="1"/>
          <p:nvPr>
            <p:ph idx="11" type="ftr"/>
          </p:nvPr>
        </p:nvSpPr>
        <p:spPr>
          <a:xfrm>
            <a:off x="5676900" y="4857750"/>
            <a:ext cx="3467100" cy="257174"/>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
              <a:t>Copyright © 2018, 2013, 2008 Pearson Education, Inc. All Rights Reserved</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1">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1">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1">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1">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7"/>
          <p:cNvSpPr txBox="1"/>
          <p:nvPr>
            <p:ph idx="1" type="body"/>
          </p:nvPr>
        </p:nvSpPr>
        <p:spPr>
          <a:xfrm>
            <a:off x="1219200" y="1028700"/>
            <a:ext cx="7620000" cy="36576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SzPts val="3000"/>
              <a:buFont typeface="Calibri"/>
              <a:buNone/>
            </a:pPr>
            <a:r>
              <a:rPr lang="en"/>
              <a:t>Terminology:</a:t>
            </a:r>
            <a:endParaRPr/>
          </a:p>
          <a:p>
            <a:pPr indent="-342900" lvl="0" marL="342900" rtl="0" algn="l">
              <a:lnSpc>
                <a:spcPct val="90000"/>
              </a:lnSpc>
              <a:spcBef>
                <a:spcPts val="600"/>
              </a:spcBef>
              <a:spcAft>
                <a:spcPts val="0"/>
              </a:spcAft>
              <a:buSzPts val="3000"/>
              <a:buChar char="▪"/>
            </a:pPr>
            <a:r>
              <a:rPr b="1" i="1" lang="en"/>
              <a:t>Computer matching </a:t>
            </a:r>
            <a:r>
              <a:rPr b="1" lang="en"/>
              <a:t>– </a:t>
            </a:r>
            <a:r>
              <a:rPr lang="en"/>
              <a:t>Combining and comparing information from different databases (using social security number, for example) to match records.</a:t>
            </a:r>
            <a:endParaRPr/>
          </a:p>
          <a:p>
            <a:pPr indent="-342900" lvl="0" marL="342900" rtl="0" algn="l">
              <a:lnSpc>
                <a:spcPct val="90000"/>
              </a:lnSpc>
              <a:spcBef>
                <a:spcPts val="600"/>
              </a:spcBef>
              <a:spcAft>
                <a:spcPts val="0"/>
              </a:spcAft>
              <a:buSzPts val="3000"/>
              <a:buChar char="▪"/>
            </a:pPr>
            <a:r>
              <a:rPr b="1" i="1" lang="en"/>
              <a:t>Computer profiling </a:t>
            </a:r>
            <a:r>
              <a:rPr lang="en"/>
              <a:t>– Analyzing data to determine characteristics of people most likely to engage in a certain behavior.</a:t>
            </a:r>
            <a:endParaRPr/>
          </a:p>
          <a:p>
            <a:pPr indent="-152400" lvl="0" marL="342900" rtl="0" algn="l">
              <a:lnSpc>
                <a:spcPct val="90000"/>
              </a:lnSpc>
              <a:spcBef>
                <a:spcPts val="600"/>
              </a:spcBef>
              <a:spcAft>
                <a:spcPts val="0"/>
              </a:spcAft>
              <a:buSzPts val="3000"/>
              <a:buNone/>
            </a:pPr>
            <a:r>
              <a:t/>
            </a:r>
            <a:endParaRPr/>
          </a:p>
          <a:p>
            <a:pPr indent="-152400" lvl="0" marL="342900" rtl="0" algn="l">
              <a:lnSpc>
                <a:spcPct val="90000"/>
              </a:lnSpc>
              <a:spcBef>
                <a:spcPts val="600"/>
              </a:spcBef>
              <a:spcAft>
                <a:spcPts val="0"/>
              </a:spcAft>
              <a:buSzPts val="3000"/>
              <a:buNone/>
            </a:pPr>
            <a:r>
              <a:t/>
            </a:r>
            <a:endParaRPr/>
          </a:p>
        </p:txBody>
      </p:sp>
      <p:pic>
        <p:nvPicPr>
          <p:cNvPr id="220" name="Google Shape;220;p37"/>
          <p:cNvPicPr preferRelativeResize="0"/>
          <p:nvPr>
            <p:ph type="title"/>
          </p:nvPr>
        </p:nvPicPr>
        <p:blipFill rotWithShape="1">
          <a:blip r:embed="rId3">
            <a:alphaModFix/>
          </a:blip>
          <a:srcRect b="0" l="0" r="0" t="0"/>
          <a:stretch/>
        </p:blipFill>
        <p:spPr>
          <a:xfrm>
            <a:off x="933450" y="136922"/>
            <a:ext cx="7540625" cy="964406"/>
          </a:xfrm>
          <a:prstGeom prst="rect">
            <a:avLst/>
          </a:prstGeom>
          <a:noFill/>
          <a:ln>
            <a:noFill/>
          </a:ln>
          <a:effectLst>
            <a:outerShdw blurRad="63500" rotWithShape="0" algn="ctr" dir="3179998" dist="33020">
              <a:srgbClr val="000000">
                <a:alpha val="29803"/>
              </a:srgbClr>
            </a:outerShdw>
          </a:effectLst>
        </p:spPr>
      </p:pic>
      <p:sp>
        <p:nvSpPr>
          <p:cNvPr id="221" name="Google Shape;221;p37"/>
          <p:cNvSpPr txBox="1"/>
          <p:nvPr>
            <p:ph idx="11" type="ftr"/>
          </p:nvPr>
        </p:nvSpPr>
        <p:spPr>
          <a:xfrm>
            <a:off x="5676900" y="4857750"/>
            <a:ext cx="3467100" cy="257174"/>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
              <a:t>Copyright © 2018, 2013, 2008 Pearson Education, Inc. All Rights Reserved</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9">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9">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9">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9">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8"/>
          <p:cNvSpPr txBox="1"/>
          <p:nvPr>
            <p:ph idx="1" type="body"/>
          </p:nvPr>
        </p:nvSpPr>
        <p:spPr>
          <a:xfrm>
            <a:off x="1219200" y="1028700"/>
            <a:ext cx="7772400" cy="36576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SzPts val="3000"/>
              <a:buFont typeface="Noto Sans Symbols"/>
              <a:buNone/>
            </a:pPr>
            <a:r>
              <a:rPr lang="en"/>
              <a:t>Two common forms for providing informed consent are </a:t>
            </a:r>
            <a:r>
              <a:rPr i="1" lang="en"/>
              <a:t>opt out </a:t>
            </a:r>
            <a:r>
              <a:rPr lang="en"/>
              <a:t>and </a:t>
            </a:r>
            <a:r>
              <a:rPr i="1" lang="en"/>
              <a:t>opt in</a:t>
            </a:r>
            <a:r>
              <a:rPr lang="en"/>
              <a:t>:</a:t>
            </a:r>
            <a:endParaRPr/>
          </a:p>
          <a:p>
            <a:pPr indent="-342900" lvl="0" marL="342900" rtl="0" algn="l">
              <a:lnSpc>
                <a:spcPct val="90000"/>
              </a:lnSpc>
              <a:spcBef>
                <a:spcPts val="600"/>
              </a:spcBef>
              <a:spcAft>
                <a:spcPts val="0"/>
              </a:spcAft>
              <a:buSzPts val="3000"/>
              <a:buChar char="▪"/>
            </a:pPr>
            <a:r>
              <a:rPr b="1" i="1" lang="en"/>
              <a:t>opt out </a:t>
            </a:r>
            <a:r>
              <a:rPr lang="en"/>
              <a:t>– Person must request (usually by checking a box) that an organization </a:t>
            </a:r>
            <a:r>
              <a:rPr i="1" lang="en"/>
              <a:t>not</a:t>
            </a:r>
            <a:r>
              <a:rPr lang="en"/>
              <a:t> use information. </a:t>
            </a:r>
            <a:endParaRPr/>
          </a:p>
          <a:p>
            <a:pPr indent="-342900" lvl="0" marL="342900" rtl="0" algn="l">
              <a:lnSpc>
                <a:spcPct val="90000"/>
              </a:lnSpc>
              <a:spcBef>
                <a:spcPts val="600"/>
              </a:spcBef>
              <a:spcAft>
                <a:spcPts val="0"/>
              </a:spcAft>
              <a:buSzPts val="3000"/>
              <a:buChar char="▪"/>
            </a:pPr>
            <a:r>
              <a:rPr b="1" i="1" lang="en"/>
              <a:t>opt in </a:t>
            </a:r>
            <a:r>
              <a:rPr lang="en"/>
              <a:t>– The collector of the information may use information only if person explicitly  permits use (usually by checking a box).</a:t>
            </a:r>
            <a:endParaRPr/>
          </a:p>
          <a:p>
            <a:pPr indent="-152400" lvl="0" marL="342900" rtl="0" algn="l">
              <a:lnSpc>
                <a:spcPct val="90000"/>
              </a:lnSpc>
              <a:spcBef>
                <a:spcPts val="600"/>
              </a:spcBef>
              <a:spcAft>
                <a:spcPts val="0"/>
              </a:spcAft>
              <a:buSzPts val="3000"/>
              <a:buNone/>
            </a:pPr>
            <a:r>
              <a:t/>
            </a:r>
            <a:endParaRPr i="1"/>
          </a:p>
          <a:p>
            <a:pPr indent="-152400" lvl="0" marL="342900" rtl="0" algn="l">
              <a:lnSpc>
                <a:spcPct val="90000"/>
              </a:lnSpc>
              <a:spcBef>
                <a:spcPts val="600"/>
              </a:spcBef>
              <a:spcAft>
                <a:spcPts val="0"/>
              </a:spcAft>
              <a:buSzPts val="3000"/>
              <a:buNone/>
            </a:pPr>
            <a:r>
              <a:t/>
            </a:r>
            <a:endParaRPr/>
          </a:p>
          <a:p>
            <a:pPr indent="-152400" lvl="0" marL="342900" rtl="0" algn="l">
              <a:lnSpc>
                <a:spcPct val="90000"/>
              </a:lnSpc>
              <a:spcBef>
                <a:spcPts val="600"/>
              </a:spcBef>
              <a:spcAft>
                <a:spcPts val="0"/>
              </a:spcAft>
              <a:buSzPts val="3000"/>
              <a:buNone/>
            </a:pPr>
            <a:r>
              <a:t/>
            </a:r>
            <a:endParaRPr/>
          </a:p>
        </p:txBody>
      </p:sp>
      <p:pic>
        <p:nvPicPr>
          <p:cNvPr id="228" name="Google Shape;228;p38"/>
          <p:cNvPicPr preferRelativeResize="0"/>
          <p:nvPr>
            <p:ph type="title"/>
          </p:nvPr>
        </p:nvPicPr>
        <p:blipFill rotWithShape="1">
          <a:blip r:embed="rId3">
            <a:alphaModFix/>
          </a:blip>
          <a:srcRect b="0" l="0" r="0" t="0"/>
          <a:stretch/>
        </p:blipFill>
        <p:spPr>
          <a:xfrm>
            <a:off x="933450" y="136922"/>
            <a:ext cx="7540625" cy="964406"/>
          </a:xfrm>
          <a:prstGeom prst="rect">
            <a:avLst/>
          </a:prstGeom>
          <a:noFill/>
          <a:ln>
            <a:noFill/>
          </a:ln>
          <a:effectLst>
            <a:outerShdw blurRad="63500" rotWithShape="0" algn="ctr" dir="3179998" dist="33020">
              <a:srgbClr val="000000">
                <a:alpha val="29803"/>
              </a:srgbClr>
            </a:outerShdw>
          </a:effectLst>
        </p:spPr>
      </p:pic>
      <p:sp>
        <p:nvSpPr>
          <p:cNvPr id="229" name="Google Shape;229;p38"/>
          <p:cNvSpPr txBox="1"/>
          <p:nvPr>
            <p:ph idx="11" type="ftr"/>
          </p:nvPr>
        </p:nvSpPr>
        <p:spPr>
          <a:xfrm>
            <a:off x="5676900" y="4857750"/>
            <a:ext cx="3467100" cy="257174"/>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
              <a:t>Copyright © 2018, 2013, 2008 Pearson Education, Inc. All Rights Reserved</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9"/>
          <p:cNvSpPr txBox="1"/>
          <p:nvPr>
            <p:ph idx="1" type="body"/>
          </p:nvPr>
        </p:nvSpPr>
        <p:spPr>
          <a:xfrm>
            <a:off x="1219200" y="1028700"/>
            <a:ext cx="7620000" cy="3657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3000"/>
              <a:buFont typeface="Noto Sans Symbols"/>
              <a:buNone/>
            </a:pPr>
            <a:r>
              <a:rPr lang="en" sz="2300"/>
              <a:t>Fair information principles</a:t>
            </a:r>
            <a:endParaRPr sz="2300"/>
          </a:p>
          <a:p>
            <a:pPr indent="-469900" lvl="0" marL="514350" rtl="0" algn="l">
              <a:spcBef>
                <a:spcPts val="600"/>
              </a:spcBef>
              <a:spcAft>
                <a:spcPts val="0"/>
              </a:spcAft>
              <a:buClr>
                <a:srgbClr val="7F7F7F"/>
              </a:buClr>
              <a:buSzPts val="2300"/>
              <a:buFont typeface="Calibri"/>
              <a:buAutoNum type="arabicPeriod"/>
            </a:pPr>
            <a:r>
              <a:rPr lang="en" sz="2300"/>
              <a:t>Inform people when you collect information.</a:t>
            </a:r>
            <a:endParaRPr sz="2300"/>
          </a:p>
          <a:p>
            <a:pPr indent="-469900" lvl="0" marL="514350" rtl="0" algn="l">
              <a:spcBef>
                <a:spcPts val="600"/>
              </a:spcBef>
              <a:spcAft>
                <a:spcPts val="0"/>
              </a:spcAft>
              <a:buClr>
                <a:srgbClr val="7F7F7F"/>
              </a:buClr>
              <a:buSzPts val="2300"/>
              <a:buFont typeface="Calibri"/>
              <a:buAutoNum type="arabicPeriod"/>
            </a:pPr>
            <a:r>
              <a:rPr lang="en" sz="2300"/>
              <a:t>Collect only the data needed.</a:t>
            </a:r>
            <a:endParaRPr sz="2300"/>
          </a:p>
          <a:p>
            <a:pPr indent="-469900" lvl="0" marL="514350" rtl="0" algn="l">
              <a:spcBef>
                <a:spcPts val="600"/>
              </a:spcBef>
              <a:spcAft>
                <a:spcPts val="0"/>
              </a:spcAft>
              <a:buClr>
                <a:srgbClr val="7F7F7F"/>
              </a:buClr>
              <a:buSzPts val="2300"/>
              <a:buFont typeface="Calibri"/>
              <a:buAutoNum type="arabicPeriod"/>
            </a:pPr>
            <a:r>
              <a:rPr lang="en" sz="2300"/>
              <a:t>Offer a way for people to opt out.</a:t>
            </a:r>
            <a:endParaRPr sz="2300"/>
          </a:p>
          <a:p>
            <a:pPr indent="-469900" lvl="0" marL="514350" rtl="0" algn="l">
              <a:spcBef>
                <a:spcPts val="600"/>
              </a:spcBef>
              <a:spcAft>
                <a:spcPts val="0"/>
              </a:spcAft>
              <a:buClr>
                <a:srgbClr val="7F7F7F"/>
              </a:buClr>
              <a:buSzPts val="2300"/>
              <a:buFont typeface="Calibri"/>
              <a:buAutoNum type="arabicPeriod"/>
            </a:pPr>
            <a:r>
              <a:rPr lang="en" sz="2300"/>
              <a:t>Keep data only as long as needed.</a:t>
            </a:r>
            <a:endParaRPr sz="2300"/>
          </a:p>
          <a:p>
            <a:pPr indent="-469900" lvl="0" marL="514350" rtl="0" algn="l">
              <a:spcBef>
                <a:spcPts val="600"/>
              </a:spcBef>
              <a:spcAft>
                <a:spcPts val="0"/>
              </a:spcAft>
              <a:buClr>
                <a:srgbClr val="7F7F7F"/>
              </a:buClr>
              <a:buSzPts val="2300"/>
              <a:buFont typeface="Calibri"/>
              <a:buAutoNum type="arabicPeriod"/>
            </a:pPr>
            <a:r>
              <a:rPr lang="en" sz="2300"/>
              <a:t>Maintain accuracy of data.</a:t>
            </a:r>
            <a:endParaRPr sz="2300"/>
          </a:p>
          <a:p>
            <a:pPr indent="-469900" lvl="0" marL="514350" rtl="0" algn="l">
              <a:spcBef>
                <a:spcPts val="600"/>
              </a:spcBef>
              <a:spcAft>
                <a:spcPts val="0"/>
              </a:spcAft>
              <a:buClr>
                <a:srgbClr val="7F7F7F"/>
              </a:buClr>
              <a:buSzPts val="2300"/>
              <a:buFont typeface="Calibri"/>
              <a:buAutoNum type="arabicPeriod"/>
            </a:pPr>
            <a:r>
              <a:rPr lang="en" sz="2300"/>
              <a:t>Protect security of data.</a:t>
            </a:r>
            <a:endParaRPr sz="2300"/>
          </a:p>
          <a:p>
            <a:pPr indent="-469900" lvl="0" marL="514350" rtl="0" algn="l">
              <a:spcBef>
                <a:spcPts val="600"/>
              </a:spcBef>
              <a:spcAft>
                <a:spcPts val="0"/>
              </a:spcAft>
              <a:buClr>
                <a:srgbClr val="7F7F7F"/>
              </a:buClr>
              <a:buSzPts val="2300"/>
              <a:buFont typeface="Calibri"/>
              <a:buAutoNum type="arabicPeriod"/>
            </a:pPr>
            <a:r>
              <a:rPr lang="en" sz="2300"/>
              <a:t>Develop policies for responding to law enforcement requests for data.</a:t>
            </a:r>
            <a:endParaRPr sz="2300"/>
          </a:p>
        </p:txBody>
      </p:sp>
      <p:pic>
        <p:nvPicPr>
          <p:cNvPr id="236" name="Google Shape;236;p39"/>
          <p:cNvPicPr preferRelativeResize="0"/>
          <p:nvPr>
            <p:ph type="title"/>
          </p:nvPr>
        </p:nvPicPr>
        <p:blipFill rotWithShape="1">
          <a:blip r:embed="rId3">
            <a:alphaModFix/>
          </a:blip>
          <a:srcRect b="0" l="0" r="0" t="0"/>
          <a:stretch/>
        </p:blipFill>
        <p:spPr>
          <a:xfrm>
            <a:off x="933450" y="136922"/>
            <a:ext cx="7540625" cy="964406"/>
          </a:xfrm>
          <a:prstGeom prst="rect">
            <a:avLst/>
          </a:prstGeom>
          <a:noFill/>
          <a:ln>
            <a:noFill/>
          </a:ln>
          <a:effectLst>
            <a:outerShdw blurRad="63500" rotWithShape="0" algn="ctr" dir="3179998" dist="33020">
              <a:srgbClr val="000000">
                <a:alpha val="29803"/>
              </a:srgbClr>
            </a:outerShdw>
          </a:effectLst>
        </p:spPr>
      </p:pic>
      <p:sp>
        <p:nvSpPr>
          <p:cNvPr id="237" name="Google Shape;237;p39"/>
          <p:cNvSpPr txBox="1"/>
          <p:nvPr>
            <p:ph idx="11" type="ftr"/>
          </p:nvPr>
        </p:nvSpPr>
        <p:spPr>
          <a:xfrm>
            <a:off x="5676900" y="4857750"/>
            <a:ext cx="3467100" cy="257174"/>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
              <a:t>Copyright © 2018, 2013, 2008 Pearson Education, Inc. All Rights Reserved</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5">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5">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5">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5">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5">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5">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5">
                                            <p:txEl>
                                              <p:pRg end="7" st="7"/>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40"/>
          <p:cNvSpPr txBox="1"/>
          <p:nvPr>
            <p:ph idx="1" type="body"/>
          </p:nvPr>
        </p:nvSpPr>
        <p:spPr>
          <a:xfrm>
            <a:off x="1219200" y="1028700"/>
            <a:ext cx="7620000" cy="3657600"/>
          </a:xfrm>
          <a:prstGeom prst="rect">
            <a:avLst/>
          </a:prstGeom>
          <a:noFill/>
          <a:ln>
            <a:noFill/>
          </a:ln>
        </p:spPr>
        <p:txBody>
          <a:bodyPr anchorCtr="0" anchor="t" bIns="45700" lIns="91425" spcFirstLastPara="1" rIns="91425" wrap="square" tIns="45700">
            <a:noAutofit/>
          </a:bodyPr>
          <a:lstStyle/>
          <a:p>
            <a:pPr indent="-304800" lvl="0" marL="342900" rtl="0" algn="l">
              <a:spcBef>
                <a:spcPts val="0"/>
              </a:spcBef>
              <a:spcAft>
                <a:spcPts val="0"/>
              </a:spcAft>
              <a:buSzPts val="2400"/>
              <a:buChar char="▪"/>
            </a:pPr>
            <a:r>
              <a:rPr lang="en" sz="2400"/>
              <a:t>The right to have material removed.</a:t>
            </a:r>
            <a:endParaRPr sz="2400"/>
          </a:p>
          <a:p>
            <a:pPr indent="-203200" lvl="0" marL="342900" rtl="0" algn="l">
              <a:spcBef>
                <a:spcPts val="560"/>
              </a:spcBef>
              <a:spcAft>
                <a:spcPts val="0"/>
              </a:spcAft>
              <a:buSzPts val="800"/>
              <a:buChar char="▪"/>
            </a:pPr>
            <a:r>
              <a:rPr lang="en" sz="2400"/>
              <a:t>negative right (a liberty)</a:t>
            </a:r>
            <a:endParaRPr sz="2400"/>
          </a:p>
          <a:p>
            <a:pPr indent="-247650" lvl="1" marL="742950" rtl="0" algn="l">
              <a:spcBef>
                <a:spcPts val="560"/>
              </a:spcBef>
              <a:spcAft>
                <a:spcPts val="0"/>
              </a:spcAft>
              <a:buSzPts val="800"/>
              <a:buChar char="▪"/>
            </a:pPr>
            <a:r>
              <a:rPr lang="en" sz="2200"/>
              <a:t>I should be free from prying eyes</a:t>
            </a:r>
            <a:endParaRPr sz="2200"/>
          </a:p>
          <a:p>
            <a:pPr indent="-203200" lvl="0" marL="342900" rtl="0" algn="l">
              <a:spcBef>
                <a:spcPts val="560"/>
              </a:spcBef>
              <a:spcAft>
                <a:spcPts val="0"/>
              </a:spcAft>
              <a:buSzPts val="800"/>
              <a:buChar char="▪"/>
            </a:pPr>
            <a:r>
              <a:rPr lang="en" sz="2400"/>
              <a:t>positive right (a claim right)</a:t>
            </a:r>
            <a:endParaRPr sz="2400"/>
          </a:p>
          <a:p>
            <a:pPr indent="-247650" lvl="1" marL="742950" rtl="0" algn="l">
              <a:spcBef>
                <a:spcPts val="560"/>
              </a:spcBef>
              <a:spcAft>
                <a:spcPts val="0"/>
              </a:spcAft>
              <a:buSzPts val="800"/>
              <a:buChar char="▪"/>
            </a:pPr>
            <a:r>
              <a:rPr lang="en" sz="2200"/>
              <a:t>People should have ways to control public information about them</a:t>
            </a:r>
            <a:endParaRPr sz="2200"/>
          </a:p>
          <a:p>
            <a:pPr indent="-304800" lvl="0" marL="342900" rtl="0" algn="l">
              <a:spcBef>
                <a:spcPts val="560"/>
              </a:spcBef>
              <a:spcAft>
                <a:spcPts val="0"/>
              </a:spcAft>
              <a:buSzPts val="2400"/>
              <a:buChar char="▪"/>
            </a:pPr>
            <a:r>
              <a:rPr lang="en" sz="2400"/>
              <a:t>If a parent posts many photos of their child on Facebook growing up, should the child have the right to delete those photos and posts as they get older?</a:t>
            </a:r>
            <a:endParaRPr sz="2400"/>
          </a:p>
        </p:txBody>
      </p:sp>
      <p:pic>
        <p:nvPicPr>
          <p:cNvPr id="244" name="Google Shape;244;p40"/>
          <p:cNvPicPr preferRelativeResize="0"/>
          <p:nvPr>
            <p:ph type="title"/>
          </p:nvPr>
        </p:nvPicPr>
        <p:blipFill rotWithShape="1">
          <a:blip r:embed="rId3">
            <a:alphaModFix/>
          </a:blip>
          <a:srcRect b="0" l="0" r="0" t="0"/>
          <a:stretch/>
        </p:blipFill>
        <p:spPr>
          <a:xfrm>
            <a:off x="933450" y="136922"/>
            <a:ext cx="7540625" cy="964406"/>
          </a:xfrm>
          <a:prstGeom prst="rect">
            <a:avLst/>
          </a:prstGeom>
          <a:noFill/>
          <a:ln>
            <a:noFill/>
          </a:ln>
          <a:effectLst>
            <a:outerShdw blurRad="63500" rotWithShape="0" algn="ctr" dir="3179998" dist="33020">
              <a:srgbClr val="000000">
                <a:alpha val="29803"/>
              </a:srgbClr>
            </a:outerShdw>
          </a:effectLst>
        </p:spPr>
      </p:pic>
      <p:sp>
        <p:nvSpPr>
          <p:cNvPr id="245" name="Google Shape;245;p40"/>
          <p:cNvSpPr txBox="1"/>
          <p:nvPr>
            <p:ph idx="11" type="ftr"/>
          </p:nvPr>
        </p:nvSpPr>
        <p:spPr>
          <a:xfrm>
            <a:off x="5676900" y="4857750"/>
            <a:ext cx="3467100" cy="257174"/>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
              <a:t>Copyright © 2018, 2013, 2008 Pearson Education, Inc. All Rights Reserved</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3">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3">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3">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3">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3">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3">
                                            <p:txEl>
                                              <p:pRg end="5" st="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3"/>
          <p:cNvSpPr txBox="1"/>
          <p:nvPr>
            <p:ph type="title"/>
          </p:nvPr>
        </p:nvSpPr>
        <p:spPr>
          <a:xfrm>
            <a:off x="311700" y="2926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5200"/>
              <a:t>Test 1 details</a:t>
            </a:r>
            <a:endParaRPr/>
          </a:p>
        </p:txBody>
      </p:sp>
      <p:sp>
        <p:nvSpPr>
          <p:cNvPr id="103" name="Google Shape;103;p23"/>
          <p:cNvSpPr txBox="1"/>
          <p:nvPr>
            <p:ph idx="1" type="body"/>
          </p:nvPr>
        </p:nvSpPr>
        <p:spPr>
          <a:xfrm>
            <a:off x="311700" y="1122575"/>
            <a:ext cx="8520600" cy="3416400"/>
          </a:xfrm>
          <a:prstGeom prst="rect">
            <a:avLst/>
          </a:prstGeom>
        </p:spPr>
        <p:txBody>
          <a:bodyPr anchorCtr="0" anchor="t" bIns="91425" lIns="91425" spcFirstLastPara="1" rIns="91425" wrap="square" tIns="91425">
            <a:noAutofit/>
          </a:bodyPr>
          <a:lstStyle/>
          <a:p>
            <a:pPr indent="-444500" lvl="0" marL="457200" rtl="0" algn="l">
              <a:lnSpc>
                <a:spcPct val="100000"/>
              </a:lnSpc>
              <a:spcBef>
                <a:spcPts val="0"/>
              </a:spcBef>
              <a:spcAft>
                <a:spcPts val="0"/>
              </a:spcAft>
              <a:buClr>
                <a:schemeClr val="dk1"/>
              </a:buClr>
              <a:buSzPts val="3400"/>
              <a:buChar char="●"/>
            </a:pPr>
            <a:r>
              <a:rPr lang="en" sz="3400">
                <a:solidFill>
                  <a:schemeClr val="dk1"/>
                </a:solidFill>
              </a:rPr>
              <a:t>Your test is planned for Monday September 28th. If it is moved back to Wednesday, I will let you know</a:t>
            </a:r>
            <a:endParaRPr sz="3400">
              <a:solidFill>
                <a:schemeClr val="dk1"/>
              </a:solidFill>
            </a:endParaRPr>
          </a:p>
          <a:p>
            <a:pPr indent="-444500" lvl="0" marL="457200" rtl="0" algn="l">
              <a:lnSpc>
                <a:spcPct val="100000"/>
              </a:lnSpc>
              <a:spcBef>
                <a:spcPts val="0"/>
              </a:spcBef>
              <a:spcAft>
                <a:spcPts val="0"/>
              </a:spcAft>
              <a:buClr>
                <a:schemeClr val="dk1"/>
              </a:buClr>
              <a:buSzPts val="3400"/>
              <a:buChar char="●"/>
            </a:pPr>
            <a:r>
              <a:rPr lang="en" sz="3400">
                <a:solidFill>
                  <a:schemeClr val="dk1"/>
                </a:solidFill>
              </a:rPr>
              <a:t>I expect all students to come to campus to take the exam</a:t>
            </a:r>
            <a:endParaRPr sz="3400">
              <a:solidFill>
                <a:schemeClr val="dk1"/>
              </a:solidFill>
            </a:endParaRPr>
          </a:p>
          <a:p>
            <a:pPr indent="-444500" lvl="0" marL="457200" rtl="0" algn="l">
              <a:lnSpc>
                <a:spcPct val="100000"/>
              </a:lnSpc>
              <a:spcBef>
                <a:spcPts val="0"/>
              </a:spcBef>
              <a:spcAft>
                <a:spcPts val="0"/>
              </a:spcAft>
              <a:buClr>
                <a:schemeClr val="dk1"/>
              </a:buClr>
              <a:buSzPts val="3400"/>
              <a:buChar char="●"/>
            </a:pPr>
            <a:r>
              <a:rPr lang="en" sz="3400">
                <a:solidFill>
                  <a:schemeClr val="dk1"/>
                </a:solidFill>
              </a:rPr>
              <a:t>If you cannot attend for health or logistic reasons, let me know ASAP</a:t>
            </a:r>
            <a:endParaRPr sz="3400">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3">
                                            <p:txEl>
                                              <p:pRg end="0" st="0"/>
                                            </p:txEl>
                                          </p:spTgt>
                                        </p:tgtEl>
                                        <p:attrNameLst>
                                          <p:attrName>style.visibility</p:attrName>
                                        </p:attrNameLst>
                                      </p:cBhvr>
                                      <p:to>
                                        <p:strVal val="visible"/>
                                      </p:to>
                                    </p:set>
                                    <p:animEffect filter="fade" transition="in">
                                      <p:cBhvr>
                                        <p:cTn dur="1"/>
                                        <p:tgtEl>
                                          <p:spTgt spid="10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3">
                                            <p:txEl>
                                              <p:pRg end="1" st="1"/>
                                            </p:txEl>
                                          </p:spTgt>
                                        </p:tgtEl>
                                        <p:attrNameLst>
                                          <p:attrName>style.visibility</p:attrName>
                                        </p:attrNameLst>
                                      </p:cBhvr>
                                      <p:to>
                                        <p:strVal val="visible"/>
                                      </p:to>
                                    </p:set>
                                    <p:animEffect filter="fade" transition="in">
                                      <p:cBhvr>
                                        <p:cTn dur="1"/>
                                        <p:tgtEl>
                                          <p:spTgt spid="10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3">
                                            <p:txEl>
                                              <p:pRg end="2" st="2"/>
                                            </p:txEl>
                                          </p:spTgt>
                                        </p:tgtEl>
                                        <p:attrNameLst>
                                          <p:attrName>style.visibility</p:attrName>
                                        </p:attrNameLst>
                                      </p:cBhvr>
                                      <p:to>
                                        <p:strVal val="visible"/>
                                      </p:to>
                                    </p:set>
                                    <p:animEffect filter="fade" transition="in">
                                      <p:cBhvr>
                                        <p:cTn dur="1"/>
                                        <p:tgtEl>
                                          <p:spTgt spid="103">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41"/>
          <p:cNvSpPr txBox="1"/>
          <p:nvPr>
            <p:ph idx="1" type="body"/>
          </p:nvPr>
        </p:nvSpPr>
        <p:spPr>
          <a:xfrm>
            <a:off x="1219200" y="1028700"/>
            <a:ext cx="7620000" cy="3657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400"/>
              <a:buFont typeface="Noto Sans Symbols"/>
              <a:buNone/>
            </a:pPr>
            <a:r>
              <a:rPr i="1" lang="en" sz="2400">
                <a:latin typeface="Times New Roman"/>
                <a:ea typeface="Times New Roman"/>
                <a:cs typeface="Times New Roman"/>
                <a:sym typeface="Times New Roman"/>
              </a:rPr>
              <a:t>The right of the people to be secure in their person, houses, papers, and effects, against unreasonable searches and seizures, shall not be violated, and no Warrants shall issue, but upon probable cause, supported by Oath or affirmation, and particularly describing the place to be searched, and the persons or things to be seized.</a:t>
            </a:r>
            <a:endParaRPr/>
          </a:p>
          <a:p>
            <a:pPr indent="0" lvl="0" marL="0" rtl="0" algn="r">
              <a:spcBef>
                <a:spcPts val="480"/>
              </a:spcBef>
              <a:spcAft>
                <a:spcPts val="0"/>
              </a:spcAft>
              <a:buSzPts val="2400"/>
              <a:buFont typeface="Noto Sans Symbols"/>
              <a:buNone/>
            </a:pPr>
            <a:r>
              <a:rPr lang="en" sz="2400"/>
              <a:t>—4</a:t>
            </a:r>
            <a:r>
              <a:rPr baseline="30000" lang="en" sz="2400"/>
              <a:t>th</a:t>
            </a:r>
            <a:r>
              <a:rPr lang="en" sz="2400"/>
              <a:t> Amendment, U.S. Constitution </a:t>
            </a:r>
            <a:endParaRPr sz="2400"/>
          </a:p>
        </p:txBody>
      </p:sp>
      <p:pic>
        <p:nvPicPr>
          <p:cNvPr id="251" name="Google Shape;251;p41"/>
          <p:cNvPicPr preferRelativeResize="0"/>
          <p:nvPr>
            <p:ph type="title"/>
          </p:nvPr>
        </p:nvPicPr>
        <p:blipFill rotWithShape="1">
          <a:blip r:embed="rId3">
            <a:alphaModFix/>
          </a:blip>
          <a:srcRect b="0" l="0" r="0" t="0"/>
          <a:stretch/>
        </p:blipFill>
        <p:spPr>
          <a:xfrm>
            <a:off x="933450" y="136922"/>
            <a:ext cx="8150225" cy="964406"/>
          </a:xfrm>
          <a:prstGeom prst="rect">
            <a:avLst/>
          </a:prstGeom>
          <a:noFill/>
          <a:ln>
            <a:noFill/>
          </a:ln>
          <a:effectLst>
            <a:outerShdw blurRad="63500" rotWithShape="0" algn="ctr" dir="3179998" dist="33020">
              <a:srgbClr val="000000">
                <a:alpha val="29803"/>
              </a:srgbClr>
            </a:outerShdw>
          </a:effectLst>
        </p:spPr>
      </p:pic>
      <p:sp>
        <p:nvSpPr>
          <p:cNvPr id="252" name="Google Shape;252;p41"/>
          <p:cNvSpPr txBox="1"/>
          <p:nvPr>
            <p:ph idx="11" type="ftr"/>
          </p:nvPr>
        </p:nvSpPr>
        <p:spPr>
          <a:xfrm>
            <a:off x="5676900" y="4857750"/>
            <a:ext cx="3467100" cy="257174"/>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
              <a:t>Copyright © 2018, 2013, 2008 Pearson Education, Inc. All Rights Reserved</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42"/>
          <p:cNvSpPr txBox="1"/>
          <p:nvPr>
            <p:ph idx="1" type="body"/>
          </p:nvPr>
        </p:nvSpPr>
        <p:spPr>
          <a:xfrm>
            <a:off x="1219200" y="1028700"/>
            <a:ext cx="7620000" cy="36576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3000"/>
              <a:buChar char="▪"/>
            </a:pPr>
            <a:r>
              <a:rPr i="1" lang="en"/>
              <a:t>Olmstead v. United States </a:t>
            </a:r>
            <a:r>
              <a:rPr lang="en"/>
              <a:t>(1928)</a:t>
            </a:r>
            <a:endParaRPr/>
          </a:p>
          <a:p>
            <a:pPr indent="-285750" lvl="1" marL="742950" rtl="0" algn="l">
              <a:spcBef>
                <a:spcPts val="560"/>
              </a:spcBef>
              <a:spcAft>
                <a:spcPts val="0"/>
              </a:spcAft>
              <a:buSzPts val="1400"/>
              <a:buChar char="▪"/>
            </a:pPr>
            <a:r>
              <a:rPr lang="en"/>
              <a:t>Supreme Court allowed the use of wiretaps on telephone lines without a court order.</a:t>
            </a:r>
            <a:endParaRPr/>
          </a:p>
          <a:p>
            <a:pPr indent="-285750" lvl="1" marL="742950" rtl="0" algn="l">
              <a:spcBef>
                <a:spcPts val="560"/>
              </a:spcBef>
              <a:spcAft>
                <a:spcPts val="0"/>
              </a:spcAft>
              <a:buSzPts val="1400"/>
              <a:buChar char="▪"/>
            </a:pPr>
            <a:r>
              <a:rPr lang="en"/>
              <a:t>Interpreted the Fourth Amendment to apply only to physical intrusion and only to the search or seizure of material things, not conversations. </a:t>
            </a:r>
            <a:endParaRPr/>
          </a:p>
          <a:p>
            <a:pPr indent="-184150" lvl="1" marL="742950" rtl="0" algn="l">
              <a:spcBef>
                <a:spcPts val="640"/>
              </a:spcBef>
              <a:spcAft>
                <a:spcPts val="0"/>
              </a:spcAft>
              <a:buSzPts val="1600"/>
              <a:buNone/>
            </a:pPr>
            <a:r>
              <a:t/>
            </a:r>
            <a:endParaRPr i="1" sz="3200"/>
          </a:p>
        </p:txBody>
      </p:sp>
      <p:pic>
        <p:nvPicPr>
          <p:cNvPr id="259" name="Google Shape;259;p42"/>
          <p:cNvPicPr preferRelativeResize="0"/>
          <p:nvPr>
            <p:ph type="title"/>
          </p:nvPr>
        </p:nvPicPr>
        <p:blipFill rotWithShape="1">
          <a:blip r:embed="rId3">
            <a:alphaModFix/>
          </a:blip>
          <a:srcRect b="0" l="0" r="0" t="0"/>
          <a:stretch/>
        </p:blipFill>
        <p:spPr>
          <a:xfrm>
            <a:off x="969963" y="22622"/>
            <a:ext cx="8113712" cy="1083469"/>
          </a:xfrm>
          <a:prstGeom prst="rect">
            <a:avLst/>
          </a:prstGeom>
          <a:noFill/>
          <a:ln>
            <a:noFill/>
          </a:ln>
          <a:effectLst>
            <a:outerShdw blurRad="63500" rotWithShape="0" algn="ctr" dir="3179998" dist="33020">
              <a:srgbClr val="000000">
                <a:alpha val="29803"/>
              </a:srgbClr>
            </a:outerShdw>
          </a:effectLst>
        </p:spPr>
      </p:pic>
      <p:sp>
        <p:nvSpPr>
          <p:cNvPr id="260" name="Google Shape;260;p42"/>
          <p:cNvSpPr txBox="1"/>
          <p:nvPr>
            <p:ph idx="11" type="ftr"/>
          </p:nvPr>
        </p:nvSpPr>
        <p:spPr>
          <a:xfrm>
            <a:off x="5676900" y="4857750"/>
            <a:ext cx="3467100" cy="257174"/>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
              <a:t>Copyright © 2018, 2013, 2008 Pearson Education, Inc. All Rights Reserved</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43"/>
          <p:cNvSpPr txBox="1"/>
          <p:nvPr>
            <p:ph idx="1" type="body"/>
          </p:nvPr>
        </p:nvSpPr>
        <p:spPr>
          <a:xfrm>
            <a:off x="1219200" y="1028700"/>
            <a:ext cx="7620000" cy="36576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3000"/>
              <a:buChar char="▪"/>
            </a:pPr>
            <a:r>
              <a:rPr i="1" lang="en"/>
              <a:t>Communications Act</a:t>
            </a:r>
            <a:r>
              <a:rPr lang="en"/>
              <a:t>(1934)</a:t>
            </a:r>
            <a:endParaRPr/>
          </a:p>
          <a:p>
            <a:pPr indent="-285750" lvl="1" marL="742950" rtl="0" algn="l">
              <a:spcBef>
                <a:spcPts val="560"/>
              </a:spcBef>
              <a:spcAft>
                <a:spcPts val="0"/>
              </a:spcAft>
              <a:buSzPts val="1400"/>
              <a:buChar char="▪"/>
            </a:pPr>
            <a:r>
              <a:rPr lang="en"/>
              <a:t>Congress put forward that no one could legally intercept and divulge a message (including law enforcement)</a:t>
            </a:r>
            <a:endParaRPr/>
          </a:p>
          <a:p>
            <a:pPr indent="-184150" lvl="1" marL="742950" rtl="0" algn="l">
              <a:spcBef>
                <a:spcPts val="640"/>
              </a:spcBef>
              <a:spcAft>
                <a:spcPts val="0"/>
              </a:spcAft>
              <a:buSzPts val="1600"/>
              <a:buNone/>
            </a:pPr>
            <a:r>
              <a:t/>
            </a:r>
            <a:endParaRPr i="1" sz="3200"/>
          </a:p>
        </p:txBody>
      </p:sp>
      <p:pic>
        <p:nvPicPr>
          <p:cNvPr id="267" name="Google Shape;267;p43"/>
          <p:cNvPicPr preferRelativeResize="0"/>
          <p:nvPr>
            <p:ph type="title"/>
          </p:nvPr>
        </p:nvPicPr>
        <p:blipFill rotWithShape="1">
          <a:blip r:embed="rId3">
            <a:alphaModFix/>
          </a:blip>
          <a:srcRect b="0" l="0" r="0" t="0"/>
          <a:stretch/>
        </p:blipFill>
        <p:spPr>
          <a:xfrm>
            <a:off x="969963" y="22622"/>
            <a:ext cx="8113712" cy="1083469"/>
          </a:xfrm>
          <a:prstGeom prst="rect">
            <a:avLst/>
          </a:prstGeom>
          <a:noFill/>
          <a:ln>
            <a:noFill/>
          </a:ln>
          <a:effectLst>
            <a:outerShdw blurRad="63500" rotWithShape="0" algn="ctr" dir="3179998" dist="33020">
              <a:srgbClr val="000000">
                <a:alpha val="29803"/>
              </a:srgbClr>
            </a:outerShdw>
          </a:effectLst>
        </p:spPr>
      </p:pic>
      <p:sp>
        <p:nvSpPr>
          <p:cNvPr id="268" name="Google Shape;268;p43"/>
          <p:cNvSpPr txBox="1"/>
          <p:nvPr>
            <p:ph idx="11" type="ftr"/>
          </p:nvPr>
        </p:nvSpPr>
        <p:spPr>
          <a:xfrm>
            <a:off x="5676900" y="4857750"/>
            <a:ext cx="3467100" cy="257174"/>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
              <a:t>Copyright © 2018, 2013, 2008 Pearson Education, Inc. All Rights Reserved</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44"/>
          <p:cNvSpPr txBox="1"/>
          <p:nvPr>
            <p:ph idx="1" type="body"/>
          </p:nvPr>
        </p:nvSpPr>
        <p:spPr>
          <a:xfrm>
            <a:off x="1219200" y="1028700"/>
            <a:ext cx="7620000" cy="36576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3000"/>
              <a:buChar char="▪"/>
            </a:pPr>
            <a:r>
              <a:rPr i="1" lang="en"/>
              <a:t>Communications Act</a:t>
            </a:r>
            <a:r>
              <a:rPr lang="en"/>
              <a:t>(1937)</a:t>
            </a:r>
            <a:endParaRPr/>
          </a:p>
          <a:p>
            <a:pPr indent="-285750" lvl="1" marL="742950" rtl="0" algn="l">
              <a:spcBef>
                <a:spcPts val="560"/>
              </a:spcBef>
              <a:spcAft>
                <a:spcPts val="0"/>
              </a:spcAft>
              <a:buSzPts val="1400"/>
              <a:buChar char="▪"/>
            </a:pPr>
            <a:r>
              <a:rPr lang="en"/>
              <a:t>Supreme Court said wiretapping violates communication act of 1934</a:t>
            </a:r>
            <a:endParaRPr/>
          </a:p>
          <a:p>
            <a:pPr indent="-184150" lvl="1" marL="742950" rtl="0" algn="l">
              <a:spcBef>
                <a:spcPts val="640"/>
              </a:spcBef>
              <a:spcAft>
                <a:spcPts val="0"/>
              </a:spcAft>
              <a:buSzPts val="1600"/>
              <a:buNone/>
            </a:pPr>
            <a:r>
              <a:t/>
            </a:r>
            <a:endParaRPr i="1" sz="3200"/>
          </a:p>
        </p:txBody>
      </p:sp>
      <p:pic>
        <p:nvPicPr>
          <p:cNvPr id="275" name="Google Shape;275;p44"/>
          <p:cNvPicPr preferRelativeResize="0"/>
          <p:nvPr>
            <p:ph type="title"/>
          </p:nvPr>
        </p:nvPicPr>
        <p:blipFill rotWithShape="1">
          <a:blip r:embed="rId3">
            <a:alphaModFix/>
          </a:blip>
          <a:srcRect b="0" l="0" r="0" t="0"/>
          <a:stretch/>
        </p:blipFill>
        <p:spPr>
          <a:xfrm>
            <a:off x="969963" y="22622"/>
            <a:ext cx="8113712" cy="1083469"/>
          </a:xfrm>
          <a:prstGeom prst="rect">
            <a:avLst/>
          </a:prstGeom>
          <a:noFill/>
          <a:ln>
            <a:noFill/>
          </a:ln>
          <a:effectLst>
            <a:outerShdw blurRad="63500" rotWithShape="0" algn="ctr" dir="3179998" dist="33020">
              <a:srgbClr val="000000">
                <a:alpha val="29803"/>
              </a:srgbClr>
            </a:outerShdw>
          </a:effectLst>
        </p:spPr>
      </p:pic>
      <p:sp>
        <p:nvSpPr>
          <p:cNvPr id="276" name="Google Shape;276;p44"/>
          <p:cNvSpPr txBox="1"/>
          <p:nvPr>
            <p:ph idx="11" type="ftr"/>
          </p:nvPr>
        </p:nvSpPr>
        <p:spPr>
          <a:xfrm>
            <a:off x="5676900" y="4857750"/>
            <a:ext cx="3467100" cy="257174"/>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
              <a:t>Copyright © 2018, 2013, 2008 Pearson Education, Inc. All Rights Reserved</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45"/>
          <p:cNvSpPr txBox="1"/>
          <p:nvPr>
            <p:ph idx="1" type="body"/>
          </p:nvPr>
        </p:nvSpPr>
        <p:spPr>
          <a:xfrm>
            <a:off x="1219200" y="1028700"/>
            <a:ext cx="7620000" cy="36576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3000"/>
              <a:buChar char="▪"/>
            </a:pPr>
            <a:r>
              <a:rPr i="1" lang="en"/>
              <a:t>Katz v United States </a:t>
            </a:r>
            <a:r>
              <a:rPr lang="en"/>
              <a:t>(1967)</a:t>
            </a:r>
            <a:endParaRPr/>
          </a:p>
          <a:p>
            <a:pPr indent="-285750" lvl="1" marL="742950" rtl="0" algn="l">
              <a:spcBef>
                <a:spcPts val="560"/>
              </a:spcBef>
              <a:spcAft>
                <a:spcPts val="0"/>
              </a:spcAft>
              <a:buSzPts val="1400"/>
              <a:buChar char="▪"/>
            </a:pPr>
            <a:r>
              <a:rPr lang="en"/>
              <a:t>Supreme Court reversed its position (from 1928) and ruled that the Fourth Amendment </a:t>
            </a:r>
            <a:r>
              <a:rPr i="1" lang="en"/>
              <a:t>does</a:t>
            </a:r>
            <a:r>
              <a:rPr lang="en"/>
              <a:t> apply to conversations. </a:t>
            </a:r>
            <a:endParaRPr/>
          </a:p>
          <a:p>
            <a:pPr indent="-285750" lvl="1" marL="742950" rtl="0" algn="l">
              <a:spcBef>
                <a:spcPts val="560"/>
              </a:spcBef>
              <a:spcAft>
                <a:spcPts val="0"/>
              </a:spcAft>
              <a:buSzPts val="1400"/>
              <a:buChar char="▪"/>
            </a:pPr>
            <a:r>
              <a:rPr lang="en"/>
              <a:t>Court said that the Fourth Amendment protects people, not places. To intrude in a place where reasonable person has a reasonable expectation of privacy requires a court order.</a:t>
            </a:r>
            <a:endParaRPr/>
          </a:p>
          <a:p>
            <a:pPr indent="-196850" lvl="1" marL="742950" rtl="0" algn="l">
              <a:spcBef>
                <a:spcPts val="560"/>
              </a:spcBef>
              <a:spcAft>
                <a:spcPts val="0"/>
              </a:spcAft>
              <a:buSzPts val="1400"/>
              <a:buNone/>
            </a:pPr>
            <a:r>
              <a:t/>
            </a:r>
            <a:endParaRPr i="1"/>
          </a:p>
        </p:txBody>
      </p:sp>
      <p:pic>
        <p:nvPicPr>
          <p:cNvPr id="283" name="Google Shape;283;p45"/>
          <p:cNvPicPr preferRelativeResize="0"/>
          <p:nvPr>
            <p:ph type="title"/>
          </p:nvPr>
        </p:nvPicPr>
        <p:blipFill rotWithShape="1">
          <a:blip r:embed="rId3">
            <a:alphaModFix/>
          </a:blip>
          <a:srcRect b="0" l="0" r="0" t="0"/>
          <a:stretch/>
        </p:blipFill>
        <p:spPr>
          <a:xfrm>
            <a:off x="969963" y="22622"/>
            <a:ext cx="8113712" cy="1083469"/>
          </a:xfrm>
          <a:prstGeom prst="rect">
            <a:avLst/>
          </a:prstGeom>
          <a:noFill/>
          <a:ln>
            <a:noFill/>
          </a:ln>
          <a:effectLst>
            <a:outerShdw blurRad="63500" rotWithShape="0" algn="ctr" dir="3179998" dist="33020">
              <a:srgbClr val="000000">
                <a:alpha val="29803"/>
              </a:srgbClr>
            </a:outerShdw>
          </a:effectLst>
        </p:spPr>
      </p:pic>
      <p:sp>
        <p:nvSpPr>
          <p:cNvPr id="284" name="Google Shape;284;p45"/>
          <p:cNvSpPr txBox="1"/>
          <p:nvPr>
            <p:ph idx="11" type="ftr"/>
          </p:nvPr>
        </p:nvSpPr>
        <p:spPr>
          <a:xfrm>
            <a:off x="5676900" y="4857750"/>
            <a:ext cx="3467100" cy="257174"/>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
              <a:t>Copyright © 2018, 2013, 2008 Pearson Education, Inc. All Rights Reserved</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2">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2">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2">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46"/>
          <p:cNvSpPr txBox="1"/>
          <p:nvPr>
            <p:ph idx="1" type="body"/>
          </p:nvPr>
        </p:nvSpPr>
        <p:spPr>
          <a:xfrm>
            <a:off x="1219200" y="1028700"/>
            <a:ext cx="7620000" cy="36576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3000"/>
              <a:buChar char="▪"/>
            </a:pPr>
            <a:r>
              <a:rPr i="1" lang="en"/>
              <a:t>ECPA </a:t>
            </a:r>
            <a:r>
              <a:rPr lang="en"/>
              <a:t>(1986)</a:t>
            </a:r>
            <a:endParaRPr/>
          </a:p>
          <a:p>
            <a:pPr indent="-285750" lvl="1" marL="742950" rtl="0" algn="l">
              <a:spcBef>
                <a:spcPts val="560"/>
              </a:spcBef>
              <a:spcAft>
                <a:spcPts val="0"/>
              </a:spcAft>
              <a:buSzPts val="1400"/>
              <a:buChar char="▪"/>
            </a:pPr>
            <a:r>
              <a:rPr lang="en"/>
              <a:t>Electronic Communications Privacy Act</a:t>
            </a:r>
            <a:endParaRPr/>
          </a:p>
          <a:p>
            <a:pPr indent="-285750" lvl="1" marL="742950" rtl="0" algn="l">
              <a:spcBef>
                <a:spcPts val="560"/>
              </a:spcBef>
              <a:spcAft>
                <a:spcPts val="0"/>
              </a:spcAft>
              <a:buSzPts val="1400"/>
              <a:buChar char="▪"/>
            </a:pPr>
            <a:r>
              <a:rPr lang="en"/>
              <a:t>Extends 1967 restrictions to emails, cordless phones, etc</a:t>
            </a:r>
            <a:endParaRPr/>
          </a:p>
          <a:p>
            <a:pPr indent="-285750" lvl="1" marL="742950" rtl="0" algn="l">
              <a:spcBef>
                <a:spcPts val="560"/>
              </a:spcBef>
              <a:spcAft>
                <a:spcPts val="0"/>
              </a:spcAft>
              <a:buSzPts val="1400"/>
              <a:buChar char="▪"/>
            </a:pPr>
            <a:r>
              <a:rPr lang="en"/>
              <a:t>Does this apply to direct messages and other newer forms of communication?</a:t>
            </a:r>
            <a:endParaRPr/>
          </a:p>
          <a:p>
            <a:pPr indent="-196850" lvl="1" marL="742950" rtl="0" algn="l">
              <a:spcBef>
                <a:spcPts val="560"/>
              </a:spcBef>
              <a:spcAft>
                <a:spcPts val="0"/>
              </a:spcAft>
              <a:buSzPts val="1400"/>
              <a:buNone/>
            </a:pPr>
            <a:r>
              <a:t/>
            </a:r>
            <a:endParaRPr i="1"/>
          </a:p>
        </p:txBody>
      </p:sp>
      <p:pic>
        <p:nvPicPr>
          <p:cNvPr id="291" name="Google Shape;291;p46"/>
          <p:cNvPicPr preferRelativeResize="0"/>
          <p:nvPr>
            <p:ph type="title"/>
          </p:nvPr>
        </p:nvPicPr>
        <p:blipFill rotWithShape="1">
          <a:blip r:embed="rId3">
            <a:alphaModFix/>
          </a:blip>
          <a:srcRect b="0" l="0" r="0" t="0"/>
          <a:stretch/>
        </p:blipFill>
        <p:spPr>
          <a:xfrm>
            <a:off x="969963" y="22622"/>
            <a:ext cx="8113712" cy="1083469"/>
          </a:xfrm>
          <a:prstGeom prst="rect">
            <a:avLst/>
          </a:prstGeom>
          <a:noFill/>
          <a:ln>
            <a:noFill/>
          </a:ln>
          <a:effectLst>
            <a:outerShdw blurRad="63500" rotWithShape="0" algn="ctr" dir="3179998" dist="33020">
              <a:srgbClr val="000000">
                <a:alpha val="29803"/>
              </a:srgbClr>
            </a:outerShdw>
          </a:effectLst>
        </p:spPr>
      </p:pic>
      <p:sp>
        <p:nvSpPr>
          <p:cNvPr id="292" name="Google Shape;292;p46"/>
          <p:cNvSpPr txBox="1"/>
          <p:nvPr>
            <p:ph idx="11" type="ftr"/>
          </p:nvPr>
        </p:nvSpPr>
        <p:spPr>
          <a:xfrm>
            <a:off x="5676900" y="4857750"/>
            <a:ext cx="3467100" cy="257174"/>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
              <a:t>Copyright © 2018, 2013, 2008 Pearson Education, Inc. All Rights Reserved</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0">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0">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0">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0">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47"/>
          <p:cNvSpPr txBox="1"/>
          <p:nvPr>
            <p:ph idx="1" type="body"/>
          </p:nvPr>
        </p:nvSpPr>
        <p:spPr>
          <a:xfrm>
            <a:off x="1219200" y="1028700"/>
            <a:ext cx="7620000" cy="3657600"/>
          </a:xfrm>
          <a:prstGeom prst="rect">
            <a:avLst/>
          </a:prstGeom>
          <a:noFill/>
          <a:ln>
            <a:noFill/>
          </a:ln>
        </p:spPr>
        <p:txBody>
          <a:bodyPr anchorCtr="0" anchor="t" bIns="45700" lIns="91425" spcFirstLastPara="1" rIns="91425" wrap="square" tIns="45700">
            <a:noAutofit/>
          </a:bodyPr>
          <a:lstStyle/>
          <a:p>
            <a:pPr indent="-330200" lvl="0" marL="342900" rtl="0" algn="l">
              <a:spcBef>
                <a:spcPts val="0"/>
              </a:spcBef>
              <a:spcAft>
                <a:spcPts val="0"/>
              </a:spcAft>
              <a:buSzPts val="2800"/>
              <a:buChar char="▪"/>
            </a:pPr>
            <a:r>
              <a:rPr i="1" lang="en" sz="2800"/>
              <a:t>Kyllo v United States </a:t>
            </a:r>
            <a:r>
              <a:rPr lang="en" sz="2800"/>
              <a:t>(2001)</a:t>
            </a:r>
            <a:endParaRPr i="1" sz="2800"/>
          </a:p>
          <a:p>
            <a:pPr indent="-273050" lvl="1" marL="742950" rtl="0" algn="l">
              <a:spcBef>
                <a:spcPts val="560"/>
              </a:spcBef>
              <a:spcAft>
                <a:spcPts val="0"/>
              </a:spcAft>
              <a:buSzPts val="1200"/>
              <a:buChar char="▪"/>
            </a:pPr>
            <a:r>
              <a:rPr lang="en" sz="2600"/>
              <a:t>Supreme Court ruled that police could not use thermal-imaging devices to search a home from the outside without a search warrant. </a:t>
            </a:r>
            <a:endParaRPr sz="2600"/>
          </a:p>
          <a:p>
            <a:pPr indent="-273050" lvl="1" marL="742950" rtl="0" algn="l">
              <a:spcBef>
                <a:spcPts val="560"/>
              </a:spcBef>
              <a:spcAft>
                <a:spcPts val="0"/>
              </a:spcAft>
              <a:buSzPts val="1200"/>
              <a:buChar char="▪"/>
            </a:pPr>
            <a:r>
              <a:rPr lang="en" sz="2600"/>
              <a:t>Court stated that where “government uses a device that is not in general public use, to explore details of the home that would previously have been unknowable without physical intrusion, the surveillance is a ‘search.’”</a:t>
            </a:r>
            <a:endParaRPr sz="2600"/>
          </a:p>
          <a:p>
            <a:pPr indent="-196850" lvl="1" marL="742950" rtl="0" algn="l">
              <a:spcBef>
                <a:spcPts val="560"/>
              </a:spcBef>
              <a:spcAft>
                <a:spcPts val="0"/>
              </a:spcAft>
              <a:buSzPts val="1400"/>
              <a:buNone/>
            </a:pPr>
            <a:r>
              <a:t/>
            </a:r>
            <a:endParaRPr sz="2600"/>
          </a:p>
          <a:p>
            <a:pPr indent="-196850" lvl="1" marL="742950" rtl="0" algn="l">
              <a:spcBef>
                <a:spcPts val="560"/>
              </a:spcBef>
              <a:spcAft>
                <a:spcPts val="0"/>
              </a:spcAft>
              <a:buSzPts val="1400"/>
              <a:buNone/>
            </a:pPr>
            <a:r>
              <a:t/>
            </a:r>
            <a:endParaRPr i="1" sz="2600"/>
          </a:p>
        </p:txBody>
      </p:sp>
      <p:pic>
        <p:nvPicPr>
          <p:cNvPr id="299" name="Google Shape;299;p47"/>
          <p:cNvPicPr preferRelativeResize="0"/>
          <p:nvPr>
            <p:ph type="title"/>
          </p:nvPr>
        </p:nvPicPr>
        <p:blipFill rotWithShape="1">
          <a:blip r:embed="rId3">
            <a:alphaModFix/>
          </a:blip>
          <a:srcRect b="0" l="0" r="0" t="0"/>
          <a:stretch/>
        </p:blipFill>
        <p:spPr>
          <a:xfrm>
            <a:off x="969963" y="22622"/>
            <a:ext cx="8113712" cy="1083469"/>
          </a:xfrm>
          <a:prstGeom prst="rect">
            <a:avLst/>
          </a:prstGeom>
          <a:noFill/>
          <a:ln>
            <a:noFill/>
          </a:ln>
          <a:effectLst>
            <a:outerShdw blurRad="63500" rotWithShape="0" algn="ctr" dir="3179998" dist="33020">
              <a:srgbClr val="000000">
                <a:alpha val="29803"/>
              </a:srgbClr>
            </a:outerShdw>
          </a:effectLst>
        </p:spPr>
      </p:pic>
      <p:sp>
        <p:nvSpPr>
          <p:cNvPr id="300" name="Google Shape;300;p47"/>
          <p:cNvSpPr txBox="1"/>
          <p:nvPr>
            <p:ph idx="11" type="ftr"/>
          </p:nvPr>
        </p:nvSpPr>
        <p:spPr>
          <a:xfrm>
            <a:off x="5676900" y="4857750"/>
            <a:ext cx="3467100" cy="257174"/>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
              <a:t>Copyright © 2018, 2013, 2008 Pearson Education, Inc. All Rights Reserved</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8">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8">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8">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8">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48"/>
          <p:cNvSpPr txBox="1"/>
          <p:nvPr>
            <p:ph idx="1" type="body"/>
          </p:nvPr>
        </p:nvSpPr>
        <p:spPr>
          <a:xfrm>
            <a:off x="1219200" y="1028700"/>
            <a:ext cx="7620000" cy="3657600"/>
          </a:xfrm>
          <a:prstGeom prst="rect">
            <a:avLst/>
          </a:prstGeom>
        </p:spPr>
        <p:txBody>
          <a:bodyPr anchorCtr="0" anchor="t" bIns="45700" lIns="91425" spcFirstLastPara="1" rIns="91425" wrap="square" tIns="45700">
            <a:noAutofit/>
          </a:bodyPr>
          <a:lstStyle/>
          <a:p>
            <a:pPr indent="0" lvl="0" marL="0" rtl="0" algn="l">
              <a:spcBef>
                <a:spcPts val="600"/>
              </a:spcBef>
              <a:spcAft>
                <a:spcPts val="0"/>
              </a:spcAft>
              <a:buNone/>
            </a:pPr>
            <a:r>
              <a:rPr lang="en"/>
              <a:t>Congress shall make no law respecting an establishment of religion, or prohibiting the free exercise thereof; or abridging the freedom of speech, or of the press; or the right of the people peaceably to assemble, and to petition the Government for a redress of grievances</a:t>
            </a:r>
            <a:endParaRPr/>
          </a:p>
        </p:txBody>
      </p:sp>
      <p:sp>
        <p:nvSpPr>
          <p:cNvPr id="307" name="Google Shape;307;p48"/>
          <p:cNvSpPr txBox="1"/>
          <p:nvPr>
            <p:ph type="title"/>
          </p:nvPr>
        </p:nvSpPr>
        <p:spPr>
          <a:xfrm>
            <a:off x="1219200" y="171450"/>
            <a:ext cx="7162800" cy="85725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
              <a:t>The 1st Amendment</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49"/>
          <p:cNvSpPr txBox="1"/>
          <p:nvPr>
            <p:ph idx="1" type="body"/>
          </p:nvPr>
        </p:nvSpPr>
        <p:spPr>
          <a:xfrm>
            <a:off x="1219200" y="1028700"/>
            <a:ext cx="7620000" cy="36576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3000"/>
              <a:buFont typeface="Calibri"/>
              <a:buNone/>
            </a:pPr>
            <a:r>
              <a:rPr lang="en"/>
              <a:t>Regulating communications media</a:t>
            </a:r>
            <a:endParaRPr/>
          </a:p>
          <a:p>
            <a:pPr indent="-342900" lvl="0" marL="342900" rtl="0" algn="l">
              <a:lnSpc>
                <a:spcPct val="90000"/>
              </a:lnSpc>
              <a:spcBef>
                <a:spcPts val="600"/>
              </a:spcBef>
              <a:spcAft>
                <a:spcPts val="0"/>
              </a:spcAft>
              <a:buSzPts val="3000"/>
              <a:buChar char="▪"/>
            </a:pPr>
            <a:r>
              <a:rPr lang="en"/>
              <a:t>First Amendment protection and government regulation</a:t>
            </a:r>
            <a:endParaRPr/>
          </a:p>
          <a:p>
            <a:pPr indent="-285750" lvl="1" marL="742950" rtl="0" algn="l">
              <a:lnSpc>
                <a:spcPct val="90000"/>
              </a:lnSpc>
              <a:spcBef>
                <a:spcPts val="560"/>
              </a:spcBef>
              <a:spcAft>
                <a:spcPts val="0"/>
              </a:spcAft>
              <a:buSzPts val="1400"/>
              <a:buChar char="▪"/>
            </a:pPr>
            <a:r>
              <a:rPr lang="en"/>
              <a:t>Print media (newspapers, magazines, books)</a:t>
            </a:r>
            <a:endParaRPr/>
          </a:p>
          <a:p>
            <a:pPr indent="-285750" lvl="1" marL="742950" rtl="0" algn="l">
              <a:lnSpc>
                <a:spcPct val="90000"/>
              </a:lnSpc>
              <a:spcBef>
                <a:spcPts val="560"/>
              </a:spcBef>
              <a:spcAft>
                <a:spcPts val="0"/>
              </a:spcAft>
              <a:buSzPts val="1400"/>
              <a:buChar char="▪"/>
            </a:pPr>
            <a:r>
              <a:rPr lang="en"/>
              <a:t>Broadcast (television, radio)</a:t>
            </a:r>
            <a:endParaRPr/>
          </a:p>
          <a:p>
            <a:pPr indent="-285750" lvl="1" marL="742950" rtl="0" algn="l">
              <a:lnSpc>
                <a:spcPct val="90000"/>
              </a:lnSpc>
              <a:spcBef>
                <a:spcPts val="560"/>
              </a:spcBef>
              <a:spcAft>
                <a:spcPts val="0"/>
              </a:spcAft>
              <a:buSzPts val="1400"/>
              <a:buChar char="▪"/>
            </a:pPr>
            <a:r>
              <a:rPr lang="en"/>
              <a:t>Common carriers (telephones, postal system)</a:t>
            </a:r>
            <a:endParaRPr/>
          </a:p>
        </p:txBody>
      </p:sp>
      <p:pic>
        <p:nvPicPr>
          <p:cNvPr id="314" name="Google Shape;314;p49"/>
          <p:cNvPicPr preferRelativeResize="0"/>
          <p:nvPr>
            <p:ph type="title"/>
          </p:nvPr>
        </p:nvPicPr>
        <p:blipFill rotWithShape="1">
          <a:blip r:embed="rId3">
            <a:alphaModFix/>
          </a:blip>
          <a:srcRect b="0" l="0" r="0" t="0"/>
          <a:stretch/>
        </p:blipFill>
        <p:spPr>
          <a:xfrm>
            <a:off x="950913" y="136922"/>
            <a:ext cx="7523162" cy="964406"/>
          </a:xfrm>
          <a:prstGeom prst="rect">
            <a:avLst/>
          </a:prstGeom>
          <a:noFill/>
          <a:ln>
            <a:noFill/>
          </a:ln>
          <a:effectLst>
            <a:outerShdw blurRad="63500" rotWithShape="0" algn="ctr" dir="3179998" dist="33020">
              <a:srgbClr val="000000">
                <a:alpha val="29803"/>
              </a:srgbClr>
            </a:outerShdw>
          </a:effectLst>
        </p:spPr>
      </p:pic>
      <p:sp>
        <p:nvSpPr>
          <p:cNvPr id="315" name="Google Shape;315;p49"/>
          <p:cNvSpPr txBox="1"/>
          <p:nvPr>
            <p:ph idx="11" type="ftr"/>
          </p:nvPr>
        </p:nvSpPr>
        <p:spPr>
          <a:xfrm>
            <a:off x="5676900" y="4857750"/>
            <a:ext cx="3467100" cy="257174"/>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
              <a:t>Copyright © 2018, 2013, 2008 Pearson Education, Inc. All Rights Reserved </a:t>
            </a:r>
            <a:endParaRPr/>
          </a:p>
        </p:txBody>
      </p:sp>
      <p:sp>
        <p:nvSpPr>
          <p:cNvPr id="316" name="Google Shape;316;p49"/>
          <p:cNvSpPr/>
          <p:nvPr/>
        </p:nvSpPr>
        <p:spPr>
          <a:xfrm>
            <a:off x="3436961" y="2514600"/>
            <a:ext cx="3184478" cy="1600200"/>
          </a:xfrm>
          <a:prstGeom prst="wedgeRoundRectCallout">
            <a:avLst>
              <a:gd fmla="val -67442" name="adj1"/>
              <a:gd fmla="val -62966" name="adj2"/>
              <a:gd fmla="val 16667" name="adj3"/>
            </a:avLst>
          </a:prstGeom>
          <a:solidFill>
            <a:schemeClr val="accent1"/>
          </a:solidFill>
          <a:ln cap="flat" cmpd="sng" w="25400">
            <a:solidFill>
              <a:srgbClr val="7B785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 sz="3200" u="none" cap="none" strike="noStrike">
                <a:solidFill>
                  <a:schemeClr val="lt1"/>
                </a:solidFill>
                <a:latin typeface="Arial"/>
                <a:ea typeface="Arial"/>
                <a:cs typeface="Arial"/>
                <a:sym typeface="Arial"/>
              </a:rPr>
              <a:t>Strongest 1</a:t>
            </a:r>
            <a:r>
              <a:rPr b="0" baseline="30000" i="0" lang="en" sz="3200" u="none" cap="none" strike="noStrike">
                <a:solidFill>
                  <a:schemeClr val="lt1"/>
                </a:solidFill>
                <a:latin typeface="Arial"/>
                <a:ea typeface="Arial"/>
                <a:cs typeface="Arial"/>
                <a:sym typeface="Arial"/>
              </a:rPr>
              <a:t>st</a:t>
            </a:r>
            <a:r>
              <a:rPr b="0" i="0" lang="en" sz="3200" u="none" cap="none" strike="noStrike">
                <a:solidFill>
                  <a:schemeClr val="lt1"/>
                </a:solidFill>
                <a:latin typeface="Arial"/>
                <a:ea typeface="Arial"/>
                <a:cs typeface="Arial"/>
                <a:sym typeface="Arial"/>
              </a:rPr>
              <a:t> Amendment Protections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50"/>
          <p:cNvSpPr txBox="1"/>
          <p:nvPr>
            <p:ph idx="1" type="body"/>
          </p:nvPr>
        </p:nvSpPr>
        <p:spPr>
          <a:xfrm>
            <a:off x="1219200" y="1028700"/>
            <a:ext cx="7620000" cy="36576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3000"/>
              <a:buFont typeface="Calibri"/>
              <a:buNone/>
            </a:pPr>
            <a:r>
              <a:rPr lang="en"/>
              <a:t>Regulating communications media</a:t>
            </a:r>
            <a:endParaRPr/>
          </a:p>
          <a:p>
            <a:pPr indent="-342900" lvl="0" marL="342900" rtl="0" algn="l">
              <a:lnSpc>
                <a:spcPct val="90000"/>
              </a:lnSpc>
              <a:spcBef>
                <a:spcPts val="600"/>
              </a:spcBef>
              <a:spcAft>
                <a:spcPts val="0"/>
              </a:spcAft>
              <a:buSzPts val="3000"/>
              <a:buChar char="▪"/>
            </a:pPr>
            <a:r>
              <a:rPr lang="en"/>
              <a:t>First Amendment protection and government regulation</a:t>
            </a:r>
            <a:endParaRPr/>
          </a:p>
          <a:p>
            <a:pPr indent="-285750" lvl="1" marL="742950" rtl="0" algn="l">
              <a:lnSpc>
                <a:spcPct val="90000"/>
              </a:lnSpc>
              <a:spcBef>
                <a:spcPts val="560"/>
              </a:spcBef>
              <a:spcAft>
                <a:spcPts val="0"/>
              </a:spcAft>
              <a:buSzPts val="1400"/>
              <a:buChar char="▪"/>
            </a:pPr>
            <a:r>
              <a:rPr lang="en"/>
              <a:t>Print media (newspapers, magazines, books)</a:t>
            </a:r>
            <a:endParaRPr/>
          </a:p>
          <a:p>
            <a:pPr indent="-285750" lvl="1" marL="742950" rtl="0" algn="l">
              <a:lnSpc>
                <a:spcPct val="90000"/>
              </a:lnSpc>
              <a:spcBef>
                <a:spcPts val="560"/>
              </a:spcBef>
              <a:spcAft>
                <a:spcPts val="0"/>
              </a:spcAft>
              <a:buSzPts val="1400"/>
              <a:buChar char="▪"/>
            </a:pPr>
            <a:r>
              <a:rPr lang="en"/>
              <a:t>Broadcast (television, radio)</a:t>
            </a:r>
            <a:endParaRPr/>
          </a:p>
          <a:p>
            <a:pPr indent="-285750" lvl="1" marL="742950" rtl="0" algn="l">
              <a:lnSpc>
                <a:spcPct val="90000"/>
              </a:lnSpc>
              <a:spcBef>
                <a:spcPts val="560"/>
              </a:spcBef>
              <a:spcAft>
                <a:spcPts val="0"/>
              </a:spcAft>
              <a:buSzPts val="1400"/>
              <a:buChar char="▪"/>
            </a:pPr>
            <a:r>
              <a:rPr lang="en"/>
              <a:t>Common carriers (telephones, postal system)</a:t>
            </a:r>
            <a:endParaRPr/>
          </a:p>
        </p:txBody>
      </p:sp>
      <p:pic>
        <p:nvPicPr>
          <p:cNvPr id="323" name="Google Shape;323;p50"/>
          <p:cNvPicPr preferRelativeResize="0"/>
          <p:nvPr>
            <p:ph type="title"/>
          </p:nvPr>
        </p:nvPicPr>
        <p:blipFill rotWithShape="1">
          <a:blip r:embed="rId3">
            <a:alphaModFix/>
          </a:blip>
          <a:srcRect b="0" l="0" r="0" t="0"/>
          <a:stretch/>
        </p:blipFill>
        <p:spPr>
          <a:xfrm>
            <a:off x="950913" y="136922"/>
            <a:ext cx="7523162" cy="964406"/>
          </a:xfrm>
          <a:prstGeom prst="rect">
            <a:avLst/>
          </a:prstGeom>
          <a:noFill/>
          <a:ln>
            <a:noFill/>
          </a:ln>
          <a:effectLst>
            <a:outerShdw blurRad="63500" rotWithShape="0" algn="ctr" dir="3179998" dist="33020">
              <a:srgbClr val="000000">
                <a:alpha val="29803"/>
              </a:srgbClr>
            </a:outerShdw>
          </a:effectLst>
        </p:spPr>
      </p:pic>
      <p:sp>
        <p:nvSpPr>
          <p:cNvPr id="324" name="Google Shape;324;p50"/>
          <p:cNvSpPr txBox="1"/>
          <p:nvPr>
            <p:ph idx="11" type="ftr"/>
          </p:nvPr>
        </p:nvSpPr>
        <p:spPr>
          <a:xfrm>
            <a:off x="5676900" y="4857750"/>
            <a:ext cx="3467100" cy="257174"/>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
              <a:t>Copyright © 2018, 2013, 2008 Pearson Education, Inc. All Rights Reserved </a:t>
            </a:r>
            <a:endParaRPr/>
          </a:p>
        </p:txBody>
      </p:sp>
      <p:sp>
        <p:nvSpPr>
          <p:cNvPr id="325" name="Google Shape;325;p50"/>
          <p:cNvSpPr/>
          <p:nvPr/>
        </p:nvSpPr>
        <p:spPr>
          <a:xfrm>
            <a:off x="4046561" y="2658718"/>
            <a:ext cx="4792639" cy="2171700"/>
          </a:xfrm>
          <a:prstGeom prst="wedgeRoundRectCallout">
            <a:avLst>
              <a:gd fmla="val -67052" name="adj1"/>
              <a:gd fmla="val -47340" name="adj2"/>
              <a:gd fmla="val 16667" name="adj3"/>
            </a:avLst>
          </a:prstGeom>
          <a:solidFill>
            <a:schemeClr val="accent1"/>
          </a:solidFill>
          <a:ln cap="flat" cmpd="sng" w="25400">
            <a:solidFill>
              <a:srgbClr val="7B785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 sz="3200" u="none" cap="none" strike="noStrike">
                <a:solidFill>
                  <a:schemeClr val="lt1"/>
                </a:solidFill>
                <a:latin typeface="Arial"/>
                <a:ea typeface="Arial"/>
                <a:cs typeface="Arial"/>
                <a:sym typeface="Arial"/>
              </a:rPr>
              <a:t>Government has some control:</a:t>
            </a:r>
            <a:endParaRPr/>
          </a:p>
          <a:p>
            <a:pPr indent="-457200" lvl="0" marL="457200" marR="0" rtl="0" algn="ctr">
              <a:spcBef>
                <a:spcPts val="0"/>
              </a:spcBef>
              <a:spcAft>
                <a:spcPts val="0"/>
              </a:spcAft>
              <a:buClr>
                <a:schemeClr val="lt1"/>
              </a:buClr>
              <a:buSzPts val="3200"/>
              <a:buFont typeface="Arial"/>
              <a:buChar char="•"/>
            </a:pPr>
            <a:r>
              <a:rPr b="0" i="0" lang="en" sz="3200" u="none" cap="none" strike="noStrike">
                <a:solidFill>
                  <a:schemeClr val="lt1"/>
                </a:solidFill>
                <a:latin typeface="Arial"/>
                <a:ea typeface="Arial"/>
                <a:cs typeface="Arial"/>
                <a:sym typeface="Arial"/>
              </a:rPr>
              <a:t>FCC Licenses</a:t>
            </a:r>
            <a:endParaRPr/>
          </a:p>
          <a:p>
            <a:pPr indent="-457200" lvl="0" marL="457200" marR="0" rtl="0" algn="ctr">
              <a:spcBef>
                <a:spcPts val="0"/>
              </a:spcBef>
              <a:spcAft>
                <a:spcPts val="0"/>
              </a:spcAft>
              <a:buClr>
                <a:schemeClr val="lt1"/>
              </a:buClr>
              <a:buSzPts val="3200"/>
              <a:buFont typeface="Arial"/>
              <a:buChar char="•"/>
            </a:pPr>
            <a:r>
              <a:rPr b="0" i="0" lang="en" sz="3200" u="none" cap="none" strike="noStrike">
                <a:solidFill>
                  <a:schemeClr val="lt1"/>
                </a:solidFill>
                <a:latin typeface="Arial"/>
                <a:ea typeface="Arial"/>
                <a:cs typeface="Arial"/>
                <a:sym typeface="Arial"/>
              </a:rPr>
              <a:t>Meet standard of merit or lose license to broadcast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4"/>
          <p:cNvSpPr txBox="1"/>
          <p:nvPr>
            <p:ph idx="1" type="body"/>
          </p:nvPr>
        </p:nvSpPr>
        <p:spPr>
          <a:xfrm>
            <a:off x="1219200" y="1028700"/>
            <a:ext cx="7620000" cy="36576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3000"/>
              <a:buFont typeface="Calibri"/>
              <a:buNone/>
            </a:pPr>
            <a:r>
              <a:rPr lang="en"/>
              <a:t>What is Ethics:</a:t>
            </a:r>
            <a:endParaRPr/>
          </a:p>
          <a:p>
            <a:pPr indent="-342900" lvl="0" marL="342900" rtl="0" algn="l">
              <a:spcBef>
                <a:spcPts val="560"/>
              </a:spcBef>
              <a:spcAft>
                <a:spcPts val="0"/>
              </a:spcAft>
              <a:buSzPts val="2800"/>
              <a:buChar char="▪"/>
            </a:pPr>
            <a:r>
              <a:rPr lang="en" sz="2800"/>
              <a:t>Study of what it means to “do the right thing”.</a:t>
            </a:r>
            <a:endParaRPr/>
          </a:p>
          <a:p>
            <a:pPr indent="-342900" lvl="0" marL="342900" rtl="0" algn="l">
              <a:spcBef>
                <a:spcPts val="560"/>
              </a:spcBef>
              <a:spcAft>
                <a:spcPts val="0"/>
              </a:spcAft>
              <a:buSzPts val="2800"/>
              <a:buChar char="▪"/>
            </a:pPr>
            <a:r>
              <a:rPr lang="en" sz="2800"/>
              <a:t>Assumes people are rational and make free choices.</a:t>
            </a:r>
            <a:endParaRPr/>
          </a:p>
          <a:p>
            <a:pPr indent="-342900" lvl="0" marL="342900" rtl="0" algn="l">
              <a:spcBef>
                <a:spcPts val="560"/>
              </a:spcBef>
              <a:spcAft>
                <a:spcPts val="0"/>
              </a:spcAft>
              <a:buSzPts val="2800"/>
              <a:buChar char="▪"/>
            </a:pPr>
            <a:r>
              <a:rPr lang="en" sz="2800"/>
              <a:t>Rules to follow in our interactions and our actions that affect others.</a:t>
            </a:r>
            <a:endParaRPr sz="2800"/>
          </a:p>
          <a:p>
            <a:pPr indent="-342900" lvl="0" marL="342900" rtl="0" algn="l">
              <a:spcBef>
                <a:spcPts val="560"/>
              </a:spcBef>
              <a:spcAft>
                <a:spcPts val="0"/>
              </a:spcAft>
              <a:buSzPts val="2800"/>
              <a:buChar char="▪"/>
            </a:pPr>
            <a:r>
              <a:rPr lang="en" sz="2800"/>
              <a:t>What does this mean for software engineers and researchers?</a:t>
            </a:r>
            <a:endParaRPr sz="2800"/>
          </a:p>
          <a:p>
            <a:pPr indent="-152400" lvl="0" marL="342900" rtl="0" algn="l">
              <a:spcBef>
                <a:spcPts val="600"/>
              </a:spcBef>
              <a:spcAft>
                <a:spcPts val="0"/>
              </a:spcAft>
              <a:buSzPts val="3000"/>
              <a:buNone/>
            </a:pPr>
            <a:r>
              <a:t/>
            </a:r>
            <a:endParaRPr/>
          </a:p>
        </p:txBody>
      </p:sp>
      <p:pic>
        <p:nvPicPr>
          <p:cNvPr id="109" name="Google Shape;109;p24"/>
          <p:cNvPicPr preferRelativeResize="0"/>
          <p:nvPr>
            <p:ph type="title"/>
          </p:nvPr>
        </p:nvPicPr>
        <p:blipFill rotWithShape="1">
          <a:blip r:embed="rId3">
            <a:alphaModFix/>
          </a:blip>
          <a:srcRect b="0" l="0" r="0" t="0"/>
          <a:stretch/>
        </p:blipFill>
        <p:spPr>
          <a:xfrm>
            <a:off x="933450" y="136922"/>
            <a:ext cx="7540625" cy="964406"/>
          </a:xfrm>
          <a:prstGeom prst="rect">
            <a:avLst/>
          </a:prstGeom>
          <a:noFill/>
          <a:ln>
            <a:noFill/>
          </a:ln>
          <a:effectLst>
            <a:outerShdw blurRad="63500" rotWithShape="0" algn="ctr" dir="3179998" dist="33020">
              <a:srgbClr val="000000">
                <a:alpha val="29803"/>
              </a:srgbClr>
            </a:outerShdw>
          </a:effectLst>
        </p:spPr>
      </p:pic>
      <p:sp>
        <p:nvSpPr>
          <p:cNvPr id="110" name="Google Shape;110;p24"/>
          <p:cNvSpPr txBox="1"/>
          <p:nvPr>
            <p:ph idx="11" type="ftr"/>
          </p:nvPr>
        </p:nvSpPr>
        <p:spPr>
          <a:xfrm>
            <a:off x="5865396" y="4815514"/>
            <a:ext cx="3278604" cy="2286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C8B8A"/>
              </a:buClr>
              <a:buSzPts val="700"/>
              <a:buFont typeface="Arial"/>
              <a:buNone/>
            </a:pPr>
            <a:r>
              <a:rPr b="0" i="0" lang="en" sz="700" u="none" cap="none" strike="noStrike">
                <a:solidFill>
                  <a:srgbClr val="8C8B8A"/>
                </a:solidFill>
                <a:latin typeface="Arial"/>
                <a:ea typeface="Arial"/>
                <a:cs typeface="Arial"/>
                <a:sym typeface="Arial"/>
              </a:rPr>
              <a:t>Copyright © 2018, 2013, 2008 Pearson Education, Inc. All Rights Reserved</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8">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8">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8">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8">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8">
                                            <p:txEl>
                                              <p:pRg end="5" st="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51"/>
          <p:cNvSpPr txBox="1"/>
          <p:nvPr>
            <p:ph idx="1" type="body"/>
          </p:nvPr>
        </p:nvSpPr>
        <p:spPr>
          <a:xfrm>
            <a:off x="1219200" y="1028700"/>
            <a:ext cx="7620000" cy="36576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3000"/>
              <a:buFont typeface="Calibri"/>
              <a:buNone/>
            </a:pPr>
            <a:r>
              <a:rPr lang="en"/>
              <a:t>Regulating communications media</a:t>
            </a:r>
            <a:endParaRPr/>
          </a:p>
          <a:p>
            <a:pPr indent="-342900" lvl="0" marL="342900" rtl="0" algn="l">
              <a:lnSpc>
                <a:spcPct val="90000"/>
              </a:lnSpc>
              <a:spcBef>
                <a:spcPts val="600"/>
              </a:spcBef>
              <a:spcAft>
                <a:spcPts val="0"/>
              </a:spcAft>
              <a:buSzPts val="3000"/>
              <a:buChar char="▪"/>
            </a:pPr>
            <a:r>
              <a:rPr lang="en"/>
              <a:t>First Amendment protection and government regulation</a:t>
            </a:r>
            <a:endParaRPr/>
          </a:p>
          <a:p>
            <a:pPr indent="-285750" lvl="1" marL="742950" rtl="0" algn="l">
              <a:lnSpc>
                <a:spcPct val="90000"/>
              </a:lnSpc>
              <a:spcBef>
                <a:spcPts val="560"/>
              </a:spcBef>
              <a:spcAft>
                <a:spcPts val="0"/>
              </a:spcAft>
              <a:buSzPts val="1400"/>
              <a:buChar char="▪"/>
            </a:pPr>
            <a:r>
              <a:rPr lang="en"/>
              <a:t>Print media (newspapers, magazines, books)</a:t>
            </a:r>
            <a:endParaRPr/>
          </a:p>
          <a:p>
            <a:pPr indent="-285750" lvl="1" marL="742950" rtl="0" algn="l">
              <a:lnSpc>
                <a:spcPct val="90000"/>
              </a:lnSpc>
              <a:spcBef>
                <a:spcPts val="560"/>
              </a:spcBef>
              <a:spcAft>
                <a:spcPts val="0"/>
              </a:spcAft>
              <a:buSzPts val="1400"/>
              <a:buChar char="▪"/>
            </a:pPr>
            <a:r>
              <a:rPr lang="en"/>
              <a:t>Broadcast (television, radio)</a:t>
            </a:r>
            <a:endParaRPr/>
          </a:p>
          <a:p>
            <a:pPr indent="-285750" lvl="1" marL="742950" rtl="0" algn="l">
              <a:lnSpc>
                <a:spcPct val="90000"/>
              </a:lnSpc>
              <a:spcBef>
                <a:spcPts val="560"/>
              </a:spcBef>
              <a:spcAft>
                <a:spcPts val="0"/>
              </a:spcAft>
              <a:buSzPts val="1400"/>
              <a:buChar char="▪"/>
            </a:pPr>
            <a:r>
              <a:rPr lang="en"/>
              <a:t>Common carriers (telephones, postal system)</a:t>
            </a:r>
            <a:endParaRPr/>
          </a:p>
        </p:txBody>
      </p:sp>
      <p:pic>
        <p:nvPicPr>
          <p:cNvPr id="332" name="Google Shape;332;p51"/>
          <p:cNvPicPr preferRelativeResize="0"/>
          <p:nvPr>
            <p:ph type="title"/>
          </p:nvPr>
        </p:nvPicPr>
        <p:blipFill rotWithShape="1">
          <a:blip r:embed="rId3">
            <a:alphaModFix/>
          </a:blip>
          <a:srcRect b="0" l="0" r="0" t="0"/>
          <a:stretch/>
        </p:blipFill>
        <p:spPr>
          <a:xfrm>
            <a:off x="950913" y="136922"/>
            <a:ext cx="7523162" cy="964406"/>
          </a:xfrm>
          <a:prstGeom prst="rect">
            <a:avLst/>
          </a:prstGeom>
          <a:noFill/>
          <a:ln>
            <a:noFill/>
          </a:ln>
          <a:effectLst>
            <a:outerShdw blurRad="63500" rotWithShape="0" algn="ctr" dir="3179998" dist="33020">
              <a:srgbClr val="000000">
                <a:alpha val="29803"/>
              </a:srgbClr>
            </a:outerShdw>
          </a:effectLst>
        </p:spPr>
      </p:pic>
      <p:sp>
        <p:nvSpPr>
          <p:cNvPr id="333" name="Google Shape;333;p51"/>
          <p:cNvSpPr txBox="1"/>
          <p:nvPr>
            <p:ph idx="11" type="ftr"/>
          </p:nvPr>
        </p:nvSpPr>
        <p:spPr>
          <a:xfrm>
            <a:off x="5676900" y="4857750"/>
            <a:ext cx="3467100" cy="257174"/>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
              <a:t>Copyright © 2018, 2013, 2008 Pearson Education, Inc. All Rights Reserved </a:t>
            </a:r>
            <a:endParaRPr/>
          </a:p>
        </p:txBody>
      </p:sp>
      <p:sp>
        <p:nvSpPr>
          <p:cNvPr id="334" name="Google Shape;334;p51"/>
          <p:cNvSpPr/>
          <p:nvPr/>
        </p:nvSpPr>
        <p:spPr>
          <a:xfrm>
            <a:off x="4046561" y="514350"/>
            <a:ext cx="4792639" cy="2171700"/>
          </a:xfrm>
          <a:prstGeom prst="wedgeRoundRectCallout">
            <a:avLst>
              <a:gd fmla="val -78389" name="adj1"/>
              <a:gd fmla="val 61585" name="adj2"/>
              <a:gd fmla="val 16667" name="adj3"/>
            </a:avLst>
          </a:prstGeom>
          <a:solidFill>
            <a:schemeClr val="accent1"/>
          </a:solidFill>
          <a:ln cap="flat" cmpd="sng" w="25400">
            <a:solidFill>
              <a:srgbClr val="7B785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 sz="3200" u="none" cap="none" strike="noStrike">
                <a:solidFill>
                  <a:schemeClr val="lt1"/>
                </a:solidFill>
                <a:latin typeface="Arial"/>
                <a:ea typeface="Arial"/>
                <a:cs typeface="Arial"/>
                <a:sym typeface="Arial"/>
              </a:rPr>
              <a:t>Medium available to all</a:t>
            </a:r>
            <a:endParaRPr/>
          </a:p>
          <a:p>
            <a:pPr indent="0" lvl="0" marL="0" marR="0" rtl="0" algn="ctr">
              <a:spcBef>
                <a:spcPts val="0"/>
              </a:spcBef>
              <a:spcAft>
                <a:spcPts val="0"/>
              </a:spcAft>
              <a:buNone/>
            </a:pPr>
            <a:r>
              <a:rPr b="0" i="0" lang="en" sz="3200" u="none" cap="none" strike="noStrike">
                <a:solidFill>
                  <a:schemeClr val="lt1"/>
                </a:solidFill>
                <a:latin typeface="Arial"/>
                <a:ea typeface="Arial"/>
                <a:cs typeface="Arial"/>
                <a:sym typeface="Arial"/>
              </a:rPr>
              <a:t>Medium regulated content is not</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52"/>
          <p:cNvSpPr txBox="1"/>
          <p:nvPr>
            <p:ph idx="1" type="body"/>
          </p:nvPr>
        </p:nvSpPr>
        <p:spPr>
          <a:xfrm>
            <a:off x="1219200" y="857250"/>
            <a:ext cx="7620000" cy="36576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800"/>
              <a:buFont typeface="Calibri"/>
              <a:buNone/>
            </a:pPr>
            <a:r>
              <a:rPr lang="en" sz="2200"/>
              <a:t>Free-speech Principles</a:t>
            </a:r>
            <a:endParaRPr sz="2400"/>
          </a:p>
          <a:p>
            <a:pPr indent="-304800" lvl="0" marL="342900" rtl="0" algn="l">
              <a:spcBef>
                <a:spcPts val="560"/>
              </a:spcBef>
              <a:spcAft>
                <a:spcPts val="0"/>
              </a:spcAft>
              <a:buSzPts val="2200"/>
              <a:buChar char="▪"/>
            </a:pPr>
            <a:r>
              <a:rPr lang="en" sz="2200"/>
              <a:t>Supreme Court principles and guidelines</a:t>
            </a:r>
            <a:endParaRPr sz="2400"/>
          </a:p>
          <a:p>
            <a:pPr indent="-247650" lvl="1" marL="742950" rtl="0" algn="l">
              <a:spcBef>
                <a:spcPts val="560"/>
              </a:spcBef>
              <a:spcAft>
                <a:spcPts val="0"/>
              </a:spcAft>
              <a:buSzPts val="800"/>
              <a:buChar char="▪"/>
            </a:pPr>
            <a:r>
              <a:rPr lang="en" sz="2200"/>
              <a:t>Advocating illegal acts is (usually) legal.</a:t>
            </a:r>
            <a:endParaRPr sz="2200"/>
          </a:p>
          <a:p>
            <a:pPr indent="-190500" lvl="2" marL="1143000" rtl="0" algn="l">
              <a:spcBef>
                <a:spcPts val="560"/>
              </a:spcBef>
              <a:spcAft>
                <a:spcPts val="0"/>
              </a:spcAft>
              <a:buSzPts val="1800"/>
              <a:buChar char="▪"/>
            </a:pPr>
            <a:r>
              <a:rPr lang="en" sz="1800"/>
              <a:t>I am free to advocate that people download software illegally or jailbreak firesticks</a:t>
            </a:r>
            <a:endParaRPr sz="1800"/>
          </a:p>
          <a:p>
            <a:pPr indent="-247650" lvl="1" marL="742950" rtl="0" algn="l">
              <a:spcBef>
                <a:spcPts val="560"/>
              </a:spcBef>
              <a:spcAft>
                <a:spcPts val="0"/>
              </a:spcAft>
              <a:buSzPts val="800"/>
              <a:buChar char="▪"/>
            </a:pPr>
            <a:r>
              <a:rPr lang="en" sz="2200"/>
              <a:t>Anonymous speech is protected.</a:t>
            </a:r>
            <a:endParaRPr sz="2200"/>
          </a:p>
          <a:p>
            <a:pPr indent="-190500" lvl="2" marL="1143000" rtl="0" algn="l">
              <a:spcBef>
                <a:spcPts val="560"/>
              </a:spcBef>
              <a:spcAft>
                <a:spcPts val="0"/>
              </a:spcAft>
              <a:buSzPts val="1800"/>
              <a:buChar char="▪"/>
            </a:pPr>
            <a:r>
              <a:rPr lang="en" sz="1800"/>
              <a:t>I have the right to hide my identity online, even if a government hates use of VPNs</a:t>
            </a:r>
            <a:endParaRPr sz="1800"/>
          </a:p>
          <a:p>
            <a:pPr indent="-247650" lvl="1" marL="742950" rtl="0" algn="l">
              <a:spcBef>
                <a:spcPts val="560"/>
              </a:spcBef>
              <a:spcAft>
                <a:spcPts val="0"/>
              </a:spcAft>
              <a:buSzPts val="800"/>
              <a:buChar char="▪"/>
            </a:pPr>
            <a:r>
              <a:rPr lang="en" sz="2200"/>
              <a:t>Some restrictions are allowed on advertising.</a:t>
            </a:r>
            <a:endParaRPr sz="2200"/>
          </a:p>
          <a:p>
            <a:pPr indent="-247650" lvl="1" marL="742950" rtl="0" algn="l">
              <a:spcBef>
                <a:spcPts val="560"/>
              </a:spcBef>
              <a:spcAft>
                <a:spcPts val="0"/>
              </a:spcAft>
              <a:buSzPts val="800"/>
              <a:buChar char="▪"/>
            </a:pPr>
            <a:r>
              <a:rPr lang="en" sz="2200"/>
              <a:t>Libel and direct, specific threats are not protected.</a:t>
            </a:r>
            <a:endParaRPr sz="2200"/>
          </a:p>
          <a:p>
            <a:pPr indent="-247650" lvl="1" marL="742950" rtl="0" algn="l">
              <a:spcBef>
                <a:spcPts val="560"/>
              </a:spcBef>
              <a:spcAft>
                <a:spcPts val="0"/>
              </a:spcAft>
              <a:buSzPts val="800"/>
              <a:buChar char="▪"/>
            </a:pPr>
            <a:r>
              <a:rPr lang="en" sz="2200"/>
              <a:t>Inciting violence is illegal.</a:t>
            </a:r>
            <a:endParaRPr sz="2200"/>
          </a:p>
          <a:p>
            <a:pPr indent="-342900" lvl="0" marL="342900" rtl="0" algn="l">
              <a:spcBef>
                <a:spcPts val="560"/>
              </a:spcBef>
              <a:spcAft>
                <a:spcPts val="0"/>
              </a:spcAft>
              <a:buSzPts val="2800"/>
              <a:buFont typeface="Calibri"/>
              <a:buNone/>
            </a:pPr>
            <a:r>
              <a:t/>
            </a:r>
            <a:endParaRPr sz="2200"/>
          </a:p>
        </p:txBody>
      </p:sp>
      <p:pic>
        <p:nvPicPr>
          <p:cNvPr id="341" name="Google Shape;341;p52"/>
          <p:cNvPicPr preferRelativeResize="0"/>
          <p:nvPr>
            <p:ph type="title"/>
          </p:nvPr>
        </p:nvPicPr>
        <p:blipFill rotWithShape="1">
          <a:blip r:embed="rId3">
            <a:alphaModFix/>
          </a:blip>
          <a:srcRect b="0" l="0" r="0" t="0"/>
          <a:stretch/>
        </p:blipFill>
        <p:spPr>
          <a:xfrm>
            <a:off x="950913" y="136922"/>
            <a:ext cx="7523162" cy="964406"/>
          </a:xfrm>
          <a:prstGeom prst="rect">
            <a:avLst/>
          </a:prstGeom>
          <a:noFill/>
          <a:ln>
            <a:noFill/>
          </a:ln>
          <a:effectLst>
            <a:outerShdw blurRad="63500" rotWithShape="0" algn="ctr" dir="3179998" dist="33020">
              <a:srgbClr val="000000">
                <a:alpha val="29803"/>
              </a:srgbClr>
            </a:outerShdw>
          </a:effectLst>
        </p:spPr>
      </p:pic>
      <p:sp>
        <p:nvSpPr>
          <p:cNvPr id="342" name="Google Shape;342;p52"/>
          <p:cNvSpPr txBox="1"/>
          <p:nvPr>
            <p:ph idx="11" type="ftr"/>
          </p:nvPr>
        </p:nvSpPr>
        <p:spPr>
          <a:xfrm>
            <a:off x="5676900" y="4857750"/>
            <a:ext cx="3467100" cy="257174"/>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
              <a:t>Copyright © 2018, 2013, 2008 Pearson Education, Inc. All Rights Reserved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0">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0">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0">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0">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0">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0">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0">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0">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0">
                                            <p:txEl>
                                              <p:pRg end="9" st="9"/>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53"/>
          <p:cNvSpPr txBox="1"/>
          <p:nvPr>
            <p:ph idx="1" type="body"/>
          </p:nvPr>
        </p:nvSpPr>
        <p:spPr>
          <a:xfrm>
            <a:off x="1219200" y="1028700"/>
            <a:ext cx="7620000" cy="36576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2800"/>
              <a:buFont typeface="Calibri"/>
              <a:buNone/>
            </a:pPr>
            <a:r>
              <a:rPr lang="en" sz="2300"/>
              <a:t>What was already illegal? </a:t>
            </a:r>
            <a:r>
              <a:rPr i="1" lang="en" sz="1500">
                <a:latin typeface="Arial"/>
                <a:ea typeface="Arial"/>
                <a:cs typeface="Arial"/>
                <a:sym typeface="Arial"/>
              </a:rPr>
              <a:t>Miller v. California (1973)</a:t>
            </a:r>
            <a:endParaRPr sz="3300"/>
          </a:p>
          <a:p>
            <a:pPr indent="-311150" lvl="0" marL="342900" rtl="0" algn="l">
              <a:lnSpc>
                <a:spcPct val="90000"/>
              </a:lnSpc>
              <a:spcBef>
                <a:spcPts val="560"/>
              </a:spcBef>
              <a:spcAft>
                <a:spcPts val="0"/>
              </a:spcAft>
              <a:buSzPts val="2300"/>
              <a:buChar char="▪"/>
            </a:pPr>
            <a:r>
              <a:rPr lang="en" sz="2300"/>
              <a:t>Obscenity</a:t>
            </a:r>
            <a:endParaRPr sz="2500"/>
          </a:p>
          <a:p>
            <a:pPr indent="-254000" lvl="1" marL="742950" rtl="0" algn="l">
              <a:lnSpc>
                <a:spcPct val="90000"/>
              </a:lnSpc>
              <a:spcBef>
                <a:spcPts val="560"/>
              </a:spcBef>
              <a:spcAft>
                <a:spcPts val="0"/>
              </a:spcAft>
              <a:buSzPts val="900"/>
              <a:buChar char="▪"/>
            </a:pPr>
            <a:r>
              <a:rPr lang="en" sz="2300"/>
              <a:t>Depicts a sexual act against state law</a:t>
            </a:r>
            <a:endParaRPr sz="2300"/>
          </a:p>
          <a:p>
            <a:pPr indent="-254000" lvl="1" marL="742950" rtl="0" algn="l">
              <a:lnSpc>
                <a:spcPct val="90000"/>
              </a:lnSpc>
              <a:spcBef>
                <a:spcPts val="560"/>
              </a:spcBef>
              <a:spcAft>
                <a:spcPts val="0"/>
              </a:spcAft>
              <a:buSzPts val="900"/>
              <a:buChar char="▪"/>
            </a:pPr>
            <a:r>
              <a:rPr lang="en" sz="2300"/>
              <a:t>Depicts these acts in a patently offensive manner that appeals to prurient interest as judged by a reasonable person using community standards</a:t>
            </a:r>
            <a:endParaRPr sz="2300"/>
          </a:p>
          <a:p>
            <a:pPr indent="-254000" lvl="1" marL="742950" rtl="0" algn="l">
              <a:lnSpc>
                <a:spcPct val="90000"/>
              </a:lnSpc>
              <a:spcBef>
                <a:spcPts val="560"/>
              </a:spcBef>
              <a:spcAft>
                <a:spcPts val="0"/>
              </a:spcAft>
              <a:buSzPts val="900"/>
              <a:buChar char="▪"/>
            </a:pPr>
            <a:r>
              <a:rPr lang="en" sz="2300"/>
              <a:t>Lacks literary, artistic, social, political or scientific value</a:t>
            </a:r>
            <a:endParaRPr sz="2300"/>
          </a:p>
          <a:p>
            <a:pPr indent="-196850" lvl="2" marL="1143000" rtl="0" algn="l">
              <a:lnSpc>
                <a:spcPct val="90000"/>
              </a:lnSpc>
              <a:spcBef>
                <a:spcPts val="560"/>
              </a:spcBef>
              <a:spcAft>
                <a:spcPts val="0"/>
              </a:spcAft>
              <a:buSzPts val="1900"/>
              <a:buChar char="▪"/>
            </a:pPr>
            <a:r>
              <a:rPr lang="en" sz="1900"/>
              <a:t>this last point is interesting, as a fictional film depicting a crime is obviously different than an actual act being depicted. What about artistic films where a crime is actually comitted in filming?</a:t>
            </a:r>
            <a:endParaRPr sz="1900"/>
          </a:p>
        </p:txBody>
      </p:sp>
      <p:pic>
        <p:nvPicPr>
          <p:cNvPr id="349" name="Google Shape;349;p53"/>
          <p:cNvPicPr preferRelativeResize="0"/>
          <p:nvPr>
            <p:ph type="title"/>
          </p:nvPr>
        </p:nvPicPr>
        <p:blipFill rotWithShape="1">
          <a:blip r:embed="rId3">
            <a:alphaModFix/>
          </a:blip>
          <a:srcRect b="0" l="0" r="0" t="0"/>
          <a:stretch/>
        </p:blipFill>
        <p:spPr>
          <a:xfrm>
            <a:off x="950913" y="136922"/>
            <a:ext cx="7523162" cy="964406"/>
          </a:xfrm>
          <a:prstGeom prst="rect">
            <a:avLst/>
          </a:prstGeom>
          <a:noFill/>
          <a:ln>
            <a:noFill/>
          </a:ln>
          <a:effectLst>
            <a:outerShdw blurRad="63500" rotWithShape="0" algn="ctr" dir="3179998" dist="33020">
              <a:srgbClr val="000000">
                <a:alpha val="29803"/>
              </a:srgbClr>
            </a:outerShdw>
          </a:effectLst>
        </p:spPr>
      </p:pic>
      <p:sp>
        <p:nvSpPr>
          <p:cNvPr id="350" name="Google Shape;350;p53"/>
          <p:cNvSpPr txBox="1"/>
          <p:nvPr>
            <p:ph idx="11" type="ftr"/>
          </p:nvPr>
        </p:nvSpPr>
        <p:spPr>
          <a:xfrm>
            <a:off x="5676900" y="4857750"/>
            <a:ext cx="3467100" cy="257174"/>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
              <a:t>Copyright © 2018, 2013, 2008 Pearson Education, Inc. All Rights Reserved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8">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8">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8">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8">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8">
                                            <p:txEl>
                                              <p:pRg end="5" st="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54"/>
          <p:cNvSpPr txBox="1"/>
          <p:nvPr>
            <p:ph idx="1" type="body"/>
          </p:nvPr>
        </p:nvSpPr>
        <p:spPr>
          <a:xfrm>
            <a:off x="1219200" y="1028700"/>
            <a:ext cx="7696200" cy="3657600"/>
          </a:xfrm>
          <a:prstGeom prst="rect">
            <a:avLst/>
          </a:prstGeom>
          <a:noFill/>
          <a:ln>
            <a:noFill/>
          </a:ln>
        </p:spPr>
        <p:txBody>
          <a:bodyPr anchorCtr="0" anchor="t" bIns="45700" lIns="91425" spcFirstLastPara="1" rIns="91425" wrap="square" tIns="45700">
            <a:noAutofit/>
          </a:bodyPr>
          <a:lstStyle/>
          <a:p>
            <a:pPr indent="-342900" lvl="0" marL="342900" rtl="0" algn="l">
              <a:lnSpc>
                <a:spcPct val="80000"/>
              </a:lnSpc>
              <a:spcBef>
                <a:spcPts val="0"/>
              </a:spcBef>
              <a:spcAft>
                <a:spcPts val="0"/>
              </a:spcAft>
              <a:buSzPts val="2960"/>
              <a:buFont typeface="Calibri"/>
              <a:buNone/>
            </a:pPr>
            <a:r>
              <a:rPr lang="en" sz="2260"/>
              <a:t>Internet Censorship Laws &amp; Alternatives</a:t>
            </a:r>
            <a:endParaRPr sz="2300"/>
          </a:p>
          <a:p>
            <a:pPr indent="-298450" lvl="0" marL="342900" rtl="0" algn="l">
              <a:lnSpc>
                <a:spcPct val="80000"/>
              </a:lnSpc>
              <a:spcBef>
                <a:spcPts val="555"/>
              </a:spcBef>
              <a:spcAft>
                <a:spcPts val="0"/>
              </a:spcAft>
              <a:buSzPts val="2075"/>
              <a:buChar char="▪"/>
            </a:pPr>
            <a:r>
              <a:rPr lang="en" sz="2075"/>
              <a:t>Communications Decency Act of 1996 (CDA) </a:t>
            </a:r>
            <a:endParaRPr sz="2300"/>
          </a:p>
          <a:p>
            <a:pPr indent="-241141" lvl="1" marL="742950" rtl="0" algn="l">
              <a:lnSpc>
                <a:spcPct val="80000"/>
              </a:lnSpc>
              <a:spcBef>
                <a:spcPts val="481"/>
              </a:spcBef>
              <a:spcAft>
                <a:spcPts val="0"/>
              </a:spcAft>
              <a:buSzPts val="500"/>
              <a:buChar char="▪"/>
            </a:pPr>
            <a:r>
              <a:rPr lang="en" sz="1704"/>
              <a:t>Attempted to avoid conflict with First Amendment by focusing on children</a:t>
            </a:r>
            <a:endParaRPr sz="2100"/>
          </a:p>
          <a:p>
            <a:pPr indent="-241141" lvl="1" marL="742950" rtl="0" algn="l">
              <a:lnSpc>
                <a:spcPct val="80000"/>
              </a:lnSpc>
              <a:spcBef>
                <a:spcPts val="481"/>
              </a:spcBef>
              <a:spcAft>
                <a:spcPts val="0"/>
              </a:spcAft>
              <a:buSzPts val="500"/>
              <a:buChar char="▪"/>
            </a:pPr>
            <a:r>
              <a:rPr lang="en" sz="1704"/>
              <a:t>Made it a crime to make available to anyone under 18 any obscene or indecent communication</a:t>
            </a:r>
            <a:endParaRPr sz="1704"/>
          </a:p>
          <a:p>
            <a:pPr indent="-241141" lvl="1" marL="742950" rtl="0" algn="l">
              <a:lnSpc>
                <a:spcPct val="80000"/>
              </a:lnSpc>
              <a:spcBef>
                <a:spcPts val="481"/>
              </a:spcBef>
              <a:spcAft>
                <a:spcPts val="0"/>
              </a:spcAft>
              <a:buSzPts val="500"/>
              <a:buChar char="▪"/>
            </a:pPr>
            <a:r>
              <a:rPr lang="en" sz="1704"/>
              <a:t>Would disallow Bibles and Shakespeare on the web</a:t>
            </a:r>
            <a:endParaRPr sz="1704"/>
          </a:p>
          <a:p>
            <a:pPr indent="-241141" lvl="1" marL="742950" rtl="0" algn="l">
              <a:lnSpc>
                <a:spcPct val="80000"/>
              </a:lnSpc>
              <a:spcBef>
                <a:spcPts val="481"/>
              </a:spcBef>
              <a:spcAft>
                <a:spcPts val="0"/>
              </a:spcAft>
              <a:buSzPts val="500"/>
              <a:buChar char="▪"/>
            </a:pPr>
            <a:r>
              <a:rPr lang="en" sz="1704"/>
              <a:t>Wanted use of Identification</a:t>
            </a:r>
            <a:endParaRPr sz="1704"/>
          </a:p>
          <a:p>
            <a:pPr indent="-298450" lvl="0" marL="342900" rtl="0" algn="l">
              <a:lnSpc>
                <a:spcPct val="90000"/>
              </a:lnSpc>
              <a:spcBef>
                <a:spcPts val="555"/>
              </a:spcBef>
              <a:spcAft>
                <a:spcPts val="0"/>
              </a:spcAft>
              <a:buSzPts val="2075"/>
              <a:buChar char="▪"/>
            </a:pPr>
            <a:r>
              <a:rPr lang="en" sz="2075"/>
              <a:t>Found to be unconstitutional</a:t>
            </a:r>
            <a:endParaRPr sz="2300"/>
          </a:p>
          <a:p>
            <a:pPr indent="-241141" lvl="1" marL="742950" rtl="0" algn="l">
              <a:lnSpc>
                <a:spcPct val="90000"/>
              </a:lnSpc>
              <a:spcBef>
                <a:spcPts val="481"/>
              </a:spcBef>
              <a:spcAft>
                <a:spcPts val="0"/>
              </a:spcAft>
              <a:buSzPts val="500"/>
              <a:buChar char="▪"/>
            </a:pPr>
            <a:r>
              <a:rPr lang="en" sz="1704"/>
              <a:t>Restricted adult access to obscene artistic material</a:t>
            </a:r>
            <a:endParaRPr sz="2100"/>
          </a:p>
          <a:p>
            <a:pPr indent="-241141" lvl="1" marL="742950" rtl="0" algn="l">
              <a:lnSpc>
                <a:spcPct val="90000"/>
              </a:lnSpc>
              <a:spcBef>
                <a:spcPts val="481"/>
              </a:spcBef>
              <a:spcAft>
                <a:spcPts val="0"/>
              </a:spcAft>
              <a:buSzPts val="500"/>
              <a:buChar char="▪"/>
            </a:pPr>
            <a:r>
              <a:rPr lang="en" sz="1704"/>
              <a:t>It was too vague and broad</a:t>
            </a:r>
            <a:endParaRPr sz="2100"/>
          </a:p>
          <a:p>
            <a:pPr indent="-241141" lvl="1" marL="742950" rtl="0" algn="l">
              <a:lnSpc>
                <a:spcPct val="90000"/>
              </a:lnSpc>
              <a:spcBef>
                <a:spcPts val="481"/>
              </a:spcBef>
              <a:spcAft>
                <a:spcPts val="0"/>
              </a:spcAft>
              <a:buSzPts val="500"/>
              <a:buChar char="▪"/>
            </a:pPr>
            <a:r>
              <a:rPr lang="en" sz="1704"/>
              <a:t>It did not use the least restrictive means of accomplishing the goal of protecting children</a:t>
            </a:r>
            <a:endParaRPr sz="1520"/>
          </a:p>
        </p:txBody>
      </p:sp>
      <p:pic>
        <p:nvPicPr>
          <p:cNvPr id="357" name="Google Shape;357;p54"/>
          <p:cNvPicPr preferRelativeResize="0"/>
          <p:nvPr>
            <p:ph type="title"/>
          </p:nvPr>
        </p:nvPicPr>
        <p:blipFill rotWithShape="1">
          <a:blip r:embed="rId3">
            <a:alphaModFix/>
          </a:blip>
          <a:srcRect b="0" l="0" r="0" t="0"/>
          <a:stretch/>
        </p:blipFill>
        <p:spPr>
          <a:xfrm>
            <a:off x="950913" y="136922"/>
            <a:ext cx="7523162" cy="964406"/>
          </a:xfrm>
          <a:prstGeom prst="rect">
            <a:avLst/>
          </a:prstGeom>
          <a:noFill/>
          <a:ln>
            <a:noFill/>
          </a:ln>
          <a:effectLst>
            <a:outerShdw blurRad="63500" rotWithShape="0" algn="ctr" dir="3179998" dist="33020">
              <a:srgbClr val="000000">
                <a:alpha val="29803"/>
              </a:srgbClr>
            </a:outerShdw>
          </a:effectLst>
        </p:spPr>
      </p:pic>
      <p:sp>
        <p:nvSpPr>
          <p:cNvPr id="358" name="Google Shape;358;p54"/>
          <p:cNvSpPr txBox="1"/>
          <p:nvPr>
            <p:ph idx="11" type="ftr"/>
          </p:nvPr>
        </p:nvSpPr>
        <p:spPr>
          <a:xfrm>
            <a:off x="5676900" y="4857750"/>
            <a:ext cx="3467100" cy="257174"/>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
              <a:t>Copyright © 2018, 2013, 2008 Pearson Education, Inc. All Rights Reserved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6">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6">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6">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6">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6">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6">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6">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6">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6">
                                            <p:txEl>
                                              <p:pRg end="9" st="9"/>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55"/>
          <p:cNvSpPr txBox="1"/>
          <p:nvPr>
            <p:ph idx="1" type="body"/>
          </p:nvPr>
        </p:nvSpPr>
        <p:spPr>
          <a:xfrm>
            <a:off x="1219200" y="971550"/>
            <a:ext cx="7620000" cy="36576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3000"/>
              <a:buFont typeface="Calibri"/>
              <a:buNone/>
            </a:pPr>
            <a:r>
              <a:rPr lang="en" sz="2600"/>
              <a:t>Internet Censorship Laws &amp; Alternatives </a:t>
            </a:r>
            <a:endParaRPr sz="2600"/>
          </a:p>
          <a:p>
            <a:pPr indent="-317500" lvl="0" marL="342900" rtl="0" algn="l">
              <a:lnSpc>
                <a:spcPct val="90000"/>
              </a:lnSpc>
              <a:spcBef>
                <a:spcPts val="560"/>
              </a:spcBef>
              <a:spcAft>
                <a:spcPts val="0"/>
              </a:spcAft>
              <a:buSzPts val="2400"/>
              <a:buChar char="▪"/>
            </a:pPr>
            <a:r>
              <a:rPr lang="en" sz="2400"/>
              <a:t>Child Online Protection Act of 1998 (COPA)</a:t>
            </a:r>
            <a:endParaRPr sz="2600"/>
          </a:p>
          <a:p>
            <a:pPr indent="-260350" lvl="1" marL="742950" rtl="0" algn="l">
              <a:lnSpc>
                <a:spcPct val="90000"/>
              </a:lnSpc>
              <a:spcBef>
                <a:spcPts val="480"/>
              </a:spcBef>
              <a:spcAft>
                <a:spcPts val="0"/>
              </a:spcAft>
              <a:buSzPts val="800"/>
              <a:buChar char="▪"/>
            </a:pPr>
            <a:r>
              <a:rPr lang="en" sz="2000"/>
              <a:t>More limited than CDA</a:t>
            </a:r>
            <a:endParaRPr sz="2400"/>
          </a:p>
          <a:p>
            <a:pPr indent="-260350" lvl="1" marL="742950" rtl="0" algn="l">
              <a:lnSpc>
                <a:spcPct val="90000"/>
              </a:lnSpc>
              <a:spcBef>
                <a:spcPts val="480"/>
              </a:spcBef>
              <a:spcAft>
                <a:spcPts val="0"/>
              </a:spcAft>
              <a:buSzPts val="800"/>
              <a:buChar char="▪"/>
            </a:pPr>
            <a:r>
              <a:rPr lang="en" sz="2000"/>
              <a:t>Federal crime for </a:t>
            </a:r>
            <a:r>
              <a:rPr b="1" lang="en" sz="2000"/>
              <a:t>commercial</a:t>
            </a:r>
            <a:r>
              <a:rPr lang="en" sz="2000"/>
              <a:t> Web sites to make available to minors material “harmful to minors” as judged by community standards</a:t>
            </a:r>
            <a:endParaRPr sz="2000"/>
          </a:p>
          <a:p>
            <a:pPr indent="-336550" lvl="1" marL="742950" rtl="0" algn="l">
              <a:lnSpc>
                <a:spcPct val="90000"/>
              </a:lnSpc>
              <a:spcBef>
                <a:spcPts val="480"/>
              </a:spcBef>
              <a:spcAft>
                <a:spcPts val="0"/>
              </a:spcAft>
              <a:buSzPts val="2000"/>
              <a:buChar char="▪"/>
            </a:pPr>
            <a:r>
              <a:rPr lang="en" sz="2000"/>
              <a:t>Are videos of drinking harmful to minors?</a:t>
            </a:r>
            <a:endParaRPr sz="2000"/>
          </a:p>
          <a:p>
            <a:pPr indent="-317500" lvl="0" marL="342900" rtl="0" algn="l">
              <a:lnSpc>
                <a:spcPct val="90000"/>
              </a:lnSpc>
              <a:spcBef>
                <a:spcPts val="560"/>
              </a:spcBef>
              <a:spcAft>
                <a:spcPts val="0"/>
              </a:spcAft>
              <a:buSzPts val="2400"/>
              <a:buChar char="▪"/>
            </a:pPr>
            <a:r>
              <a:rPr lang="en" sz="2400"/>
              <a:t>Found to be unconstitutional</a:t>
            </a:r>
            <a:endParaRPr sz="2600"/>
          </a:p>
          <a:p>
            <a:pPr indent="-260350" lvl="1" marL="742950" rtl="0" algn="l">
              <a:lnSpc>
                <a:spcPct val="90000"/>
              </a:lnSpc>
              <a:spcBef>
                <a:spcPts val="480"/>
              </a:spcBef>
              <a:spcAft>
                <a:spcPts val="0"/>
              </a:spcAft>
              <a:buSzPts val="800"/>
              <a:buChar char="▪"/>
            </a:pPr>
            <a:r>
              <a:rPr lang="en" sz="2000"/>
              <a:t>It was too broad </a:t>
            </a:r>
            <a:endParaRPr sz="2400"/>
          </a:p>
          <a:p>
            <a:pPr indent="-260350" lvl="1" marL="742950" rtl="0" algn="l">
              <a:lnSpc>
                <a:spcPct val="90000"/>
              </a:lnSpc>
              <a:spcBef>
                <a:spcPts val="480"/>
              </a:spcBef>
              <a:spcAft>
                <a:spcPts val="0"/>
              </a:spcAft>
              <a:buSzPts val="800"/>
              <a:buChar char="▪"/>
            </a:pPr>
            <a:r>
              <a:rPr lang="en" sz="2000"/>
              <a:t>It would restrict the entire country to the standards of the most conservative community</a:t>
            </a:r>
            <a:endParaRPr sz="2400"/>
          </a:p>
          <a:p>
            <a:pPr indent="-260350" lvl="1" marL="742950" rtl="0" algn="l">
              <a:lnSpc>
                <a:spcPct val="90000"/>
              </a:lnSpc>
              <a:spcBef>
                <a:spcPts val="480"/>
              </a:spcBef>
              <a:spcAft>
                <a:spcPts val="0"/>
              </a:spcAft>
              <a:buSzPts val="800"/>
              <a:buChar char="▪"/>
            </a:pPr>
            <a:r>
              <a:rPr lang="en" sz="2000"/>
              <a:t>It would have a chilling effect</a:t>
            </a:r>
            <a:endParaRPr sz="2400"/>
          </a:p>
          <a:p>
            <a:pPr indent="-190500" lvl="0" marL="342900" rtl="0" algn="l">
              <a:lnSpc>
                <a:spcPct val="90000"/>
              </a:lnSpc>
              <a:spcBef>
                <a:spcPts val="480"/>
              </a:spcBef>
              <a:spcAft>
                <a:spcPts val="0"/>
              </a:spcAft>
              <a:buSzPts val="2400"/>
              <a:buNone/>
            </a:pPr>
            <a:r>
              <a:t/>
            </a:r>
            <a:endParaRPr sz="2000"/>
          </a:p>
        </p:txBody>
      </p:sp>
      <p:pic>
        <p:nvPicPr>
          <p:cNvPr id="365" name="Google Shape;365;p55"/>
          <p:cNvPicPr preferRelativeResize="0"/>
          <p:nvPr>
            <p:ph type="title"/>
          </p:nvPr>
        </p:nvPicPr>
        <p:blipFill rotWithShape="1">
          <a:blip r:embed="rId3">
            <a:alphaModFix/>
          </a:blip>
          <a:srcRect b="0" l="0" r="0" t="0"/>
          <a:stretch/>
        </p:blipFill>
        <p:spPr>
          <a:xfrm>
            <a:off x="950913" y="136922"/>
            <a:ext cx="7523100" cy="964500"/>
          </a:xfrm>
          <a:prstGeom prst="rect">
            <a:avLst/>
          </a:prstGeom>
          <a:noFill/>
          <a:ln>
            <a:noFill/>
          </a:ln>
          <a:effectLst>
            <a:outerShdw blurRad="63500" rotWithShape="0" algn="ctr" dir="3179998" dist="33020">
              <a:srgbClr val="000000">
                <a:alpha val="29803"/>
              </a:srgbClr>
            </a:outerShdw>
          </a:effectLst>
        </p:spPr>
      </p:pic>
      <p:sp>
        <p:nvSpPr>
          <p:cNvPr id="366" name="Google Shape;366;p55"/>
          <p:cNvSpPr txBox="1"/>
          <p:nvPr>
            <p:ph idx="11" type="ftr"/>
          </p:nvPr>
        </p:nvSpPr>
        <p:spPr>
          <a:xfrm>
            <a:off x="5676900" y="4857750"/>
            <a:ext cx="3467100" cy="257174"/>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
              <a:t>Copyright © 2018, 2013, 2008 Pearson Education, Inc. All Rights Reserved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4">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4">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4">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4">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4">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4">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4">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4">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4">
                                            <p:txEl>
                                              <p:pRg end="9" st="9"/>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56"/>
          <p:cNvSpPr txBox="1"/>
          <p:nvPr>
            <p:ph idx="1" type="body"/>
          </p:nvPr>
        </p:nvSpPr>
        <p:spPr>
          <a:xfrm>
            <a:off x="1219200" y="1028700"/>
            <a:ext cx="7620000" cy="4028625"/>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3000"/>
              <a:buFont typeface="Calibri"/>
              <a:buNone/>
            </a:pPr>
            <a:r>
              <a:rPr lang="en" sz="2400"/>
              <a:t>Internet Censorship Laws &amp; Alternatives</a:t>
            </a:r>
            <a:endParaRPr sz="2400"/>
          </a:p>
          <a:p>
            <a:pPr indent="-304800" lvl="0" marL="342900" rtl="0" algn="l">
              <a:lnSpc>
                <a:spcPct val="90000"/>
              </a:lnSpc>
              <a:spcBef>
                <a:spcPts val="560"/>
              </a:spcBef>
              <a:spcAft>
                <a:spcPts val="0"/>
              </a:spcAft>
              <a:buSzPts val="2200"/>
              <a:buChar char="▪"/>
            </a:pPr>
            <a:r>
              <a:rPr lang="en" sz="2200"/>
              <a:t>Children's Internet Protection Act of 2000 (CIPA)</a:t>
            </a:r>
            <a:endParaRPr sz="2400"/>
          </a:p>
          <a:p>
            <a:pPr indent="-247650" lvl="1" marL="742950" rtl="0" algn="l">
              <a:lnSpc>
                <a:spcPct val="90000"/>
              </a:lnSpc>
              <a:spcBef>
                <a:spcPts val="480"/>
              </a:spcBef>
              <a:spcAft>
                <a:spcPts val="0"/>
              </a:spcAft>
              <a:buSzPts val="600"/>
              <a:buChar char="▪"/>
            </a:pPr>
            <a:r>
              <a:rPr lang="en" sz="1800"/>
              <a:t>Requires schools and libraries that participate in certain federal programs to install filtering software</a:t>
            </a:r>
            <a:endParaRPr sz="2200"/>
          </a:p>
          <a:p>
            <a:pPr indent="-304800" lvl="0" marL="342900" rtl="0" algn="l">
              <a:lnSpc>
                <a:spcPct val="90000"/>
              </a:lnSpc>
              <a:spcBef>
                <a:spcPts val="560"/>
              </a:spcBef>
              <a:spcAft>
                <a:spcPts val="0"/>
              </a:spcAft>
              <a:buSzPts val="2200"/>
              <a:buChar char="▪"/>
            </a:pPr>
            <a:r>
              <a:rPr lang="en" sz="2200"/>
              <a:t>Upheld in court</a:t>
            </a:r>
            <a:endParaRPr sz="2400"/>
          </a:p>
          <a:p>
            <a:pPr indent="-247650" lvl="1" marL="742950" rtl="0" algn="l">
              <a:lnSpc>
                <a:spcPct val="90000"/>
              </a:lnSpc>
              <a:spcBef>
                <a:spcPts val="480"/>
              </a:spcBef>
              <a:spcAft>
                <a:spcPts val="0"/>
              </a:spcAft>
              <a:buSzPts val="600"/>
              <a:buChar char="▪"/>
            </a:pPr>
            <a:r>
              <a:rPr lang="en" sz="1800"/>
              <a:t>Does not violate First Amendment since it does not require the use of filters, impose jail or fines</a:t>
            </a:r>
            <a:endParaRPr sz="2200"/>
          </a:p>
          <a:p>
            <a:pPr indent="-247650" lvl="1" marL="742950" rtl="0" algn="l">
              <a:lnSpc>
                <a:spcPct val="90000"/>
              </a:lnSpc>
              <a:spcBef>
                <a:spcPts val="480"/>
              </a:spcBef>
              <a:spcAft>
                <a:spcPts val="0"/>
              </a:spcAft>
              <a:buSzPts val="600"/>
              <a:buChar char="▪"/>
            </a:pPr>
            <a:r>
              <a:rPr lang="en" sz="1800"/>
              <a:t>It sets a condition for receipt of certain federal funds</a:t>
            </a:r>
            <a:endParaRPr sz="1800"/>
          </a:p>
          <a:p>
            <a:pPr indent="-114300" lvl="2" marL="1143000" rtl="0" algn="l">
              <a:lnSpc>
                <a:spcPct val="90000"/>
              </a:lnSpc>
              <a:spcBef>
                <a:spcPts val="480"/>
              </a:spcBef>
              <a:spcAft>
                <a:spcPts val="0"/>
              </a:spcAft>
              <a:buSzPts val="600"/>
              <a:buChar char="▪"/>
            </a:pPr>
            <a:r>
              <a:rPr lang="en" sz="1800"/>
              <a:t>Much like private business, a terms of agreement is set </a:t>
            </a:r>
            <a:endParaRPr sz="1800"/>
          </a:p>
          <a:p>
            <a:pPr indent="-114300" lvl="2" marL="1143000" rtl="0" algn="l">
              <a:lnSpc>
                <a:spcPct val="90000"/>
              </a:lnSpc>
              <a:spcBef>
                <a:spcPts val="480"/>
              </a:spcBef>
              <a:spcAft>
                <a:spcPts val="0"/>
              </a:spcAft>
              <a:buSzPts val="600"/>
              <a:buChar char="▪"/>
            </a:pPr>
            <a:r>
              <a:rPr lang="en" sz="1800"/>
              <a:t>Can exercise free speech if willing to forgo funding</a:t>
            </a:r>
            <a:endParaRPr sz="1800"/>
          </a:p>
          <a:p>
            <a:pPr indent="-114300" lvl="2" marL="1143000" rtl="0" algn="l">
              <a:lnSpc>
                <a:spcPct val="90000"/>
              </a:lnSpc>
              <a:spcBef>
                <a:spcPts val="480"/>
              </a:spcBef>
              <a:spcAft>
                <a:spcPts val="0"/>
              </a:spcAft>
              <a:buSzPts val="600"/>
              <a:buChar char="▪"/>
            </a:pPr>
            <a:r>
              <a:rPr lang="en" sz="1800"/>
              <a:t>Con: Federal agencies can bully constituents.</a:t>
            </a:r>
            <a:endParaRPr sz="1800"/>
          </a:p>
          <a:p>
            <a:pPr indent="-114300" lvl="2" marL="1143000" rtl="0" algn="l">
              <a:lnSpc>
                <a:spcPct val="90000"/>
              </a:lnSpc>
              <a:spcBef>
                <a:spcPts val="480"/>
              </a:spcBef>
              <a:spcAft>
                <a:spcPts val="0"/>
              </a:spcAft>
              <a:buSzPts val="600"/>
              <a:buChar char="▪"/>
            </a:pPr>
            <a:r>
              <a:rPr lang="en" sz="1800"/>
              <a:t>Con: Adult Library users can’t search provocative material for valid reasons</a:t>
            </a:r>
            <a:endParaRPr sz="1800"/>
          </a:p>
          <a:p>
            <a:pPr indent="-190500" lvl="0" marL="342900" rtl="0" algn="l">
              <a:lnSpc>
                <a:spcPct val="90000"/>
              </a:lnSpc>
              <a:spcBef>
                <a:spcPts val="480"/>
              </a:spcBef>
              <a:spcAft>
                <a:spcPts val="0"/>
              </a:spcAft>
              <a:buSzPts val="2400"/>
              <a:buNone/>
            </a:pPr>
            <a:r>
              <a:t/>
            </a:r>
            <a:endParaRPr sz="1800"/>
          </a:p>
        </p:txBody>
      </p:sp>
      <p:pic>
        <p:nvPicPr>
          <p:cNvPr id="373" name="Google Shape;373;p56"/>
          <p:cNvPicPr preferRelativeResize="0"/>
          <p:nvPr>
            <p:ph type="title"/>
          </p:nvPr>
        </p:nvPicPr>
        <p:blipFill rotWithShape="1">
          <a:blip r:embed="rId3">
            <a:alphaModFix/>
          </a:blip>
          <a:srcRect b="0" l="0" r="0" t="0"/>
          <a:stretch/>
        </p:blipFill>
        <p:spPr>
          <a:xfrm>
            <a:off x="950913" y="136922"/>
            <a:ext cx="7523162" cy="964406"/>
          </a:xfrm>
          <a:prstGeom prst="rect">
            <a:avLst/>
          </a:prstGeom>
          <a:noFill/>
          <a:ln>
            <a:noFill/>
          </a:ln>
          <a:effectLst>
            <a:outerShdw blurRad="63500" rotWithShape="0" algn="ctr" dir="3179998" dist="33020">
              <a:srgbClr val="000000">
                <a:alpha val="29803"/>
              </a:srgbClr>
            </a:outerShdw>
          </a:effectLst>
        </p:spPr>
      </p:pic>
      <p:sp>
        <p:nvSpPr>
          <p:cNvPr id="374" name="Google Shape;374;p56"/>
          <p:cNvSpPr txBox="1"/>
          <p:nvPr>
            <p:ph idx="11" type="ftr"/>
          </p:nvPr>
        </p:nvSpPr>
        <p:spPr>
          <a:xfrm>
            <a:off x="5676900" y="4857750"/>
            <a:ext cx="3467100" cy="257174"/>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
              <a:t>Copyright © 2018, 2013, 2008 Pearson Education, Inc. All Rights Reserved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2">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2">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2">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2">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2">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2">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2">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2">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2">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2">
                                            <p:txEl>
                                              <p:pRg end="10" st="1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5"/>
          <p:cNvSpPr txBox="1"/>
          <p:nvPr>
            <p:ph idx="1" type="body"/>
          </p:nvPr>
        </p:nvSpPr>
        <p:spPr>
          <a:xfrm>
            <a:off x="1219200" y="1028700"/>
            <a:ext cx="7620000" cy="36576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3000"/>
              <a:buFont typeface="Calibri"/>
              <a:buNone/>
            </a:pPr>
            <a:r>
              <a:rPr lang="en"/>
              <a:t>A variety of ethical views:</a:t>
            </a:r>
            <a:endParaRPr/>
          </a:p>
          <a:p>
            <a:pPr indent="-501650" lvl="0" marL="514350" rtl="0" algn="l">
              <a:spcBef>
                <a:spcPts val="560"/>
              </a:spcBef>
              <a:spcAft>
                <a:spcPts val="0"/>
              </a:spcAft>
              <a:buSzPts val="2600"/>
              <a:buFont typeface="Calibri"/>
              <a:buAutoNum type="arabicPeriod"/>
            </a:pPr>
            <a:r>
              <a:rPr lang="en" sz="2600"/>
              <a:t>Deontological theories (nonconsequentialist)</a:t>
            </a:r>
            <a:endParaRPr sz="2800"/>
          </a:p>
          <a:p>
            <a:pPr indent="-273050" lvl="1" marL="742950" rtl="0" algn="l">
              <a:spcBef>
                <a:spcPts val="480"/>
              </a:spcBef>
              <a:spcAft>
                <a:spcPts val="0"/>
              </a:spcAft>
              <a:buSzPts val="1000"/>
              <a:buChar char="▪"/>
            </a:pPr>
            <a:r>
              <a:rPr lang="en" sz="2200"/>
              <a:t>Absolute rules regardless of outcome</a:t>
            </a:r>
            <a:endParaRPr sz="2600"/>
          </a:p>
          <a:p>
            <a:pPr indent="-273050" lvl="1" marL="742950" rtl="0" algn="l">
              <a:spcBef>
                <a:spcPts val="480"/>
              </a:spcBef>
              <a:spcAft>
                <a:spcPts val="0"/>
              </a:spcAft>
              <a:buSzPts val="1000"/>
              <a:buChar char="▪"/>
            </a:pPr>
            <a:r>
              <a:rPr lang="en" sz="2200"/>
              <a:t>“Do Not Lie”</a:t>
            </a:r>
            <a:endParaRPr sz="2600"/>
          </a:p>
          <a:p>
            <a:pPr indent="-273050" lvl="1" marL="742950" rtl="0" algn="l">
              <a:spcBef>
                <a:spcPts val="520"/>
              </a:spcBef>
              <a:spcAft>
                <a:spcPts val="0"/>
              </a:spcAft>
              <a:buSzPts val="1100"/>
              <a:buChar char="▪"/>
            </a:pPr>
            <a:r>
              <a:rPr lang="en" sz="2400"/>
              <a:t>Immanuel Kant:</a:t>
            </a:r>
            <a:endParaRPr sz="2600"/>
          </a:p>
          <a:p>
            <a:pPr indent="-215900" lvl="2" marL="1143000" rtl="0" algn="l">
              <a:spcBef>
                <a:spcPts val="440"/>
              </a:spcBef>
              <a:spcAft>
                <a:spcPts val="0"/>
              </a:spcAft>
              <a:buSzPts val="2000"/>
              <a:buChar char="▪"/>
            </a:pPr>
            <a:r>
              <a:rPr lang="en" sz="2000"/>
              <a:t>Universality: Rules apply to everyone</a:t>
            </a:r>
            <a:endParaRPr sz="2200"/>
          </a:p>
          <a:p>
            <a:pPr indent="-215900" lvl="2" marL="1143000" rtl="0" algn="l">
              <a:spcBef>
                <a:spcPts val="440"/>
              </a:spcBef>
              <a:spcAft>
                <a:spcPts val="0"/>
              </a:spcAft>
              <a:buSzPts val="2000"/>
              <a:buChar char="▪"/>
            </a:pPr>
            <a:r>
              <a:rPr lang="en" sz="2000"/>
              <a:t>Logic/Reason: Logical behaviors are ethical, irrational is evil</a:t>
            </a:r>
            <a:endParaRPr sz="2200"/>
          </a:p>
          <a:p>
            <a:pPr indent="-215900" lvl="2" marL="1143000" rtl="0" algn="l">
              <a:spcBef>
                <a:spcPts val="440"/>
              </a:spcBef>
              <a:spcAft>
                <a:spcPts val="0"/>
              </a:spcAft>
              <a:buSzPts val="2000"/>
              <a:buChar char="▪"/>
            </a:pPr>
            <a:r>
              <a:rPr lang="en" sz="2000"/>
              <a:t>People are not means to an end but an end themselves</a:t>
            </a:r>
            <a:endParaRPr sz="2000"/>
          </a:p>
          <a:p>
            <a:pPr indent="-215900" lvl="2" marL="1143000" rtl="0" algn="l">
              <a:spcBef>
                <a:spcPts val="440"/>
              </a:spcBef>
              <a:spcAft>
                <a:spcPts val="0"/>
              </a:spcAft>
              <a:buSzPts val="2000"/>
              <a:buChar char="▪"/>
            </a:pPr>
            <a:r>
              <a:rPr lang="en" sz="2000"/>
              <a:t>The above form the “categorical imperative”</a:t>
            </a:r>
            <a:endParaRPr sz="2000"/>
          </a:p>
          <a:p>
            <a:pPr indent="-203200" lvl="1" marL="742950" rtl="0" algn="l">
              <a:spcBef>
                <a:spcPts val="520"/>
              </a:spcBef>
              <a:spcAft>
                <a:spcPts val="0"/>
              </a:spcAft>
              <a:buSzPts val="1300"/>
              <a:buNone/>
            </a:pPr>
            <a:r>
              <a:t/>
            </a:r>
            <a:endParaRPr sz="2400"/>
          </a:p>
          <a:p>
            <a:pPr indent="0" lvl="0" marL="0" rtl="0" algn="l">
              <a:spcBef>
                <a:spcPts val="560"/>
              </a:spcBef>
              <a:spcAft>
                <a:spcPts val="0"/>
              </a:spcAft>
              <a:buSzPts val="2800"/>
              <a:buNone/>
            </a:pPr>
            <a:r>
              <a:t/>
            </a:r>
            <a:endParaRPr sz="2600"/>
          </a:p>
          <a:p>
            <a:pPr indent="-165100" lvl="0" marL="342900" rtl="0" algn="l">
              <a:spcBef>
                <a:spcPts val="560"/>
              </a:spcBef>
              <a:spcAft>
                <a:spcPts val="0"/>
              </a:spcAft>
              <a:buSzPts val="2800"/>
              <a:buNone/>
            </a:pPr>
            <a:r>
              <a:t/>
            </a:r>
            <a:endParaRPr sz="2600"/>
          </a:p>
        </p:txBody>
      </p:sp>
      <p:pic>
        <p:nvPicPr>
          <p:cNvPr id="116" name="Google Shape;116;p25"/>
          <p:cNvPicPr preferRelativeResize="0"/>
          <p:nvPr>
            <p:ph type="title"/>
          </p:nvPr>
        </p:nvPicPr>
        <p:blipFill rotWithShape="1">
          <a:blip r:embed="rId3">
            <a:alphaModFix/>
          </a:blip>
          <a:srcRect b="0" l="0" r="0" t="0"/>
          <a:stretch/>
        </p:blipFill>
        <p:spPr>
          <a:xfrm>
            <a:off x="933450" y="136922"/>
            <a:ext cx="7540625" cy="964406"/>
          </a:xfrm>
          <a:prstGeom prst="rect">
            <a:avLst/>
          </a:prstGeom>
          <a:noFill/>
          <a:ln>
            <a:noFill/>
          </a:ln>
          <a:effectLst>
            <a:outerShdw blurRad="63500" rotWithShape="0" algn="ctr" dir="3179998" dist="33020">
              <a:srgbClr val="000000">
                <a:alpha val="29803"/>
              </a:srgbClr>
            </a:outerShdw>
          </a:effectLst>
        </p:spPr>
      </p:pic>
      <p:sp>
        <p:nvSpPr>
          <p:cNvPr id="117" name="Google Shape;117;p25"/>
          <p:cNvSpPr txBox="1"/>
          <p:nvPr>
            <p:ph idx="11" type="ftr"/>
          </p:nvPr>
        </p:nvSpPr>
        <p:spPr>
          <a:xfrm>
            <a:off x="5865396" y="4815514"/>
            <a:ext cx="3278604" cy="2286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C8B8A"/>
              </a:buClr>
              <a:buSzPts val="700"/>
              <a:buFont typeface="Arial"/>
              <a:buNone/>
            </a:pPr>
            <a:r>
              <a:rPr b="0" i="0" lang="en" sz="700" u="none" cap="none" strike="noStrike">
                <a:solidFill>
                  <a:srgbClr val="8C8B8A"/>
                </a:solidFill>
                <a:latin typeface="Arial"/>
                <a:ea typeface="Arial"/>
                <a:cs typeface="Arial"/>
                <a:sym typeface="Arial"/>
              </a:rPr>
              <a:t>Copyright © 2018, 2013, 2008 Pearson Education, Inc. All Rights Reserved</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6"/>
          <p:cNvSpPr txBox="1"/>
          <p:nvPr>
            <p:ph idx="1" type="body"/>
          </p:nvPr>
        </p:nvSpPr>
        <p:spPr>
          <a:xfrm>
            <a:off x="1219200" y="1028700"/>
            <a:ext cx="7620000" cy="3657600"/>
          </a:xfrm>
          <a:prstGeom prst="rect">
            <a:avLst/>
          </a:prstGeom>
          <a:noFill/>
          <a:ln>
            <a:noFill/>
          </a:ln>
        </p:spPr>
        <p:txBody>
          <a:bodyPr anchorCtr="0" anchor="t" bIns="45700" lIns="91425" spcFirstLastPara="1" rIns="91425" wrap="square" tIns="45700">
            <a:noAutofit/>
          </a:bodyPr>
          <a:lstStyle/>
          <a:p>
            <a:pPr indent="-514350" lvl="0" marL="514350" rtl="0" algn="l">
              <a:spcBef>
                <a:spcPts val="0"/>
              </a:spcBef>
              <a:spcAft>
                <a:spcPts val="0"/>
              </a:spcAft>
              <a:buSzPts val="2800"/>
              <a:buFont typeface="Calibri"/>
              <a:buAutoNum type="arabicPeriod" startAt="2"/>
            </a:pPr>
            <a:r>
              <a:rPr lang="en" sz="2800"/>
              <a:t>Utilitarianism (consequentialist)</a:t>
            </a:r>
            <a:endParaRPr sz="2800"/>
          </a:p>
          <a:p>
            <a:pPr indent="-285750" lvl="1" marL="742950" rtl="0" algn="l">
              <a:spcBef>
                <a:spcPts val="520"/>
              </a:spcBef>
              <a:spcAft>
                <a:spcPts val="0"/>
              </a:spcAft>
              <a:buSzPts val="1300"/>
              <a:buChar char="▪"/>
            </a:pPr>
            <a:r>
              <a:rPr lang="en" sz="2600"/>
              <a:t>Mills argued that we should i</a:t>
            </a:r>
            <a:r>
              <a:rPr lang="en" sz="2600"/>
              <a:t>ncrease utility (happiness) to as many as possible</a:t>
            </a:r>
            <a:endParaRPr/>
          </a:p>
          <a:p>
            <a:pPr indent="-285750" lvl="1" marL="742950" rtl="0" algn="l">
              <a:spcBef>
                <a:spcPts val="520"/>
              </a:spcBef>
              <a:spcAft>
                <a:spcPts val="0"/>
              </a:spcAft>
              <a:buSzPts val="1300"/>
              <a:buChar char="▪"/>
            </a:pPr>
            <a:r>
              <a:rPr lang="en" sz="2600"/>
              <a:t>An action may increase utility for some while reducing for another</a:t>
            </a:r>
            <a:endParaRPr/>
          </a:p>
          <a:p>
            <a:pPr indent="-285750" lvl="1" marL="742950" rtl="0" algn="l">
              <a:spcBef>
                <a:spcPts val="520"/>
              </a:spcBef>
              <a:spcAft>
                <a:spcPts val="0"/>
              </a:spcAft>
              <a:buSzPts val="1300"/>
              <a:buChar char="▪"/>
            </a:pPr>
            <a:r>
              <a:rPr lang="en" sz="2600"/>
              <a:t>Does not respect individual rights</a:t>
            </a:r>
            <a:endParaRPr/>
          </a:p>
          <a:p>
            <a:pPr indent="-285750" lvl="1" marL="742950" rtl="0" algn="l">
              <a:spcBef>
                <a:spcPts val="520"/>
              </a:spcBef>
              <a:spcAft>
                <a:spcPts val="0"/>
              </a:spcAft>
              <a:buSzPts val="1300"/>
              <a:buChar char="▪"/>
            </a:pPr>
            <a:r>
              <a:rPr lang="en" sz="2600"/>
              <a:t>Can break a rule if it increases utility</a:t>
            </a:r>
            <a:endParaRPr/>
          </a:p>
          <a:p>
            <a:pPr indent="0" lvl="1" marL="457200" rtl="0" algn="l">
              <a:spcBef>
                <a:spcPts val="520"/>
              </a:spcBef>
              <a:spcAft>
                <a:spcPts val="0"/>
              </a:spcAft>
              <a:buSzPts val="1300"/>
              <a:buNone/>
            </a:pPr>
            <a:r>
              <a:t/>
            </a:r>
            <a:endParaRPr sz="2600"/>
          </a:p>
          <a:p>
            <a:pPr indent="-203200" lvl="1" marL="742950" rtl="0" algn="l">
              <a:spcBef>
                <a:spcPts val="520"/>
              </a:spcBef>
              <a:spcAft>
                <a:spcPts val="0"/>
              </a:spcAft>
              <a:buSzPts val="1300"/>
              <a:buNone/>
            </a:pPr>
            <a:r>
              <a:t/>
            </a:r>
            <a:endParaRPr sz="2600"/>
          </a:p>
          <a:p>
            <a:pPr indent="-165100" lvl="0" marL="342900" rtl="0" algn="l">
              <a:spcBef>
                <a:spcPts val="560"/>
              </a:spcBef>
              <a:spcAft>
                <a:spcPts val="0"/>
              </a:spcAft>
              <a:buSzPts val="2800"/>
              <a:buNone/>
            </a:pPr>
            <a:r>
              <a:t/>
            </a:r>
            <a:endParaRPr sz="2800"/>
          </a:p>
        </p:txBody>
      </p:sp>
      <p:pic>
        <p:nvPicPr>
          <p:cNvPr id="123" name="Google Shape;123;p26"/>
          <p:cNvPicPr preferRelativeResize="0"/>
          <p:nvPr>
            <p:ph type="title"/>
          </p:nvPr>
        </p:nvPicPr>
        <p:blipFill rotWithShape="1">
          <a:blip r:embed="rId3">
            <a:alphaModFix/>
          </a:blip>
          <a:srcRect b="0" l="0" r="0" t="0"/>
          <a:stretch/>
        </p:blipFill>
        <p:spPr>
          <a:xfrm>
            <a:off x="933450" y="136922"/>
            <a:ext cx="7540625" cy="964406"/>
          </a:xfrm>
          <a:prstGeom prst="rect">
            <a:avLst/>
          </a:prstGeom>
          <a:noFill/>
          <a:ln>
            <a:noFill/>
          </a:ln>
          <a:effectLst>
            <a:outerShdw blurRad="63500" rotWithShape="0" algn="ctr" dir="3179998" dist="33020">
              <a:srgbClr val="000000">
                <a:alpha val="29803"/>
              </a:srgbClr>
            </a:outerShdw>
          </a:effectLst>
        </p:spPr>
      </p:pic>
      <p:sp>
        <p:nvSpPr>
          <p:cNvPr id="124" name="Google Shape;124;p26"/>
          <p:cNvSpPr txBox="1"/>
          <p:nvPr>
            <p:ph idx="11" type="ftr"/>
          </p:nvPr>
        </p:nvSpPr>
        <p:spPr>
          <a:xfrm>
            <a:off x="5865396" y="4815514"/>
            <a:ext cx="3278604" cy="2286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C8B8A"/>
              </a:buClr>
              <a:buSzPts val="700"/>
              <a:buFont typeface="Arial"/>
              <a:buNone/>
            </a:pPr>
            <a:r>
              <a:rPr b="0" i="0" lang="en" sz="700" u="none" cap="none" strike="noStrike">
                <a:solidFill>
                  <a:srgbClr val="8C8B8A"/>
                </a:solidFill>
                <a:latin typeface="Arial"/>
                <a:ea typeface="Arial"/>
                <a:cs typeface="Arial"/>
                <a:sym typeface="Arial"/>
              </a:rPr>
              <a:t>Copyright © 2018, 2013, 2008 Pearson Education, Inc. All Rights Reserved</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7"/>
          <p:cNvSpPr txBox="1"/>
          <p:nvPr>
            <p:ph idx="1" type="body"/>
          </p:nvPr>
        </p:nvSpPr>
        <p:spPr>
          <a:xfrm>
            <a:off x="1219200" y="1028700"/>
            <a:ext cx="7620000" cy="3657600"/>
          </a:xfrm>
          <a:prstGeom prst="rect">
            <a:avLst/>
          </a:prstGeom>
          <a:noFill/>
          <a:ln>
            <a:noFill/>
          </a:ln>
        </p:spPr>
        <p:txBody>
          <a:bodyPr anchorCtr="0" anchor="t" bIns="45700" lIns="91425" spcFirstLastPara="1" rIns="91425" wrap="square" tIns="45700">
            <a:noAutofit/>
          </a:bodyPr>
          <a:lstStyle/>
          <a:p>
            <a:pPr indent="-514350" lvl="0" marL="514350" rtl="0" algn="l">
              <a:spcBef>
                <a:spcPts val="0"/>
              </a:spcBef>
              <a:spcAft>
                <a:spcPts val="0"/>
              </a:spcAft>
              <a:buSzPts val="2800"/>
              <a:buFont typeface="Calibri"/>
              <a:buAutoNum type="arabicPeriod" startAt="3"/>
            </a:pPr>
            <a:r>
              <a:rPr lang="en" sz="2800"/>
              <a:t>Natural Rights</a:t>
            </a:r>
            <a:endParaRPr/>
          </a:p>
          <a:p>
            <a:pPr indent="-266700" lvl="1" marL="742950" rtl="0" algn="l">
              <a:spcBef>
                <a:spcPts val="480"/>
              </a:spcBef>
              <a:spcAft>
                <a:spcPts val="0"/>
              </a:spcAft>
              <a:buSzPts val="900"/>
              <a:buChar char="▪"/>
            </a:pPr>
            <a:r>
              <a:rPr lang="en" sz="2100"/>
              <a:t>People make their </a:t>
            </a:r>
            <a:r>
              <a:rPr lang="en" sz="2100" u="sng"/>
              <a:t>own</a:t>
            </a:r>
            <a:r>
              <a:rPr lang="en" sz="2100"/>
              <a:t> decisions</a:t>
            </a:r>
            <a:endParaRPr sz="2500"/>
          </a:p>
          <a:p>
            <a:pPr indent="-209550" lvl="2" marL="1143000" rtl="0" algn="l">
              <a:spcBef>
                <a:spcPts val="400"/>
              </a:spcBef>
              <a:spcAft>
                <a:spcPts val="0"/>
              </a:spcAft>
              <a:buSzPts val="1700"/>
              <a:buChar char="▪"/>
            </a:pPr>
            <a:r>
              <a:rPr lang="en" sz="1700"/>
              <a:t>Within a sphere of freedom</a:t>
            </a:r>
            <a:endParaRPr sz="2100"/>
          </a:p>
          <a:p>
            <a:pPr indent="-266700" lvl="1" marL="742950" rtl="0" algn="l">
              <a:spcBef>
                <a:spcPts val="480"/>
              </a:spcBef>
              <a:spcAft>
                <a:spcPts val="0"/>
              </a:spcAft>
              <a:buSzPts val="900"/>
              <a:buChar char="▪"/>
            </a:pPr>
            <a:r>
              <a:rPr lang="en" sz="2100"/>
              <a:t>No interference even if others believe otherwise</a:t>
            </a:r>
            <a:endParaRPr sz="2500"/>
          </a:p>
          <a:p>
            <a:pPr indent="-209550" lvl="2" marL="1143000" rtl="0" algn="l">
              <a:spcBef>
                <a:spcPts val="400"/>
              </a:spcBef>
              <a:spcAft>
                <a:spcPts val="0"/>
              </a:spcAft>
              <a:buSzPts val="1700"/>
              <a:buChar char="▪"/>
            </a:pPr>
            <a:r>
              <a:rPr lang="en" sz="1700"/>
              <a:t>Life, Liberty, Property Rights</a:t>
            </a:r>
            <a:endParaRPr sz="1700"/>
          </a:p>
          <a:p>
            <a:pPr indent="-209550" lvl="2" marL="1143000" rtl="0" algn="l">
              <a:spcBef>
                <a:spcPts val="400"/>
              </a:spcBef>
              <a:spcAft>
                <a:spcPts val="0"/>
              </a:spcAft>
              <a:buSzPts val="1700"/>
              <a:buChar char="▪"/>
            </a:pPr>
            <a:r>
              <a:rPr lang="en" sz="1700"/>
              <a:t>private property allows for innovation</a:t>
            </a:r>
            <a:endParaRPr sz="1700"/>
          </a:p>
          <a:p>
            <a:pPr indent="-266700" lvl="1" marL="742950" rtl="0" algn="l">
              <a:spcBef>
                <a:spcPts val="560"/>
              </a:spcBef>
              <a:spcAft>
                <a:spcPts val="0"/>
              </a:spcAft>
              <a:buSzPts val="1100"/>
              <a:buChar char="▪"/>
            </a:pPr>
            <a:r>
              <a:rPr lang="en" sz="2500"/>
              <a:t>John Locke: Ourselves, our labor, and products of labor belong to us</a:t>
            </a:r>
            <a:endParaRPr sz="2500"/>
          </a:p>
          <a:p>
            <a:pPr indent="-209550" lvl="2" marL="1143000" rtl="0" algn="l">
              <a:spcBef>
                <a:spcPts val="480"/>
              </a:spcBef>
              <a:spcAft>
                <a:spcPts val="0"/>
              </a:spcAft>
              <a:buSzPts val="2100"/>
              <a:buChar char="▪"/>
            </a:pPr>
            <a:r>
              <a:rPr lang="en" sz="2100"/>
              <a:t>Why would we create something if we were forced to give it up or it could be taken?</a:t>
            </a:r>
            <a:endParaRPr sz="2100"/>
          </a:p>
          <a:p>
            <a:pPr indent="0" lvl="1" marL="457200" rtl="0" algn="l">
              <a:spcBef>
                <a:spcPts val="560"/>
              </a:spcBef>
              <a:spcAft>
                <a:spcPts val="0"/>
              </a:spcAft>
              <a:buSzPts val="1400"/>
              <a:buNone/>
            </a:pPr>
            <a:r>
              <a:t/>
            </a:r>
            <a:endParaRPr sz="2500"/>
          </a:p>
        </p:txBody>
      </p:sp>
      <p:pic>
        <p:nvPicPr>
          <p:cNvPr id="130" name="Google Shape;130;p27"/>
          <p:cNvPicPr preferRelativeResize="0"/>
          <p:nvPr>
            <p:ph type="title"/>
          </p:nvPr>
        </p:nvPicPr>
        <p:blipFill rotWithShape="1">
          <a:blip r:embed="rId3">
            <a:alphaModFix/>
          </a:blip>
          <a:srcRect b="0" l="0" r="0" t="0"/>
          <a:stretch/>
        </p:blipFill>
        <p:spPr>
          <a:xfrm>
            <a:off x="933450" y="136922"/>
            <a:ext cx="7540625" cy="964406"/>
          </a:xfrm>
          <a:prstGeom prst="rect">
            <a:avLst/>
          </a:prstGeom>
          <a:noFill/>
          <a:ln>
            <a:noFill/>
          </a:ln>
          <a:effectLst>
            <a:outerShdw blurRad="63500" rotWithShape="0" algn="ctr" dir="3179998" dist="33020">
              <a:srgbClr val="000000">
                <a:alpha val="29803"/>
              </a:srgbClr>
            </a:outerShdw>
          </a:effectLst>
        </p:spPr>
      </p:pic>
      <p:sp>
        <p:nvSpPr>
          <p:cNvPr id="131" name="Google Shape;131;p27"/>
          <p:cNvSpPr txBox="1"/>
          <p:nvPr>
            <p:ph idx="11" type="ftr"/>
          </p:nvPr>
        </p:nvSpPr>
        <p:spPr>
          <a:xfrm>
            <a:off x="5865396" y="4815514"/>
            <a:ext cx="3278604" cy="2286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C8B8A"/>
              </a:buClr>
              <a:buSzPts val="700"/>
              <a:buFont typeface="Arial"/>
              <a:buNone/>
            </a:pPr>
            <a:r>
              <a:rPr b="0" i="0" lang="en" sz="700" u="none" cap="none" strike="noStrike">
                <a:solidFill>
                  <a:srgbClr val="8C8B8A"/>
                </a:solidFill>
                <a:latin typeface="Arial"/>
                <a:ea typeface="Arial"/>
                <a:cs typeface="Arial"/>
                <a:sym typeface="Arial"/>
              </a:rPr>
              <a:t>Copyright © 2018, 2013, 2008 Pearson Education, Inc. All Rights Reserved</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9">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9">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9">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9">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9">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9">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9">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9">
                                            <p:txEl>
                                              <p:pRg end="8" st="8"/>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8"/>
          <p:cNvSpPr txBox="1"/>
          <p:nvPr>
            <p:ph idx="1" type="body"/>
          </p:nvPr>
        </p:nvSpPr>
        <p:spPr>
          <a:xfrm>
            <a:off x="1219200" y="1028700"/>
            <a:ext cx="7620000" cy="3657600"/>
          </a:xfrm>
          <a:prstGeom prst="rect">
            <a:avLst/>
          </a:prstGeom>
          <a:noFill/>
          <a:ln>
            <a:noFill/>
          </a:ln>
        </p:spPr>
        <p:txBody>
          <a:bodyPr anchorCtr="0" anchor="t" bIns="45700" lIns="91425" spcFirstLastPara="1" rIns="91425" wrap="square" tIns="45700">
            <a:noAutofit/>
          </a:bodyPr>
          <a:lstStyle/>
          <a:p>
            <a:pPr indent="-514350" lvl="0" marL="514350" rtl="0" algn="l">
              <a:spcBef>
                <a:spcPts val="0"/>
              </a:spcBef>
              <a:spcAft>
                <a:spcPts val="0"/>
              </a:spcAft>
              <a:buSzPts val="2800"/>
              <a:buFont typeface="Calibri"/>
              <a:buAutoNum type="arabicPeriod" startAt="4"/>
            </a:pPr>
            <a:r>
              <a:rPr lang="en" sz="2800"/>
              <a:t>Negative rights (liberties)</a:t>
            </a:r>
            <a:endParaRPr/>
          </a:p>
          <a:p>
            <a:pPr indent="-285750" lvl="1" marL="742950" rtl="0" algn="l">
              <a:spcBef>
                <a:spcPts val="480"/>
              </a:spcBef>
              <a:spcAft>
                <a:spcPts val="0"/>
              </a:spcAft>
              <a:buSzPts val="1200"/>
              <a:buChar char="▪"/>
            </a:pPr>
            <a:r>
              <a:rPr lang="en" sz="2400"/>
              <a:t>The right to act without interference.</a:t>
            </a:r>
            <a:endParaRPr sz="2400"/>
          </a:p>
          <a:p>
            <a:pPr indent="-228600" lvl="2" marL="1143000" rtl="0" algn="l">
              <a:spcBef>
                <a:spcPts val="480"/>
              </a:spcBef>
              <a:spcAft>
                <a:spcPts val="0"/>
              </a:spcAft>
              <a:buSzPts val="2400"/>
              <a:buChar char="▪"/>
            </a:pPr>
            <a:r>
              <a:rPr lang="en"/>
              <a:t>I can’t be arrested for my religious beliefs.</a:t>
            </a:r>
            <a:endParaRPr sz="2400"/>
          </a:p>
          <a:p>
            <a:pPr indent="-514350" lvl="0" marL="514350" rtl="0" algn="l">
              <a:spcBef>
                <a:spcPts val="560"/>
              </a:spcBef>
              <a:spcAft>
                <a:spcPts val="0"/>
              </a:spcAft>
              <a:buSzPts val="2800"/>
              <a:buFont typeface="Calibri"/>
              <a:buAutoNum type="arabicPeriod" startAt="4"/>
            </a:pPr>
            <a:r>
              <a:rPr lang="en" sz="2800"/>
              <a:t>Positive rights (claim-rights)</a:t>
            </a:r>
            <a:endParaRPr/>
          </a:p>
          <a:p>
            <a:pPr indent="-285750" lvl="1" marL="742950" rtl="0" algn="l">
              <a:spcBef>
                <a:spcPts val="480"/>
              </a:spcBef>
              <a:spcAft>
                <a:spcPts val="0"/>
              </a:spcAft>
              <a:buSzPts val="1200"/>
              <a:buChar char="▪"/>
            </a:pPr>
            <a:r>
              <a:rPr lang="en" sz="2400"/>
              <a:t>An obligation of some people to provide certain things for others</a:t>
            </a:r>
            <a:endParaRPr/>
          </a:p>
          <a:p>
            <a:pPr indent="-228600" lvl="2" marL="1143000" rtl="0" algn="l">
              <a:spcBef>
                <a:spcPts val="480"/>
              </a:spcBef>
              <a:spcAft>
                <a:spcPts val="0"/>
              </a:spcAft>
              <a:buSzPts val="2400"/>
              <a:buChar char="▪"/>
            </a:pPr>
            <a:r>
              <a:rPr lang="en"/>
              <a:t>If owning property is a right, then programs to house the homeless must be in place</a:t>
            </a:r>
            <a:endParaRPr/>
          </a:p>
        </p:txBody>
      </p:sp>
      <p:pic>
        <p:nvPicPr>
          <p:cNvPr id="137" name="Google Shape;137;p28"/>
          <p:cNvPicPr preferRelativeResize="0"/>
          <p:nvPr>
            <p:ph type="title"/>
          </p:nvPr>
        </p:nvPicPr>
        <p:blipFill rotWithShape="1">
          <a:blip r:embed="rId3">
            <a:alphaModFix/>
          </a:blip>
          <a:srcRect b="0" l="0" r="0" t="0"/>
          <a:stretch/>
        </p:blipFill>
        <p:spPr>
          <a:xfrm>
            <a:off x="933450" y="136922"/>
            <a:ext cx="7540625" cy="964406"/>
          </a:xfrm>
          <a:prstGeom prst="rect">
            <a:avLst/>
          </a:prstGeom>
          <a:noFill/>
          <a:ln>
            <a:noFill/>
          </a:ln>
          <a:effectLst>
            <a:outerShdw blurRad="63500" rotWithShape="0" algn="ctr" dir="3179998" dist="33020">
              <a:srgbClr val="000000">
                <a:alpha val="29803"/>
              </a:srgbClr>
            </a:outerShdw>
          </a:effectLst>
        </p:spPr>
      </p:pic>
      <p:sp>
        <p:nvSpPr>
          <p:cNvPr id="138" name="Google Shape;138;p28"/>
          <p:cNvSpPr txBox="1"/>
          <p:nvPr>
            <p:ph idx="11" type="ftr"/>
          </p:nvPr>
        </p:nvSpPr>
        <p:spPr>
          <a:xfrm>
            <a:off x="5865396" y="4815514"/>
            <a:ext cx="3278604" cy="2286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C8B8A"/>
              </a:buClr>
              <a:buSzPts val="700"/>
              <a:buFont typeface="Arial"/>
              <a:buNone/>
            </a:pPr>
            <a:r>
              <a:rPr b="0" i="0" lang="en" sz="700" u="none" cap="none" strike="noStrike">
                <a:solidFill>
                  <a:srgbClr val="8C8B8A"/>
                </a:solidFill>
                <a:latin typeface="Arial"/>
                <a:ea typeface="Arial"/>
                <a:cs typeface="Arial"/>
                <a:sym typeface="Arial"/>
              </a:rPr>
              <a:t>Copyright © 2018, 2013, 2008 Pearson Education, Inc. All Rights Reserved</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9"/>
          <p:cNvSpPr txBox="1"/>
          <p:nvPr>
            <p:ph idx="1" type="body"/>
          </p:nvPr>
        </p:nvSpPr>
        <p:spPr>
          <a:xfrm>
            <a:off x="1219200" y="1028700"/>
            <a:ext cx="7620000" cy="3657600"/>
          </a:xfrm>
          <a:prstGeom prst="rect">
            <a:avLst/>
          </a:prstGeom>
          <a:noFill/>
          <a:ln>
            <a:noFill/>
          </a:ln>
        </p:spPr>
        <p:txBody>
          <a:bodyPr anchorCtr="0" anchor="t" bIns="45700" lIns="91425" spcFirstLastPara="1" rIns="91425" wrap="square" tIns="45700">
            <a:noAutofit/>
          </a:bodyPr>
          <a:lstStyle/>
          <a:p>
            <a:pPr indent="-514350" lvl="0" marL="514350" rtl="0" algn="l">
              <a:spcBef>
                <a:spcPts val="0"/>
              </a:spcBef>
              <a:spcAft>
                <a:spcPts val="0"/>
              </a:spcAft>
              <a:buSzPts val="2800"/>
              <a:buFont typeface="Calibri"/>
              <a:buAutoNum type="arabicPeriod" startAt="8"/>
            </a:pPr>
            <a:r>
              <a:rPr lang="en" sz="2800"/>
              <a:t>Social contracts and a theory of political justice</a:t>
            </a:r>
            <a:endParaRPr/>
          </a:p>
          <a:p>
            <a:pPr indent="-349250" lvl="1" marL="742950" rtl="0" algn="l">
              <a:spcBef>
                <a:spcPts val="480"/>
              </a:spcBef>
              <a:spcAft>
                <a:spcPts val="0"/>
              </a:spcAft>
              <a:buSzPts val="2200"/>
              <a:buChar char="▪"/>
            </a:pPr>
            <a:r>
              <a:rPr lang="en" sz="2200"/>
              <a:t>Thomas Hobbes posed that pe</a:t>
            </a:r>
            <a:r>
              <a:rPr lang="en" sz="2200"/>
              <a:t>ople willingly submit to a common law in order to live in a civil society.</a:t>
            </a:r>
            <a:endParaRPr sz="2200"/>
          </a:p>
          <a:p>
            <a:pPr indent="-349250" lvl="1" marL="742950" rtl="0" algn="l">
              <a:spcBef>
                <a:spcPts val="480"/>
              </a:spcBef>
              <a:spcAft>
                <a:spcPts val="0"/>
              </a:spcAft>
              <a:buSzPts val="2200"/>
              <a:buChar char="▪"/>
            </a:pPr>
            <a:r>
              <a:rPr lang="en" sz="2200"/>
              <a:t>We don’t like speeding tickets, but we abide by traffic laws in order to maintain safety on roads.</a:t>
            </a:r>
            <a:endParaRPr sz="2200"/>
          </a:p>
          <a:p>
            <a:pPr indent="-349250" lvl="1" marL="742950" rtl="0" algn="l">
              <a:spcBef>
                <a:spcPts val="480"/>
              </a:spcBef>
              <a:spcAft>
                <a:spcPts val="0"/>
              </a:spcAft>
              <a:buSzPts val="2200"/>
              <a:buChar char="▪"/>
            </a:pPr>
            <a:r>
              <a:rPr lang="en" sz="2200"/>
              <a:t>Social contract theory judges how well we’re doing by how well our least fortunate members of society are doing. Different than utilitarian’s aggregate view.</a:t>
            </a:r>
            <a:endParaRPr sz="2200"/>
          </a:p>
          <a:p>
            <a:pPr indent="-349250" lvl="1" marL="742950" rtl="0" algn="l">
              <a:spcBef>
                <a:spcPts val="480"/>
              </a:spcBef>
              <a:spcAft>
                <a:spcPts val="0"/>
              </a:spcAft>
              <a:buSzPts val="2200"/>
              <a:buChar char="▪"/>
            </a:pPr>
            <a:r>
              <a:rPr lang="en" sz="2200"/>
              <a:t>This take on social contract theory was developed by John Rawls who based a view of justice as fairness.</a:t>
            </a:r>
            <a:endParaRPr sz="2200"/>
          </a:p>
          <a:p>
            <a:pPr indent="0" lvl="0" marL="0" rtl="0" algn="l">
              <a:spcBef>
                <a:spcPts val="480"/>
              </a:spcBef>
              <a:spcAft>
                <a:spcPts val="0"/>
              </a:spcAft>
              <a:buNone/>
            </a:pPr>
            <a:r>
              <a:t/>
            </a:r>
            <a:endParaRPr sz="2200"/>
          </a:p>
          <a:p>
            <a:pPr indent="-152400" lvl="0" marL="342900" rtl="0" algn="l">
              <a:spcBef>
                <a:spcPts val="600"/>
              </a:spcBef>
              <a:spcAft>
                <a:spcPts val="0"/>
              </a:spcAft>
              <a:buSzPts val="3000"/>
              <a:buNone/>
            </a:pPr>
            <a:r>
              <a:t/>
            </a:r>
            <a:endParaRPr/>
          </a:p>
        </p:txBody>
      </p:sp>
      <p:pic>
        <p:nvPicPr>
          <p:cNvPr id="146" name="Google Shape;146;p29"/>
          <p:cNvPicPr preferRelativeResize="0"/>
          <p:nvPr>
            <p:ph type="title"/>
          </p:nvPr>
        </p:nvPicPr>
        <p:blipFill rotWithShape="1">
          <a:blip r:embed="rId3">
            <a:alphaModFix/>
          </a:blip>
          <a:srcRect b="0" l="0" r="0" t="0"/>
          <a:stretch/>
        </p:blipFill>
        <p:spPr>
          <a:xfrm>
            <a:off x="933450" y="136922"/>
            <a:ext cx="7540625" cy="964406"/>
          </a:xfrm>
          <a:prstGeom prst="rect">
            <a:avLst/>
          </a:prstGeom>
          <a:noFill/>
          <a:ln>
            <a:noFill/>
          </a:ln>
          <a:effectLst>
            <a:outerShdw blurRad="63500" rotWithShape="0" algn="ctr" dir="3179998" dist="33020">
              <a:srgbClr val="000000">
                <a:alpha val="29803"/>
              </a:srgbClr>
            </a:outerShdw>
          </a:effectLst>
        </p:spPr>
      </p:pic>
      <p:sp>
        <p:nvSpPr>
          <p:cNvPr id="147" name="Google Shape;147;p29"/>
          <p:cNvSpPr txBox="1"/>
          <p:nvPr>
            <p:ph idx="11" type="ftr"/>
          </p:nvPr>
        </p:nvSpPr>
        <p:spPr>
          <a:xfrm>
            <a:off x="5865396" y="4815514"/>
            <a:ext cx="3278604" cy="2286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C8B8A"/>
              </a:buClr>
              <a:buSzPts val="700"/>
              <a:buFont typeface="Arial"/>
              <a:buNone/>
            </a:pPr>
            <a:r>
              <a:rPr b="0" i="0" lang="en" sz="700" u="none" cap="none" strike="noStrike">
                <a:solidFill>
                  <a:srgbClr val="8C8B8A"/>
                </a:solidFill>
                <a:latin typeface="Arial"/>
                <a:ea typeface="Arial"/>
                <a:cs typeface="Arial"/>
                <a:sym typeface="Arial"/>
              </a:rPr>
              <a:t>Copyright © 2018, 2013, 2008 Pearson Education, Inc. All Rights Reserved</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5"/>
                                        </p:tgtEl>
                                        <p:attrNameLst>
                                          <p:attrName>style.visibility</p:attrName>
                                        </p:attrNameLst>
                                      </p:cBhvr>
                                      <p:to>
                                        <p:strVal val="visible"/>
                                      </p:to>
                                    </p:set>
                                    <p:animEffect filter="fade" transition="in">
                                      <p:cBhvr>
                                        <p:cTn dur="1"/>
                                        <p:tgtEl>
                                          <p:spTgt spid="14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grpSp>
        <p:nvGrpSpPr>
          <p:cNvPr id="153" name="Google Shape;153;p30"/>
          <p:cNvGrpSpPr/>
          <p:nvPr/>
        </p:nvGrpSpPr>
        <p:grpSpPr>
          <a:xfrm>
            <a:off x="1219200" y="1315627"/>
            <a:ext cx="7620000" cy="3083744"/>
            <a:chOff x="0" y="382570"/>
            <a:chExt cx="7620000" cy="4111658"/>
          </a:xfrm>
        </p:grpSpPr>
        <p:sp>
          <p:nvSpPr>
            <p:cNvPr id="154" name="Google Shape;154;p30"/>
            <p:cNvSpPr/>
            <p:nvPr/>
          </p:nvSpPr>
          <p:spPr>
            <a:xfrm>
              <a:off x="685799" y="1068195"/>
              <a:ext cx="6629400" cy="3426033"/>
            </a:xfrm>
            <a:prstGeom prst="rect">
              <a:avLst/>
            </a:prstGeom>
            <a:solidFill>
              <a:srgbClr val="D9D8CB"/>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30"/>
            <p:cNvSpPr/>
            <p:nvPr/>
          </p:nvSpPr>
          <p:spPr>
            <a:xfrm>
              <a:off x="883919" y="1468874"/>
              <a:ext cx="3078480" cy="2930929"/>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30"/>
            <p:cNvSpPr txBox="1"/>
            <p:nvPr/>
          </p:nvSpPr>
          <p:spPr>
            <a:xfrm>
              <a:off x="883919" y="1468874"/>
              <a:ext cx="3078480" cy="2930929"/>
            </a:xfrm>
            <a:prstGeom prst="rect">
              <a:avLst/>
            </a:prstGeom>
            <a:noFill/>
            <a:ln>
              <a:noFill/>
            </a:ln>
          </p:spPr>
          <p:txBody>
            <a:bodyPr anchorCtr="0" anchor="t" bIns="57150" lIns="57150" spcFirstLastPara="1" rIns="57150" wrap="square" tIns="57150">
              <a:noAutofit/>
            </a:bodyPr>
            <a:lstStyle/>
            <a:p>
              <a:pPr indent="0" lvl="0" marL="0" marR="0" rtl="0" algn="l">
                <a:lnSpc>
                  <a:spcPct val="90000"/>
                </a:lnSpc>
                <a:spcBef>
                  <a:spcPts val="0"/>
                </a:spcBef>
                <a:spcAft>
                  <a:spcPts val="0"/>
                </a:spcAft>
                <a:buClr>
                  <a:schemeClr val="dk1"/>
                </a:buClr>
                <a:buSzPts val="3000"/>
                <a:buFont typeface="Arial"/>
                <a:buNone/>
              </a:pPr>
              <a:r>
                <a:rPr b="0" i="0" lang="en" sz="2300" u="none" cap="none" strike="noStrike">
                  <a:solidFill>
                    <a:schemeClr val="dk1"/>
                  </a:solidFill>
                  <a:latin typeface="Arial"/>
                  <a:ea typeface="Arial"/>
                  <a:cs typeface="Arial"/>
                  <a:sym typeface="Arial"/>
                </a:rPr>
                <a:t>-Keeps thoughts private</a:t>
              </a:r>
              <a:endParaRPr sz="700"/>
            </a:p>
            <a:p>
              <a:pPr indent="0" lvl="0" marL="0" marR="0" rtl="0" algn="l">
                <a:lnSpc>
                  <a:spcPct val="90000"/>
                </a:lnSpc>
                <a:spcBef>
                  <a:spcPts val="1050"/>
                </a:spcBef>
                <a:spcAft>
                  <a:spcPts val="0"/>
                </a:spcAft>
                <a:buClr>
                  <a:schemeClr val="dk1"/>
                </a:buClr>
                <a:buSzPts val="3000"/>
                <a:buFont typeface="Arial"/>
                <a:buNone/>
              </a:pPr>
              <a:r>
                <a:rPr b="0" i="0" lang="en" sz="2300" u="none" cap="none" strike="noStrike">
                  <a:solidFill>
                    <a:schemeClr val="dk1"/>
                  </a:solidFill>
                  <a:latin typeface="Arial"/>
                  <a:ea typeface="Arial"/>
                  <a:cs typeface="Arial"/>
                  <a:sym typeface="Arial"/>
                </a:rPr>
                <a:t>-</a:t>
              </a:r>
              <a:r>
                <a:rPr lang="en" sz="2300">
                  <a:solidFill>
                    <a:schemeClr val="dk1"/>
                  </a:solidFill>
                </a:rPr>
                <a:t>prevents pre-judgement</a:t>
              </a:r>
              <a:endParaRPr sz="700"/>
            </a:p>
            <a:p>
              <a:pPr indent="0" lvl="0" marL="0" marR="0" rtl="0" algn="l">
                <a:lnSpc>
                  <a:spcPct val="90000"/>
                </a:lnSpc>
                <a:spcBef>
                  <a:spcPts val="1050"/>
                </a:spcBef>
                <a:spcAft>
                  <a:spcPts val="0"/>
                </a:spcAft>
                <a:buClr>
                  <a:schemeClr val="dk1"/>
                </a:buClr>
                <a:buSzPts val="3000"/>
                <a:buFont typeface="Arial"/>
                <a:buNone/>
              </a:pPr>
              <a:r>
                <a:rPr b="0" i="0" lang="en" sz="2300" u="none" cap="none" strike="noStrike">
                  <a:solidFill>
                    <a:schemeClr val="dk1"/>
                  </a:solidFill>
                  <a:latin typeface="Arial"/>
                  <a:ea typeface="Arial"/>
                  <a:cs typeface="Arial"/>
                  <a:sym typeface="Arial"/>
                </a:rPr>
                <a:t>-</a:t>
              </a:r>
              <a:r>
                <a:rPr lang="en" sz="2300">
                  <a:solidFill>
                    <a:schemeClr val="dk1"/>
                  </a:solidFill>
                </a:rPr>
                <a:t>Allows for safe self-expression</a:t>
              </a:r>
              <a:endParaRPr sz="700"/>
            </a:p>
          </p:txBody>
        </p:sp>
        <p:sp>
          <p:nvSpPr>
            <p:cNvPr id="157" name="Google Shape;157;p30"/>
            <p:cNvSpPr/>
            <p:nvPr/>
          </p:nvSpPr>
          <p:spPr>
            <a:xfrm>
              <a:off x="4030979" y="1468874"/>
              <a:ext cx="3078480" cy="2930929"/>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30"/>
            <p:cNvSpPr txBox="1"/>
            <p:nvPr/>
          </p:nvSpPr>
          <p:spPr>
            <a:xfrm>
              <a:off x="4030979" y="1468874"/>
              <a:ext cx="3078480" cy="2930929"/>
            </a:xfrm>
            <a:prstGeom prst="rect">
              <a:avLst/>
            </a:prstGeom>
            <a:noFill/>
            <a:ln>
              <a:noFill/>
            </a:ln>
          </p:spPr>
          <p:txBody>
            <a:bodyPr anchorCtr="0" anchor="t" bIns="57150" lIns="57150" spcFirstLastPara="1" rIns="57150" wrap="square" tIns="57150">
              <a:noAutofit/>
            </a:bodyPr>
            <a:lstStyle/>
            <a:p>
              <a:pPr indent="0" lvl="0" marL="0" marR="0" rtl="0" algn="l">
                <a:lnSpc>
                  <a:spcPct val="90000"/>
                </a:lnSpc>
                <a:spcBef>
                  <a:spcPts val="0"/>
                </a:spcBef>
                <a:spcAft>
                  <a:spcPts val="0"/>
                </a:spcAft>
                <a:buClr>
                  <a:schemeClr val="dk1"/>
                </a:buClr>
                <a:buSzPts val="3000"/>
                <a:buFont typeface="Arial"/>
                <a:buNone/>
              </a:pPr>
              <a:r>
                <a:rPr b="0" i="0" lang="en" sz="2600" u="none" cap="none" strike="noStrike">
                  <a:solidFill>
                    <a:schemeClr val="dk1"/>
                  </a:solidFill>
                  <a:latin typeface="Arial"/>
                  <a:ea typeface="Arial"/>
                  <a:cs typeface="Arial"/>
                  <a:sym typeface="Arial"/>
                </a:rPr>
                <a:t>-Could allow fraud</a:t>
              </a:r>
              <a:endParaRPr sz="1000"/>
            </a:p>
            <a:p>
              <a:pPr indent="0" lvl="0" marL="0" marR="0" rtl="0" algn="l">
                <a:lnSpc>
                  <a:spcPct val="90000"/>
                </a:lnSpc>
                <a:spcBef>
                  <a:spcPts val="1050"/>
                </a:spcBef>
                <a:spcAft>
                  <a:spcPts val="0"/>
                </a:spcAft>
                <a:buClr>
                  <a:schemeClr val="dk1"/>
                </a:buClr>
                <a:buSzPts val="3000"/>
                <a:buFont typeface="Arial"/>
                <a:buNone/>
              </a:pPr>
              <a:r>
                <a:rPr b="0" i="0" lang="en" sz="2600" u="none" cap="none" strike="noStrike">
                  <a:solidFill>
                    <a:schemeClr val="dk1"/>
                  </a:solidFill>
                  <a:latin typeface="Arial"/>
                  <a:ea typeface="Arial"/>
                  <a:cs typeface="Arial"/>
                  <a:sym typeface="Arial"/>
                </a:rPr>
                <a:t>-Protects the guilty</a:t>
              </a:r>
              <a:endParaRPr sz="1000"/>
            </a:p>
          </p:txBody>
        </p:sp>
        <p:sp>
          <p:nvSpPr>
            <p:cNvPr id="159" name="Google Shape;159;p30"/>
            <p:cNvSpPr/>
            <p:nvPr/>
          </p:nvSpPr>
          <p:spPr>
            <a:xfrm>
              <a:off x="0" y="382570"/>
              <a:ext cx="1295400" cy="1295400"/>
            </a:xfrm>
            <a:prstGeom prst="plus">
              <a:avLst>
                <a:gd fmla="val 32810" name="adj"/>
              </a:avLst>
            </a:prstGeom>
            <a:solidFill>
              <a:srgbClr val="A9A57B"/>
            </a:solidFill>
            <a:ln cap="flat" cmpd="sng" w="25400">
              <a:solidFill>
                <a:srgbClr val="A9A57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30"/>
            <p:cNvSpPr/>
            <p:nvPr/>
          </p:nvSpPr>
          <p:spPr>
            <a:xfrm>
              <a:off x="6400800" y="848427"/>
              <a:ext cx="1219200" cy="417808"/>
            </a:xfrm>
            <a:prstGeom prst="rect">
              <a:avLst/>
            </a:prstGeom>
            <a:solidFill>
              <a:srgbClr val="A9A57B"/>
            </a:solidFill>
            <a:ln cap="flat" cmpd="sng" w="25400">
              <a:solidFill>
                <a:srgbClr val="A9A57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61" name="Google Shape;161;p30"/>
            <p:cNvCxnSpPr/>
            <p:nvPr/>
          </p:nvCxnSpPr>
          <p:spPr>
            <a:xfrm>
              <a:off x="4000499" y="1475141"/>
              <a:ext cx="762" cy="2799320"/>
            </a:xfrm>
            <a:prstGeom prst="straightConnector1">
              <a:avLst/>
            </a:prstGeom>
            <a:noFill/>
            <a:ln cap="flat" cmpd="sng" w="25400">
              <a:solidFill>
                <a:srgbClr val="848162"/>
              </a:solidFill>
              <a:prstDash val="solid"/>
              <a:round/>
              <a:headEnd len="sm" w="sm" type="none"/>
              <a:tailEnd len="sm" w="sm" type="none"/>
            </a:ln>
          </p:spPr>
        </p:cxnSp>
      </p:grpSp>
      <p:sp>
        <p:nvSpPr>
          <p:cNvPr id="162" name="Google Shape;162;p30"/>
          <p:cNvSpPr txBox="1"/>
          <p:nvPr>
            <p:ph type="title"/>
          </p:nvPr>
        </p:nvSpPr>
        <p:spPr>
          <a:xfrm>
            <a:off x="1219200" y="171450"/>
            <a:ext cx="7162800" cy="857250"/>
          </a:xfrm>
          <a:prstGeom prst="rect">
            <a:avLst/>
          </a:prstGeom>
          <a:noFill/>
          <a:ln>
            <a:noFill/>
          </a:ln>
          <a:effectLst>
            <a:outerShdw blurRad="63500" rotWithShape="0" algn="ctr" dir="3179998" dist="33020">
              <a:srgbClr val="000000">
                <a:alpha val="29803"/>
              </a:srgbClr>
            </a:outerShdw>
          </a:effectLst>
        </p:spPr>
        <p:txBody>
          <a:bodyPr anchorCtr="0" anchor="ctr" bIns="45700" lIns="91425" spcFirstLastPara="1" rIns="91425" wrap="square" tIns="45700">
            <a:noAutofit/>
          </a:bodyPr>
          <a:lstStyle/>
          <a:p>
            <a:pPr indent="0" lvl="0" marL="0" rtl="0" algn="l">
              <a:spcBef>
                <a:spcPts val="0"/>
              </a:spcBef>
              <a:spcAft>
                <a:spcPts val="0"/>
              </a:spcAft>
              <a:buNone/>
            </a:pPr>
            <a:r>
              <a:rPr lang="en"/>
              <a:t>Privacy Benefits / Drawbacks</a:t>
            </a:r>
            <a:endParaRPr/>
          </a:p>
        </p:txBody>
      </p:sp>
      <p:sp>
        <p:nvSpPr>
          <p:cNvPr id="163" name="Google Shape;163;p30"/>
          <p:cNvSpPr txBox="1"/>
          <p:nvPr>
            <p:ph idx="11" type="ftr"/>
          </p:nvPr>
        </p:nvSpPr>
        <p:spPr>
          <a:xfrm>
            <a:off x="5676900" y="4857750"/>
            <a:ext cx="3467100" cy="257174"/>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
              <a:t>Copyright © 2018, 2013, 2008 Pearson Education, Inc. All Rights Reserved</a:t>
            </a:r>
            <a:endParaRPr/>
          </a:p>
        </p:txBody>
      </p:sp>
    </p:spTree>
  </p:cSld>
  <p:clrMapOvr>
    <a:masterClrMapping/>
  </p:clrMapOvr>
</p:sld>
</file>

<file path=ppt/theme/theme1.xml><?xml version="1.0" encoding="utf-8"?>
<a:theme xmlns:a="http://schemas.openxmlformats.org/drawingml/2006/main" xmlns:r="http://schemas.openxmlformats.org/officeDocument/2006/relationships" name="BaaseTemplate">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Baase">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