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6" roundtripDataSignature="AMtx7mjXV4z8BdDMC6k4q/nk3uPctcvA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 name="Google Shape;3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4fe09225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g94fe09225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Roughly half the apps in one test sent the smartphone’s ID number or location to other companies (in addition to the one that provided the app).</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Various apps copy the user’s contact list to remote servers.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 major bank announced that its free mobile banking app inadvertently stored account numbers and security access codes in a hidden file on the user’s phone. Data in phones are vulnerable to loss, hacking, and misuse. This is a reminder that designers must regularly review and update security design decisions.</a:t>
            </a:r>
            <a:endParaRPr/>
          </a:p>
          <a:p>
            <a:pPr indent="0" lvl="0" marL="0" rtl="0" algn="l">
              <a:spcBef>
                <a:spcPts val="360"/>
              </a:spcBef>
              <a:spcAft>
                <a:spcPts val="0"/>
              </a:spcAft>
              <a:buNone/>
            </a:pPr>
            <a:r>
              <a:t/>
            </a:r>
            <a:endParaRPr/>
          </a:p>
        </p:txBody>
      </p:sp>
      <p:sp>
        <p:nvSpPr>
          <p:cNvPr id="116" name="Google Shape;116;g94fe09225a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4fe09225a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g94fe09225a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Roughly half the apps in one test sent the smartphone’s ID number or location to other companies (in addition to the one that provided the app).</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Various apps copy the user’s contact list to remote servers.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 major bank announced that its free mobile banking app inadvertently stored account numbers and security access codes in a hidden file on the user’s phone. Data in phones are vulnerable to loss, hacking, and misuse. This is a reminder that designers must regularly review and update security design decisions.</a:t>
            </a:r>
            <a:endParaRPr/>
          </a:p>
          <a:p>
            <a:pPr indent="0" lvl="0" marL="0" rtl="0" algn="l">
              <a:spcBef>
                <a:spcPts val="360"/>
              </a:spcBef>
              <a:spcAft>
                <a:spcPts val="0"/>
              </a:spcAft>
              <a:buNone/>
            </a:pPr>
            <a:r>
              <a:t/>
            </a:r>
            <a:endParaRPr/>
          </a:p>
        </p:txBody>
      </p:sp>
      <p:sp>
        <p:nvSpPr>
          <p:cNvPr id="126" name="Google Shape;126;g94fe09225a_0_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Reidentification: just because data is released anonymously (no names) doesn’t mean you can be identified. If the data is even coded with a number for a user, sometimes search queries can be analyzed and you can be identified!</a:t>
            </a:r>
            <a:endParaRPr/>
          </a:p>
        </p:txBody>
      </p:sp>
      <p:sp>
        <p:nvSpPr>
          <p:cNvPr id="142" name="Google Shape;14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4fe09225a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4fe09225a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0" name="Google Shape;150;g94fe09225a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Personal doesn’t mean just sensitive, it is ANY information about us. So, my name is “personal”</a:t>
            </a:r>
            <a:endParaRPr/>
          </a:p>
          <a:p>
            <a:pPr indent="0" lvl="0" marL="0" rtl="0" algn="l">
              <a:spcBef>
                <a:spcPts val="360"/>
              </a:spcBef>
              <a:spcAft>
                <a:spcPts val="0"/>
              </a:spcAft>
              <a:buNone/>
            </a:pPr>
            <a:r>
              <a:t/>
            </a:r>
            <a:endParaRPr/>
          </a:p>
        </p:txBody>
      </p:sp>
      <p:sp>
        <p:nvSpPr>
          <p:cNvPr id="164" name="Google Shape;16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Within the cookie, the site stores and then uses information about the visitor’s activity. Cookies help companies provide personalized customer service and target advertising to the interests of each visitor.</a:t>
            </a:r>
            <a:endParaRPr/>
          </a:p>
        </p:txBody>
      </p:sp>
      <p:sp>
        <p:nvSpPr>
          <p:cNvPr id="172" name="Google Shape;17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360d8ae84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360d8ae84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0" name="Google Shape;180;g9360d8ae84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 name="Google Shape;4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360d8ae84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360d8ae84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4" name="Google Shape;194;g9360d8ae84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Under an </a:t>
            </a:r>
            <a:r>
              <a:rPr i="1" lang="en-US"/>
              <a:t>opt out </a:t>
            </a:r>
            <a:r>
              <a:rPr lang="en-US"/>
              <a:t>policy, more people are likely to be “in”.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Under an </a:t>
            </a:r>
            <a:r>
              <a:rPr i="1" lang="en-US"/>
              <a:t>opt in </a:t>
            </a:r>
            <a:r>
              <a:rPr lang="en-US"/>
              <a:t>policy, more people are likely to be “out”. </a:t>
            </a:r>
            <a:endParaRPr/>
          </a:p>
          <a:p>
            <a:pPr indent="0" lvl="0" marL="0" rtl="0" algn="l">
              <a:spcBef>
                <a:spcPts val="360"/>
              </a:spcBef>
              <a:spcAft>
                <a:spcPts val="0"/>
              </a:spcAft>
              <a:buNone/>
            </a:pPr>
            <a:r>
              <a:t/>
            </a:r>
            <a:endParaRPr/>
          </a:p>
        </p:txBody>
      </p:sp>
      <p:sp>
        <p:nvSpPr>
          <p:cNvPr id="200" name="Google Shape;20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Business should adhere to this</a:t>
            </a:r>
            <a:endParaRPr/>
          </a:p>
        </p:txBody>
      </p:sp>
      <p:sp>
        <p:nvSpPr>
          <p:cNvPr id="208" name="Google Shape;208;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5" name="Google Shape;21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Give a few minutes</a:t>
            </a:r>
            <a:endParaRPr/>
          </a:p>
          <a:p>
            <a:pPr indent="0" lvl="0" marL="0" rtl="0" algn="l">
              <a:spcBef>
                <a:spcPts val="360"/>
              </a:spcBef>
              <a:spcAft>
                <a:spcPts val="0"/>
              </a:spcAft>
              <a:buNone/>
            </a:pPr>
            <a:r>
              <a:rPr lang="en-US"/>
              <a:t>Then put a table on board (what, who, sold?) and see what kind of answers</a:t>
            </a:r>
            <a:endParaRPr/>
          </a:p>
        </p:txBody>
      </p:sp>
      <p:sp>
        <p:nvSpPr>
          <p:cNvPr id="216" name="Google Shape;216;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3" name="Google Shape;22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0" name="Google Shape;23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Informed Consent.. And you have control of information</a:t>
            </a:r>
            <a:endParaRPr/>
          </a:p>
        </p:txBody>
      </p:sp>
      <p:sp>
        <p:nvSpPr>
          <p:cNvPr id="231" name="Google Shape;231;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9" name="Google Shape;23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Even a student going to work for me is NOT a valid ACADEMIC REASON</a:t>
            </a:r>
            <a:endParaRPr/>
          </a:p>
          <a:p>
            <a:pPr indent="0" lvl="0" marL="0" rtl="0" algn="l">
              <a:spcBef>
                <a:spcPts val="360"/>
              </a:spcBef>
              <a:spcAft>
                <a:spcPts val="0"/>
              </a:spcAft>
              <a:buNone/>
            </a:pPr>
            <a:r>
              <a:t/>
            </a:r>
            <a:endParaRPr/>
          </a:p>
        </p:txBody>
      </p:sp>
      <p:sp>
        <p:nvSpPr>
          <p:cNvPr id="240" name="Google Shape;240;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Arial"/>
              <a:buAutoNum type="arabicPeriod"/>
            </a:pPr>
            <a:r>
              <a:rPr lang="en-US"/>
              <a:t>In a way, if you know the law</a:t>
            </a:r>
            <a:endParaRPr/>
          </a:p>
          <a:p>
            <a:pPr indent="-228600" lvl="0" marL="228600" rtl="0" algn="l">
              <a:spcBef>
                <a:spcPts val="360"/>
              </a:spcBef>
              <a:spcAft>
                <a:spcPts val="0"/>
              </a:spcAft>
              <a:buClr>
                <a:schemeClr val="dk1"/>
              </a:buClr>
              <a:buSzPts val="1200"/>
              <a:buFont typeface="Arial"/>
              <a:buAutoNum type="arabicPeriod"/>
            </a:pPr>
            <a:r>
              <a:rPr lang="en-US"/>
              <a:t>True for the most part</a:t>
            </a:r>
            <a:endParaRPr/>
          </a:p>
          <a:p>
            <a:pPr indent="-228600" lvl="0" marL="228600" rtl="0" algn="l">
              <a:spcBef>
                <a:spcPts val="360"/>
              </a:spcBef>
              <a:spcAft>
                <a:spcPts val="0"/>
              </a:spcAft>
              <a:buClr>
                <a:schemeClr val="dk1"/>
              </a:buClr>
              <a:buSzPts val="1200"/>
              <a:buFont typeface="Arial"/>
              <a:buAutoNum type="arabicPeriod"/>
            </a:pPr>
            <a:r>
              <a:rPr lang="en-US"/>
              <a:t>Yep, you can opt out of the directory release</a:t>
            </a:r>
            <a:endParaRPr/>
          </a:p>
          <a:p>
            <a:pPr indent="-228600" lvl="0" marL="228600" rtl="0" algn="l">
              <a:spcBef>
                <a:spcPts val="360"/>
              </a:spcBef>
              <a:spcAft>
                <a:spcPts val="0"/>
              </a:spcAft>
              <a:buClr>
                <a:schemeClr val="dk1"/>
              </a:buClr>
              <a:buSzPts val="1200"/>
              <a:buFont typeface="Arial"/>
              <a:buAutoNum type="arabicPeriod"/>
            </a:pPr>
            <a:r>
              <a:rPr lang="en-US"/>
              <a:t>Not sure</a:t>
            </a:r>
            <a:endParaRPr/>
          </a:p>
          <a:p>
            <a:pPr indent="-228600" lvl="0" marL="228600" rtl="0" algn="l">
              <a:spcBef>
                <a:spcPts val="360"/>
              </a:spcBef>
              <a:spcAft>
                <a:spcPts val="0"/>
              </a:spcAft>
              <a:buClr>
                <a:schemeClr val="dk1"/>
              </a:buClr>
              <a:buSzPts val="1200"/>
              <a:buFont typeface="Arial"/>
              <a:buAutoNum type="arabicPeriod"/>
            </a:pPr>
            <a:r>
              <a:rPr lang="en-US"/>
              <a:t>YES.. And students can verify this</a:t>
            </a:r>
            <a:endParaRPr/>
          </a:p>
          <a:p>
            <a:pPr indent="-228600" lvl="0" marL="228600" rtl="0" algn="l">
              <a:spcBef>
                <a:spcPts val="360"/>
              </a:spcBef>
              <a:spcAft>
                <a:spcPts val="0"/>
              </a:spcAft>
              <a:buClr>
                <a:schemeClr val="dk1"/>
              </a:buClr>
              <a:buSzPts val="1200"/>
              <a:buFont typeface="Arial"/>
              <a:buAutoNum type="arabicPeriod"/>
            </a:pPr>
            <a:r>
              <a:rPr lang="en-US"/>
              <a:t>They do with basic safeguards</a:t>
            </a:r>
            <a:endParaRPr/>
          </a:p>
          <a:p>
            <a:pPr indent="-228600" lvl="0" marL="228600" rtl="0" algn="l">
              <a:spcBef>
                <a:spcPts val="360"/>
              </a:spcBef>
              <a:spcAft>
                <a:spcPts val="0"/>
              </a:spcAft>
              <a:buClr>
                <a:schemeClr val="dk1"/>
              </a:buClr>
              <a:buSzPts val="1200"/>
              <a:buFont typeface="Arial"/>
              <a:buAutoNum type="arabicPeriod"/>
            </a:pPr>
            <a:r>
              <a:rPr lang="en-US"/>
              <a:t>Yes.. I think so</a:t>
            </a:r>
            <a:endParaRPr/>
          </a:p>
        </p:txBody>
      </p:sp>
      <p:sp>
        <p:nvSpPr>
          <p:cNvPr id="248" name="Google Shape;248;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5" name="Google Shape;25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Companies say </a:t>
            </a:r>
            <a:r>
              <a:rPr b="1" lang="en-US"/>
              <a:t>targeting reduces the number of ads </a:t>
            </a:r>
            <a:r>
              <a:rPr lang="en-US"/>
              <a:t>overall that people will see and provides ads that people are more likely to want. Some targeting is quite reasonable: A clothing site does not display winter parkas on its home page for a shopper from Florida. Some targeting is less obvious.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Is the complex software that personalizes shopping online merely making up for the loss of information that would be available to sellers if we were shopping in person (such as a person’s gender and approximate age)?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Are some people uneasy mainly because they did not realize that their behavior affected what appears on their screen? Do people understand that if they see ads targeted to their interests, someone somewhere is storing information about them?</a:t>
            </a:r>
            <a:endParaRPr/>
          </a:p>
        </p:txBody>
      </p:sp>
      <p:sp>
        <p:nvSpPr>
          <p:cNvPr id="256" name="Google Shape;25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Does a person’s decision to interact with a business or Web site constitute implicit consent to its posted data collection, marketing, and tracking policies?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How clear, obvious, and specific must an information-use policy be?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How often should a site that runs (or allows third parties to run) tracking software remind users? </a:t>
            </a:r>
            <a:endParaRPr/>
          </a:p>
          <a:p>
            <a:pPr indent="0" lvl="0" marL="0" rtl="0" algn="l">
              <a:spcBef>
                <a:spcPts val="360"/>
              </a:spcBef>
              <a:spcAft>
                <a:spcPts val="0"/>
              </a:spcAft>
              <a:buNone/>
            </a:pPr>
            <a:r>
              <a:t/>
            </a:r>
            <a:endParaRPr/>
          </a:p>
        </p:txBody>
      </p:sp>
      <p:sp>
        <p:nvSpPr>
          <p:cNvPr id="264" name="Google Shape;264;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94fe09225a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94fe09225a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 name="Google Shape;52;g94fe09225a_0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Some businesses offer discounts to shoppers who use cards that enable tracking of their purchases. Lauren Weinstein, founder of Privacy Forum, argues that practice “coerces” less affluent customers into giving up their privacy.</a:t>
            </a:r>
            <a:endParaRPr/>
          </a:p>
        </p:txBody>
      </p:sp>
      <p:sp>
        <p:nvSpPr>
          <p:cNvPr id="272" name="Google Shape;272;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cant expect complete privacy.. Our friends even know things about us</a:t>
            </a:r>
            <a:endParaRPr/>
          </a:p>
          <a:p>
            <a:pPr indent="0" lvl="0" marL="0" rtl="0" algn="l">
              <a:spcBef>
                <a:spcPts val="360"/>
              </a:spcBef>
              <a:spcAft>
                <a:spcPts val="0"/>
              </a:spcAft>
              <a:buNone/>
            </a:pPr>
            <a:r>
              <a:t/>
            </a:r>
            <a:endParaRPr/>
          </a:p>
        </p:txBody>
      </p:sp>
      <p:sp>
        <p:nvSpPr>
          <p:cNvPr id="59" name="Google Shape;5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6" name="Google Shape;6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Security: not everyone needs to know that you are not home for example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Consider though that without information, criminals can get away. However, consider without information, you couldn’t get a loan, an apartment, get into school (organizations need to know if they can TRUST YOU)</a:t>
            </a:r>
            <a:endParaRPr/>
          </a:p>
          <a:p>
            <a:pPr indent="0" lvl="0" marL="0" rtl="0" algn="l">
              <a:spcBef>
                <a:spcPts val="360"/>
              </a:spcBef>
              <a:spcAft>
                <a:spcPts val="0"/>
              </a:spcAft>
              <a:buNone/>
            </a:pPr>
            <a:r>
              <a:t/>
            </a:r>
            <a:endParaRPr/>
          </a:p>
        </p:txBody>
      </p:sp>
      <p:sp>
        <p:nvSpPr>
          <p:cNvPr id="67" name="Google Shape;6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taxes part: what if the IRS searches your DMV records to see who has an expensive car.. Must be more income??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Regarding our own actions, sometimes they are a result of intentional trade-offs (we give up some privacy in order to receive some benefit) and sometimes we are unaware of the risks.</a:t>
            </a:r>
            <a:endParaRPr/>
          </a:p>
        </p:txBody>
      </p:sp>
      <p:sp>
        <p:nvSpPr>
          <p:cNvPr id="83" name="Google Shape;83;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Government documents like divorce and bankruptcy records have long been in public records, but accessing such information took a lot of time and effort.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Tiny cameras are in millions of cellphones.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91" name="Google Shape;9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terabyte is a trillion bytes.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Search query data can be subpoenaed in court.</a:t>
            </a:r>
            <a:endParaRPr/>
          </a:p>
          <a:p>
            <a:pPr indent="0" lvl="0" marL="0" rtl="0" algn="l">
              <a:spcBef>
                <a:spcPts val="360"/>
              </a:spcBef>
              <a:spcAft>
                <a:spcPts val="0"/>
              </a:spcAft>
              <a:buNone/>
            </a:pPr>
            <a:r>
              <a:t/>
            </a:r>
            <a:endParaRPr/>
          </a:p>
        </p:txBody>
      </p:sp>
      <p:sp>
        <p:nvSpPr>
          <p:cNvPr id="99" name="Google Shape;9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Roughly half the apps in one test sent the smartphone’s ID number or location to other companies (in addition to the one that provided the app).</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Various apps copy the user’s contact list to remote servers.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 major bank announced that its free mobile banking app inadvertently stored account numbers and security access codes in a hidden file on the user’s phone. Data in phones are vulnerable to loss, hacking, and misuse. This is a reminder that designers must regularly review and update security design decisions.</a:t>
            </a:r>
            <a:endParaRPr/>
          </a:p>
          <a:p>
            <a:pPr indent="0" lvl="0" marL="0" rtl="0" algn="l">
              <a:spcBef>
                <a:spcPts val="360"/>
              </a:spcBef>
              <a:spcAft>
                <a:spcPts val="0"/>
              </a:spcAft>
              <a:buNone/>
            </a:pPr>
            <a:r>
              <a:t/>
            </a:r>
            <a:endParaRPr/>
          </a:p>
        </p:txBody>
      </p:sp>
      <p:sp>
        <p:nvSpPr>
          <p:cNvPr id="107" name="Google Shape;107;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62"/>
          <p:cNvSpPr txBox="1"/>
          <p:nvPr>
            <p:ph type="ctrTitle"/>
          </p:nvPr>
        </p:nvSpPr>
        <p:spPr>
          <a:xfrm>
            <a:off x="990600" y="2819400"/>
            <a:ext cx="5715000" cy="1470025"/>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62"/>
          <p:cNvSpPr txBox="1"/>
          <p:nvPr>
            <p:ph idx="1" type="subTitle"/>
          </p:nvPr>
        </p:nvSpPr>
        <p:spPr>
          <a:xfrm>
            <a:off x="990600" y="4267200"/>
            <a:ext cx="4419600" cy="1752600"/>
          </a:xfrm>
          <a:prstGeom prst="rect">
            <a:avLst/>
          </a:prstGeom>
          <a:noFill/>
          <a:ln>
            <a:noFill/>
          </a:ln>
        </p:spPr>
        <p:txBody>
          <a:bodyPr anchorCtr="0" anchor="t" bIns="45700" lIns="91425" spcFirstLastPara="1" rIns="91425" wrap="square" tIns="45700">
            <a:noAutofit/>
          </a:bodyPr>
          <a:lstStyle>
            <a:lvl1pPr lvl="0" algn="l">
              <a:spcBef>
                <a:spcPts val="600"/>
              </a:spcBef>
              <a:spcAft>
                <a:spcPts val="0"/>
              </a:spcAft>
              <a:buClr>
                <a:srgbClr val="8C8B8A"/>
              </a:buClr>
              <a:buSzPts val="3000"/>
              <a:buNone/>
              <a:defRPr>
                <a:solidFill>
                  <a:srgbClr val="8C8B8A"/>
                </a:solidFill>
              </a:defRPr>
            </a:lvl1pPr>
            <a:lvl2pPr lvl="1" algn="ctr">
              <a:spcBef>
                <a:spcPts val="560"/>
              </a:spcBef>
              <a:spcAft>
                <a:spcPts val="0"/>
              </a:spcAft>
              <a:buClr>
                <a:srgbClr val="8C8B8A"/>
              </a:buClr>
              <a:buSzPts val="1400"/>
              <a:buNone/>
              <a:defRPr>
                <a:solidFill>
                  <a:srgbClr val="8C8B8A"/>
                </a:solidFill>
              </a:defRPr>
            </a:lvl2pPr>
            <a:lvl3pPr lvl="2" algn="ctr">
              <a:spcBef>
                <a:spcPts val="480"/>
              </a:spcBef>
              <a:spcAft>
                <a:spcPts val="0"/>
              </a:spcAft>
              <a:buClr>
                <a:srgbClr val="8C8B8A"/>
              </a:buClr>
              <a:buSzPts val="2400"/>
              <a:buNone/>
              <a:defRPr>
                <a:solidFill>
                  <a:srgbClr val="8C8B8A"/>
                </a:solidFill>
              </a:defRPr>
            </a:lvl3pPr>
            <a:lvl4pPr lvl="3" algn="ctr">
              <a:spcBef>
                <a:spcPts val="400"/>
              </a:spcBef>
              <a:spcAft>
                <a:spcPts val="0"/>
              </a:spcAft>
              <a:buClr>
                <a:srgbClr val="8C8B8A"/>
              </a:buClr>
              <a:buSzPts val="1500"/>
              <a:buNone/>
              <a:defRPr>
                <a:solidFill>
                  <a:srgbClr val="8C8B8A"/>
                </a:solidFill>
              </a:defRPr>
            </a:lvl4pPr>
            <a:lvl5pPr lvl="4" algn="ctr">
              <a:spcBef>
                <a:spcPts val="400"/>
              </a:spcBef>
              <a:spcAft>
                <a:spcPts val="0"/>
              </a:spcAft>
              <a:buClr>
                <a:srgbClr val="8C8B8A"/>
              </a:buClr>
              <a:buSzPts val="2000"/>
              <a:buNone/>
              <a:defRPr>
                <a:solidFill>
                  <a:srgbClr val="8C8B8A"/>
                </a:solidFill>
              </a:defRPr>
            </a:lvl5pPr>
            <a:lvl6pPr lvl="5" algn="ctr">
              <a:spcBef>
                <a:spcPts val="400"/>
              </a:spcBef>
              <a:spcAft>
                <a:spcPts val="0"/>
              </a:spcAft>
              <a:buClr>
                <a:srgbClr val="8C8B8A"/>
              </a:buClr>
              <a:buSzPts val="2000"/>
              <a:buNone/>
              <a:defRPr>
                <a:solidFill>
                  <a:srgbClr val="8C8B8A"/>
                </a:solidFill>
              </a:defRPr>
            </a:lvl6pPr>
            <a:lvl7pPr lvl="6" algn="ctr">
              <a:spcBef>
                <a:spcPts val="400"/>
              </a:spcBef>
              <a:spcAft>
                <a:spcPts val="0"/>
              </a:spcAft>
              <a:buClr>
                <a:srgbClr val="8C8B8A"/>
              </a:buClr>
              <a:buSzPts val="2000"/>
              <a:buNone/>
              <a:defRPr>
                <a:solidFill>
                  <a:srgbClr val="8C8B8A"/>
                </a:solidFill>
              </a:defRPr>
            </a:lvl7pPr>
            <a:lvl8pPr lvl="7" algn="ctr">
              <a:spcBef>
                <a:spcPts val="400"/>
              </a:spcBef>
              <a:spcAft>
                <a:spcPts val="0"/>
              </a:spcAft>
              <a:buClr>
                <a:srgbClr val="8C8B8A"/>
              </a:buClr>
              <a:buSzPts val="2000"/>
              <a:buNone/>
              <a:defRPr>
                <a:solidFill>
                  <a:srgbClr val="8C8B8A"/>
                </a:solidFill>
              </a:defRPr>
            </a:lvl8pPr>
            <a:lvl9pPr lvl="8" algn="ctr">
              <a:spcBef>
                <a:spcPts val="400"/>
              </a:spcBef>
              <a:spcAft>
                <a:spcPts val="0"/>
              </a:spcAft>
              <a:buClr>
                <a:srgbClr val="8C8B8A"/>
              </a:buClr>
              <a:buSzPts val="2000"/>
              <a:buNone/>
              <a:defRPr>
                <a:solidFill>
                  <a:srgbClr val="8C8B8A"/>
                </a:solidFill>
              </a:defRPr>
            </a:lvl9pPr>
          </a:lstStyle>
          <a:p/>
        </p:txBody>
      </p:sp>
      <p:sp>
        <p:nvSpPr>
          <p:cNvPr id="19" name="Google Shape;19;p62"/>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63"/>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Autofit/>
          </a:bodyPr>
          <a:lstStyle>
            <a:lvl1pPr indent="-419100" lvl="0" marL="457200" algn="l">
              <a:spcBef>
                <a:spcPts val="600"/>
              </a:spcBef>
              <a:spcAft>
                <a:spcPts val="0"/>
              </a:spcAft>
              <a:buClr>
                <a:srgbClr val="A5A5A5"/>
              </a:buClr>
              <a:buSzPts val="3000"/>
              <a:buFont typeface="Noto Sans Symbols"/>
              <a:buChar char="▪"/>
              <a:defRPr/>
            </a:lvl1pPr>
            <a:lvl2pPr indent="-317500" lvl="1" marL="914400" algn="l">
              <a:spcBef>
                <a:spcPts val="560"/>
              </a:spcBef>
              <a:spcAft>
                <a:spcPts val="0"/>
              </a:spcAft>
              <a:buClr>
                <a:srgbClr val="A5A5A5"/>
              </a:buClr>
              <a:buSzPts val="1400"/>
              <a:buFont typeface="Noto Sans Symbols"/>
              <a:buChar char="▪"/>
              <a:defRPr/>
            </a:lvl2pPr>
            <a:lvl3pPr indent="-381000" lvl="2" marL="1371600" algn="l">
              <a:spcBef>
                <a:spcPts val="480"/>
              </a:spcBef>
              <a:spcAft>
                <a:spcPts val="0"/>
              </a:spcAft>
              <a:buClr>
                <a:srgbClr val="A5A5A5"/>
              </a:buClr>
              <a:buSzPts val="2400"/>
              <a:buFont typeface="Noto Sans Symbols"/>
              <a:buChar char="▪"/>
              <a:defRPr/>
            </a:lvl3pPr>
            <a:lvl4pPr indent="-323850" lvl="3" marL="1828800" algn="l">
              <a:spcBef>
                <a:spcPts val="400"/>
              </a:spcBef>
              <a:spcAft>
                <a:spcPts val="0"/>
              </a:spcAft>
              <a:buClr>
                <a:srgbClr val="A5A5A5"/>
              </a:buClr>
              <a:buSzPts val="1500"/>
              <a:buFont typeface="Noto Sans Symbols"/>
              <a:buChar char="▪"/>
              <a:defRPr/>
            </a:lvl4pPr>
            <a:lvl5pPr indent="-355600" lvl="4" marL="2286000" algn="l">
              <a:spcBef>
                <a:spcPts val="400"/>
              </a:spcBef>
              <a:spcAft>
                <a:spcPts val="0"/>
              </a:spcAft>
              <a:buClr>
                <a:srgbClr val="A5A5A5"/>
              </a:buClr>
              <a:buSzPts val="2000"/>
              <a:buFont typeface="Noto Sans Symbols"/>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63"/>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3"/>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4" name="Shape 24"/>
        <p:cNvGrpSpPr/>
        <p:nvPr/>
      </p:nvGrpSpPr>
      <p:grpSpPr>
        <a:xfrm>
          <a:off x="0" y="0"/>
          <a:ext cx="0" cy="0"/>
          <a:chOff x="0" y="0"/>
          <a:chExt cx="0" cy="0"/>
        </a:xfrm>
      </p:grpSpPr>
      <p:sp>
        <p:nvSpPr>
          <p:cNvPr id="25" name="Google Shape;25;p64"/>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26" name="Shape 26"/>
        <p:cNvGrpSpPr/>
        <p:nvPr/>
      </p:nvGrpSpPr>
      <p:grpSpPr>
        <a:xfrm>
          <a:off x="0" y="0"/>
          <a:ext cx="0" cy="0"/>
          <a:chOff x="0" y="0"/>
          <a:chExt cx="0" cy="0"/>
        </a:xfrm>
      </p:grpSpPr>
      <p:sp>
        <p:nvSpPr>
          <p:cNvPr id="27" name="Google Shape;27;p65"/>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5"/>
          <p:cNvSpPr txBox="1"/>
          <p:nvPr>
            <p:ph idx="1" type="body"/>
          </p:nvPr>
        </p:nvSpPr>
        <p:spPr>
          <a:xfrm>
            <a:off x="1219200" y="1371600"/>
            <a:ext cx="7620000" cy="5105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285750" lvl="1" marL="914400" algn="l">
              <a:spcBef>
                <a:spcPts val="360"/>
              </a:spcBef>
              <a:spcAft>
                <a:spcPts val="0"/>
              </a:spcAft>
              <a:buClr>
                <a:schemeClr val="dk1"/>
              </a:buClr>
              <a:buSzPts val="900"/>
              <a:buChar char="–"/>
              <a:defRPr/>
            </a:lvl2pPr>
            <a:lvl3pPr indent="-342900" lvl="2" marL="1371600" algn="l">
              <a:spcBef>
                <a:spcPts val="360"/>
              </a:spcBef>
              <a:spcAft>
                <a:spcPts val="0"/>
              </a:spcAft>
              <a:buClr>
                <a:schemeClr val="dk1"/>
              </a:buClr>
              <a:buSzPts val="1800"/>
              <a:buChar char="•"/>
              <a:defRPr/>
            </a:lvl3pPr>
            <a:lvl4pPr indent="-314325" lvl="3" marL="1828800" algn="l">
              <a:spcBef>
                <a:spcPts val="360"/>
              </a:spcBef>
              <a:spcAft>
                <a:spcPts val="0"/>
              </a:spcAft>
              <a:buClr>
                <a:schemeClr val="dk1"/>
              </a:buClr>
              <a:buSzPts val="135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6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6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8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0" marR="0" rtl="0" algn="l">
              <a:spcBef>
                <a:spcPts val="0"/>
              </a:spcBef>
              <a:spcAft>
                <a:spcPts val="0"/>
              </a:spcAft>
              <a:buNone/>
              <a:defRPr b="0" i="0" sz="1800" u="none" cap="none" strike="noStrike">
                <a:solidFill>
                  <a:schemeClr val="dk1"/>
                </a:solidFill>
                <a:latin typeface="Arial"/>
                <a:ea typeface="Arial"/>
                <a:cs typeface="Arial"/>
                <a:sym typeface="Arial"/>
              </a:defRPr>
            </a:lvl6pPr>
            <a:lvl7pPr indent="0" lvl="6" marL="0" marR="0" rtl="0" algn="l">
              <a:spcBef>
                <a:spcPts val="0"/>
              </a:spcBef>
              <a:spcAft>
                <a:spcPts val="0"/>
              </a:spcAft>
              <a:buNone/>
              <a:defRPr b="0" i="0" sz="1800" u="none" cap="none" strike="noStrike">
                <a:solidFill>
                  <a:schemeClr val="dk1"/>
                </a:solidFill>
                <a:latin typeface="Arial"/>
                <a:ea typeface="Arial"/>
                <a:cs typeface="Arial"/>
                <a:sym typeface="Arial"/>
              </a:defRPr>
            </a:lvl7pPr>
            <a:lvl8pPr indent="0" lvl="7" marL="0" marR="0" rtl="0" algn="l">
              <a:spcBef>
                <a:spcPts val="0"/>
              </a:spcBef>
              <a:spcAft>
                <a:spcPts val="0"/>
              </a:spcAft>
              <a:buNone/>
              <a:defRPr b="0" i="0" sz="1800" u="none" cap="none" strike="noStrike">
                <a:solidFill>
                  <a:schemeClr val="dk1"/>
                </a:solidFill>
                <a:latin typeface="Arial"/>
                <a:ea typeface="Arial"/>
                <a:cs typeface="Arial"/>
                <a:sym typeface="Arial"/>
              </a:defRPr>
            </a:lvl8pPr>
            <a:lvl9pPr indent="0" lvl="8" marL="0" marR="0" rtl="0" algn="l">
              <a:spcBef>
                <a:spcPts val="0"/>
              </a:spcBef>
              <a:spcAft>
                <a:spcPts val="0"/>
              </a:spcAft>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22000"/>
          </a:blip>
          <a:stretch>
            <a:fillRect/>
          </a:stretch>
        </a:blipFill>
      </p:bgPr>
    </p:bg>
    <p:spTree>
      <p:nvGrpSpPr>
        <p:cNvPr id="9" name="Shape 9"/>
        <p:cNvGrpSpPr/>
        <p:nvPr/>
      </p:nvGrpSpPr>
      <p:grpSpPr>
        <a:xfrm>
          <a:off x="0" y="0"/>
          <a:ext cx="0" cy="0"/>
          <a:chOff x="0" y="0"/>
          <a:chExt cx="0" cy="0"/>
        </a:xfrm>
      </p:grpSpPr>
      <p:sp>
        <p:nvSpPr>
          <p:cNvPr id="10" name="Google Shape;10;p61"/>
          <p:cNvSpPr/>
          <p:nvPr/>
        </p:nvSpPr>
        <p:spPr>
          <a:xfrm>
            <a:off x="876300" y="0"/>
            <a:ext cx="8305800" cy="6858000"/>
          </a:xfrm>
          <a:prstGeom prst="rect">
            <a:avLst/>
          </a:prstGeom>
          <a:solidFill>
            <a:srgbClr val="EAF1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 name="Google Shape;11;p61"/>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9pPr>
          </a:lstStyle>
          <a:p/>
        </p:txBody>
      </p:sp>
      <p:sp>
        <p:nvSpPr>
          <p:cNvPr id="12" name="Google Shape;12;p61"/>
          <p:cNvSpPr txBox="1"/>
          <p:nvPr>
            <p:ph idx="1" type="body"/>
          </p:nvPr>
        </p:nvSpPr>
        <p:spPr>
          <a:xfrm>
            <a:off x="1219200" y="1371600"/>
            <a:ext cx="7620000" cy="51054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dk1"/>
              </a:buClr>
              <a:buSzPts val="3000"/>
              <a:buFont typeface="Noto Sans Symbols"/>
              <a:buChar char="▪"/>
              <a:defRPr b="0" i="0" sz="3000" u="none" cap="none" strike="noStrike">
                <a:solidFill>
                  <a:schemeClr val="dk1"/>
                </a:solidFill>
                <a:latin typeface="Calibri"/>
                <a:ea typeface="Calibri"/>
                <a:cs typeface="Calibri"/>
                <a:sym typeface="Calibri"/>
              </a:defRPr>
            </a:lvl1pPr>
            <a:lvl2pPr indent="-317500" lvl="1" marL="914400" marR="0" rtl="0" algn="l">
              <a:spcBef>
                <a:spcPts val="560"/>
              </a:spcBef>
              <a:spcAft>
                <a:spcPts val="0"/>
              </a:spcAft>
              <a:buClr>
                <a:schemeClr val="dk1"/>
              </a:buClr>
              <a:buSzPts val="14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23850" lvl="3" marL="1828800" marR="0" rtl="0" algn="l">
              <a:spcBef>
                <a:spcPts val="400"/>
              </a:spcBef>
              <a:spcAft>
                <a:spcPts val="0"/>
              </a:spcAft>
              <a:buClr>
                <a:schemeClr val="dk1"/>
              </a:buClr>
              <a:buSzPts val="15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cxnSp>
        <p:nvCxnSpPr>
          <p:cNvPr id="13" name="Google Shape;13;p61"/>
          <p:cNvCxnSpPr/>
          <p:nvPr/>
        </p:nvCxnSpPr>
        <p:spPr>
          <a:xfrm>
            <a:off x="838200" y="0"/>
            <a:ext cx="0" cy="6858000"/>
          </a:xfrm>
          <a:prstGeom prst="straightConnector1">
            <a:avLst/>
          </a:prstGeom>
          <a:noFill/>
          <a:ln cap="flat" cmpd="sng" w="9525">
            <a:solidFill>
              <a:srgbClr val="679B9A"/>
            </a:solidFill>
            <a:prstDash val="solid"/>
            <a:round/>
            <a:headEnd len="sm" w="sm" type="none"/>
            <a:tailEnd len="sm" w="sm" type="none"/>
          </a:ln>
        </p:spPr>
      </p:cxnSp>
      <p:sp>
        <p:nvSpPr>
          <p:cNvPr id="14" name="Google Shape;14;p61"/>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700" u="none" cap="none" strike="noStrike">
                <a:solidFill>
                  <a:srgbClr val="8C8B8A"/>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id="15" name="Google Shape;15;p61"/>
          <p:cNvPicPr preferRelativeResize="0"/>
          <p:nvPr/>
        </p:nvPicPr>
        <p:blipFill rotWithShape="1">
          <a:blip r:embed="rId2">
            <a:alphaModFix/>
          </a:blip>
          <a:srcRect b="0" l="0" r="0" t="0"/>
          <a:stretch/>
        </p:blipFill>
        <p:spPr>
          <a:xfrm>
            <a:off x="934453" y="6288721"/>
            <a:ext cx="695004" cy="4938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1"/>
          <p:cNvSpPr txBox="1"/>
          <p:nvPr>
            <p:ph type="ctrTitle"/>
          </p:nvPr>
        </p:nvSpPr>
        <p:spPr>
          <a:xfrm>
            <a:off x="990600" y="2819400"/>
            <a:ext cx="5715000" cy="1470025"/>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1"/>
          <p:cNvSpPr txBox="1"/>
          <p:nvPr>
            <p:ph idx="1" type="subTitle"/>
          </p:nvPr>
        </p:nvSpPr>
        <p:spPr>
          <a:xfrm>
            <a:off x="990600" y="4267200"/>
            <a:ext cx="44196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C8B8A"/>
              </a:buClr>
              <a:buSzPts val="3000"/>
              <a:buNone/>
            </a:pPr>
            <a:r>
              <a:t/>
            </a:r>
            <a:endParaRPr/>
          </a:p>
        </p:txBody>
      </p:sp>
      <p:sp>
        <p:nvSpPr>
          <p:cNvPr id="38" name="Google Shape;38;p1"/>
          <p:cNvSpPr/>
          <p:nvPr/>
        </p:nvSpPr>
        <p:spPr>
          <a:xfrm>
            <a:off x="0" y="0"/>
            <a:ext cx="9220200" cy="6858000"/>
          </a:xfrm>
          <a:prstGeom prst="rect">
            <a:avLst/>
          </a:prstGeom>
          <a:solidFill>
            <a:srgbClr val="0B0C0B"/>
          </a:solidFill>
          <a:ln cap="flat" cmpd="sng" w="25400">
            <a:solidFill>
              <a:srgbClr val="221F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39" name="Google Shape;39;p1"/>
          <p:cNvPicPr preferRelativeResize="0"/>
          <p:nvPr/>
        </p:nvPicPr>
        <p:blipFill rotWithShape="1">
          <a:blip r:embed="rId3">
            <a:alphaModFix/>
          </a:blip>
          <a:srcRect b="2693" l="0" r="0" t="-6"/>
          <a:stretch/>
        </p:blipFill>
        <p:spPr>
          <a:xfrm>
            <a:off x="25400" y="0"/>
            <a:ext cx="5390394" cy="6858000"/>
          </a:xfrm>
          <a:prstGeom prst="rect">
            <a:avLst/>
          </a:prstGeom>
          <a:noFill/>
          <a:ln>
            <a:noFill/>
          </a:ln>
        </p:spPr>
      </p:pic>
      <p:sp>
        <p:nvSpPr>
          <p:cNvPr id="40" name="Google Shape;40;p1"/>
          <p:cNvSpPr txBox="1"/>
          <p:nvPr/>
        </p:nvSpPr>
        <p:spPr>
          <a:xfrm>
            <a:off x="6096000" y="6096000"/>
            <a:ext cx="3200400" cy="7649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lt1"/>
                </a:solidFill>
                <a:latin typeface="Calibri"/>
                <a:ea typeface="Calibri"/>
                <a:cs typeface="Calibri"/>
                <a:sym typeface="Calibri"/>
              </a:rPr>
              <a:t>Based on slides prepared by Cyndi Chie, Sarah Frye and Sharon Gray. </a:t>
            </a:r>
            <a:endParaRPr/>
          </a:p>
          <a:p>
            <a:pPr indent="0" lvl="0" marL="0" marR="0" rtl="0" algn="l">
              <a:spcBef>
                <a:spcPts val="0"/>
              </a:spcBef>
              <a:spcAft>
                <a:spcPts val="0"/>
              </a:spcAft>
              <a:buNone/>
            </a:pPr>
            <a:r>
              <a:rPr b="0" i="0" lang="en-US" sz="1400" u="none" cap="none" strike="noStrike">
                <a:solidFill>
                  <a:schemeClr val="lt1"/>
                </a:solidFill>
                <a:latin typeface="Calibri"/>
                <a:ea typeface="Calibri"/>
                <a:cs typeface="Calibri"/>
                <a:sym typeface="Calibri"/>
              </a:rPr>
              <a:t>Fifth edition updated by Timothy Henry</a:t>
            </a:r>
            <a:endParaRPr/>
          </a:p>
        </p:txBody>
      </p:sp>
      <p:sp>
        <p:nvSpPr>
          <p:cNvPr id="41" name="Google Shape;41;p1"/>
          <p:cNvSpPr/>
          <p:nvPr/>
        </p:nvSpPr>
        <p:spPr>
          <a:xfrm>
            <a:off x="3962519" y="2666880"/>
            <a:ext cx="4570559" cy="1751039"/>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Clr>
                <a:srgbClr val="8F8E8D"/>
              </a:buClr>
              <a:buSzPts val="1000"/>
              <a:buFont typeface="Calibri"/>
              <a:buNone/>
            </a:pPr>
            <a:r>
              <a:rPr b="0" i="0" lang="en-US" sz="4000" u="none" cap="none" strike="noStrike">
                <a:solidFill>
                  <a:srgbClr val="8F8E8D"/>
                </a:solidFill>
                <a:latin typeface="Calibri"/>
                <a:ea typeface="Calibri"/>
                <a:cs typeface="Calibri"/>
                <a:sym typeface="Calibri"/>
              </a:rPr>
              <a:t>CMPS 310</a:t>
            </a:r>
            <a:endParaRPr/>
          </a:p>
          <a:p>
            <a:pPr indent="0" lvl="0" marL="0" marR="0" rtl="0" algn="l">
              <a:spcBef>
                <a:spcPts val="0"/>
              </a:spcBef>
              <a:spcAft>
                <a:spcPts val="0"/>
              </a:spcAft>
              <a:buClr>
                <a:srgbClr val="8F8E8D"/>
              </a:buClr>
              <a:buSzPts val="1000"/>
              <a:buFont typeface="Calibri"/>
              <a:buNone/>
            </a:pPr>
            <a:r>
              <a:rPr b="0" i="0" lang="en-US" sz="4000" u="none" cap="none" strike="noStrike">
                <a:solidFill>
                  <a:srgbClr val="8F8E8D"/>
                </a:solidFill>
                <a:latin typeface="Calibri"/>
                <a:ea typeface="Calibri"/>
                <a:cs typeface="Calibri"/>
                <a:sym typeface="Calibri"/>
              </a:rPr>
              <a:t>Lecture 3 </a:t>
            </a:r>
            <a:endParaRPr/>
          </a:p>
          <a:p>
            <a:pPr indent="0" lvl="0" marL="0" marR="0" rtl="0" algn="l">
              <a:spcBef>
                <a:spcPts val="0"/>
              </a:spcBef>
              <a:spcAft>
                <a:spcPts val="0"/>
              </a:spcAft>
              <a:buClr>
                <a:srgbClr val="FF6600"/>
              </a:buClr>
              <a:buSzPts val="625"/>
              <a:buFont typeface="Calibri"/>
              <a:buNone/>
            </a:pPr>
            <a:r>
              <a:rPr b="0" i="0" lang="en-US" sz="2500" u="none" cap="none" strike="noStrike">
                <a:solidFill>
                  <a:srgbClr val="FF6600"/>
                </a:solidFill>
                <a:latin typeface="Calibri"/>
                <a:ea typeface="Calibri"/>
                <a:cs typeface="Calibri"/>
                <a:sym typeface="Calibri"/>
              </a:rPr>
              <a:t>Chapter 2 Part 1:</a:t>
            </a:r>
            <a:endParaRPr/>
          </a:p>
          <a:p>
            <a:pPr indent="0" lvl="0" marL="0" marR="0" rtl="0" algn="l">
              <a:spcBef>
                <a:spcPts val="0"/>
              </a:spcBef>
              <a:spcAft>
                <a:spcPts val="0"/>
              </a:spcAft>
              <a:buClr>
                <a:srgbClr val="FF6600"/>
              </a:buClr>
              <a:buSzPts val="625"/>
              <a:buFont typeface="Calibri"/>
              <a:buNone/>
            </a:pPr>
            <a:r>
              <a:rPr b="0" i="0" lang="en-US" sz="2500" u="none" cap="none" strike="noStrike">
                <a:solidFill>
                  <a:srgbClr val="FF6600"/>
                </a:solidFill>
                <a:latin typeface="Calibri"/>
                <a:ea typeface="Calibri"/>
                <a:cs typeface="Calibri"/>
                <a:sym typeface="Calibri"/>
              </a:rPr>
              <a:t>Privacy Risks/Principles/Business Social Sectors</a:t>
            </a:r>
            <a:endParaRPr b="0" i="0" sz="2500" u="none" cap="none" strike="noStrike">
              <a:solidFill>
                <a:srgbClr val="FF66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g94fe09225a_0_0"/>
          <p:cNvPicPr preferRelativeResize="0"/>
          <p:nvPr>
            <p:ph type="title"/>
          </p:nvPr>
        </p:nvPicPr>
        <p:blipFill rotWithShape="1">
          <a:blip r:embed="rId3">
            <a:alphaModFix/>
          </a:blip>
          <a:srcRect b="0" l="0" r="0" t="0"/>
          <a:stretch/>
        </p:blipFill>
        <p:spPr>
          <a:xfrm>
            <a:off x="933450" y="182563"/>
            <a:ext cx="7540500" cy="1285800"/>
          </a:xfrm>
          <a:prstGeom prst="rect">
            <a:avLst/>
          </a:prstGeom>
          <a:noFill/>
          <a:ln>
            <a:noFill/>
          </a:ln>
          <a:effectLst>
            <a:outerShdw blurRad="63500" rotWithShape="0" algn="ctr" dir="3179998" dist="33020">
              <a:srgbClr val="000000">
                <a:alpha val="29800"/>
              </a:srgbClr>
            </a:outerShdw>
          </a:effectLst>
        </p:spPr>
      </p:pic>
      <p:sp>
        <p:nvSpPr>
          <p:cNvPr id="119" name="Google Shape;119;g94fe09225a_0_0"/>
          <p:cNvSpPr txBox="1"/>
          <p:nvPr>
            <p:ph idx="11" type="ftr"/>
          </p:nvPr>
        </p:nvSpPr>
        <p:spPr>
          <a:xfrm>
            <a:off x="5676900" y="6477000"/>
            <a:ext cx="3467100" cy="342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pic>
        <p:nvPicPr>
          <p:cNvPr id="120" name="Google Shape;120;g94fe09225a_0_0"/>
          <p:cNvPicPr preferRelativeResize="0"/>
          <p:nvPr/>
        </p:nvPicPr>
        <p:blipFill>
          <a:blip r:embed="rId4">
            <a:alphaModFix/>
          </a:blip>
          <a:stretch>
            <a:fillRect/>
          </a:stretch>
        </p:blipFill>
        <p:spPr>
          <a:xfrm>
            <a:off x="765400" y="1748498"/>
            <a:ext cx="3972625" cy="4091951"/>
          </a:xfrm>
          <a:prstGeom prst="rect">
            <a:avLst/>
          </a:prstGeom>
          <a:noFill/>
          <a:ln>
            <a:noFill/>
          </a:ln>
        </p:spPr>
      </p:pic>
      <p:sp>
        <p:nvSpPr>
          <p:cNvPr id="121" name="Google Shape;121;g94fe09225a_0_0"/>
          <p:cNvSpPr txBox="1"/>
          <p:nvPr/>
        </p:nvSpPr>
        <p:spPr>
          <a:xfrm>
            <a:off x="4841475" y="3103350"/>
            <a:ext cx="73356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latin typeface="Calibri"/>
                <a:ea typeface="Calibri"/>
                <a:cs typeface="Calibri"/>
                <a:sym typeface="Calibri"/>
              </a:rPr>
              <a:t>VS.</a:t>
            </a:r>
            <a:endParaRPr b="1" sz="4800">
              <a:latin typeface="Calibri"/>
              <a:ea typeface="Calibri"/>
              <a:cs typeface="Calibri"/>
              <a:sym typeface="Calibri"/>
            </a:endParaRPr>
          </a:p>
        </p:txBody>
      </p:sp>
      <p:pic>
        <p:nvPicPr>
          <p:cNvPr id="122" name="Google Shape;122;g94fe09225a_0_0"/>
          <p:cNvPicPr preferRelativeResize="0"/>
          <p:nvPr/>
        </p:nvPicPr>
        <p:blipFill>
          <a:blip r:embed="rId5">
            <a:alphaModFix/>
          </a:blip>
          <a:stretch>
            <a:fillRect/>
          </a:stretch>
        </p:blipFill>
        <p:spPr>
          <a:xfrm>
            <a:off x="6040650" y="1957300"/>
            <a:ext cx="2733000" cy="3244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g94fe09225a_0_10"/>
          <p:cNvPicPr preferRelativeResize="0"/>
          <p:nvPr>
            <p:ph type="title"/>
          </p:nvPr>
        </p:nvPicPr>
        <p:blipFill rotWithShape="1">
          <a:blip r:embed="rId3">
            <a:alphaModFix/>
          </a:blip>
          <a:srcRect b="0" l="0" r="0" t="0"/>
          <a:stretch/>
        </p:blipFill>
        <p:spPr>
          <a:xfrm>
            <a:off x="933450" y="182563"/>
            <a:ext cx="7540500" cy="1285800"/>
          </a:xfrm>
          <a:prstGeom prst="rect">
            <a:avLst/>
          </a:prstGeom>
          <a:noFill/>
          <a:ln>
            <a:noFill/>
          </a:ln>
          <a:effectLst>
            <a:outerShdw blurRad="63500" rotWithShape="0" algn="ctr" dir="3179998" dist="33020">
              <a:srgbClr val="000000">
                <a:alpha val="29800"/>
              </a:srgbClr>
            </a:outerShdw>
          </a:effectLst>
        </p:spPr>
      </p:pic>
      <p:sp>
        <p:nvSpPr>
          <p:cNvPr id="129" name="Google Shape;129;g94fe09225a_0_10"/>
          <p:cNvSpPr txBox="1"/>
          <p:nvPr>
            <p:ph idx="11" type="ftr"/>
          </p:nvPr>
        </p:nvSpPr>
        <p:spPr>
          <a:xfrm>
            <a:off x="5676900" y="6477000"/>
            <a:ext cx="3467100" cy="342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
        <p:nvSpPr>
          <p:cNvPr id="130" name="Google Shape;130;g94fe09225a_0_10"/>
          <p:cNvSpPr txBox="1"/>
          <p:nvPr/>
        </p:nvSpPr>
        <p:spPr>
          <a:xfrm>
            <a:off x="983375" y="1165550"/>
            <a:ext cx="7540500" cy="464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3000">
                <a:latin typeface="Calibri"/>
                <a:ea typeface="Calibri"/>
                <a:cs typeface="Calibri"/>
                <a:sym typeface="Calibri"/>
              </a:rPr>
              <a:t>In 2015 and 2016, Apple Inc. received and objected to or challenged at least 11 orders issued by United States district courts under the All Writs Act of 1789.</a:t>
            </a:r>
            <a:endParaRPr sz="3000">
              <a:latin typeface="Calibri"/>
              <a:ea typeface="Calibri"/>
              <a:cs typeface="Calibri"/>
              <a:sym typeface="Calibri"/>
            </a:endParaRPr>
          </a:p>
          <a:p>
            <a:pPr indent="-419100" lvl="0" marL="457200" rtl="0" algn="l">
              <a:lnSpc>
                <a:spcPct val="115000"/>
              </a:lnSpc>
              <a:spcBef>
                <a:spcPts val="1200"/>
              </a:spcBef>
              <a:spcAft>
                <a:spcPts val="0"/>
              </a:spcAft>
              <a:buSzPts val="3000"/>
              <a:buFont typeface="Calibri"/>
              <a:buChar char="●"/>
            </a:pPr>
            <a:r>
              <a:rPr lang="en-US" sz="3000">
                <a:latin typeface="Calibri"/>
                <a:ea typeface="Calibri"/>
                <a:cs typeface="Calibri"/>
                <a:sym typeface="Calibri"/>
              </a:rPr>
              <a:t>In the most famous controversy, Apple refused to create software to unlock the work issued phone of a deceased terrorist shooter</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US" sz="3000">
                <a:latin typeface="Calibri"/>
                <a:ea typeface="Calibri"/>
                <a:cs typeface="Calibri"/>
                <a:sym typeface="Calibri"/>
              </a:rPr>
              <a:t>Were they right to do so?</a:t>
            </a:r>
            <a:endParaRPr sz="3000">
              <a:latin typeface="Calibri"/>
              <a:ea typeface="Calibri"/>
              <a:cs typeface="Calibri"/>
              <a:sym typeface="Calibri"/>
            </a:endParaRPr>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
                                        <p:tgtEl>
                                          <p:spTgt spid="13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idx="1" type="body"/>
          </p:nvPr>
        </p:nvSpPr>
        <p:spPr>
          <a:xfrm>
            <a:off x="1219200" y="1371600"/>
            <a:ext cx="79248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000"/>
              <a:buFont typeface="Calibri"/>
              <a:buNone/>
            </a:pPr>
            <a:r>
              <a:rPr lang="en-US"/>
              <a:t>New Technology, New Risks – Summary of Risks:</a:t>
            </a:r>
            <a:endParaRPr/>
          </a:p>
          <a:p>
            <a:pPr indent="-342900" lvl="0" marL="342900" rtl="0" algn="l">
              <a:spcBef>
                <a:spcPts val="600"/>
              </a:spcBef>
              <a:spcAft>
                <a:spcPts val="0"/>
              </a:spcAft>
              <a:buSzPts val="3000"/>
              <a:buChar char="▪"/>
            </a:pPr>
            <a:r>
              <a:rPr lang="en-US"/>
              <a:t>Anything we do in cyberspace is recorded.</a:t>
            </a:r>
            <a:endParaRPr/>
          </a:p>
          <a:p>
            <a:pPr indent="-342900" lvl="0" marL="342900" rtl="0" algn="l">
              <a:spcBef>
                <a:spcPts val="600"/>
              </a:spcBef>
              <a:spcAft>
                <a:spcPts val="0"/>
              </a:spcAft>
              <a:buSzPts val="3000"/>
              <a:buChar char="▪"/>
            </a:pPr>
            <a:r>
              <a:rPr lang="en-US"/>
              <a:t>Huge amounts of data are stored.</a:t>
            </a:r>
            <a:endParaRPr/>
          </a:p>
          <a:p>
            <a:pPr indent="-342900" lvl="0" marL="342900" rtl="0" algn="l">
              <a:spcBef>
                <a:spcPts val="600"/>
              </a:spcBef>
              <a:spcAft>
                <a:spcPts val="0"/>
              </a:spcAft>
              <a:buSzPts val="3000"/>
              <a:buChar char="▪"/>
            </a:pPr>
            <a:r>
              <a:rPr lang="en-US"/>
              <a:t>People are not aware of collection of data.</a:t>
            </a:r>
            <a:endParaRPr/>
          </a:p>
          <a:p>
            <a:pPr indent="-342900" lvl="0" marL="342900" rtl="0" algn="l">
              <a:spcBef>
                <a:spcPts val="600"/>
              </a:spcBef>
              <a:spcAft>
                <a:spcPts val="0"/>
              </a:spcAft>
              <a:buSzPts val="3000"/>
              <a:buChar char="▪"/>
            </a:pPr>
            <a:r>
              <a:rPr lang="en-US"/>
              <a:t>Software is complex. </a:t>
            </a:r>
            <a:endParaRPr/>
          </a:p>
          <a:p>
            <a:pPr indent="-342900" lvl="0" marL="342900" rtl="0" algn="l">
              <a:spcBef>
                <a:spcPts val="600"/>
              </a:spcBef>
              <a:spcAft>
                <a:spcPts val="0"/>
              </a:spcAft>
              <a:buSzPts val="3000"/>
              <a:buChar char="▪"/>
            </a:pPr>
            <a:r>
              <a:rPr lang="en-US"/>
              <a:t>Leaks happen.</a:t>
            </a:r>
            <a:endParaRPr/>
          </a:p>
          <a:p>
            <a:pPr indent="-152400" lvl="0" marL="342900" rtl="0" algn="l">
              <a:spcBef>
                <a:spcPts val="600"/>
              </a:spcBef>
              <a:spcAft>
                <a:spcPts val="0"/>
              </a:spcAft>
              <a:buSzPts val="3000"/>
              <a:buNone/>
            </a:pPr>
            <a:r>
              <a:t/>
            </a:r>
            <a:endParaRPr/>
          </a:p>
          <a:p>
            <a:pPr indent="-196850" lvl="1" marL="742950" rtl="0" algn="l">
              <a:spcBef>
                <a:spcPts val="560"/>
              </a:spcBef>
              <a:spcAft>
                <a:spcPts val="0"/>
              </a:spcAft>
              <a:buSzPts val="1400"/>
              <a:buNone/>
            </a:pPr>
            <a:r>
              <a:t/>
            </a:r>
            <a:endParaRPr/>
          </a:p>
          <a:p>
            <a:pPr indent="-152400" lvl="0" marL="342900" rtl="0" algn="l">
              <a:spcBef>
                <a:spcPts val="600"/>
              </a:spcBef>
              <a:spcAft>
                <a:spcPts val="0"/>
              </a:spcAft>
              <a:buSzPts val="3000"/>
              <a:buNone/>
            </a:pPr>
            <a:r>
              <a:t/>
            </a:r>
            <a:endParaRPr/>
          </a:p>
        </p:txBody>
      </p:sp>
      <p:pic>
        <p:nvPicPr>
          <p:cNvPr id="137" name="Google Shape;137;p9"/>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138" name="Google Shape;138;p9"/>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idx="1" type="body"/>
          </p:nvPr>
        </p:nvSpPr>
        <p:spPr>
          <a:xfrm>
            <a:off x="1219200" y="1371600"/>
            <a:ext cx="7772400" cy="4953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000"/>
              <a:buFont typeface="Calibri"/>
              <a:buNone/>
            </a:pPr>
            <a:r>
              <a:rPr lang="en-US" sz="2200"/>
              <a:t>New Technology, New Risks – Summary of Risks</a:t>
            </a:r>
            <a:endParaRPr sz="2200"/>
          </a:p>
          <a:p>
            <a:pPr indent="-342900" lvl="0" marL="342900" rtl="0" algn="l">
              <a:spcBef>
                <a:spcPts val="600"/>
              </a:spcBef>
              <a:spcAft>
                <a:spcPts val="0"/>
              </a:spcAft>
              <a:buSzPts val="3000"/>
              <a:buFont typeface="Calibri"/>
              <a:buNone/>
            </a:pPr>
            <a:r>
              <a:rPr lang="en-US" sz="2200"/>
              <a:t>(cont.):</a:t>
            </a:r>
            <a:endParaRPr sz="2200"/>
          </a:p>
          <a:p>
            <a:pPr indent="-292100" lvl="0" marL="342900" rtl="0" algn="l">
              <a:spcBef>
                <a:spcPts val="600"/>
              </a:spcBef>
              <a:spcAft>
                <a:spcPts val="0"/>
              </a:spcAft>
              <a:buSzPts val="2200"/>
              <a:buChar char="▪"/>
            </a:pPr>
            <a:r>
              <a:rPr lang="en-US" sz="2200"/>
              <a:t>A collection of small items can provide a detailed picture.</a:t>
            </a:r>
            <a:endParaRPr sz="2200"/>
          </a:p>
          <a:p>
            <a:pPr indent="-292100" lvl="0" marL="342900" rtl="0" algn="l">
              <a:spcBef>
                <a:spcPts val="600"/>
              </a:spcBef>
              <a:spcAft>
                <a:spcPts val="0"/>
              </a:spcAft>
              <a:buSzPts val="2200"/>
              <a:buChar char="▪"/>
            </a:pPr>
            <a:r>
              <a:rPr b="1" lang="en-US" sz="2200"/>
              <a:t>Re-identification</a:t>
            </a:r>
            <a:r>
              <a:rPr lang="en-US" sz="2200"/>
              <a:t> has become much easier due to the quantity of information and power of data search and analysis tools.</a:t>
            </a:r>
            <a:endParaRPr sz="2200"/>
          </a:p>
          <a:p>
            <a:pPr indent="-292100" lvl="0" marL="342900" rtl="0" algn="l">
              <a:spcBef>
                <a:spcPts val="600"/>
              </a:spcBef>
              <a:spcAft>
                <a:spcPts val="0"/>
              </a:spcAft>
              <a:buSzPts val="2200"/>
              <a:buChar char="▪"/>
            </a:pPr>
            <a:r>
              <a:rPr lang="en-US" sz="2200"/>
              <a:t>An anonymized dataset was released about search queries and researchers were </a:t>
            </a:r>
            <a:r>
              <a:rPr i="1" lang="en-US" sz="2200"/>
              <a:t>very </a:t>
            </a:r>
            <a:r>
              <a:rPr lang="en-US" sz="2200"/>
              <a:t>quick to identify the people in the dataset. It was removed after but then backed up and re-uploaded by others.</a:t>
            </a:r>
            <a:endParaRPr sz="2200"/>
          </a:p>
          <a:p>
            <a:pPr indent="-292100" lvl="0" marL="342900" rtl="0" algn="l">
              <a:spcBef>
                <a:spcPts val="600"/>
              </a:spcBef>
              <a:spcAft>
                <a:spcPts val="0"/>
              </a:spcAft>
              <a:buSzPts val="2200"/>
              <a:buChar char="▪"/>
            </a:pPr>
            <a:r>
              <a:rPr lang="en-US" sz="2200"/>
              <a:t>If information is on a public Web site, it is available to everyone.</a:t>
            </a:r>
            <a:endParaRPr sz="2200"/>
          </a:p>
          <a:p>
            <a:pPr indent="-292100" lvl="0" marL="342900" rtl="0" algn="l">
              <a:spcBef>
                <a:spcPts val="600"/>
              </a:spcBef>
              <a:spcAft>
                <a:spcPts val="0"/>
              </a:spcAft>
              <a:buSzPts val="2200"/>
              <a:buChar char="▪"/>
            </a:pPr>
            <a:r>
              <a:rPr lang="en-US" sz="2200"/>
              <a:t>Even if your data is deleted on a website, others may have access</a:t>
            </a:r>
            <a:endParaRPr sz="2200"/>
          </a:p>
          <a:p>
            <a:pPr indent="-196850" lvl="1" marL="742950" rtl="0" algn="l">
              <a:spcBef>
                <a:spcPts val="560"/>
              </a:spcBef>
              <a:spcAft>
                <a:spcPts val="0"/>
              </a:spcAft>
              <a:buSzPts val="1400"/>
              <a:buNone/>
            </a:pPr>
            <a:r>
              <a:t/>
            </a:r>
            <a:endParaRPr/>
          </a:p>
          <a:p>
            <a:pPr indent="-152400" lvl="0" marL="342900" rtl="0" algn="l">
              <a:spcBef>
                <a:spcPts val="600"/>
              </a:spcBef>
              <a:spcAft>
                <a:spcPts val="0"/>
              </a:spcAft>
              <a:buSzPts val="3000"/>
              <a:buNone/>
            </a:pPr>
            <a:r>
              <a:t/>
            </a:r>
            <a:endParaRPr/>
          </a:p>
        </p:txBody>
      </p:sp>
      <p:pic>
        <p:nvPicPr>
          <p:cNvPr id="145" name="Google Shape;145;p10"/>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146" name="Google Shape;146;p10"/>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g94fe09225a_0_29"/>
          <p:cNvPicPr preferRelativeResize="0"/>
          <p:nvPr/>
        </p:nvPicPr>
        <p:blipFill>
          <a:blip r:embed="rId3">
            <a:alphaModFix/>
          </a:blip>
          <a:stretch>
            <a:fillRect/>
          </a:stretch>
        </p:blipFill>
        <p:spPr>
          <a:xfrm>
            <a:off x="1162050" y="1895475"/>
            <a:ext cx="6819900" cy="3067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idx="1" type="body"/>
          </p:nvPr>
        </p:nvSpPr>
        <p:spPr>
          <a:xfrm>
            <a:off x="1219200" y="1371600"/>
            <a:ext cx="77724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775"/>
              <a:buFont typeface="Calibri"/>
              <a:buNone/>
            </a:pPr>
            <a:r>
              <a:rPr lang="en-US" sz="2400"/>
              <a:t>New Technology, New Risks – Summary of Risks</a:t>
            </a:r>
            <a:endParaRPr sz="2400"/>
          </a:p>
          <a:p>
            <a:pPr indent="-342900" lvl="0" marL="342900" rtl="0" algn="l">
              <a:spcBef>
                <a:spcPts val="555"/>
              </a:spcBef>
              <a:spcAft>
                <a:spcPts val="0"/>
              </a:spcAft>
              <a:buSzPts val="2775"/>
              <a:buFont typeface="Calibri"/>
              <a:buNone/>
            </a:pPr>
            <a:r>
              <a:rPr lang="en-US" sz="2400"/>
              <a:t>(cont.):</a:t>
            </a:r>
            <a:endParaRPr sz="2400"/>
          </a:p>
          <a:p>
            <a:pPr indent="-319087" lvl="0" marL="342900" rtl="0" algn="l">
              <a:spcBef>
                <a:spcPts val="555"/>
              </a:spcBef>
              <a:spcAft>
                <a:spcPts val="0"/>
              </a:spcAft>
              <a:buSzPts val="2400"/>
              <a:buChar char="▪"/>
            </a:pPr>
            <a:r>
              <a:rPr lang="en-US" sz="2400"/>
              <a:t>Information on the Internet seems to last forever.</a:t>
            </a:r>
            <a:endParaRPr sz="2400"/>
          </a:p>
          <a:p>
            <a:pPr indent="-319087" lvl="0" marL="342900" rtl="0" algn="l">
              <a:spcBef>
                <a:spcPts val="555"/>
              </a:spcBef>
              <a:spcAft>
                <a:spcPts val="0"/>
              </a:spcAft>
              <a:buSzPts val="2400"/>
              <a:buChar char="▪"/>
            </a:pPr>
            <a:r>
              <a:rPr lang="en-US" sz="2400"/>
              <a:t>Data collected for one purpose will find other uses.</a:t>
            </a:r>
            <a:endParaRPr sz="2400"/>
          </a:p>
          <a:p>
            <a:pPr indent="-349250" lvl="1" marL="742950" rtl="0" algn="l">
              <a:spcBef>
                <a:spcPts val="555"/>
              </a:spcBef>
              <a:spcAft>
                <a:spcPts val="0"/>
              </a:spcAft>
              <a:buSzPts val="2400"/>
              <a:buChar char="▪"/>
            </a:pPr>
            <a:r>
              <a:rPr lang="en-US" sz="2400"/>
              <a:t>banks might get access to your purchase history from retailers</a:t>
            </a:r>
            <a:endParaRPr sz="2400"/>
          </a:p>
          <a:p>
            <a:pPr indent="-319087" lvl="0" marL="342900" rtl="0" algn="l">
              <a:spcBef>
                <a:spcPts val="555"/>
              </a:spcBef>
              <a:spcAft>
                <a:spcPts val="0"/>
              </a:spcAft>
              <a:buSzPts val="2400"/>
              <a:buChar char="▪"/>
            </a:pPr>
            <a:r>
              <a:rPr lang="en-US" sz="2400"/>
              <a:t>Government can request sensitive personal data held by businesses or organizations.</a:t>
            </a:r>
            <a:endParaRPr sz="2400"/>
          </a:p>
          <a:p>
            <a:pPr indent="-342900" lvl="0" marL="342900" rtl="0" algn="l">
              <a:spcBef>
                <a:spcPts val="555"/>
              </a:spcBef>
              <a:spcAft>
                <a:spcPts val="0"/>
              </a:spcAft>
              <a:buSzPts val="2775"/>
              <a:buChar char="▪"/>
            </a:pPr>
            <a:r>
              <a:rPr lang="en-US" sz="2400"/>
              <a:t>We cannot directly protect information about ourselves. We depend upon businesses and organizations to protect it</a:t>
            </a:r>
            <a:r>
              <a:rPr lang="en-US" sz="2775"/>
              <a:t>.</a:t>
            </a:r>
            <a:endParaRPr/>
          </a:p>
          <a:p>
            <a:pPr indent="-203517" lvl="1" marL="742950" rtl="0" algn="l">
              <a:spcBef>
                <a:spcPts val="518"/>
              </a:spcBef>
              <a:spcAft>
                <a:spcPts val="0"/>
              </a:spcAft>
              <a:buSzPts val="1295"/>
              <a:buNone/>
            </a:pPr>
            <a:r>
              <a:t/>
            </a:r>
            <a:endParaRPr sz="2590"/>
          </a:p>
          <a:p>
            <a:pPr indent="-166687" lvl="0" marL="342900" rtl="0" algn="l">
              <a:spcBef>
                <a:spcPts val="555"/>
              </a:spcBef>
              <a:spcAft>
                <a:spcPts val="0"/>
              </a:spcAft>
              <a:buSzPts val="2775"/>
              <a:buNone/>
            </a:pPr>
            <a:r>
              <a:t/>
            </a:r>
            <a:endParaRPr sz="2775"/>
          </a:p>
        </p:txBody>
      </p:sp>
      <p:pic>
        <p:nvPicPr>
          <p:cNvPr id="159" name="Google Shape;159;p11"/>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160" name="Google Shape;160;p11"/>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idx="1" type="body"/>
          </p:nvPr>
        </p:nvSpPr>
        <p:spPr>
          <a:xfrm>
            <a:off x="1219200" y="1371600"/>
            <a:ext cx="7772400" cy="487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000"/>
              <a:buFont typeface="Calibri"/>
              <a:buNone/>
            </a:pPr>
            <a:r>
              <a:rPr lang="en-US"/>
              <a:t>Terminology:</a:t>
            </a:r>
            <a:endParaRPr/>
          </a:p>
          <a:p>
            <a:pPr indent="-342900" lvl="0" marL="342900" rtl="0" algn="l">
              <a:lnSpc>
                <a:spcPct val="90000"/>
              </a:lnSpc>
              <a:spcBef>
                <a:spcPts val="600"/>
              </a:spcBef>
              <a:spcAft>
                <a:spcPts val="0"/>
              </a:spcAft>
              <a:buSzPts val="3000"/>
              <a:buChar char="▪"/>
            </a:pPr>
            <a:r>
              <a:rPr b="1" i="1" lang="en-US"/>
              <a:t>Personal information </a:t>
            </a:r>
            <a:r>
              <a:rPr lang="en-US"/>
              <a:t>– any information relating to an individual person.</a:t>
            </a:r>
            <a:endParaRPr/>
          </a:p>
          <a:p>
            <a:pPr indent="-342900" lvl="0" marL="342900" rtl="0" algn="l">
              <a:lnSpc>
                <a:spcPct val="90000"/>
              </a:lnSpc>
              <a:spcBef>
                <a:spcPts val="600"/>
              </a:spcBef>
              <a:spcAft>
                <a:spcPts val="0"/>
              </a:spcAft>
              <a:buSzPts val="3000"/>
              <a:buChar char="▪"/>
            </a:pPr>
            <a:r>
              <a:rPr b="1" i="1" lang="en-US"/>
              <a:t>Informed consent </a:t>
            </a:r>
            <a:r>
              <a:rPr lang="en-US"/>
              <a:t>– users being aware of what information is collected and how it is used.</a:t>
            </a:r>
            <a:endParaRPr/>
          </a:p>
          <a:p>
            <a:pPr indent="-342900" lvl="0" marL="342900" rtl="0" algn="l">
              <a:lnSpc>
                <a:spcPct val="90000"/>
              </a:lnSpc>
              <a:spcBef>
                <a:spcPts val="600"/>
              </a:spcBef>
              <a:spcAft>
                <a:spcPts val="0"/>
              </a:spcAft>
              <a:buSzPts val="3000"/>
              <a:buChar char="▪"/>
            </a:pPr>
            <a:r>
              <a:rPr b="1" i="1" lang="en-US"/>
              <a:t>Invisible information gathering </a:t>
            </a:r>
            <a:r>
              <a:rPr lang="en-US"/>
              <a:t>- collection of personal information about a user without the user’s knowledge.</a:t>
            </a:r>
            <a:endParaRPr/>
          </a:p>
        </p:txBody>
      </p:sp>
      <p:pic>
        <p:nvPicPr>
          <p:cNvPr id="167" name="Google Shape;167;p12"/>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168" name="Google Shape;168;p12"/>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000"/>
              <a:buFont typeface="Calibri"/>
              <a:buNone/>
            </a:pPr>
            <a:r>
              <a:rPr lang="en-US"/>
              <a:t>Terminology:</a:t>
            </a:r>
            <a:endParaRPr/>
          </a:p>
          <a:p>
            <a:pPr indent="-342900" lvl="0" marL="342900" rtl="0" algn="l">
              <a:lnSpc>
                <a:spcPct val="90000"/>
              </a:lnSpc>
              <a:spcBef>
                <a:spcPts val="600"/>
              </a:spcBef>
              <a:spcAft>
                <a:spcPts val="0"/>
              </a:spcAft>
              <a:buSzPts val="3000"/>
              <a:buChar char="▪"/>
            </a:pPr>
            <a:r>
              <a:rPr b="1" i="1" lang="en-US"/>
              <a:t>Cookies</a:t>
            </a:r>
            <a:r>
              <a:rPr lang="en-US"/>
              <a:t> – Files a Web site stores on a visitor’s computer. </a:t>
            </a:r>
            <a:endParaRPr/>
          </a:p>
          <a:p>
            <a:pPr indent="-342900" lvl="0" marL="342900" rtl="0" algn="l">
              <a:lnSpc>
                <a:spcPct val="90000"/>
              </a:lnSpc>
              <a:spcBef>
                <a:spcPts val="600"/>
              </a:spcBef>
              <a:spcAft>
                <a:spcPts val="0"/>
              </a:spcAft>
              <a:buSzPts val="3000"/>
              <a:buChar char="▪"/>
            </a:pPr>
            <a:r>
              <a:rPr b="1" i="1" lang="en-US"/>
              <a:t>Secondary use </a:t>
            </a:r>
            <a:r>
              <a:rPr lang="en-US"/>
              <a:t>– Use of personal information for a purpose other than the purpose for which it was provided.</a:t>
            </a:r>
            <a:endParaRPr/>
          </a:p>
          <a:p>
            <a:pPr indent="-342900" lvl="0" marL="342900" rtl="0" algn="l">
              <a:lnSpc>
                <a:spcPct val="90000"/>
              </a:lnSpc>
              <a:spcBef>
                <a:spcPts val="600"/>
              </a:spcBef>
              <a:spcAft>
                <a:spcPts val="0"/>
              </a:spcAft>
              <a:buSzPts val="3000"/>
              <a:buChar char="▪"/>
            </a:pPr>
            <a:r>
              <a:rPr b="1" i="1" lang="en-US"/>
              <a:t>Data mining </a:t>
            </a:r>
            <a:r>
              <a:rPr lang="en-US"/>
              <a:t>– Searching and analyzing masses of data to find patterns and develop new information or knowledge.</a:t>
            </a:r>
            <a:endParaRPr/>
          </a:p>
          <a:p>
            <a:pPr indent="-152400" lvl="0" marL="342900" rtl="0" algn="l">
              <a:lnSpc>
                <a:spcPct val="90000"/>
              </a:lnSpc>
              <a:spcBef>
                <a:spcPts val="600"/>
              </a:spcBef>
              <a:spcAft>
                <a:spcPts val="0"/>
              </a:spcAft>
              <a:buSzPts val="3000"/>
              <a:buNone/>
            </a:pPr>
            <a:r>
              <a:t/>
            </a:r>
            <a:endParaRPr/>
          </a:p>
        </p:txBody>
      </p:sp>
      <p:pic>
        <p:nvPicPr>
          <p:cNvPr id="175" name="Google Shape;175;p13"/>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176" name="Google Shape;176;p13"/>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g9360d8ae84_0_9"/>
          <p:cNvPicPr preferRelativeResize="0"/>
          <p:nvPr/>
        </p:nvPicPr>
        <p:blipFill rotWithShape="1">
          <a:blip r:embed="rId3">
            <a:alphaModFix/>
          </a:blip>
          <a:srcRect b="6156" l="0" r="0" t="0"/>
          <a:stretch/>
        </p:blipFill>
        <p:spPr>
          <a:xfrm>
            <a:off x="304800" y="838200"/>
            <a:ext cx="8839200" cy="4666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000"/>
              <a:buFont typeface="Calibri"/>
              <a:buNone/>
            </a:pPr>
            <a:r>
              <a:rPr lang="en-US"/>
              <a:t>Terminology:</a:t>
            </a:r>
            <a:endParaRPr/>
          </a:p>
          <a:p>
            <a:pPr indent="-342900" lvl="0" marL="342900" rtl="0" algn="l">
              <a:lnSpc>
                <a:spcPct val="90000"/>
              </a:lnSpc>
              <a:spcBef>
                <a:spcPts val="600"/>
              </a:spcBef>
              <a:spcAft>
                <a:spcPts val="0"/>
              </a:spcAft>
              <a:buSzPts val="3000"/>
              <a:buChar char="▪"/>
            </a:pPr>
            <a:r>
              <a:rPr b="1" i="1" lang="en-US"/>
              <a:t>Computer matching </a:t>
            </a:r>
            <a:r>
              <a:rPr b="1" lang="en-US"/>
              <a:t>– </a:t>
            </a:r>
            <a:r>
              <a:rPr lang="en-US"/>
              <a:t>Combining and comparing information from different databases (using social security number, for example) to match records.</a:t>
            </a:r>
            <a:endParaRPr/>
          </a:p>
          <a:p>
            <a:pPr indent="-342900" lvl="0" marL="342900" rtl="0" algn="l">
              <a:lnSpc>
                <a:spcPct val="90000"/>
              </a:lnSpc>
              <a:spcBef>
                <a:spcPts val="600"/>
              </a:spcBef>
              <a:spcAft>
                <a:spcPts val="0"/>
              </a:spcAft>
              <a:buSzPts val="3000"/>
              <a:buChar char="▪"/>
            </a:pPr>
            <a:r>
              <a:rPr b="1" i="1" lang="en-US"/>
              <a:t>Computer profiling </a:t>
            </a:r>
            <a:r>
              <a:rPr lang="en-US"/>
              <a:t>– Analyzing data to determine characteristics of people most likely to engage in a certain behavior.</a:t>
            </a:r>
            <a:endParaRPr/>
          </a:p>
          <a:p>
            <a:pPr indent="-152400" lvl="0" marL="342900" rtl="0" algn="l">
              <a:lnSpc>
                <a:spcPct val="90000"/>
              </a:lnSpc>
              <a:spcBef>
                <a:spcPts val="600"/>
              </a:spcBef>
              <a:spcAft>
                <a:spcPts val="0"/>
              </a:spcAft>
              <a:buSzPts val="3000"/>
              <a:buNone/>
            </a:pPr>
            <a:r>
              <a:t/>
            </a:r>
            <a:endParaRPr/>
          </a:p>
          <a:p>
            <a:pPr indent="-152400" lvl="0" marL="342900" rtl="0" algn="l">
              <a:lnSpc>
                <a:spcPct val="90000"/>
              </a:lnSpc>
              <a:spcBef>
                <a:spcPts val="600"/>
              </a:spcBef>
              <a:spcAft>
                <a:spcPts val="0"/>
              </a:spcAft>
              <a:buSzPts val="3000"/>
              <a:buNone/>
            </a:pPr>
            <a:r>
              <a:t/>
            </a:r>
            <a:endParaRPr/>
          </a:p>
        </p:txBody>
      </p:sp>
      <p:pic>
        <p:nvPicPr>
          <p:cNvPr id="189" name="Google Shape;189;p14"/>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190" name="Google Shape;190;p14"/>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2"/>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000"/>
              <a:buChar char="▪"/>
            </a:pPr>
            <a:r>
              <a:rPr lang="en-US">
                <a:solidFill>
                  <a:srgbClr val="00B050"/>
                </a:solidFill>
              </a:rPr>
              <a:t>Privacy Risks and Principles</a:t>
            </a:r>
            <a:endParaRPr/>
          </a:p>
          <a:p>
            <a:pPr indent="-342900" lvl="0" marL="342900" rtl="0" algn="l">
              <a:spcBef>
                <a:spcPts val="600"/>
              </a:spcBef>
              <a:spcAft>
                <a:spcPts val="0"/>
              </a:spcAft>
              <a:buSzPts val="3000"/>
              <a:buChar char="▪"/>
            </a:pPr>
            <a:r>
              <a:rPr lang="en-US">
                <a:solidFill>
                  <a:srgbClr val="00B050"/>
                </a:solidFill>
              </a:rPr>
              <a:t>The Business and Social Sectors</a:t>
            </a:r>
            <a:endParaRPr/>
          </a:p>
          <a:p>
            <a:pPr indent="-342900" lvl="0" marL="342900" rtl="0" algn="l">
              <a:spcBef>
                <a:spcPts val="600"/>
              </a:spcBef>
              <a:spcAft>
                <a:spcPts val="0"/>
              </a:spcAft>
              <a:buSzPts val="3000"/>
              <a:buChar char="▪"/>
            </a:pPr>
            <a:r>
              <a:rPr lang="en-US"/>
              <a:t>The Fourth Amendment, Expectation of Privacy, and Surveillance Technologies</a:t>
            </a:r>
            <a:endParaRPr/>
          </a:p>
          <a:p>
            <a:pPr indent="-342900" lvl="0" marL="342900" rtl="0" algn="l">
              <a:spcBef>
                <a:spcPts val="600"/>
              </a:spcBef>
              <a:spcAft>
                <a:spcPts val="0"/>
              </a:spcAft>
              <a:buSzPts val="3000"/>
              <a:buChar char="▪"/>
            </a:pPr>
            <a:r>
              <a:rPr lang="en-US"/>
              <a:t>Government Systems</a:t>
            </a:r>
            <a:endParaRPr/>
          </a:p>
          <a:p>
            <a:pPr indent="-342900" lvl="0" marL="342900" rtl="0" algn="l">
              <a:spcBef>
                <a:spcPts val="600"/>
              </a:spcBef>
              <a:spcAft>
                <a:spcPts val="0"/>
              </a:spcAft>
              <a:buSzPts val="3000"/>
              <a:buChar char="▪"/>
            </a:pPr>
            <a:r>
              <a:rPr lang="en-US"/>
              <a:t>Protecting Privacy: Technology, Markets, Rights, and Laws</a:t>
            </a:r>
            <a:endParaRPr/>
          </a:p>
          <a:p>
            <a:pPr indent="-342900" lvl="0" marL="342900" rtl="0" algn="l">
              <a:spcBef>
                <a:spcPts val="600"/>
              </a:spcBef>
              <a:spcAft>
                <a:spcPts val="0"/>
              </a:spcAft>
              <a:buSzPts val="3000"/>
              <a:buChar char="▪"/>
            </a:pPr>
            <a:r>
              <a:rPr lang="en-US"/>
              <a:t>Communications</a:t>
            </a:r>
            <a:endParaRPr/>
          </a:p>
          <a:p>
            <a:pPr indent="-152400" lvl="0" marL="342900" rtl="0" algn="l">
              <a:spcBef>
                <a:spcPts val="600"/>
              </a:spcBef>
              <a:spcAft>
                <a:spcPts val="0"/>
              </a:spcAft>
              <a:buSzPts val="3000"/>
              <a:buNone/>
            </a:pPr>
            <a:r>
              <a:t/>
            </a:r>
            <a:endParaRPr/>
          </a:p>
          <a:p>
            <a:pPr indent="-152400" lvl="0" marL="342900" rtl="0" algn="l">
              <a:spcBef>
                <a:spcPts val="600"/>
              </a:spcBef>
              <a:spcAft>
                <a:spcPts val="0"/>
              </a:spcAft>
              <a:buSzPts val="3000"/>
              <a:buNone/>
            </a:pPr>
            <a:r>
              <a:t/>
            </a:r>
            <a:endParaRPr/>
          </a:p>
        </p:txBody>
      </p:sp>
      <p:pic>
        <p:nvPicPr>
          <p:cNvPr id="47" name="Google Shape;47;p2"/>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48" name="Google Shape;48;p2"/>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g9360d8ae84_0_1"/>
          <p:cNvPicPr preferRelativeResize="0"/>
          <p:nvPr/>
        </p:nvPicPr>
        <p:blipFill>
          <a:blip r:embed="rId3">
            <a:alphaModFix/>
          </a:blip>
          <a:stretch>
            <a:fillRect/>
          </a:stretch>
        </p:blipFill>
        <p:spPr>
          <a:xfrm>
            <a:off x="152400" y="739875"/>
            <a:ext cx="8839200" cy="4972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ph idx="1" type="body"/>
          </p:nvPr>
        </p:nvSpPr>
        <p:spPr>
          <a:xfrm>
            <a:off x="1219200" y="1371600"/>
            <a:ext cx="7772400" cy="487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000"/>
              <a:buFont typeface="Noto Sans Symbols"/>
              <a:buNone/>
            </a:pPr>
            <a:r>
              <a:rPr lang="en-US"/>
              <a:t>Two common forms for providing informed consent are </a:t>
            </a:r>
            <a:r>
              <a:rPr i="1" lang="en-US"/>
              <a:t>opt out </a:t>
            </a:r>
            <a:r>
              <a:rPr lang="en-US"/>
              <a:t>and </a:t>
            </a:r>
            <a:r>
              <a:rPr i="1" lang="en-US"/>
              <a:t>opt in</a:t>
            </a:r>
            <a:r>
              <a:rPr lang="en-US"/>
              <a:t>:</a:t>
            </a:r>
            <a:endParaRPr/>
          </a:p>
          <a:p>
            <a:pPr indent="-342900" lvl="0" marL="342900" rtl="0" algn="l">
              <a:lnSpc>
                <a:spcPct val="90000"/>
              </a:lnSpc>
              <a:spcBef>
                <a:spcPts val="600"/>
              </a:spcBef>
              <a:spcAft>
                <a:spcPts val="0"/>
              </a:spcAft>
              <a:buSzPts val="3000"/>
              <a:buChar char="▪"/>
            </a:pPr>
            <a:r>
              <a:rPr b="1" i="1" lang="en-US"/>
              <a:t>opt out </a:t>
            </a:r>
            <a:r>
              <a:rPr lang="en-US"/>
              <a:t>– Person must request (usually by checking a box) that an organization </a:t>
            </a:r>
            <a:r>
              <a:rPr i="1" lang="en-US"/>
              <a:t>not</a:t>
            </a:r>
            <a:r>
              <a:rPr lang="en-US"/>
              <a:t> use information. </a:t>
            </a:r>
            <a:endParaRPr/>
          </a:p>
          <a:p>
            <a:pPr indent="-342900" lvl="0" marL="342900" rtl="0" algn="l">
              <a:lnSpc>
                <a:spcPct val="90000"/>
              </a:lnSpc>
              <a:spcBef>
                <a:spcPts val="600"/>
              </a:spcBef>
              <a:spcAft>
                <a:spcPts val="0"/>
              </a:spcAft>
              <a:buSzPts val="3000"/>
              <a:buChar char="▪"/>
            </a:pPr>
            <a:r>
              <a:rPr b="1" i="1" lang="en-US"/>
              <a:t>opt in </a:t>
            </a:r>
            <a:r>
              <a:rPr lang="en-US"/>
              <a:t>– The collector of the information may use information only if person explicitly  permits use (usually by checking a box).</a:t>
            </a:r>
            <a:endParaRPr/>
          </a:p>
          <a:p>
            <a:pPr indent="-152400" lvl="0" marL="342900" rtl="0" algn="l">
              <a:lnSpc>
                <a:spcPct val="90000"/>
              </a:lnSpc>
              <a:spcBef>
                <a:spcPts val="600"/>
              </a:spcBef>
              <a:spcAft>
                <a:spcPts val="0"/>
              </a:spcAft>
              <a:buSzPts val="3000"/>
              <a:buNone/>
            </a:pPr>
            <a:r>
              <a:t/>
            </a:r>
            <a:endParaRPr i="1"/>
          </a:p>
          <a:p>
            <a:pPr indent="-152400" lvl="0" marL="342900" rtl="0" algn="l">
              <a:lnSpc>
                <a:spcPct val="90000"/>
              </a:lnSpc>
              <a:spcBef>
                <a:spcPts val="600"/>
              </a:spcBef>
              <a:spcAft>
                <a:spcPts val="0"/>
              </a:spcAft>
              <a:buSzPts val="3000"/>
              <a:buNone/>
            </a:pPr>
            <a:r>
              <a:t/>
            </a:r>
            <a:endParaRPr/>
          </a:p>
          <a:p>
            <a:pPr indent="-152400" lvl="0" marL="342900" rtl="0" algn="l">
              <a:lnSpc>
                <a:spcPct val="90000"/>
              </a:lnSpc>
              <a:spcBef>
                <a:spcPts val="600"/>
              </a:spcBef>
              <a:spcAft>
                <a:spcPts val="0"/>
              </a:spcAft>
              <a:buSzPts val="3000"/>
              <a:buNone/>
            </a:pPr>
            <a:r>
              <a:t/>
            </a:r>
            <a:endParaRPr/>
          </a:p>
        </p:txBody>
      </p:sp>
      <p:pic>
        <p:nvPicPr>
          <p:cNvPr id="203" name="Google Shape;203;p15"/>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204" name="Google Shape;204;p15"/>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000"/>
              <a:buFont typeface="Noto Sans Symbols"/>
              <a:buNone/>
            </a:pPr>
            <a:r>
              <a:rPr lang="en-US"/>
              <a:t>Fair information principles</a:t>
            </a:r>
            <a:endParaRPr/>
          </a:p>
          <a:p>
            <a:pPr indent="-514350" lvl="0" marL="514350" rtl="0" algn="l">
              <a:spcBef>
                <a:spcPts val="600"/>
              </a:spcBef>
              <a:spcAft>
                <a:spcPts val="0"/>
              </a:spcAft>
              <a:buClr>
                <a:srgbClr val="7F7F7F"/>
              </a:buClr>
              <a:buSzPts val="3000"/>
              <a:buFont typeface="Calibri"/>
              <a:buAutoNum type="arabicPeriod"/>
            </a:pPr>
            <a:r>
              <a:rPr lang="en-US"/>
              <a:t>Inform people when you collect information.</a:t>
            </a:r>
            <a:endParaRPr/>
          </a:p>
          <a:p>
            <a:pPr indent="-514350" lvl="0" marL="514350" rtl="0" algn="l">
              <a:spcBef>
                <a:spcPts val="600"/>
              </a:spcBef>
              <a:spcAft>
                <a:spcPts val="0"/>
              </a:spcAft>
              <a:buClr>
                <a:srgbClr val="7F7F7F"/>
              </a:buClr>
              <a:buSzPts val="3000"/>
              <a:buFont typeface="Calibri"/>
              <a:buAutoNum type="arabicPeriod"/>
            </a:pPr>
            <a:r>
              <a:rPr lang="en-US"/>
              <a:t>Collect only the data needed.</a:t>
            </a:r>
            <a:endParaRPr/>
          </a:p>
          <a:p>
            <a:pPr indent="-514350" lvl="0" marL="514350" rtl="0" algn="l">
              <a:spcBef>
                <a:spcPts val="600"/>
              </a:spcBef>
              <a:spcAft>
                <a:spcPts val="0"/>
              </a:spcAft>
              <a:buClr>
                <a:srgbClr val="7F7F7F"/>
              </a:buClr>
              <a:buSzPts val="3000"/>
              <a:buFont typeface="Calibri"/>
              <a:buAutoNum type="arabicPeriod"/>
            </a:pPr>
            <a:r>
              <a:rPr lang="en-US"/>
              <a:t>Offer a way for people to opt out.</a:t>
            </a:r>
            <a:endParaRPr/>
          </a:p>
          <a:p>
            <a:pPr indent="-514350" lvl="0" marL="514350" rtl="0" algn="l">
              <a:spcBef>
                <a:spcPts val="600"/>
              </a:spcBef>
              <a:spcAft>
                <a:spcPts val="0"/>
              </a:spcAft>
              <a:buClr>
                <a:srgbClr val="7F7F7F"/>
              </a:buClr>
              <a:buSzPts val="3000"/>
              <a:buFont typeface="Calibri"/>
              <a:buAutoNum type="arabicPeriod"/>
            </a:pPr>
            <a:r>
              <a:rPr lang="en-US"/>
              <a:t>Keep data only as long as needed.</a:t>
            </a:r>
            <a:endParaRPr/>
          </a:p>
          <a:p>
            <a:pPr indent="-514350" lvl="0" marL="514350" rtl="0" algn="l">
              <a:spcBef>
                <a:spcPts val="600"/>
              </a:spcBef>
              <a:spcAft>
                <a:spcPts val="0"/>
              </a:spcAft>
              <a:buClr>
                <a:srgbClr val="7F7F7F"/>
              </a:buClr>
              <a:buSzPts val="3000"/>
              <a:buFont typeface="Calibri"/>
              <a:buAutoNum type="arabicPeriod"/>
            </a:pPr>
            <a:r>
              <a:rPr lang="en-US"/>
              <a:t>Maintain accuracy of data.</a:t>
            </a:r>
            <a:endParaRPr/>
          </a:p>
          <a:p>
            <a:pPr indent="-514350" lvl="0" marL="514350" rtl="0" algn="l">
              <a:spcBef>
                <a:spcPts val="600"/>
              </a:spcBef>
              <a:spcAft>
                <a:spcPts val="0"/>
              </a:spcAft>
              <a:buClr>
                <a:srgbClr val="7F7F7F"/>
              </a:buClr>
              <a:buSzPts val="3000"/>
              <a:buFont typeface="Calibri"/>
              <a:buAutoNum type="arabicPeriod"/>
            </a:pPr>
            <a:r>
              <a:rPr lang="en-US"/>
              <a:t>Protect security of data.</a:t>
            </a:r>
            <a:endParaRPr/>
          </a:p>
          <a:p>
            <a:pPr indent="-514350" lvl="0" marL="514350" rtl="0" algn="l">
              <a:spcBef>
                <a:spcPts val="600"/>
              </a:spcBef>
              <a:spcAft>
                <a:spcPts val="0"/>
              </a:spcAft>
              <a:buClr>
                <a:srgbClr val="7F7F7F"/>
              </a:buClr>
              <a:buSzPts val="3000"/>
              <a:buFont typeface="Calibri"/>
              <a:buAutoNum type="arabicPeriod"/>
            </a:pPr>
            <a:r>
              <a:rPr lang="en-US"/>
              <a:t>Develop policies for responding to law enforcement requests for data.</a:t>
            </a:r>
            <a:endParaRPr/>
          </a:p>
        </p:txBody>
      </p:sp>
      <p:pic>
        <p:nvPicPr>
          <p:cNvPr id="211" name="Google Shape;211;p17"/>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212" name="Google Shape;212;p17"/>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A5A5A5"/>
              </a:buClr>
              <a:buSzPts val="3000"/>
              <a:buFont typeface="Noto Sans Symbols"/>
              <a:buChar char="▪"/>
            </a:pPr>
            <a:r>
              <a:rPr lang="en-US"/>
              <a:t>Looking at a type of data that affects YOU!</a:t>
            </a:r>
            <a:endParaRPr/>
          </a:p>
          <a:p>
            <a:pPr indent="-342900" lvl="0" marL="342900" rtl="0" algn="l">
              <a:spcBef>
                <a:spcPts val="600"/>
              </a:spcBef>
              <a:spcAft>
                <a:spcPts val="0"/>
              </a:spcAft>
              <a:buClr>
                <a:srgbClr val="A5A5A5"/>
              </a:buClr>
              <a:buSzPts val="3000"/>
              <a:buFont typeface="Noto Sans Symbols"/>
              <a:buChar char="▪"/>
            </a:pPr>
            <a:r>
              <a:rPr lang="en-US"/>
              <a:t>Your Academic Records!</a:t>
            </a:r>
            <a:endParaRPr/>
          </a:p>
          <a:p>
            <a:pPr indent="-152400" lvl="0" marL="342900" rtl="0" algn="l">
              <a:spcBef>
                <a:spcPts val="600"/>
              </a:spcBef>
              <a:spcAft>
                <a:spcPts val="0"/>
              </a:spcAft>
              <a:buClr>
                <a:srgbClr val="A5A5A5"/>
              </a:buClr>
              <a:buSzPts val="3000"/>
              <a:buFont typeface="Noto Sans Symbols"/>
              <a:buNone/>
            </a:pPr>
            <a:r>
              <a:t/>
            </a:r>
            <a:endParaRPr/>
          </a:p>
          <a:p>
            <a:pPr indent="0" lvl="0" marL="0" rtl="0" algn="l">
              <a:spcBef>
                <a:spcPts val="600"/>
              </a:spcBef>
              <a:spcAft>
                <a:spcPts val="0"/>
              </a:spcAft>
              <a:buSzPts val="3000"/>
              <a:buNone/>
            </a:pPr>
            <a:r>
              <a:rPr lang="en-US"/>
              <a:t>Questions:</a:t>
            </a:r>
            <a:endParaRPr/>
          </a:p>
          <a:p>
            <a:pPr indent="-514350" lvl="0" marL="514350" rtl="0" algn="l">
              <a:spcBef>
                <a:spcPts val="600"/>
              </a:spcBef>
              <a:spcAft>
                <a:spcPts val="0"/>
              </a:spcAft>
              <a:buSzPts val="3000"/>
              <a:buAutoNum type="arabicPeriod"/>
            </a:pPr>
            <a:r>
              <a:rPr lang="en-US"/>
              <a:t>What is your academic record?</a:t>
            </a:r>
            <a:endParaRPr/>
          </a:p>
          <a:p>
            <a:pPr indent="-514350" lvl="0" marL="514350" rtl="0" algn="l">
              <a:spcBef>
                <a:spcPts val="600"/>
              </a:spcBef>
              <a:spcAft>
                <a:spcPts val="0"/>
              </a:spcAft>
              <a:buSzPts val="3000"/>
              <a:buAutoNum type="arabicPeriod"/>
            </a:pPr>
            <a:r>
              <a:rPr lang="en-US"/>
              <a:t>Who can access your academic record?</a:t>
            </a:r>
            <a:endParaRPr/>
          </a:p>
          <a:p>
            <a:pPr indent="-514350" lvl="0" marL="514350" rtl="0" algn="l">
              <a:spcBef>
                <a:spcPts val="600"/>
              </a:spcBef>
              <a:spcAft>
                <a:spcPts val="0"/>
              </a:spcAft>
              <a:buSzPts val="3000"/>
              <a:buAutoNum type="arabicPeriod"/>
            </a:pPr>
            <a:r>
              <a:rPr lang="en-US"/>
              <a:t>Do you think it can be sold?</a:t>
            </a:r>
            <a:endParaRPr/>
          </a:p>
        </p:txBody>
      </p:sp>
      <p:sp>
        <p:nvSpPr>
          <p:cNvPr id="219" name="Google Shape;219;p18"/>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rPr lang="en-US"/>
              <a:t>Thinking Time!</a:t>
            </a:r>
            <a:endParaRPr/>
          </a:p>
        </p:txBody>
      </p:sp>
      <p:sp>
        <p:nvSpPr>
          <p:cNvPr id="220" name="Google Shape;220;p18"/>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9"/>
          <p:cNvSpPr txBox="1"/>
          <p:nvPr>
            <p:ph idx="1" type="body"/>
          </p:nvPr>
        </p:nvSpPr>
        <p:spPr>
          <a:xfrm>
            <a:off x="1143000" y="1066800"/>
            <a:ext cx="7620000" cy="487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A5A5A5"/>
              </a:buClr>
              <a:buSzPts val="3000"/>
              <a:buFont typeface="Noto Sans Symbols"/>
              <a:buChar char="▪"/>
            </a:pPr>
            <a:r>
              <a:rPr lang="en-US"/>
              <a:t>Family Educational Rights and Privacy Act</a:t>
            </a:r>
            <a:endParaRPr/>
          </a:p>
          <a:p>
            <a:pPr indent="-342900" lvl="0" marL="342900" rtl="0" algn="l">
              <a:spcBef>
                <a:spcPts val="600"/>
              </a:spcBef>
              <a:spcAft>
                <a:spcPts val="0"/>
              </a:spcAft>
              <a:buClr>
                <a:srgbClr val="A5A5A5"/>
              </a:buClr>
              <a:buSzPts val="3000"/>
              <a:buFont typeface="Noto Sans Symbols"/>
              <a:buChar char="▪"/>
            </a:pPr>
            <a:r>
              <a:rPr lang="en-US"/>
              <a:t>Student educational records are PROTECTED</a:t>
            </a:r>
            <a:endParaRPr/>
          </a:p>
          <a:p>
            <a:pPr indent="-342900" lvl="0" marL="342900" rtl="0" algn="l">
              <a:spcBef>
                <a:spcPts val="600"/>
              </a:spcBef>
              <a:spcAft>
                <a:spcPts val="0"/>
              </a:spcAft>
              <a:buClr>
                <a:srgbClr val="A5A5A5"/>
              </a:buClr>
              <a:buSzPts val="3000"/>
              <a:buFont typeface="Noto Sans Symbols"/>
              <a:buChar char="▪"/>
            </a:pPr>
            <a:r>
              <a:rPr lang="en-US"/>
              <a:t>Records are:</a:t>
            </a:r>
            <a:endParaRPr/>
          </a:p>
          <a:p>
            <a:pPr indent="-285750" lvl="1" marL="742950" rtl="0" algn="l">
              <a:spcBef>
                <a:spcPts val="560"/>
              </a:spcBef>
              <a:spcAft>
                <a:spcPts val="0"/>
              </a:spcAft>
              <a:buSzPts val="1400"/>
              <a:buChar char="▪"/>
            </a:pPr>
            <a:r>
              <a:rPr lang="en-US"/>
              <a:t>Personally Identifiable Information</a:t>
            </a:r>
            <a:endParaRPr/>
          </a:p>
          <a:p>
            <a:pPr indent="-228600" lvl="2" marL="1143000" rtl="0" algn="l">
              <a:spcBef>
                <a:spcPts val="480"/>
              </a:spcBef>
              <a:spcAft>
                <a:spcPts val="0"/>
              </a:spcAft>
              <a:buSzPts val="2400"/>
              <a:buChar char="▪"/>
            </a:pPr>
            <a:r>
              <a:rPr lang="en-US"/>
              <a:t>Protected</a:t>
            </a:r>
            <a:endParaRPr/>
          </a:p>
          <a:p>
            <a:pPr indent="-285750" lvl="1" marL="742950" rtl="0" algn="l">
              <a:spcBef>
                <a:spcPts val="560"/>
              </a:spcBef>
              <a:spcAft>
                <a:spcPts val="0"/>
              </a:spcAft>
              <a:buSzPts val="1400"/>
              <a:buChar char="▪"/>
            </a:pPr>
            <a:r>
              <a:rPr lang="en-US"/>
              <a:t>Educational Records</a:t>
            </a:r>
            <a:endParaRPr/>
          </a:p>
          <a:p>
            <a:pPr indent="-228600" lvl="2" marL="1143000" rtl="0" algn="l">
              <a:spcBef>
                <a:spcPts val="480"/>
              </a:spcBef>
              <a:spcAft>
                <a:spcPts val="0"/>
              </a:spcAft>
              <a:buSzPts val="2400"/>
              <a:buChar char="▪"/>
            </a:pPr>
            <a:r>
              <a:rPr lang="en-US"/>
              <a:t>Grades. GPA. </a:t>
            </a:r>
            <a:endParaRPr/>
          </a:p>
          <a:p>
            <a:pPr indent="-228600" lvl="2" marL="1143000" rtl="0" algn="l">
              <a:spcBef>
                <a:spcPts val="480"/>
              </a:spcBef>
              <a:spcAft>
                <a:spcPts val="0"/>
              </a:spcAft>
              <a:buSzPts val="2400"/>
              <a:buChar char="▪"/>
            </a:pPr>
            <a:r>
              <a:rPr lang="en-US"/>
              <a:t> Automatically protected.</a:t>
            </a:r>
            <a:endParaRPr/>
          </a:p>
          <a:p>
            <a:pPr indent="-285750" lvl="1" marL="742950" rtl="0" algn="l">
              <a:spcBef>
                <a:spcPts val="560"/>
              </a:spcBef>
              <a:spcAft>
                <a:spcPts val="0"/>
              </a:spcAft>
              <a:buSzPts val="1400"/>
              <a:buChar char="▪"/>
            </a:pPr>
            <a:r>
              <a:rPr lang="en-US"/>
              <a:t>Directory Information</a:t>
            </a:r>
            <a:endParaRPr/>
          </a:p>
          <a:p>
            <a:pPr indent="-228600" lvl="2" marL="1143000" rtl="0" algn="l">
              <a:spcBef>
                <a:spcPts val="360"/>
              </a:spcBef>
              <a:spcAft>
                <a:spcPts val="0"/>
              </a:spcAft>
              <a:buSzPts val="1800"/>
              <a:buChar char="▪"/>
            </a:pPr>
            <a:r>
              <a:rPr lang="en-US" sz="1800"/>
              <a:t>Info that is not considered harmful or invasion of privacy if disclosed (name, address, phone)</a:t>
            </a:r>
            <a:endParaRPr/>
          </a:p>
          <a:p>
            <a:pPr indent="-228600" lvl="2" marL="1143000" rtl="0" algn="l">
              <a:spcBef>
                <a:spcPts val="360"/>
              </a:spcBef>
              <a:spcAft>
                <a:spcPts val="0"/>
              </a:spcAft>
              <a:buSzPts val="1800"/>
              <a:buChar char="▪"/>
            </a:pPr>
            <a:r>
              <a:rPr lang="en-US" sz="1800"/>
              <a:t>School can release but student can forbid</a:t>
            </a:r>
            <a:endParaRPr/>
          </a:p>
          <a:p>
            <a:pPr indent="-196850" lvl="1" marL="742950" rtl="0" algn="l">
              <a:spcBef>
                <a:spcPts val="560"/>
              </a:spcBef>
              <a:spcAft>
                <a:spcPts val="0"/>
              </a:spcAft>
              <a:buSzPts val="1400"/>
              <a:buNone/>
            </a:pPr>
            <a:r>
              <a:t/>
            </a:r>
            <a:endParaRPr/>
          </a:p>
          <a:p>
            <a:pPr indent="-196850" lvl="1" marL="742950" rtl="0" algn="l">
              <a:spcBef>
                <a:spcPts val="560"/>
              </a:spcBef>
              <a:spcAft>
                <a:spcPts val="0"/>
              </a:spcAft>
              <a:buSzPts val="1400"/>
              <a:buNone/>
            </a:pPr>
            <a:r>
              <a:t/>
            </a:r>
            <a:endParaRPr/>
          </a:p>
          <a:p>
            <a:pPr indent="-196850" lvl="1" marL="742950" rtl="0" algn="l">
              <a:spcBef>
                <a:spcPts val="560"/>
              </a:spcBef>
              <a:spcAft>
                <a:spcPts val="0"/>
              </a:spcAft>
              <a:buSzPts val="1400"/>
              <a:buNone/>
            </a:pPr>
            <a:r>
              <a:t/>
            </a:r>
            <a:endParaRPr/>
          </a:p>
        </p:txBody>
      </p:sp>
      <p:sp>
        <p:nvSpPr>
          <p:cNvPr id="226" name="Google Shape;226;p19"/>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rPr lang="en-US"/>
              <a:t>FERPA</a:t>
            </a:r>
            <a:endParaRPr/>
          </a:p>
        </p:txBody>
      </p:sp>
      <p:sp>
        <p:nvSpPr>
          <p:cNvPr id="227" name="Google Shape;227;p19"/>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0"/>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A5A5A5"/>
              </a:buClr>
              <a:buSzPts val="3000"/>
              <a:buFont typeface="Noto Sans Symbols"/>
              <a:buChar char="▪"/>
            </a:pPr>
            <a:r>
              <a:rPr lang="en-US"/>
              <a:t>Students can</a:t>
            </a:r>
            <a:endParaRPr/>
          </a:p>
          <a:p>
            <a:pPr indent="-285750" lvl="1" marL="742950" rtl="0" algn="l">
              <a:spcBef>
                <a:spcPts val="560"/>
              </a:spcBef>
              <a:spcAft>
                <a:spcPts val="0"/>
              </a:spcAft>
              <a:buSzPts val="1400"/>
              <a:buChar char="▪"/>
            </a:pPr>
            <a:r>
              <a:rPr lang="en-US"/>
              <a:t>Request to inspect</a:t>
            </a:r>
            <a:endParaRPr/>
          </a:p>
          <a:p>
            <a:pPr indent="-285750" lvl="1" marL="742950" rtl="0" algn="l">
              <a:spcBef>
                <a:spcPts val="560"/>
              </a:spcBef>
              <a:spcAft>
                <a:spcPts val="0"/>
              </a:spcAft>
              <a:buSzPts val="1400"/>
              <a:buChar char="▪"/>
            </a:pPr>
            <a:r>
              <a:rPr lang="en-US"/>
              <a:t>Request correction</a:t>
            </a:r>
            <a:endParaRPr/>
          </a:p>
          <a:p>
            <a:pPr indent="-285750" lvl="1" marL="742950" rtl="0" algn="l">
              <a:spcBef>
                <a:spcPts val="560"/>
              </a:spcBef>
              <a:spcAft>
                <a:spcPts val="0"/>
              </a:spcAft>
              <a:buSzPts val="1400"/>
              <a:buChar char="▪"/>
            </a:pPr>
            <a:r>
              <a:rPr lang="en-US"/>
              <a:t>Restrict release of directory information</a:t>
            </a:r>
            <a:endParaRPr/>
          </a:p>
          <a:p>
            <a:pPr indent="-342900" lvl="0" marL="342900" rtl="0" algn="l">
              <a:spcBef>
                <a:spcPts val="600"/>
              </a:spcBef>
              <a:spcAft>
                <a:spcPts val="0"/>
              </a:spcAft>
              <a:buClr>
                <a:srgbClr val="A5A5A5"/>
              </a:buClr>
              <a:buSzPts val="3000"/>
              <a:buFont typeface="Noto Sans Symbols"/>
              <a:buChar char="▪"/>
            </a:pPr>
            <a:r>
              <a:rPr lang="en-US"/>
              <a:t>FERPA does not apply UNTIL you enroll in a class. If you are denied admission or are admitted and don’t attend, your records are not really under FERPA!</a:t>
            </a:r>
            <a:endParaRPr/>
          </a:p>
        </p:txBody>
      </p:sp>
      <p:sp>
        <p:nvSpPr>
          <p:cNvPr id="234" name="Google Shape;234;p20"/>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rPr lang="en-US"/>
              <a:t>FERPA - Students</a:t>
            </a:r>
            <a:endParaRPr/>
          </a:p>
        </p:txBody>
      </p:sp>
      <p:sp>
        <p:nvSpPr>
          <p:cNvPr id="235" name="Google Shape;235;p20"/>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
        <p:nvSpPr>
          <p:cNvPr id="236" name="Google Shape;236;p20"/>
          <p:cNvSpPr/>
          <p:nvPr/>
        </p:nvSpPr>
        <p:spPr>
          <a:xfrm rot="2267462">
            <a:off x="4206375" y="1192325"/>
            <a:ext cx="4467235"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000" u="none" cap="none" strike="noStrike">
                <a:solidFill>
                  <a:schemeClr val="accent5"/>
                </a:solidFill>
                <a:latin typeface="Arial"/>
                <a:ea typeface="Arial"/>
                <a:cs typeface="Arial"/>
                <a:sym typeface="Arial"/>
              </a:rPr>
              <a:t>Informed Consent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A5A5A5"/>
              </a:buClr>
              <a:buSzPts val="3000"/>
              <a:buFont typeface="Noto Sans Symbols"/>
              <a:buChar char="▪"/>
            </a:pPr>
            <a:r>
              <a:rPr lang="en-US"/>
              <a:t>STUDENTS!</a:t>
            </a:r>
            <a:endParaRPr/>
          </a:p>
          <a:p>
            <a:pPr indent="-342900" lvl="0" marL="342900" rtl="0" algn="l">
              <a:spcBef>
                <a:spcPts val="600"/>
              </a:spcBef>
              <a:spcAft>
                <a:spcPts val="0"/>
              </a:spcAft>
              <a:buClr>
                <a:srgbClr val="A5A5A5"/>
              </a:buClr>
              <a:buSzPts val="3000"/>
              <a:buFont typeface="Noto Sans Symbols"/>
              <a:buChar char="▪"/>
            </a:pPr>
            <a:r>
              <a:rPr lang="en-US"/>
              <a:t>Faculty/Admins with an ACADEMIC REASON</a:t>
            </a:r>
            <a:endParaRPr/>
          </a:p>
          <a:p>
            <a:pPr indent="-342900" lvl="0" marL="342900" rtl="0" algn="l">
              <a:spcBef>
                <a:spcPts val="600"/>
              </a:spcBef>
              <a:spcAft>
                <a:spcPts val="0"/>
              </a:spcAft>
              <a:buClr>
                <a:srgbClr val="A5A5A5"/>
              </a:buClr>
              <a:buSzPts val="3000"/>
              <a:buFont typeface="Noto Sans Symbols"/>
              <a:buChar char="▪"/>
            </a:pPr>
            <a:r>
              <a:rPr lang="en-US"/>
              <a:t>NO ONE ELSE! </a:t>
            </a:r>
            <a:endParaRPr/>
          </a:p>
          <a:p>
            <a:pPr indent="-285750" lvl="1" marL="742950" rtl="0" algn="l">
              <a:spcBef>
                <a:spcPts val="560"/>
              </a:spcBef>
              <a:spcAft>
                <a:spcPts val="0"/>
              </a:spcAft>
              <a:buSzPts val="1400"/>
              <a:buChar char="▪"/>
            </a:pPr>
            <a:r>
              <a:rPr lang="en-US"/>
              <a:t>Including Parents!</a:t>
            </a:r>
            <a:endParaRPr/>
          </a:p>
          <a:p>
            <a:pPr indent="-241300" lvl="0" marL="342900" rtl="0" algn="l">
              <a:spcBef>
                <a:spcPts val="560"/>
              </a:spcBef>
              <a:spcAft>
                <a:spcPts val="0"/>
              </a:spcAft>
              <a:buSzPts val="1400"/>
              <a:buChar char="▪"/>
            </a:pPr>
            <a:r>
              <a:rPr lang="en-US"/>
              <a:t>Thus, don’t worry about your information being sold!</a:t>
            </a:r>
            <a:endParaRPr/>
          </a:p>
        </p:txBody>
      </p:sp>
      <p:sp>
        <p:nvSpPr>
          <p:cNvPr id="243" name="Google Shape;243;p21"/>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rPr lang="en-US"/>
              <a:t>FERPA – Who can see records?</a:t>
            </a:r>
            <a:endParaRPr/>
          </a:p>
        </p:txBody>
      </p:sp>
      <p:sp>
        <p:nvSpPr>
          <p:cNvPr id="244" name="Google Shape;244;p21"/>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2"/>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000"/>
              <a:buFont typeface="Noto Sans Symbols"/>
              <a:buNone/>
            </a:pPr>
            <a:r>
              <a:rPr lang="en-US"/>
              <a:t>Fair information principles</a:t>
            </a:r>
            <a:endParaRPr/>
          </a:p>
          <a:p>
            <a:pPr indent="-514350" lvl="0" marL="514350" rtl="0" algn="l">
              <a:spcBef>
                <a:spcPts val="600"/>
              </a:spcBef>
              <a:spcAft>
                <a:spcPts val="0"/>
              </a:spcAft>
              <a:buClr>
                <a:srgbClr val="7F7F7F"/>
              </a:buClr>
              <a:buSzPts val="3000"/>
              <a:buFont typeface="Calibri"/>
              <a:buAutoNum type="arabicPeriod"/>
            </a:pPr>
            <a:r>
              <a:rPr lang="en-US"/>
              <a:t>Inform people when you collect information.</a:t>
            </a:r>
            <a:endParaRPr/>
          </a:p>
          <a:p>
            <a:pPr indent="-514350" lvl="0" marL="514350" rtl="0" algn="l">
              <a:spcBef>
                <a:spcPts val="600"/>
              </a:spcBef>
              <a:spcAft>
                <a:spcPts val="0"/>
              </a:spcAft>
              <a:buClr>
                <a:srgbClr val="7F7F7F"/>
              </a:buClr>
              <a:buSzPts val="3000"/>
              <a:buFont typeface="Calibri"/>
              <a:buAutoNum type="arabicPeriod"/>
            </a:pPr>
            <a:r>
              <a:rPr lang="en-US"/>
              <a:t>Collect only the data needed.</a:t>
            </a:r>
            <a:endParaRPr/>
          </a:p>
          <a:p>
            <a:pPr indent="-514350" lvl="0" marL="514350" rtl="0" algn="l">
              <a:spcBef>
                <a:spcPts val="600"/>
              </a:spcBef>
              <a:spcAft>
                <a:spcPts val="0"/>
              </a:spcAft>
              <a:buClr>
                <a:srgbClr val="7F7F7F"/>
              </a:buClr>
              <a:buSzPts val="3000"/>
              <a:buFont typeface="Calibri"/>
              <a:buAutoNum type="arabicPeriod"/>
            </a:pPr>
            <a:r>
              <a:rPr lang="en-US"/>
              <a:t>Offer a way for people to opt out.</a:t>
            </a:r>
            <a:endParaRPr/>
          </a:p>
          <a:p>
            <a:pPr indent="-514350" lvl="0" marL="514350" rtl="0" algn="l">
              <a:spcBef>
                <a:spcPts val="600"/>
              </a:spcBef>
              <a:spcAft>
                <a:spcPts val="0"/>
              </a:spcAft>
              <a:buClr>
                <a:srgbClr val="7F7F7F"/>
              </a:buClr>
              <a:buSzPts val="3000"/>
              <a:buFont typeface="Calibri"/>
              <a:buAutoNum type="arabicPeriod"/>
            </a:pPr>
            <a:r>
              <a:rPr lang="en-US"/>
              <a:t>Keep data only as long as needed.</a:t>
            </a:r>
            <a:endParaRPr/>
          </a:p>
          <a:p>
            <a:pPr indent="-514350" lvl="0" marL="514350" rtl="0" algn="l">
              <a:spcBef>
                <a:spcPts val="600"/>
              </a:spcBef>
              <a:spcAft>
                <a:spcPts val="0"/>
              </a:spcAft>
              <a:buClr>
                <a:srgbClr val="7F7F7F"/>
              </a:buClr>
              <a:buSzPts val="3000"/>
              <a:buFont typeface="Calibri"/>
              <a:buAutoNum type="arabicPeriod"/>
            </a:pPr>
            <a:r>
              <a:rPr lang="en-US"/>
              <a:t>Maintain accuracy of data.</a:t>
            </a:r>
            <a:endParaRPr/>
          </a:p>
          <a:p>
            <a:pPr indent="-514350" lvl="0" marL="514350" rtl="0" algn="l">
              <a:spcBef>
                <a:spcPts val="600"/>
              </a:spcBef>
              <a:spcAft>
                <a:spcPts val="0"/>
              </a:spcAft>
              <a:buClr>
                <a:srgbClr val="7F7F7F"/>
              </a:buClr>
              <a:buSzPts val="3000"/>
              <a:buFont typeface="Calibri"/>
              <a:buAutoNum type="arabicPeriod"/>
            </a:pPr>
            <a:r>
              <a:rPr lang="en-US"/>
              <a:t>Protect security of data.</a:t>
            </a:r>
            <a:endParaRPr/>
          </a:p>
          <a:p>
            <a:pPr indent="-514350" lvl="0" marL="514350" rtl="0" algn="l">
              <a:spcBef>
                <a:spcPts val="600"/>
              </a:spcBef>
              <a:spcAft>
                <a:spcPts val="0"/>
              </a:spcAft>
              <a:buClr>
                <a:srgbClr val="7F7F7F"/>
              </a:buClr>
              <a:buSzPts val="3000"/>
              <a:buFont typeface="Calibri"/>
              <a:buAutoNum type="arabicPeriod"/>
            </a:pPr>
            <a:r>
              <a:rPr lang="en-US"/>
              <a:t>Develop policies for responding to law enforcement requests for data.</a:t>
            </a:r>
            <a:endParaRPr/>
          </a:p>
        </p:txBody>
      </p:sp>
      <p:sp>
        <p:nvSpPr>
          <p:cNvPr id="251" name="Google Shape;251;p22"/>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
        <p:nvSpPr>
          <p:cNvPr id="252" name="Google Shape;252;p22"/>
          <p:cNvSpPr txBox="1"/>
          <p:nvPr/>
        </p:nvSpPr>
        <p:spPr>
          <a:xfrm>
            <a:off x="1371600" y="154379"/>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4200" u="none" cap="none" strike="noStrike">
                <a:solidFill>
                  <a:schemeClr val="dk1"/>
                </a:solidFill>
                <a:latin typeface="Calibri"/>
                <a:ea typeface="Calibri"/>
                <a:cs typeface="Calibri"/>
                <a:sym typeface="Calibri"/>
              </a:rPr>
              <a:t>Does FERPA ensure following of FIP: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23850" lvl="0" marL="342900" rtl="0" algn="l">
              <a:spcBef>
                <a:spcPts val="0"/>
              </a:spcBef>
              <a:spcAft>
                <a:spcPts val="0"/>
              </a:spcAft>
              <a:buSzPts val="2700"/>
              <a:buChar char="▪"/>
            </a:pPr>
            <a:r>
              <a:rPr lang="en-US" sz="2700"/>
              <a:t>Data mining</a:t>
            </a:r>
            <a:endParaRPr sz="2700"/>
          </a:p>
          <a:p>
            <a:pPr indent="-323850" lvl="0" marL="342900" rtl="0" algn="l">
              <a:spcBef>
                <a:spcPts val="600"/>
              </a:spcBef>
              <a:spcAft>
                <a:spcPts val="0"/>
              </a:spcAft>
              <a:buSzPts val="2700"/>
              <a:buChar char="▪"/>
            </a:pPr>
            <a:r>
              <a:rPr lang="en-US" sz="2700"/>
              <a:t>Targeted ads</a:t>
            </a:r>
            <a:endParaRPr sz="2700"/>
          </a:p>
          <a:p>
            <a:pPr indent="-266700" lvl="1" marL="742950" rtl="0" algn="l">
              <a:spcBef>
                <a:spcPts val="600"/>
              </a:spcBef>
              <a:spcAft>
                <a:spcPts val="0"/>
              </a:spcAft>
              <a:buSzPts val="1100"/>
              <a:buChar char="▪"/>
            </a:pPr>
            <a:r>
              <a:rPr lang="en-US" sz="2500"/>
              <a:t>If a parent starts researching violent content for writing a story, is it ok if violent ads start appearing on different websites on their family computer?</a:t>
            </a:r>
            <a:endParaRPr sz="2500"/>
          </a:p>
          <a:p>
            <a:pPr indent="-266700" lvl="1" marL="742950" rtl="0" algn="l">
              <a:spcBef>
                <a:spcPts val="600"/>
              </a:spcBef>
              <a:spcAft>
                <a:spcPts val="0"/>
              </a:spcAft>
              <a:buSzPts val="1100"/>
              <a:buChar char="▪"/>
            </a:pPr>
            <a:r>
              <a:rPr lang="en-US" sz="2500"/>
              <a:t>Can targeted ads encourage unhealthy habits like smoking or frequent gambling?</a:t>
            </a:r>
            <a:endParaRPr sz="2500"/>
          </a:p>
          <a:p>
            <a:pPr indent="-266700" lvl="1" marL="742950" rtl="0" algn="l">
              <a:spcBef>
                <a:spcPts val="600"/>
              </a:spcBef>
              <a:spcAft>
                <a:spcPts val="0"/>
              </a:spcAft>
              <a:buSzPts val="1100"/>
              <a:buChar char="▪"/>
            </a:pPr>
            <a:r>
              <a:rPr lang="en-US" sz="2500"/>
              <a:t>Is it ethical for stores to send the fact that I bought a case of beer to Facebook who then advertises bars? What about diaper buying and cases of beer (</a:t>
            </a:r>
            <a:r>
              <a:rPr b="1" lang="en-US" sz="2500"/>
              <a:t>real example</a:t>
            </a:r>
            <a:r>
              <a:rPr lang="en-US" sz="2500"/>
              <a:t>)?</a:t>
            </a:r>
            <a:endParaRPr sz="2500"/>
          </a:p>
        </p:txBody>
      </p:sp>
      <p:pic>
        <p:nvPicPr>
          <p:cNvPr id="259" name="Google Shape;259;p24"/>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260" name="Google Shape;260;p24"/>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5"/>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000"/>
              <a:buChar char="▪"/>
            </a:pPr>
            <a:r>
              <a:rPr lang="en-US"/>
              <a:t>Informed consent</a:t>
            </a:r>
            <a:endParaRPr/>
          </a:p>
          <a:p>
            <a:pPr indent="-285750" lvl="1" marL="742950" rtl="0" algn="l">
              <a:spcBef>
                <a:spcPts val="0"/>
              </a:spcBef>
              <a:spcAft>
                <a:spcPts val="0"/>
              </a:spcAft>
              <a:buSzPts val="1400"/>
              <a:buChar char="▪"/>
            </a:pPr>
            <a:r>
              <a:rPr lang="en-US"/>
              <a:t>We should know </a:t>
            </a:r>
            <a:r>
              <a:rPr i="1" lang="en-US"/>
              <a:t>exactly</a:t>
            </a:r>
            <a:r>
              <a:rPr lang="en-US"/>
              <a:t> what data is being collected from our activity.</a:t>
            </a:r>
            <a:endParaRPr/>
          </a:p>
          <a:p>
            <a:pPr indent="-285750" lvl="1" marL="742950" rtl="0" algn="l">
              <a:spcBef>
                <a:spcPts val="0"/>
              </a:spcBef>
              <a:spcAft>
                <a:spcPts val="0"/>
              </a:spcAft>
              <a:buSzPts val="1400"/>
              <a:buChar char="▪"/>
            </a:pPr>
            <a:r>
              <a:rPr lang="en-US"/>
              <a:t>We should be able to opt out of a website using cookies if we don’t want</a:t>
            </a:r>
            <a:endParaRPr/>
          </a:p>
          <a:p>
            <a:pPr indent="-342900" lvl="0" marL="342900" rtl="0" algn="l">
              <a:spcBef>
                <a:spcPts val="600"/>
              </a:spcBef>
              <a:spcAft>
                <a:spcPts val="0"/>
              </a:spcAft>
              <a:buSzPts val="3000"/>
              <a:buChar char="▪"/>
            </a:pPr>
            <a:r>
              <a:rPr lang="en-US"/>
              <a:t>“Do Not Track” button in browsers</a:t>
            </a:r>
            <a:endParaRPr/>
          </a:p>
          <a:p>
            <a:pPr indent="-152400" lvl="0" marL="342900" rtl="0" algn="l">
              <a:spcBef>
                <a:spcPts val="600"/>
              </a:spcBef>
              <a:spcAft>
                <a:spcPts val="0"/>
              </a:spcAft>
              <a:buSzPts val="3000"/>
              <a:buNone/>
            </a:pPr>
            <a:r>
              <a:t/>
            </a:r>
            <a:endParaRPr/>
          </a:p>
        </p:txBody>
      </p:sp>
      <p:pic>
        <p:nvPicPr>
          <p:cNvPr id="267" name="Google Shape;267;p25"/>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268" name="Google Shape;268;p25"/>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94fe09225a_0_22"/>
          <p:cNvSpPr txBox="1"/>
          <p:nvPr>
            <p:ph type="title"/>
          </p:nvPr>
        </p:nvSpPr>
        <p:spPr>
          <a:xfrm>
            <a:off x="1219200" y="228600"/>
            <a:ext cx="716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Ever Watching Eyes</a:t>
            </a:r>
            <a:endParaRPr/>
          </a:p>
        </p:txBody>
      </p:sp>
      <p:pic>
        <p:nvPicPr>
          <p:cNvPr id="55" name="Google Shape;55;g94fe09225a_0_22"/>
          <p:cNvPicPr preferRelativeResize="0"/>
          <p:nvPr/>
        </p:nvPicPr>
        <p:blipFill>
          <a:blip r:embed="rId3">
            <a:alphaModFix/>
          </a:blip>
          <a:stretch>
            <a:fillRect/>
          </a:stretch>
        </p:blipFill>
        <p:spPr>
          <a:xfrm>
            <a:off x="1062075" y="1371600"/>
            <a:ext cx="7786574" cy="5147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000"/>
              <a:buChar char="▪"/>
            </a:pPr>
            <a:r>
              <a:rPr lang="en-US"/>
              <a:t>Paying for consumer information</a:t>
            </a:r>
            <a:endParaRPr/>
          </a:p>
          <a:p>
            <a:pPr indent="-285750" lvl="1" marL="742950" rtl="0" algn="l">
              <a:spcBef>
                <a:spcPts val="560"/>
              </a:spcBef>
              <a:spcAft>
                <a:spcPts val="0"/>
              </a:spcAft>
              <a:buSzPts val="1400"/>
              <a:buChar char="▪"/>
            </a:pPr>
            <a:r>
              <a:rPr lang="en-US"/>
              <a:t>Example: Shopping cards</a:t>
            </a:r>
            <a:endParaRPr/>
          </a:p>
          <a:p>
            <a:pPr indent="-228600" lvl="2" marL="1143000" rtl="0" algn="l">
              <a:spcBef>
                <a:spcPts val="480"/>
              </a:spcBef>
              <a:spcAft>
                <a:spcPts val="0"/>
              </a:spcAft>
              <a:buSzPts val="2400"/>
              <a:buChar char="▪"/>
            </a:pPr>
            <a:r>
              <a:rPr lang="en-US"/>
              <a:t>+Give discounts!</a:t>
            </a:r>
            <a:endParaRPr/>
          </a:p>
          <a:p>
            <a:pPr indent="-228600" lvl="2" marL="1143000" rtl="0" algn="l">
              <a:spcBef>
                <a:spcPts val="480"/>
              </a:spcBef>
              <a:spcAft>
                <a:spcPts val="0"/>
              </a:spcAft>
              <a:buSzPts val="2400"/>
              <a:buChar char="▪"/>
            </a:pPr>
            <a:r>
              <a:rPr lang="en-US"/>
              <a:t>-Track your purchases!</a:t>
            </a:r>
            <a:endParaRPr/>
          </a:p>
          <a:p>
            <a:pPr indent="-152400" lvl="0" marL="342900" rtl="0" algn="l">
              <a:spcBef>
                <a:spcPts val="600"/>
              </a:spcBef>
              <a:spcAft>
                <a:spcPts val="0"/>
              </a:spcAft>
              <a:buSzPts val="3000"/>
              <a:buNone/>
            </a:pPr>
            <a:r>
              <a:t/>
            </a:r>
            <a:endParaRPr/>
          </a:p>
        </p:txBody>
      </p:sp>
      <p:pic>
        <p:nvPicPr>
          <p:cNvPr id="275" name="Google Shape;275;p26"/>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276" name="Google Shape;276;p26"/>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000"/>
              <a:buFont typeface="Calibri"/>
              <a:buNone/>
            </a:pPr>
            <a:r>
              <a:rPr lang="en-US"/>
              <a:t>Key Aspects of Privacy:</a:t>
            </a:r>
            <a:endParaRPr/>
          </a:p>
          <a:p>
            <a:pPr indent="-342900" lvl="0" marL="342900" rtl="0" algn="l">
              <a:spcBef>
                <a:spcPts val="600"/>
              </a:spcBef>
              <a:spcAft>
                <a:spcPts val="0"/>
              </a:spcAft>
              <a:buSzPts val="3000"/>
              <a:buChar char="▪"/>
            </a:pPr>
            <a:r>
              <a:rPr lang="en-US"/>
              <a:t>Freedom from intrusion (being left alone)</a:t>
            </a:r>
            <a:endParaRPr/>
          </a:p>
          <a:p>
            <a:pPr indent="-342900" lvl="0" marL="342900" rtl="0" algn="l">
              <a:spcBef>
                <a:spcPts val="600"/>
              </a:spcBef>
              <a:spcAft>
                <a:spcPts val="0"/>
              </a:spcAft>
              <a:buSzPts val="3000"/>
              <a:buChar char="▪"/>
            </a:pPr>
            <a:r>
              <a:rPr lang="en-US"/>
              <a:t>Control of information about oneself</a:t>
            </a:r>
            <a:endParaRPr/>
          </a:p>
          <a:p>
            <a:pPr indent="-342900" lvl="0" marL="342900" rtl="0" algn="l">
              <a:spcBef>
                <a:spcPts val="600"/>
              </a:spcBef>
              <a:spcAft>
                <a:spcPts val="0"/>
              </a:spcAft>
              <a:buSzPts val="3000"/>
              <a:buChar char="▪"/>
            </a:pPr>
            <a:r>
              <a:rPr lang="en-US"/>
              <a:t>Freedom from surveillance (from being tracked, followed, watched)</a:t>
            </a:r>
            <a:endParaRPr/>
          </a:p>
          <a:p>
            <a:pPr indent="-285750" lvl="1" marL="742950" rtl="0" algn="l">
              <a:spcBef>
                <a:spcPts val="600"/>
              </a:spcBef>
              <a:spcAft>
                <a:spcPts val="0"/>
              </a:spcAft>
              <a:buSzPts val="1400"/>
              <a:buChar char="▪"/>
            </a:pPr>
            <a:r>
              <a:rPr lang="en-US"/>
              <a:t>In a small town this is difficult</a:t>
            </a:r>
            <a:endParaRPr/>
          </a:p>
          <a:p>
            <a:pPr indent="-285750" lvl="1" marL="742950" rtl="0" algn="l">
              <a:spcBef>
                <a:spcPts val="600"/>
              </a:spcBef>
              <a:spcAft>
                <a:spcPts val="0"/>
              </a:spcAft>
              <a:buSzPts val="1400"/>
              <a:buChar char="▪"/>
            </a:pPr>
            <a:r>
              <a:rPr lang="en-US"/>
              <a:t>In NYC it’s easier</a:t>
            </a:r>
            <a:endParaRPr/>
          </a:p>
          <a:p>
            <a:pPr indent="-152400" lvl="0" marL="342900" rtl="0" algn="l">
              <a:spcBef>
                <a:spcPts val="600"/>
              </a:spcBef>
              <a:spcAft>
                <a:spcPts val="0"/>
              </a:spcAft>
              <a:buSzPts val="3000"/>
              <a:buNone/>
            </a:pPr>
            <a:r>
              <a:t/>
            </a:r>
            <a:endParaRPr/>
          </a:p>
        </p:txBody>
      </p:sp>
      <p:pic>
        <p:nvPicPr>
          <p:cNvPr id="62" name="Google Shape;62;p3"/>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63" name="Google Shape;63;p3"/>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grpSp>
        <p:nvGrpSpPr>
          <p:cNvPr id="69" name="Google Shape;69;p4"/>
          <p:cNvGrpSpPr/>
          <p:nvPr/>
        </p:nvGrpSpPr>
        <p:grpSpPr>
          <a:xfrm>
            <a:off x="1219200" y="1754170"/>
            <a:ext cx="7620000" cy="4111658"/>
            <a:chOff x="0" y="382570"/>
            <a:chExt cx="7620000" cy="4111658"/>
          </a:xfrm>
        </p:grpSpPr>
        <p:sp>
          <p:nvSpPr>
            <p:cNvPr id="70" name="Google Shape;70;p4"/>
            <p:cNvSpPr/>
            <p:nvPr/>
          </p:nvSpPr>
          <p:spPr>
            <a:xfrm>
              <a:off x="685799" y="1068195"/>
              <a:ext cx="6629400" cy="3426033"/>
            </a:xfrm>
            <a:prstGeom prst="rect">
              <a:avLst/>
            </a:prstGeom>
            <a:solidFill>
              <a:srgbClr val="D9D8C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883919" y="1468874"/>
              <a:ext cx="3078480" cy="293092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txBox="1"/>
            <p:nvPr/>
          </p:nvSpPr>
          <p:spPr>
            <a:xfrm>
              <a:off x="883919" y="1468874"/>
              <a:ext cx="3078480" cy="2930929"/>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-Keeps thoughts private</a:t>
              </a:r>
              <a:endParaRPr/>
            </a:p>
            <a:p>
              <a:pPr indent="0" lvl="0" marL="0" marR="0" rtl="0" algn="l">
                <a:lnSpc>
                  <a:spcPct val="90000"/>
                </a:lnSpc>
                <a:spcBef>
                  <a:spcPts val="105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a:t>
              </a:r>
              <a:r>
                <a:rPr lang="en-US" sz="3000">
                  <a:solidFill>
                    <a:schemeClr val="dk1"/>
                  </a:solidFill>
                </a:rPr>
                <a:t>prevents pre-judgement</a:t>
              </a:r>
              <a:endParaRPr/>
            </a:p>
            <a:p>
              <a:pPr indent="0" lvl="0" marL="0" marR="0" rtl="0" algn="l">
                <a:lnSpc>
                  <a:spcPct val="90000"/>
                </a:lnSpc>
                <a:spcBef>
                  <a:spcPts val="105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a:t>
              </a:r>
              <a:r>
                <a:rPr lang="en-US" sz="3000">
                  <a:solidFill>
                    <a:schemeClr val="dk1"/>
                  </a:solidFill>
                </a:rPr>
                <a:t>Allows for safe self-expression</a:t>
              </a:r>
              <a:endParaRPr/>
            </a:p>
          </p:txBody>
        </p:sp>
        <p:sp>
          <p:nvSpPr>
            <p:cNvPr id="73" name="Google Shape;73;p4"/>
            <p:cNvSpPr/>
            <p:nvPr/>
          </p:nvSpPr>
          <p:spPr>
            <a:xfrm>
              <a:off x="4030979" y="1468874"/>
              <a:ext cx="3078480" cy="293092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txBox="1"/>
            <p:nvPr/>
          </p:nvSpPr>
          <p:spPr>
            <a:xfrm>
              <a:off x="4030979" y="1468874"/>
              <a:ext cx="3078480" cy="2930929"/>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-Could allow fraud</a:t>
              </a:r>
              <a:endParaRPr/>
            </a:p>
            <a:p>
              <a:pPr indent="0" lvl="0" marL="0" marR="0" rtl="0" algn="l">
                <a:lnSpc>
                  <a:spcPct val="90000"/>
                </a:lnSpc>
                <a:spcBef>
                  <a:spcPts val="105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-Protects the guilty</a:t>
              </a:r>
              <a:endParaRPr/>
            </a:p>
          </p:txBody>
        </p:sp>
        <p:sp>
          <p:nvSpPr>
            <p:cNvPr id="75" name="Google Shape;75;p4"/>
            <p:cNvSpPr/>
            <p:nvPr/>
          </p:nvSpPr>
          <p:spPr>
            <a:xfrm>
              <a:off x="0" y="382570"/>
              <a:ext cx="1295400" cy="1295400"/>
            </a:xfrm>
            <a:prstGeom prst="plus">
              <a:avLst>
                <a:gd fmla="val 32810" name="adj"/>
              </a:avLst>
            </a:prstGeom>
            <a:solidFill>
              <a:srgbClr val="A9A57B"/>
            </a:solidFill>
            <a:ln cap="flat" cmpd="sng" w="25400">
              <a:solidFill>
                <a:srgbClr val="A9A5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6400800" y="848427"/>
              <a:ext cx="1219200" cy="417808"/>
            </a:xfrm>
            <a:prstGeom prst="rect">
              <a:avLst/>
            </a:prstGeom>
            <a:solidFill>
              <a:srgbClr val="A9A57B"/>
            </a:solidFill>
            <a:ln cap="flat" cmpd="sng" w="25400">
              <a:solidFill>
                <a:srgbClr val="A9A5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 name="Google Shape;77;p4"/>
            <p:cNvCxnSpPr/>
            <p:nvPr/>
          </p:nvCxnSpPr>
          <p:spPr>
            <a:xfrm>
              <a:off x="4000499" y="1475141"/>
              <a:ext cx="762" cy="2799320"/>
            </a:xfrm>
            <a:prstGeom prst="straightConnector1">
              <a:avLst/>
            </a:prstGeom>
            <a:noFill/>
            <a:ln cap="flat" cmpd="sng" w="25400">
              <a:solidFill>
                <a:srgbClr val="848162"/>
              </a:solidFill>
              <a:prstDash val="solid"/>
              <a:round/>
              <a:headEnd len="sm" w="sm" type="none"/>
              <a:tailEnd len="sm" w="sm" type="none"/>
            </a:ln>
          </p:spPr>
        </p:cxnSp>
      </p:grpSp>
      <p:sp>
        <p:nvSpPr>
          <p:cNvPr id="78" name="Google Shape;78;p4"/>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rPr lang="en-US"/>
              <a:t>Privacy Benefits / Drawbacks</a:t>
            </a:r>
            <a:endParaRPr/>
          </a:p>
        </p:txBody>
      </p:sp>
      <p:sp>
        <p:nvSpPr>
          <p:cNvPr id="79" name="Google Shape;79;p4"/>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000"/>
              <a:buFont typeface="Calibri"/>
              <a:buNone/>
            </a:pPr>
            <a:r>
              <a:rPr lang="en-US"/>
              <a:t>Privacy threats come in several categories:</a:t>
            </a:r>
            <a:endParaRPr/>
          </a:p>
          <a:p>
            <a:pPr indent="-342900" lvl="0" marL="342900" rtl="0" algn="l">
              <a:spcBef>
                <a:spcPts val="600"/>
              </a:spcBef>
              <a:spcAft>
                <a:spcPts val="0"/>
              </a:spcAft>
              <a:buSzPts val="3000"/>
              <a:buChar char="▪"/>
            </a:pPr>
            <a:r>
              <a:rPr lang="en-US"/>
              <a:t>Intentional, institutional uses of personal information (law/taxes/etc.)</a:t>
            </a:r>
            <a:endParaRPr/>
          </a:p>
          <a:p>
            <a:pPr indent="-285750" lvl="1" marL="742950" rtl="0" algn="l">
              <a:spcBef>
                <a:spcPts val="600"/>
              </a:spcBef>
              <a:spcAft>
                <a:spcPts val="0"/>
              </a:spcAft>
              <a:buSzPts val="1400"/>
              <a:buChar char="▪"/>
            </a:pPr>
            <a:r>
              <a:rPr lang="en-US"/>
              <a:t>I.E. banks get access to your spending habits by partnering with stores</a:t>
            </a:r>
            <a:endParaRPr/>
          </a:p>
          <a:p>
            <a:pPr indent="-342900" lvl="0" marL="342900" rtl="0" algn="l">
              <a:spcBef>
                <a:spcPts val="600"/>
              </a:spcBef>
              <a:spcAft>
                <a:spcPts val="0"/>
              </a:spcAft>
              <a:buSzPts val="3000"/>
              <a:buChar char="▪"/>
            </a:pPr>
            <a:r>
              <a:rPr lang="en-US"/>
              <a:t>Unauthorized use or release by “insiders”</a:t>
            </a:r>
            <a:endParaRPr/>
          </a:p>
          <a:p>
            <a:pPr indent="-342900" lvl="0" marL="342900" rtl="0" algn="l">
              <a:spcBef>
                <a:spcPts val="600"/>
              </a:spcBef>
              <a:spcAft>
                <a:spcPts val="0"/>
              </a:spcAft>
              <a:buSzPts val="3000"/>
              <a:buChar char="▪"/>
            </a:pPr>
            <a:r>
              <a:rPr lang="en-US"/>
              <a:t>Theft of information</a:t>
            </a:r>
            <a:endParaRPr/>
          </a:p>
          <a:p>
            <a:pPr indent="-342900" lvl="0" marL="342900" rtl="0" algn="l">
              <a:spcBef>
                <a:spcPts val="600"/>
              </a:spcBef>
              <a:spcAft>
                <a:spcPts val="0"/>
              </a:spcAft>
              <a:buSzPts val="3000"/>
              <a:buChar char="▪"/>
            </a:pPr>
            <a:r>
              <a:rPr lang="en-US"/>
              <a:t>Inadvertent leakage of information</a:t>
            </a:r>
            <a:endParaRPr/>
          </a:p>
          <a:p>
            <a:pPr indent="-342900" lvl="0" marL="342900" rtl="0" algn="l">
              <a:spcBef>
                <a:spcPts val="600"/>
              </a:spcBef>
              <a:spcAft>
                <a:spcPts val="0"/>
              </a:spcAft>
              <a:buSzPts val="3000"/>
              <a:buChar char="▪"/>
            </a:pPr>
            <a:r>
              <a:rPr lang="en-US"/>
              <a:t>Our own actions</a:t>
            </a:r>
            <a:endParaRPr/>
          </a:p>
          <a:p>
            <a:pPr indent="-152400" lvl="0" marL="342900" rtl="0" algn="l">
              <a:spcBef>
                <a:spcPts val="600"/>
              </a:spcBef>
              <a:spcAft>
                <a:spcPts val="0"/>
              </a:spcAft>
              <a:buSzPts val="3000"/>
              <a:buNone/>
            </a:pPr>
            <a:r>
              <a:t/>
            </a:r>
            <a:endParaRPr/>
          </a:p>
        </p:txBody>
      </p:sp>
      <p:pic>
        <p:nvPicPr>
          <p:cNvPr id="86" name="Google Shape;86;p5"/>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87" name="Google Shape;87;p5"/>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6"/>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000"/>
              <a:buFont typeface="Calibri"/>
              <a:buNone/>
            </a:pPr>
            <a:r>
              <a:rPr lang="en-US"/>
              <a:t>New Technology, New Risks:</a:t>
            </a:r>
            <a:endParaRPr/>
          </a:p>
          <a:p>
            <a:pPr indent="-342900" lvl="0" marL="342900" rtl="0" algn="l">
              <a:spcBef>
                <a:spcPts val="600"/>
              </a:spcBef>
              <a:spcAft>
                <a:spcPts val="0"/>
              </a:spcAft>
              <a:buSzPts val="3000"/>
              <a:buChar char="▪"/>
            </a:pPr>
            <a:r>
              <a:rPr lang="en-US"/>
              <a:t>Government and private databases</a:t>
            </a:r>
            <a:endParaRPr/>
          </a:p>
          <a:p>
            <a:pPr indent="-342900" lvl="0" marL="342900" rtl="0" algn="l">
              <a:spcBef>
                <a:spcPts val="600"/>
              </a:spcBef>
              <a:spcAft>
                <a:spcPts val="0"/>
              </a:spcAft>
              <a:buSzPts val="3000"/>
              <a:buChar char="▪"/>
            </a:pPr>
            <a:r>
              <a:rPr lang="en-US"/>
              <a:t>Sophisticated tools for surveillance and data analysis</a:t>
            </a:r>
            <a:endParaRPr/>
          </a:p>
          <a:p>
            <a:pPr indent="-342900" lvl="0" marL="342900" rtl="0" algn="l">
              <a:spcBef>
                <a:spcPts val="600"/>
              </a:spcBef>
              <a:spcAft>
                <a:spcPts val="0"/>
              </a:spcAft>
              <a:buSzPts val="3000"/>
              <a:buChar char="▪"/>
            </a:pPr>
            <a:r>
              <a:rPr lang="en-US"/>
              <a:t>Vulnerability of data</a:t>
            </a:r>
            <a:endParaRPr/>
          </a:p>
          <a:p>
            <a:pPr indent="-152400" lvl="0" marL="342900" rtl="0" algn="l">
              <a:spcBef>
                <a:spcPts val="600"/>
              </a:spcBef>
              <a:spcAft>
                <a:spcPts val="0"/>
              </a:spcAft>
              <a:buSzPts val="3000"/>
              <a:buNone/>
            </a:pPr>
            <a:r>
              <a:t/>
            </a:r>
            <a:endParaRPr/>
          </a:p>
          <a:p>
            <a:pPr indent="-342900" lvl="0" marL="342900" rtl="0" algn="l">
              <a:spcBef>
                <a:spcPts val="600"/>
              </a:spcBef>
              <a:spcAft>
                <a:spcPts val="0"/>
              </a:spcAft>
              <a:buSzPts val="3000"/>
              <a:buChar char="▪"/>
            </a:pPr>
            <a:r>
              <a:rPr lang="en-US">
                <a:solidFill>
                  <a:srgbClr val="00B050"/>
                </a:solidFill>
              </a:rPr>
              <a:t>Example: Some government documents are now easier to access without large time and effort</a:t>
            </a:r>
            <a:endParaRPr/>
          </a:p>
          <a:p>
            <a:pPr indent="-152400" lvl="0" marL="342900" rtl="0" algn="l">
              <a:spcBef>
                <a:spcPts val="600"/>
              </a:spcBef>
              <a:spcAft>
                <a:spcPts val="0"/>
              </a:spcAft>
              <a:buSzPts val="3000"/>
              <a:buNone/>
            </a:pPr>
            <a:r>
              <a:t/>
            </a:r>
            <a:endParaRPr/>
          </a:p>
        </p:txBody>
      </p:sp>
      <p:pic>
        <p:nvPicPr>
          <p:cNvPr id="94" name="Google Shape;94;p6"/>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95" name="Google Shape;95;p6"/>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000"/>
              <a:buFont typeface="Calibri"/>
              <a:buNone/>
            </a:pPr>
            <a:r>
              <a:rPr lang="en-US"/>
              <a:t>New Technology, New Risks – Examples:  </a:t>
            </a:r>
            <a:endParaRPr/>
          </a:p>
          <a:p>
            <a:pPr indent="-342900" lvl="0" marL="342900" rtl="0" algn="l">
              <a:spcBef>
                <a:spcPts val="600"/>
              </a:spcBef>
              <a:spcAft>
                <a:spcPts val="0"/>
              </a:spcAft>
              <a:buSzPts val="3000"/>
              <a:buFont typeface="Calibri"/>
              <a:buNone/>
            </a:pPr>
            <a:r>
              <a:rPr lang="en-US"/>
              <a:t>Search query data</a:t>
            </a:r>
            <a:endParaRPr/>
          </a:p>
          <a:p>
            <a:pPr indent="-285750" lvl="1" marL="742950" rtl="0" algn="l">
              <a:spcBef>
                <a:spcPts val="560"/>
              </a:spcBef>
              <a:spcAft>
                <a:spcPts val="0"/>
              </a:spcAft>
              <a:buSzPts val="1400"/>
              <a:buChar char="▪"/>
            </a:pPr>
            <a:r>
              <a:rPr lang="en-US"/>
              <a:t>Search engines collect many terabytes of data daily.</a:t>
            </a:r>
            <a:endParaRPr/>
          </a:p>
          <a:p>
            <a:pPr indent="-285750" lvl="1" marL="742950" rtl="0" algn="l">
              <a:spcBef>
                <a:spcPts val="560"/>
              </a:spcBef>
              <a:spcAft>
                <a:spcPts val="0"/>
              </a:spcAft>
              <a:buSzPts val="1400"/>
              <a:buChar char="▪"/>
            </a:pPr>
            <a:r>
              <a:rPr lang="en-US"/>
              <a:t>Data is analyzed to target advertising and develop new services.</a:t>
            </a:r>
            <a:endParaRPr/>
          </a:p>
          <a:p>
            <a:pPr indent="-228600" lvl="2" marL="1143000" rtl="0" algn="l">
              <a:spcBef>
                <a:spcPts val="560"/>
              </a:spcBef>
              <a:spcAft>
                <a:spcPts val="0"/>
              </a:spcAft>
              <a:buSzPts val="2400"/>
              <a:buChar char="▪"/>
            </a:pPr>
            <a:r>
              <a:rPr lang="en-US"/>
              <a:t>You google about an upcoming video game and then you get ads to preorder it</a:t>
            </a:r>
            <a:endParaRPr/>
          </a:p>
          <a:p>
            <a:pPr indent="-285750" lvl="1" marL="742950" rtl="0" algn="l">
              <a:spcBef>
                <a:spcPts val="560"/>
              </a:spcBef>
              <a:spcAft>
                <a:spcPts val="0"/>
              </a:spcAft>
              <a:buSzPts val="1400"/>
              <a:buChar char="▪"/>
            </a:pPr>
            <a:r>
              <a:rPr lang="en-US"/>
              <a:t>Who gets to see this data? Why should we care?</a:t>
            </a:r>
            <a:endParaRPr/>
          </a:p>
          <a:p>
            <a:pPr indent="-228600" lvl="2" marL="1143000" rtl="0" algn="l">
              <a:spcBef>
                <a:spcPts val="560"/>
              </a:spcBef>
              <a:spcAft>
                <a:spcPts val="0"/>
              </a:spcAft>
              <a:buSzPts val="2400"/>
              <a:buChar char="▪"/>
            </a:pPr>
            <a:r>
              <a:rPr lang="en-US"/>
              <a:t>Someone searches to write murder mystery novel</a:t>
            </a:r>
            <a:endParaRPr/>
          </a:p>
          <a:p>
            <a:pPr indent="-196850" lvl="1" marL="742950" rtl="0" algn="l">
              <a:spcBef>
                <a:spcPts val="560"/>
              </a:spcBef>
              <a:spcAft>
                <a:spcPts val="0"/>
              </a:spcAft>
              <a:buSzPts val="1400"/>
              <a:buNone/>
            </a:pPr>
            <a:r>
              <a:t/>
            </a:r>
            <a:endParaRPr/>
          </a:p>
        </p:txBody>
      </p:sp>
      <p:pic>
        <p:nvPicPr>
          <p:cNvPr id="102" name="Google Shape;102;p7"/>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103" name="Google Shape;103;p7"/>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000"/>
              <a:buFont typeface="Calibri"/>
              <a:buNone/>
            </a:pPr>
            <a:r>
              <a:rPr lang="en-US"/>
              <a:t>New Technology, New Risks – Examples:  </a:t>
            </a:r>
            <a:endParaRPr/>
          </a:p>
          <a:p>
            <a:pPr indent="-342900" lvl="0" marL="342900" rtl="0" algn="l">
              <a:spcBef>
                <a:spcPts val="600"/>
              </a:spcBef>
              <a:spcAft>
                <a:spcPts val="0"/>
              </a:spcAft>
              <a:buSzPts val="3000"/>
              <a:buFont typeface="Calibri"/>
              <a:buNone/>
            </a:pPr>
            <a:r>
              <a:rPr lang="en-US"/>
              <a:t>Smartphones</a:t>
            </a:r>
            <a:endParaRPr/>
          </a:p>
          <a:p>
            <a:pPr indent="-285750" lvl="1" marL="742950" rtl="0" algn="l">
              <a:spcBef>
                <a:spcPts val="560"/>
              </a:spcBef>
              <a:spcAft>
                <a:spcPts val="0"/>
              </a:spcAft>
              <a:buSzPts val="1400"/>
              <a:buChar char="▪"/>
            </a:pPr>
            <a:r>
              <a:rPr lang="en-US"/>
              <a:t>Location apps</a:t>
            </a:r>
            <a:endParaRPr/>
          </a:p>
          <a:p>
            <a:pPr indent="-285750" lvl="1" marL="742950" rtl="0" algn="l">
              <a:spcBef>
                <a:spcPts val="560"/>
              </a:spcBef>
              <a:spcAft>
                <a:spcPts val="0"/>
              </a:spcAft>
              <a:buSzPts val="1400"/>
              <a:buChar char="▪"/>
            </a:pPr>
            <a:r>
              <a:rPr lang="en-US"/>
              <a:t>Data sometimes stored and sent without user’s knowledge</a:t>
            </a:r>
            <a:endParaRPr/>
          </a:p>
          <a:p>
            <a:pPr indent="-196850" lvl="1" marL="742950" rtl="0" algn="l">
              <a:spcBef>
                <a:spcPts val="560"/>
              </a:spcBef>
              <a:spcAft>
                <a:spcPts val="0"/>
              </a:spcAft>
              <a:buSzPts val="1400"/>
              <a:buNone/>
            </a:pPr>
            <a:r>
              <a:t/>
            </a:r>
            <a:endParaRPr/>
          </a:p>
          <a:p>
            <a:pPr indent="-196850" lvl="1" marL="742950" rtl="0" algn="l">
              <a:spcBef>
                <a:spcPts val="560"/>
              </a:spcBef>
              <a:spcAft>
                <a:spcPts val="0"/>
              </a:spcAft>
              <a:buSzPts val="1400"/>
              <a:buNone/>
            </a:pPr>
            <a:r>
              <a:t/>
            </a:r>
            <a:endParaRPr/>
          </a:p>
        </p:txBody>
      </p:sp>
      <p:pic>
        <p:nvPicPr>
          <p:cNvPr id="110" name="Google Shape;110;p8"/>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111" name="Google Shape;111;p8"/>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a:t>
            </a:r>
            <a:endParaRPr/>
          </a:p>
        </p:txBody>
      </p:sp>
      <p:pic>
        <p:nvPicPr>
          <p:cNvPr id="112" name="Google Shape;112;p8"/>
          <p:cNvPicPr preferRelativeResize="0"/>
          <p:nvPr/>
        </p:nvPicPr>
        <p:blipFill>
          <a:blip r:embed="rId4">
            <a:alphaModFix/>
          </a:blip>
          <a:stretch>
            <a:fillRect/>
          </a:stretch>
        </p:blipFill>
        <p:spPr>
          <a:xfrm>
            <a:off x="2930937" y="3895225"/>
            <a:ext cx="3282126" cy="2796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1"/>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1"/>
                                        <p:tgtEl>
                                          <p:spTgt spid="1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animEffect filter="fade" transition="in">
                                      <p:cBhvr>
                                        <p:cTn dur="1"/>
                                        <p:tgtEl>
                                          <p:spTgt spid="1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2012-09-04T21:47:13Z</dcterms:created>
</cp:coreProperties>
</file>