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3" roundtripDataSignature="AMtx7mjDGzGP0rJCGl1GMZ1wIIrrzpuq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 name="Google Shape;3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Freedom of Speech Chapter</a:t>
            </a:r>
            <a:endParaRPr/>
          </a:p>
        </p:txBody>
      </p:sp>
      <p:sp>
        <p:nvSpPr>
          <p:cNvPr id="35" name="Google Shape;3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 name="Google Shape;10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JBM Wouldn’t need 1</a:t>
            </a:r>
            <a:r>
              <a:rPr baseline="30000" lang="en-US"/>
              <a:t>st</a:t>
            </a:r>
            <a:r>
              <a:rPr lang="en-US"/>
              <a:t> amendment if we weren’t protection controversial speech</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Publishers do not have to publish material they consider offensive, poorly written, or unlikely to appeal to their customers for any reason. Rejection or editing by a publisher is not a violation of the writer’s First Amendment rights. Web sites, search engine companies, and magazines may decline specific advertisements if they so choose. That does not violate the advertiser’s freedom of speech.</a:t>
            </a:r>
            <a:endParaRPr/>
          </a:p>
        </p:txBody>
      </p:sp>
      <p:sp>
        <p:nvSpPr>
          <p:cNvPr id="108" name="Google Shape;108;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JBM: advertising is sometimes considered “second class” speech. Cigaretts not on TV anymore example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Cases in recent years have gone against the trend of treating advertising as “second class” speech. Courts have begun to rule that restrictions on truthful advertising do indeed violate the First Amendment.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Similarly, since the 1970s, the government has severely regulated political campaign speech, but recent Supreme Court decisions have restored some First Amendment protection for it.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There have been serious attempts to limit or prohibit anonymity on the Internet.</a:t>
            </a:r>
            <a:endParaRPr/>
          </a:p>
        </p:txBody>
      </p:sp>
      <p:sp>
        <p:nvSpPr>
          <p:cNvPr id="116" name="Google Shape;11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JBM: advertising is sometimes considered “second class” speech. Cigaretts not on TV anymore example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Cases in recent years have gone against the trend of treating advertising as “second class” speech. Courts have begun to rule that restrictions on truthful advertising do indeed violate the First Amendment.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Similarly, since the 1970s, the government has severely regulated political campaign speech, but recent Supreme Court decisions have restored some First Amendment protection for it.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There have been serious attempts to limit or prohibit anonymity on the Internet.</a:t>
            </a:r>
            <a:endParaRPr/>
          </a:p>
        </p:txBody>
      </p:sp>
      <p:sp>
        <p:nvSpPr>
          <p:cNvPr id="124" name="Google Shape;124;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Telecommunications Act significantly clarified the question of the liability of Internet Service Providers (ISPs) and other online service providers for content posted by third parties such as members and subscribers.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Service providers remain at risk in many countries. For example, the head of eBay in India was arrested because someone sold pornographic videos on eBay’s Indian site even though the video itself did not appear on the site and the seller violated company policy by selling them.</a:t>
            </a:r>
            <a:endParaRPr/>
          </a:p>
        </p:txBody>
      </p:sp>
      <p:sp>
        <p:nvSpPr>
          <p:cNvPr id="132" name="Google Shape;132;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state of Georgia tried to ban pictures of marijuana from the Internet. A doctor argued for regulating medical discussion on the Net so that people would not get bad advice. The Chinese government restricts reporting of emergencies (such as major accidents or disasters) and how the government handles them. The French government approved a law banning anyone except professional journalists from recording or distributing video of acts of violence.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The distinctions between categories such as erotica, art, and pornography are not always clear, and different people have very different personal standards.</a:t>
            </a:r>
            <a:endParaRPr/>
          </a:p>
        </p:txBody>
      </p:sp>
      <p:sp>
        <p:nvSpPr>
          <p:cNvPr id="140" name="Google Shape;140;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The First Amendment does not protect obscenity, but how does one determine something is obscene</a:t>
            </a:r>
            <a:r>
              <a:rPr lang="en-US"/>
              <a:t>? The 1973 Supreme Court </a:t>
            </a:r>
            <a:r>
              <a:rPr i="1" lang="en-US"/>
              <a:t>Miller v. California</a:t>
            </a:r>
            <a:r>
              <a:rPr lang="en-US"/>
              <a:t>  decision established a three-part guideline for determining whether material is obscene under law. The second point – the application of </a:t>
            </a:r>
            <a:r>
              <a:rPr b="1" lang="en-US"/>
              <a:t>community standards </a:t>
            </a:r>
            <a:r>
              <a:rPr lang="en-US"/>
              <a:t>– was a compromise intended to avoid the problem of setting a national standard of obscenity in so large and diverse a country. Thus, small conservative or religious towns could restrict pornography to a greater extent than cosmopolitan urban areas.</a:t>
            </a:r>
            <a:endParaRPr/>
          </a:p>
        </p:txBody>
      </p:sp>
      <p:sp>
        <p:nvSpPr>
          <p:cNvPr id="148" name="Google Shape;14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CDA was found unconstitutional in </a:t>
            </a:r>
            <a:r>
              <a:rPr i="1" lang="en-US"/>
              <a:t>American Civil Liberties Union et al. v. Janet Reno. </a:t>
            </a:r>
            <a:r>
              <a:rPr lang="en-US"/>
              <a:t>That decision established that “the Internet deserves the highest protection from government intrusion.” </a:t>
            </a:r>
            <a:endParaRPr/>
          </a:p>
          <a:p>
            <a:pPr indent="0" lvl="0" marL="0" rtl="0" algn="l">
              <a:spcBef>
                <a:spcPts val="360"/>
              </a:spcBef>
              <a:spcAft>
                <a:spcPts val="0"/>
              </a:spcAft>
              <a:buNone/>
            </a:pPr>
            <a:r>
              <a:t/>
            </a:r>
            <a:endParaRPr/>
          </a:p>
          <a:p>
            <a:pPr indent="0" lvl="0" marL="0" rtl="0" algn="l">
              <a:spcBef>
                <a:spcPts val="840"/>
              </a:spcBef>
              <a:spcAft>
                <a:spcPts val="0"/>
              </a:spcAft>
              <a:buNone/>
            </a:pPr>
            <a:r>
              <a:rPr lang="en-US" sz="2800">
                <a:solidFill>
                  <a:srgbClr val="FF0000"/>
                </a:solidFill>
              </a:rPr>
              <a:t>The courts found that the then newly developing filtering software was less restrictive and more desirable than censorship.</a:t>
            </a:r>
            <a:endParaRPr/>
          </a:p>
          <a:p>
            <a:pPr indent="0" lvl="0" marL="0" rtl="0" algn="l">
              <a:spcBef>
                <a:spcPts val="360"/>
              </a:spcBef>
              <a:spcAft>
                <a:spcPts val="0"/>
              </a:spcAft>
              <a:buNone/>
            </a:pPr>
            <a:r>
              <a:t/>
            </a:r>
            <a:endParaRPr/>
          </a:p>
        </p:txBody>
      </p:sp>
      <p:sp>
        <p:nvSpPr>
          <p:cNvPr id="156" name="Google Shape;156;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None/>
            </a:pPr>
            <a:r>
              <a:rPr lang="en-US" sz="2400"/>
              <a:t>Law found to be too broad; would threaten art, news, and health sites.</a:t>
            </a:r>
            <a:endParaRPr/>
          </a:p>
          <a:p>
            <a:pPr indent="0" lvl="1" marL="0" rtl="0" algn="l">
              <a:spcBef>
                <a:spcPts val="720"/>
              </a:spcBef>
              <a:spcAft>
                <a:spcPts val="0"/>
              </a:spcAft>
              <a:buNone/>
            </a:pPr>
            <a:r>
              <a:t/>
            </a:r>
            <a:endParaRPr sz="2400"/>
          </a:p>
          <a:p>
            <a:pPr indent="0" lvl="1" marL="0" rtl="0" algn="l">
              <a:spcBef>
                <a:spcPts val="720"/>
              </a:spcBef>
              <a:spcAft>
                <a:spcPts val="0"/>
              </a:spcAft>
              <a:buNone/>
            </a:pPr>
            <a:r>
              <a:rPr lang="en-US" sz="2400"/>
              <a:t>Courts noted that because the Web is accessible everywhere, the community-standards provision would restrict the entire country to the standards of the most conservative community. </a:t>
            </a:r>
            <a:endParaRPr/>
          </a:p>
          <a:p>
            <a:pPr indent="0" lvl="1" marL="0" rtl="0" algn="l">
              <a:spcBef>
                <a:spcPts val="720"/>
              </a:spcBef>
              <a:spcAft>
                <a:spcPts val="0"/>
              </a:spcAft>
              <a:buNone/>
            </a:pPr>
            <a:r>
              <a:t/>
            </a:r>
            <a:endParaRPr sz="2400"/>
          </a:p>
          <a:p>
            <a:pPr indent="0" lvl="1" marL="0" rtl="0" algn="l">
              <a:spcBef>
                <a:spcPts val="720"/>
              </a:spcBef>
              <a:spcAft>
                <a:spcPts val="0"/>
              </a:spcAft>
              <a:buNone/>
            </a:pPr>
            <a:r>
              <a:rPr lang="en-US" sz="2400"/>
              <a:t>COPA would restrict access to a substantial amount of online speech that is lawful for adults and would have an unconstitutional chilling effect on free speech. </a:t>
            </a:r>
            <a:endParaRPr/>
          </a:p>
          <a:p>
            <a:pPr indent="0" lvl="1" marL="0" rtl="0" algn="l">
              <a:spcBef>
                <a:spcPts val="720"/>
              </a:spcBef>
              <a:spcAft>
                <a:spcPts val="0"/>
              </a:spcAft>
              <a:buNone/>
            </a:pPr>
            <a:r>
              <a:t/>
            </a:r>
            <a:endParaRPr sz="2400"/>
          </a:p>
          <a:p>
            <a:pPr indent="0" lvl="1" marL="0" rtl="0" algn="l">
              <a:spcBef>
                <a:spcPts val="720"/>
              </a:spcBef>
              <a:spcAft>
                <a:spcPts val="0"/>
              </a:spcAft>
              <a:buNone/>
            </a:pPr>
            <a:r>
              <a:rPr lang="en-US" sz="2400"/>
              <a:t>After more than 10 years of lawsuits and appeals, the Supreme Court declined to hear the last government appeal, and COPA died in 2009.</a:t>
            </a:r>
            <a:endParaRPr/>
          </a:p>
          <a:p>
            <a:pPr indent="0" lvl="0" marL="0" rtl="0" algn="l">
              <a:spcBef>
                <a:spcPts val="360"/>
              </a:spcBef>
              <a:spcAft>
                <a:spcPts val="0"/>
              </a:spcAft>
              <a:buNone/>
            </a:pPr>
            <a:r>
              <a:t/>
            </a:r>
            <a:endParaRPr/>
          </a:p>
        </p:txBody>
      </p:sp>
      <p:sp>
        <p:nvSpPr>
          <p:cNvPr id="164" name="Google Shape;164;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JBM: I think the distinction here is that the software had to be installed, but it could be disabled for users who wanted it so?</a:t>
            </a:r>
            <a:endParaRPr/>
          </a:p>
          <a:p>
            <a:pPr indent="0" lvl="0" marL="0" rtl="0" algn="l">
              <a:spcBef>
                <a:spcPts val="360"/>
              </a:spcBef>
              <a:spcAft>
                <a:spcPts val="0"/>
              </a:spcAft>
              <a:buNone/>
            </a:pPr>
            <a:r>
              <a:rPr lang="en-US"/>
              <a:t>Federal agencies often use money as the “do it or else” deal</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Outside of public schools and libraries, the trend of judicial decisions is to give the Internet First Amendment protection similar to that of print media, that is, the highest degree of protection.</a:t>
            </a:r>
            <a:endParaRPr/>
          </a:p>
          <a:p>
            <a:pPr indent="0" lvl="0" marL="0" rtl="0" algn="l">
              <a:spcBef>
                <a:spcPts val="360"/>
              </a:spcBef>
              <a:spcAft>
                <a:spcPts val="0"/>
              </a:spcAft>
              <a:buNone/>
            </a:pPr>
            <a:r>
              <a:t/>
            </a:r>
            <a:endParaRPr/>
          </a:p>
        </p:txBody>
      </p:sp>
      <p:sp>
        <p:nvSpPr>
          <p:cNvPr id="172" name="Google Shape;172;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Some argue that the interactivity of video games has a more powerful impact on children than passively watching television or reading a violent story. Others point out that children have played at killing each other for generations. Does falling down “dead” on the grass compare to the repeated, explosive gore of a video game?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The California Supreme Court ruled that “disgust is not a valid basis for restricting expression.” The Court considered research on the impact of video games on children’s feelings of aggression and found that the impacts were small and differed little from the impact of other media.</a:t>
            </a:r>
            <a:endParaRPr/>
          </a:p>
        </p:txBody>
      </p:sp>
      <p:sp>
        <p:nvSpPr>
          <p:cNvPr id="180" name="Google Shape;180;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 name="Google Shape;4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7" name="Google Shape;18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3" name="Google Shape;20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Laws against creating, possessing, or distributing child pornography predate the Internet. They cover a broad range of images, many of which would not meet the definition of illegally obscene material if the person depicted were an adult.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The mere possession of child pornography does not directly abuse children, but the Supreme Court accepted the ban on possession on the argument that the buyers or users of the images encourage their production.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Law enforcement agents use surveillance, search warrants, sting operations, and undercover investigations to build their cases and make arrests.</a:t>
            </a:r>
            <a:endParaRPr/>
          </a:p>
          <a:p>
            <a:pPr indent="0" lvl="0" marL="0" rtl="0" algn="l">
              <a:spcBef>
                <a:spcPts val="360"/>
              </a:spcBef>
              <a:spcAft>
                <a:spcPts val="0"/>
              </a:spcAft>
              <a:buNone/>
            </a:pPr>
            <a:r>
              <a:t/>
            </a:r>
            <a:endParaRPr/>
          </a:p>
        </p:txBody>
      </p:sp>
      <p:sp>
        <p:nvSpPr>
          <p:cNvPr id="211" name="Google Shape;211;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None/>
            </a:pPr>
            <a:r>
              <a:rPr lang="en-US"/>
              <a:t>“Virtual” child pornography includes computer-generated images that appear to be minors, as well as other images where real adults appear to be minors.</a:t>
            </a:r>
            <a:endParaRPr/>
          </a:p>
          <a:p>
            <a:pPr indent="0" lvl="0" marL="0" rtl="0" algn="l">
              <a:spcBef>
                <a:spcPts val="360"/>
              </a:spcBef>
              <a:spcAft>
                <a:spcPts val="0"/>
              </a:spcAft>
              <a:buNone/>
            </a:pPr>
            <a:r>
              <a:t/>
            </a:r>
            <a:endParaRPr/>
          </a:p>
        </p:txBody>
      </p:sp>
      <p:sp>
        <p:nvSpPr>
          <p:cNvPr id="219" name="Google Shape;219;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Many young people (like many adults) do not think about how quickly something intended for one person or small group spreads to a large audience, or how difficult it is to remove something from cyberspace once it is out there.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Possession of child pornography is illegal, so children who have pictures of friends under 18 on their phones that prosecutors think meet the definition of child pornography are potentially in violation. Should it be a criminal felony with severe penalties that can include being put in a sex-offender database for many years?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What other mechanisms (besides child pornography laws) can we use to discourage sexting?</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Legislatures in a few states have revised their state’s law in a variety of ways to reduce the penalties for sexting. Some have made it a misdemeanor, rather than a felony, if a younger person sends an illegal photo to another young person of similar age. Some have reduced or eliminated penalties if photos were distributed (among minors) with the consent of the person in the picture. </a:t>
            </a:r>
            <a:endParaRPr/>
          </a:p>
          <a:p>
            <a:pPr indent="0" lvl="0" marL="0" rtl="0" algn="l">
              <a:spcBef>
                <a:spcPts val="360"/>
              </a:spcBef>
              <a:spcAft>
                <a:spcPts val="0"/>
              </a:spcAft>
              <a:buNone/>
            </a:pPr>
            <a:r>
              <a:t/>
            </a:r>
            <a:endParaRPr/>
          </a:p>
        </p:txBody>
      </p:sp>
      <p:sp>
        <p:nvSpPr>
          <p:cNvPr id="227" name="Google Shape;227;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term </a:t>
            </a:r>
            <a:r>
              <a:rPr i="1" lang="en-US"/>
              <a:t>spam</a:t>
            </a:r>
            <a:r>
              <a:rPr lang="en-US"/>
              <a:t>, in the context of electronic communications, was adopted in the 1990s to mean unsolicited bulk email. It now applies to text messages, tweets, and phone calls as well.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Spam developed because email is extremely cheap compared to printed direct-mail advertising.</a:t>
            </a:r>
            <a:endParaRPr/>
          </a:p>
        </p:txBody>
      </p:sp>
      <p:sp>
        <p:nvSpPr>
          <p:cNvPr id="235" name="Google Shape;235;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CAN-SPAM act covers labeling of advertising messages (for easier filtering), opt-out provisions, and methods of generating emailing lists.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Commercial messages must include:</a:t>
            </a:r>
            <a:endParaRPr/>
          </a:p>
          <a:p>
            <a:pPr indent="-76200" lvl="0" marL="0" rtl="0" algn="l">
              <a:spcBef>
                <a:spcPts val="360"/>
              </a:spcBef>
              <a:spcAft>
                <a:spcPts val="0"/>
              </a:spcAft>
              <a:buClr>
                <a:schemeClr val="dk1"/>
              </a:buClr>
              <a:buSzPts val="1200"/>
              <a:buFont typeface="Arial"/>
              <a:buChar char="•"/>
            </a:pPr>
            <a:r>
              <a:rPr lang="en-US"/>
              <a:t>valid mail header information (that is, not faking the “From” line to disguise the sender is prohibited)</a:t>
            </a:r>
            <a:endParaRPr/>
          </a:p>
          <a:p>
            <a:pPr indent="-76200" lvl="0" marL="0" rtl="0" algn="l">
              <a:spcBef>
                <a:spcPts val="360"/>
              </a:spcBef>
              <a:spcAft>
                <a:spcPts val="0"/>
              </a:spcAft>
              <a:buClr>
                <a:schemeClr val="dk1"/>
              </a:buClr>
              <a:buSzPts val="1200"/>
              <a:buFont typeface="Arial"/>
              <a:buChar char="•"/>
            </a:pPr>
            <a:r>
              <a:rPr lang="en-US"/>
              <a:t>valid return address</a:t>
            </a:r>
            <a:endParaRPr/>
          </a:p>
          <a:p>
            <a:pPr indent="-76200" lvl="0" marL="0" rtl="0" algn="l">
              <a:spcBef>
                <a:spcPts val="360"/>
              </a:spcBef>
              <a:spcAft>
                <a:spcPts val="0"/>
              </a:spcAft>
              <a:buClr>
                <a:schemeClr val="dk1"/>
              </a:buClr>
              <a:buSzPts val="1200"/>
              <a:buFont typeface="Arial"/>
              <a:buChar char="•"/>
            </a:pPr>
            <a:r>
              <a:rPr lang="en-US"/>
              <a:t>clear and honest subject lines</a:t>
            </a:r>
            <a:endParaRPr/>
          </a:p>
        </p:txBody>
      </p:sp>
      <p:sp>
        <p:nvSpPr>
          <p:cNvPr id="243" name="Google Shape;243;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97e8626cf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97e8626cf6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 name="Google Shape;54;g97e8626cf6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7e8626cf6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7e8626cf6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1" name="Google Shape;61;g97e8626cf6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7e8626cf6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7e8626cf6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 name="Google Shape;67;g97e8626cf6_0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73" name="Google Shape;7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JBM: over time things aren’t always in print anymore, so how do new technologies fall under 1</a:t>
            </a:r>
            <a:r>
              <a:rPr b="1" baseline="30000" lang="en-US"/>
              <a:t>st</a:t>
            </a:r>
            <a:r>
              <a:rPr b="1" lang="en-US"/>
              <a:t> amendment?</a:t>
            </a:r>
            <a:endParaRPr/>
          </a:p>
          <a:p>
            <a:pPr indent="0" lvl="0" marL="0" rtl="0" algn="l">
              <a:spcBef>
                <a:spcPts val="360"/>
              </a:spcBef>
              <a:spcAft>
                <a:spcPts val="0"/>
              </a:spcAft>
              <a:buNone/>
            </a:pPr>
            <a:r>
              <a:rPr b="1" lang="en-US"/>
              <a:t> </a:t>
            </a:r>
            <a:endParaRPr/>
          </a:p>
          <a:p>
            <a:pPr indent="0" lvl="0" marL="0" rtl="0" algn="l">
              <a:spcBef>
                <a:spcPts val="360"/>
              </a:spcBef>
              <a:spcAft>
                <a:spcPts val="0"/>
              </a:spcAft>
              <a:buNone/>
            </a:pPr>
            <a:r>
              <a:rPr b="1" lang="en-US"/>
              <a:t>Print:</a:t>
            </a:r>
            <a:endParaRPr/>
          </a:p>
          <a:p>
            <a:pPr indent="0" lvl="0" marL="0" rtl="0" algn="l">
              <a:spcBef>
                <a:spcPts val="360"/>
              </a:spcBef>
              <a:spcAft>
                <a:spcPts val="0"/>
              </a:spcAft>
              <a:buNone/>
            </a:pPr>
            <a:r>
              <a:rPr lang="en-US"/>
              <a:t>Has strongest First Amendment protection</a:t>
            </a:r>
            <a:endParaRPr/>
          </a:p>
          <a:p>
            <a:pPr indent="0" lvl="0" marL="0" rtl="0" algn="l">
              <a:spcBef>
                <a:spcPts val="360"/>
              </a:spcBef>
              <a:spcAft>
                <a:spcPts val="0"/>
              </a:spcAft>
              <a:buNone/>
            </a:pPr>
            <a:r>
              <a:rPr lang="en-US"/>
              <a:t>Trend toward fewer government restraints on printed words</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US"/>
              <a:t>Broadcast:</a:t>
            </a:r>
            <a:endParaRPr/>
          </a:p>
          <a:p>
            <a:pPr indent="0" lvl="0" marL="0" rtl="0" algn="l">
              <a:spcBef>
                <a:spcPts val="360"/>
              </a:spcBef>
              <a:spcAft>
                <a:spcPts val="0"/>
              </a:spcAft>
              <a:buNone/>
            </a:pPr>
            <a:r>
              <a:rPr lang="en-US"/>
              <a:t>Government regulates structure of industry and content of programs</a:t>
            </a:r>
            <a:endParaRPr/>
          </a:p>
          <a:p>
            <a:pPr indent="0" lvl="0" marL="0" rtl="0" algn="l">
              <a:spcBef>
                <a:spcPts val="360"/>
              </a:spcBef>
              <a:spcAft>
                <a:spcPts val="0"/>
              </a:spcAft>
              <a:buNone/>
            </a:pPr>
            <a:r>
              <a:rPr lang="en-US"/>
              <a:t>Government grants broadcast licenses</a:t>
            </a:r>
            <a:endParaRPr/>
          </a:p>
          <a:p>
            <a:pPr indent="0" lvl="0" marL="0" rtl="0" algn="l">
              <a:spcBef>
                <a:spcPts val="360"/>
              </a:spcBef>
              <a:spcAft>
                <a:spcPts val="0"/>
              </a:spcAft>
              <a:buNone/>
            </a:pPr>
            <a:r>
              <a:rPr lang="en-US"/>
              <a:t>Federal Communication Commission (FCC) is the regulating body</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US"/>
              <a:t>Common carriers:</a:t>
            </a:r>
            <a:endParaRPr/>
          </a:p>
          <a:p>
            <a:pPr indent="0" lvl="0" marL="0" rtl="0" algn="l">
              <a:spcBef>
                <a:spcPts val="360"/>
              </a:spcBef>
              <a:spcAft>
                <a:spcPts val="0"/>
              </a:spcAft>
              <a:buNone/>
            </a:pPr>
            <a:r>
              <a:rPr lang="en-US"/>
              <a:t>Provide medium of communication and make service available to everyone</a:t>
            </a:r>
            <a:endParaRPr/>
          </a:p>
          <a:p>
            <a:pPr indent="0" lvl="0" marL="0" rtl="0" algn="l">
              <a:spcBef>
                <a:spcPts val="36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82" name="Google Shape;8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 name="Google Shape;8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JBM: over time things aren’t always in print anymore, so how do new technologies fall under 1</a:t>
            </a:r>
            <a:r>
              <a:rPr b="1" baseline="30000" lang="en-US"/>
              <a:t>st</a:t>
            </a:r>
            <a:r>
              <a:rPr b="1" lang="en-US"/>
              <a:t> amendment?</a:t>
            </a:r>
            <a:endParaRPr/>
          </a:p>
          <a:p>
            <a:pPr indent="0" lvl="0" marL="0" rtl="0" algn="l">
              <a:spcBef>
                <a:spcPts val="360"/>
              </a:spcBef>
              <a:spcAft>
                <a:spcPts val="0"/>
              </a:spcAft>
              <a:buNone/>
            </a:pPr>
            <a:r>
              <a:rPr b="1" lang="en-US"/>
              <a:t> </a:t>
            </a:r>
            <a:endParaRPr/>
          </a:p>
          <a:p>
            <a:pPr indent="0" lvl="0" marL="0" rtl="0" algn="l">
              <a:spcBef>
                <a:spcPts val="360"/>
              </a:spcBef>
              <a:spcAft>
                <a:spcPts val="0"/>
              </a:spcAft>
              <a:buNone/>
            </a:pPr>
            <a:r>
              <a:rPr b="1" lang="en-US"/>
              <a:t>Print:</a:t>
            </a:r>
            <a:endParaRPr/>
          </a:p>
          <a:p>
            <a:pPr indent="0" lvl="0" marL="0" rtl="0" algn="l">
              <a:spcBef>
                <a:spcPts val="360"/>
              </a:spcBef>
              <a:spcAft>
                <a:spcPts val="0"/>
              </a:spcAft>
              <a:buNone/>
            </a:pPr>
            <a:r>
              <a:rPr lang="en-US"/>
              <a:t>Has strongest First Amendment protection</a:t>
            </a:r>
            <a:endParaRPr/>
          </a:p>
          <a:p>
            <a:pPr indent="0" lvl="0" marL="0" rtl="0" algn="l">
              <a:spcBef>
                <a:spcPts val="360"/>
              </a:spcBef>
              <a:spcAft>
                <a:spcPts val="0"/>
              </a:spcAft>
              <a:buNone/>
            </a:pPr>
            <a:r>
              <a:rPr lang="en-US"/>
              <a:t>Trend toward fewer government restraints on printed words</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US"/>
              <a:t>Broadcast:</a:t>
            </a:r>
            <a:endParaRPr/>
          </a:p>
          <a:p>
            <a:pPr indent="0" lvl="0" marL="0" rtl="0" algn="l">
              <a:spcBef>
                <a:spcPts val="360"/>
              </a:spcBef>
              <a:spcAft>
                <a:spcPts val="0"/>
              </a:spcAft>
              <a:buNone/>
            </a:pPr>
            <a:r>
              <a:rPr lang="en-US"/>
              <a:t>Government regulates structure of industry and content of programs</a:t>
            </a:r>
            <a:endParaRPr/>
          </a:p>
          <a:p>
            <a:pPr indent="0" lvl="0" marL="0" rtl="0" algn="l">
              <a:spcBef>
                <a:spcPts val="360"/>
              </a:spcBef>
              <a:spcAft>
                <a:spcPts val="0"/>
              </a:spcAft>
              <a:buNone/>
            </a:pPr>
            <a:r>
              <a:rPr lang="en-US"/>
              <a:t>Government grants broadcast licenses</a:t>
            </a:r>
            <a:endParaRPr/>
          </a:p>
          <a:p>
            <a:pPr indent="0" lvl="0" marL="0" rtl="0" algn="l">
              <a:spcBef>
                <a:spcPts val="360"/>
              </a:spcBef>
              <a:spcAft>
                <a:spcPts val="0"/>
              </a:spcAft>
              <a:buNone/>
            </a:pPr>
            <a:r>
              <a:rPr lang="en-US"/>
              <a:t>Federal Communication Commission (FCC) is the regulating body</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US"/>
              <a:t>Common carriers:</a:t>
            </a:r>
            <a:endParaRPr/>
          </a:p>
          <a:p>
            <a:pPr indent="0" lvl="0" marL="0" rtl="0" algn="l">
              <a:spcBef>
                <a:spcPts val="360"/>
              </a:spcBef>
              <a:spcAft>
                <a:spcPts val="0"/>
              </a:spcAft>
              <a:buNone/>
            </a:pPr>
            <a:r>
              <a:rPr lang="en-US"/>
              <a:t>Provide medium of communication and make service available to everyone</a:t>
            </a:r>
            <a:endParaRPr/>
          </a:p>
          <a:p>
            <a:pPr indent="0" lvl="0" marL="0" rtl="0" algn="l">
              <a:spcBef>
                <a:spcPts val="36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7e8626cf6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7e8626cf6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2" name="Google Shape;92;g97e8626cf6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98" name="Google Shape;9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JBM: over time things aren’t always in print anymore, so how do new technologies fall under 1</a:t>
            </a:r>
            <a:r>
              <a:rPr b="1" baseline="30000" lang="en-US"/>
              <a:t>st</a:t>
            </a:r>
            <a:r>
              <a:rPr b="1" lang="en-US"/>
              <a:t> amendment?</a:t>
            </a:r>
            <a:endParaRPr/>
          </a:p>
          <a:p>
            <a:pPr indent="0" lvl="0" marL="0" rtl="0" algn="l">
              <a:spcBef>
                <a:spcPts val="360"/>
              </a:spcBef>
              <a:spcAft>
                <a:spcPts val="0"/>
              </a:spcAft>
              <a:buNone/>
            </a:pPr>
            <a:r>
              <a:rPr b="1" lang="en-US"/>
              <a:t> </a:t>
            </a:r>
            <a:endParaRPr/>
          </a:p>
          <a:p>
            <a:pPr indent="0" lvl="0" marL="0" rtl="0" algn="l">
              <a:spcBef>
                <a:spcPts val="360"/>
              </a:spcBef>
              <a:spcAft>
                <a:spcPts val="0"/>
              </a:spcAft>
              <a:buNone/>
            </a:pPr>
            <a:r>
              <a:rPr b="1" lang="en-US"/>
              <a:t>Print:</a:t>
            </a:r>
            <a:endParaRPr/>
          </a:p>
          <a:p>
            <a:pPr indent="0" lvl="0" marL="0" rtl="0" algn="l">
              <a:spcBef>
                <a:spcPts val="360"/>
              </a:spcBef>
              <a:spcAft>
                <a:spcPts val="0"/>
              </a:spcAft>
              <a:buNone/>
            </a:pPr>
            <a:r>
              <a:rPr lang="en-US"/>
              <a:t>Has strongest First Amendment protection</a:t>
            </a:r>
            <a:endParaRPr/>
          </a:p>
          <a:p>
            <a:pPr indent="0" lvl="0" marL="0" rtl="0" algn="l">
              <a:spcBef>
                <a:spcPts val="360"/>
              </a:spcBef>
              <a:spcAft>
                <a:spcPts val="0"/>
              </a:spcAft>
              <a:buNone/>
            </a:pPr>
            <a:r>
              <a:rPr lang="en-US"/>
              <a:t>Trend toward fewer government restraints on printed words</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US"/>
              <a:t>Broadcast:</a:t>
            </a:r>
            <a:endParaRPr/>
          </a:p>
          <a:p>
            <a:pPr indent="0" lvl="0" marL="0" rtl="0" algn="l">
              <a:spcBef>
                <a:spcPts val="360"/>
              </a:spcBef>
              <a:spcAft>
                <a:spcPts val="0"/>
              </a:spcAft>
              <a:buNone/>
            </a:pPr>
            <a:r>
              <a:rPr lang="en-US"/>
              <a:t>Government regulates structure of industry and content of programs</a:t>
            </a:r>
            <a:endParaRPr/>
          </a:p>
          <a:p>
            <a:pPr indent="0" lvl="0" marL="0" rtl="0" algn="l">
              <a:spcBef>
                <a:spcPts val="360"/>
              </a:spcBef>
              <a:spcAft>
                <a:spcPts val="0"/>
              </a:spcAft>
              <a:buNone/>
            </a:pPr>
            <a:r>
              <a:rPr lang="en-US"/>
              <a:t>Government grants broadcast licenses</a:t>
            </a:r>
            <a:endParaRPr/>
          </a:p>
          <a:p>
            <a:pPr indent="0" lvl="0" marL="0" rtl="0" algn="l">
              <a:spcBef>
                <a:spcPts val="360"/>
              </a:spcBef>
              <a:spcAft>
                <a:spcPts val="0"/>
              </a:spcAft>
              <a:buNone/>
            </a:pPr>
            <a:r>
              <a:rPr lang="en-US"/>
              <a:t>Federal Communication Commission (FCC) is the regulating body</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US"/>
              <a:t>Common carriers:</a:t>
            </a:r>
            <a:endParaRPr/>
          </a:p>
          <a:p>
            <a:pPr indent="0" lvl="0" marL="0" rtl="0" algn="l">
              <a:spcBef>
                <a:spcPts val="360"/>
              </a:spcBef>
              <a:spcAft>
                <a:spcPts val="0"/>
              </a:spcAft>
              <a:buNone/>
            </a:pPr>
            <a:r>
              <a:rPr lang="en-US"/>
              <a:t>Provide medium of communication and make service available to everyone</a:t>
            </a:r>
            <a:endParaRPr/>
          </a:p>
          <a:p>
            <a:pPr indent="0" lvl="0" marL="0" rtl="0" algn="l">
              <a:spcBef>
                <a:spcPts val="36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55"/>
          <p:cNvSpPr txBox="1"/>
          <p:nvPr>
            <p:ph type="ctrTitle"/>
          </p:nvPr>
        </p:nvSpPr>
        <p:spPr>
          <a:xfrm>
            <a:off x="990600" y="2819400"/>
            <a:ext cx="5715000" cy="1470025"/>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5"/>
          <p:cNvSpPr txBox="1"/>
          <p:nvPr>
            <p:ph idx="1" type="subTitle"/>
          </p:nvPr>
        </p:nvSpPr>
        <p:spPr>
          <a:xfrm>
            <a:off x="990600" y="4267200"/>
            <a:ext cx="4419600" cy="1752600"/>
          </a:xfrm>
          <a:prstGeom prst="rect">
            <a:avLst/>
          </a:prstGeom>
          <a:noFill/>
          <a:ln>
            <a:noFill/>
          </a:ln>
        </p:spPr>
        <p:txBody>
          <a:bodyPr anchorCtr="0" anchor="t" bIns="45700" lIns="91425" spcFirstLastPara="1" rIns="91425" wrap="square" tIns="45700">
            <a:noAutofit/>
          </a:bodyPr>
          <a:lstStyle>
            <a:lvl1pPr lvl="0" algn="l">
              <a:spcBef>
                <a:spcPts val="600"/>
              </a:spcBef>
              <a:spcAft>
                <a:spcPts val="0"/>
              </a:spcAft>
              <a:buClr>
                <a:srgbClr val="8C8B8A"/>
              </a:buClr>
              <a:buSzPts val="3000"/>
              <a:buNone/>
              <a:defRPr>
                <a:solidFill>
                  <a:srgbClr val="8C8B8A"/>
                </a:solidFill>
              </a:defRPr>
            </a:lvl1pPr>
            <a:lvl2pPr lvl="1" algn="ctr">
              <a:spcBef>
                <a:spcPts val="560"/>
              </a:spcBef>
              <a:spcAft>
                <a:spcPts val="0"/>
              </a:spcAft>
              <a:buClr>
                <a:srgbClr val="8C8B8A"/>
              </a:buClr>
              <a:buSzPts val="1400"/>
              <a:buNone/>
              <a:defRPr>
                <a:solidFill>
                  <a:srgbClr val="8C8B8A"/>
                </a:solidFill>
              </a:defRPr>
            </a:lvl2pPr>
            <a:lvl3pPr lvl="2" algn="ctr">
              <a:spcBef>
                <a:spcPts val="480"/>
              </a:spcBef>
              <a:spcAft>
                <a:spcPts val="0"/>
              </a:spcAft>
              <a:buClr>
                <a:srgbClr val="8C8B8A"/>
              </a:buClr>
              <a:buSzPts val="2400"/>
              <a:buNone/>
              <a:defRPr>
                <a:solidFill>
                  <a:srgbClr val="8C8B8A"/>
                </a:solidFill>
              </a:defRPr>
            </a:lvl3pPr>
            <a:lvl4pPr lvl="3" algn="ctr">
              <a:spcBef>
                <a:spcPts val="400"/>
              </a:spcBef>
              <a:spcAft>
                <a:spcPts val="0"/>
              </a:spcAft>
              <a:buClr>
                <a:srgbClr val="8C8B8A"/>
              </a:buClr>
              <a:buSzPts val="1500"/>
              <a:buNone/>
              <a:defRPr>
                <a:solidFill>
                  <a:srgbClr val="8C8B8A"/>
                </a:solidFill>
              </a:defRPr>
            </a:lvl4pPr>
            <a:lvl5pPr lvl="4" algn="ctr">
              <a:spcBef>
                <a:spcPts val="400"/>
              </a:spcBef>
              <a:spcAft>
                <a:spcPts val="0"/>
              </a:spcAft>
              <a:buClr>
                <a:srgbClr val="8C8B8A"/>
              </a:buClr>
              <a:buSzPts val="2000"/>
              <a:buNone/>
              <a:defRPr>
                <a:solidFill>
                  <a:srgbClr val="8C8B8A"/>
                </a:solidFill>
              </a:defRPr>
            </a:lvl5pPr>
            <a:lvl6pPr lvl="5" algn="ctr">
              <a:spcBef>
                <a:spcPts val="400"/>
              </a:spcBef>
              <a:spcAft>
                <a:spcPts val="0"/>
              </a:spcAft>
              <a:buClr>
                <a:srgbClr val="8C8B8A"/>
              </a:buClr>
              <a:buSzPts val="2000"/>
              <a:buNone/>
              <a:defRPr>
                <a:solidFill>
                  <a:srgbClr val="8C8B8A"/>
                </a:solidFill>
              </a:defRPr>
            </a:lvl6pPr>
            <a:lvl7pPr lvl="6" algn="ctr">
              <a:spcBef>
                <a:spcPts val="400"/>
              </a:spcBef>
              <a:spcAft>
                <a:spcPts val="0"/>
              </a:spcAft>
              <a:buClr>
                <a:srgbClr val="8C8B8A"/>
              </a:buClr>
              <a:buSzPts val="2000"/>
              <a:buNone/>
              <a:defRPr>
                <a:solidFill>
                  <a:srgbClr val="8C8B8A"/>
                </a:solidFill>
              </a:defRPr>
            </a:lvl7pPr>
            <a:lvl8pPr lvl="7" algn="ctr">
              <a:spcBef>
                <a:spcPts val="400"/>
              </a:spcBef>
              <a:spcAft>
                <a:spcPts val="0"/>
              </a:spcAft>
              <a:buClr>
                <a:srgbClr val="8C8B8A"/>
              </a:buClr>
              <a:buSzPts val="2000"/>
              <a:buNone/>
              <a:defRPr>
                <a:solidFill>
                  <a:srgbClr val="8C8B8A"/>
                </a:solidFill>
              </a:defRPr>
            </a:lvl8pPr>
            <a:lvl9pPr lvl="8" algn="ctr">
              <a:spcBef>
                <a:spcPts val="400"/>
              </a:spcBef>
              <a:spcAft>
                <a:spcPts val="0"/>
              </a:spcAft>
              <a:buClr>
                <a:srgbClr val="8C8B8A"/>
              </a:buClr>
              <a:buSzPts val="2000"/>
              <a:buNone/>
              <a:defRPr>
                <a:solidFill>
                  <a:srgbClr val="8C8B8A"/>
                </a:solidFill>
              </a:defRPr>
            </a:lvl9pPr>
          </a:lstStyle>
          <a:p/>
        </p:txBody>
      </p:sp>
      <p:sp>
        <p:nvSpPr>
          <p:cNvPr id="19" name="Google Shape;19;p55"/>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56"/>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Autofit/>
          </a:bodyPr>
          <a:lstStyle>
            <a:lvl1pPr indent="-419100" lvl="0" marL="457200" algn="l">
              <a:spcBef>
                <a:spcPts val="600"/>
              </a:spcBef>
              <a:spcAft>
                <a:spcPts val="0"/>
              </a:spcAft>
              <a:buClr>
                <a:srgbClr val="A5A5A5"/>
              </a:buClr>
              <a:buSzPts val="3000"/>
              <a:buFont typeface="Noto Sans Symbols"/>
              <a:buChar char="▪"/>
              <a:defRPr/>
            </a:lvl1pPr>
            <a:lvl2pPr indent="-317500" lvl="1" marL="914400" algn="l">
              <a:spcBef>
                <a:spcPts val="560"/>
              </a:spcBef>
              <a:spcAft>
                <a:spcPts val="0"/>
              </a:spcAft>
              <a:buClr>
                <a:srgbClr val="A5A5A5"/>
              </a:buClr>
              <a:buSzPts val="1400"/>
              <a:buFont typeface="Noto Sans Symbols"/>
              <a:buChar char="▪"/>
              <a:defRPr/>
            </a:lvl2pPr>
            <a:lvl3pPr indent="-381000" lvl="2" marL="1371600" algn="l">
              <a:spcBef>
                <a:spcPts val="480"/>
              </a:spcBef>
              <a:spcAft>
                <a:spcPts val="0"/>
              </a:spcAft>
              <a:buClr>
                <a:srgbClr val="A5A5A5"/>
              </a:buClr>
              <a:buSzPts val="2400"/>
              <a:buFont typeface="Noto Sans Symbols"/>
              <a:buChar char="▪"/>
              <a:defRPr/>
            </a:lvl3pPr>
            <a:lvl4pPr indent="-323850" lvl="3" marL="1828800" algn="l">
              <a:spcBef>
                <a:spcPts val="400"/>
              </a:spcBef>
              <a:spcAft>
                <a:spcPts val="0"/>
              </a:spcAft>
              <a:buClr>
                <a:srgbClr val="A5A5A5"/>
              </a:buClr>
              <a:buSzPts val="1500"/>
              <a:buFont typeface="Noto Sans Symbols"/>
              <a:buChar char="▪"/>
              <a:defRPr/>
            </a:lvl4pPr>
            <a:lvl5pPr indent="-355600" lvl="4" marL="2286000" algn="l">
              <a:spcBef>
                <a:spcPts val="400"/>
              </a:spcBef>
              <a:spcAft>
                <a:spcPts val="0"/>
              </a:spcAft>
              <a:buClr>
                <a:srgbClr val="A5A5A5"/>
              </a:buClr>
              <a:buSzPts val="2000"/>
              <a:buFont typeface="Noto Sans Symbols"/>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56"/>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6"/>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4" name="Shape 24"/>
        <p:cNvGrpSpPr/>
        <p:nvPr/>
      </p:nvGrpSpPr>
      <p:grpSpPr>
        <a:xfrm>
          <a:off x="0" y="0"/>
          <a:ext cx="0" cy="0"/>
          <a:chOff x="0" y="0"/>
          <a:chExt cx="0" cy="0"/>
        </a:xfrm>
      </p:grpSpPr>
      <p:sp>
        <p:nvSpPr>
          <p:cNvPr id="25" name="Google Shape;25;p57"/>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26" name="Shape 26"/>
        <p:cNvGrpSpPr/>
        <p:nvPr/>
      </p:nvGrpSpPr>
      <p:grpSpPr>
        <a:xfrm>
          <a:off x="0" y="0"/>
          <a:ext cx="0" cy="0"/>
          <a:chOff x="0" y="0"/>
          <a:chExt cx="0" cy="0"/>
        </a:xfrm>
      </p:grpSpPr>
      <p:sp>
        <p:nvSpPr>
          <p:cNvPr id="27" name="Google Shape;27;p58"/>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8"/>
          <p:cNvSpPr txBox="1"/>
          <p:nvPr>
            <p:ph idx="1" type="body"/>
          </p:nvPr>
        </p:nvSpPr>
        <p:spPr>
          <a:xfrm>
            <a:off x="1219200" y="1371600"/>
            <a:ext cx="7620000" cy="5105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285750" lvl="1" marL="914400" algn="l">
              <a:spcBef>
                <a:spcPts val="360"/>
              </a:spcBef>
              <a:spcAft>
                <a:spcPts val="0"/>
              </a:spcAft>
              <a:buClr>
                <a:schemeClr val="dk1"/>
              </a:buClr>
              <a:buSzPts val="900"/>
              <a:buChar char="–"/>
              <a:defRPr/>
            </a:lvl2pPr>
            <a:lvl3pPr indent="-342900" lvl="2" marL="1371600" algn="l">
              <a:spcBef>
                <a:spcPts val="360"/>
              </a:spcBef>
              <a:spcAft>
                <a:spcPts val="0"/>
              </a:spcAft>
              <a:buClr>
                <a:schemeClr val="dk1"/>
              </a:buClr>
              <a:buSzPts val="1800"/>
              <a:buChar char="•"/>
              <a:defRPr/>
            </a:lvl3pPr>
            <a:lvl4pPr indent="-314325" lvl="3" marL="1828800" algn="l">
              <a:spcBef>
                <a:spcPts val="360"/>
              </a:spcBef>
              <a:spcAft>
                <a:spcPts val="0"/>
              </a:spcAft>
              <a:buClr>
                <a:schemeClr val="dk1"/>
              </a:buClr>
              <a:buSzPts val="135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5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5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8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0" marR="0" rtl="0" algn="l">
              <a:spcBef>
                <a:spcPts val="0"/>
              </a:spcBef>
              <a:spcAft>
                <a:spcPts val="0"/>
              </a:spcAft>
              <a:buNone/>
              <a:defRPr b="0" i="0" sz="1800" u="none" cap="none" strike="noStrike">
                <a:solidFill>
                  <a:schemeClr val="dk1"/>
                </a:solidFill>
                <a:latin typeface="Arial"/>
                <a:ea typeface="Arial"/>
                <a:cs typeface="Arial"/>
                <a:sym typeface="Arial"/>
              </a:defRPr>
            </a:lvl6pPr>
            <a:lvl7pPr indent="0" lvl="6" marL="0" marR="0" rtl="0" algn="l">
              <a:spcBef>
                <a:spcPts val="0"/>
              </a:spcBef>
              <a:spcAft>
                <a:spcPts val="0"/>
              </a:spcAft>
              <a:buNone/>
              <a:defRPr b="0" i="0" sz="1800" u="none" cap="none" strike="noStrike">
                <a:solidFill>
                  <a:schemeClr val="dk1"/>
                </a:solidFill>
                <a:latin typeface="Arial"/>
                <a:ea typeface="Arial"/>
                <a:cs typeface="Arial"/>
                <a:sym typeface="Arial"/>
              </a:defRPr>
            </a:lvl7pPr>
            <a:lvl8pPr indent="0" lvl="7" marL="0" marR="0" rtl="0" algn="l">
              <a:spcBef>
                <a:spcPts val="0"/>
              </a:spcBef>
              <a:spcAft>
                <a:spcPts val="0"/>
              </a:spcAft>
              <a:buNone/>
              <a:defRPr b="0" i="0" sz="1800" u="none" cap="none" strike="noStrike">
                <a:solidFill>
                  <a:schemeClr val="dk1"/>
                </a:solidFill>
                <a:latin typeface="Arial"/>
                <a:ea typeface="Arial"/>
                <a:cs typeface="Arial"/>
                <a:sym typeface="Arial"/>
              </a:defRPr>
            </a:lvl8pPr>
            <a:lvl9pPr indent="0" lvl="8" marL="0" marR="0" rtl="0" algn="l">
              <a:spcBef>
                <a:spcPts val="0"/>
              </a:spcBef>
              <a:spcAft>
                <a:spcPts val="0"/>
              </a:spcAft>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22000"/>
          </a:blip>
          <a:stretch>
            <a:fillRect/>
          </a:stretch>
        </a:blipFill>
      </p:bgPr>
    </p:bg>
    <p:spTree>
      <p:nvGrpSpPr>
        <p:cNvPr id="9" name="Shape 9"/>
        <p:cNvGrpSpPr/>
        <p:nvPr/>
      </p:nvGrpSpPr>
      <p:grpSpPr>
        <a:xfrm>
          <a:off x="0" y="0"/>
          <a:ext cx="0" cy="0"/>
          <a:chOff x="0" y="0"/>
          <a:chExt cx="0" cy="0"/>
        </a:xfrm>
      </p:grpSpPr>
      <p:sp>
        <p:nvSpPr>
          <p:cNvPr id="10" name="Google Shape;10;p54"/>
          <p:cNvSpPr/>
          <p:nvPr/>
        </p:nvSpPr>
        <p:spPr>
          <a:xfrm>
            <a:off x="876300" y="0"/>
            <a:ext cx="8305800" cy="6858000"/>
          </a:xfrm>
          <a:prstGeom prst="rect">
            <a:avLst/>
          </a:prstGeom>
          <a:solidFill>
            <a:srgbClr val="EAF1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 name="Google Shape;11;p54"/>
          <p:cNvSpPr txBox="1"/>
          <p:nvPr>
            <p:ph type="title"/>
          </p:nvPr>
        </p:nvSpPr>
        <p:spPr>
          <a:xfrm>
            <a:off x="1219200" y="228600"/>
            <a:ext cx="7162800" cy="1143000"/>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lvl1pPr lvl="0"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200" u="none" cap="none" strike="noStrike">
                <a:solidFill>
                  <a:schemeClr val="dk1"/>
                </a:solidFill>
                <a:latin typeface="Calibri"/>
                <a:ea typeface="Calibri"/>
                <a:cs typeface="Calibri"/>
                <a:sym typeface="Calibri"/>
              </a:defRPr>
            </a:lvl9pPr>
          </a:lstStyle>
          <a:p/>
        </p:txBody>
      </p:sp>
      <p:sp>
        <p:nvSpPr>
          <p:cNvPr id="12" name="Google Shape;12;p54"/>
          <p:cNvSpPr txBox="1"/>
          <p:nvPr>
            <p:ph idx="1" type="body"/>
          </p:nvPr>
        </p:nvSpPr>
        <p:spPr>
          <a:xfrm>
            <a:off x="1219200" y="1371600"/>
            <a:ext cx="7620000" cy="51054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dk1"/>
              </a:buClr>
              <a:buSzPts val="3000"/>
              <a:buFont typeface="Noto Sans Symbols"/>
              <a:buChar char="▪"/>
              <a:defRPr b="0" i="0" sz="3000" u="none" cap="none" strike="noStrike">
                <a:solidFill>
                  <a:schemeClr val="dk1"/>
                </a:solidFill>
                <a:latin typeface="Calibri"/>
                <a:ea typeface="Calibri"/>
                <a:cs typeface="Calibri"/>
                <a:sym typeface="Calibri"/>
              </a:defRPr>
            </a:lvl1pPr>
            <a:lvl2pPr indent="-317500" lvl="1" marL="914400" marR="0" rtl="0" algn="l">
              <a:spcBef>
                <a:spcPts val="560"/>
              </a:spcBef>
              <a:spcAft>
                <a:spcPts val="0"/>
              </a:spcAft>
              <a:buClr>
                <a:schemeClr val="dk1"/>
              </a:buClr>
              <a:buSzPts val="14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23850" lvl="3" marL="1828800" marR="0" rtl="0" algn="l">
              <a:spcBef>
                <a:spcPts val="400"/>
              </a:spcBef>
              <a:spcAft>
                <a:spcPts val="0"/>
              </a:spcAft>
              <a:buClr>
                <a:schemeClr val="dk1"/>
              </a:buClr>
              <a:buSzPts val="15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cxnSp>
        <p:nvCxnSpPr>
          <p:cNvPr id="13" name="Google Shape;13;p54"/>
          <p:cNvCxnSpPr/>
          <p:nvPr/>
        </p:nvCxnSpPr>
        <p:spPr>
          <a:xfrm>
            <a:off x="838200" y="0"/>
            <a:ext cx="0" cy="6858000"/>
          </a:xfrm>
          <a:prstGeom prst="straightConnector1">
            <a:avLst/>
          </a:prstGeom>
          <a:noFill/>
          <a:ln cap="flat" cmpd="sng" w="9525">
            <a:solidFill>
              <a:srgbClr val="679B9A"/>
            </a:solidFill>
            <a:prstDash val="solid"/>
            <a:round/>
            <a:headEnd len="sm" w="sm" type="none"/>
            <a:tailEnd len="sm" w="sm" type="none"/>
          </a:ln>
        </p:spPr>
      </p:cxnSp>
      <p:sp>
        <p:nvSpPr>
          <p:cNvPr id="14" name="Google Shape;14;p54"/>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700" u="none" cap="none" strike="noStrike">
                <a:solidFill>
                  <a:srgbClr val="8C8B8A"/>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pic>
        <p:nvPicPr>
          <p:cNvPr id="15" name="Google Shape;15;p54"/>
          <p:cNvPicPr preferRelativeResize="0"/>
          <p:nvPr/>
        </p:nvPicPr>
        <p:blipFill rotWithShape="1">
          <a:blip r:embed="rId2">
            <a:alphaModFix/>
          </a:blip>
          <a:srcRect b="0" l="0" r="0" t="0"/>
          <a:stretch/>
        </p:blipFill>
        <p:spPr>
          <a:xfrm>
            <a:off x="934453" y="6288721"/>
            <a:ext cx="695004" cy="49381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
          <p:cNvSpPr txBox="1"/>
          <p:nvPr>
            <p:ph type="ctrTitle"/>
          </p:nvPr>
        </p:nvSpPr>
        <p:spPr>
          <a:xfrm>
            <a:off x="990600" y="2819400"/>
            <a:ext cx="5715000" cy="1470025"/>
          </a:xfrm>
          <a:prstGeom prst="rect">
            <a:avLst/>
          </a:prstGeom>
          <a:noFill/>
          <a:ln>
            <a:noFill/>
          </a:ln>
          <a:effectLst>
            <a:outerShdw blurRad="63500" rotWithShape="0" algn="ctr" dir="3179998" dist="33020">
              <a:srgbClr val="000000">
                <a:alpha val="29803"/>
              </a:srgb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p1"/>
          <p:cNvSpPr txBox="1"/>
          <p:nvPr>
            <p:ph idx="1" type="subTitle"/>
          </p:nvPr>
        </p:nvSpPr>
        <p:spPr>
          <a:xfrm>
            <a:off x="990600" y="4267200"/>
            <a:ext cx="4419600"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C8B8A"/>
              </a:buClr>
              <a:buSzPts val="3000"/>
              <a:buNone/>
            </a:pPr>
            <a:r>
              <a:t/>
            </a:r>
            <a:endParaRPr/>
          </a:p>
        </p:txBody>
      </p:sp>
      <p:sp>
        <p:nvSpPr>
          <p:cNvPr id="39" name="Google Shape;39;p1"/>
          <p:cNvSpPr/>
          <p:nvPr/>
        </p:nvSpPr>
        <p:spPr>
          <a:xfrm>
            <a:off x="0" y="0"/>
            <a:ext cx="9220200" cy="6858000"/>
          </a:xfrm>
          <a:prstGeom prst="rect">
            <a:avLst/>
          </a:prstGeom>
          <a:solidFill>
            <a:srgbClr val="0B0C0B"/>
          </a:solidFill>
          <a:ln cap="flat" cmpd="sng" w="25400">
            <a:solidFill>
              <a:srgbClr val="221F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40" name="Google Shape;40;p1"/>
          <p:cNvPicPr preferRelativeResize="0"/>
          <p:nvPr/>
        </p:nvPicPr>
        <p:blipFill rotWithShape="1">
          <a:blip r:embed="rId3">
            <a:alphaModFix/>
          </a:blip>
          <a:srcRect b="2693" l="0" r="0" t="-6"/>
          <a:stretch/>
        </p:blipFill>
        <p:spPr>
          <a:xfrm>
            <a:off x="25400" y="0"/>
            <a:ext cx="5390394" cy="6858000"/>
          </a:xfrm>
          <a:prstGeom prst="rect">
            <a:avLst/>
          </a:prstGeom>
          <a:noFill/>
          <a:ln>
            <a:noFill/>
          </a:ln>
        </p:spPr>
      </p:pic>
      <p:sp>
        <p:nvSpPr>
          <p:cNvPr id="41" name="Google Shape;41;p1"/>
          <p:cNvSpPr txBox="1"/>
          <p:nvPr/>
        </p:nvSpPr>
        <p:spPr>
          <a:xfrm>
            <a:off x="6096000" y="6096000"/>
            <a:ext cx="3200400" cy="7649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chemeClr val="lt1"/>
                </a:solidFill>
                <a:latin typeface="Calibri"/>
                <a:ea typeface="Calibri"/>
                <a:cs typeface="Calibri"/>
                <a:sym typeface="Calibri"/>
              </a:rPr>
              <a:t>Based on slides prepared by Cyndi Chie, Sarah Frye and Sharon Gray. </a:t>
            </a:r>
            <a:endParaRPr/>
          </a:p>
          <a:p>
            <a:pPr indent="0" lvl="0" marL="0" marR="0" rtl="0" algn="l">
              <a:spcBef>
                <a:spcPts val="0"/>
              </a:spcBef>
              <a:spcAft>
                <a:spcPts val="0"/>
              </a:spcAft>
              <a:buNone/>
            </a:pPr>
            <a:r>
              <a:rPr b="0" i="0" lang="en-US" sz="1400" u="none" cap="none" strike="noStrike">
                <a:solidFill>
                  <a:schemeClr val="lt1"/>
                </a:solidFill>
                <a:latin typeface="Calibri"/>
                <a:ea typeface="Calibri"/>
                <a:cs typeface="Calibri"/>
                <a:sym typeface="Calibri"/>
              </a:rPr>
              <a:t>Fifth edition updated by Timothy Henry</a:t>
            </a:r>
            <a:endParaRPr/>
          </a:p>
        </p:txBody>
      </p:sp>
      <p:sp>
        <p:nvSpPr>
          <p:cNvPr id="42" name="Google Shape;42;p1"/>
          <p:cNvSpPr/>
          <p:nvPr/>
        </p:nvSpPr>
        <p:spPr>
          <a:xfrm>
            <a:off x="3962519" y="2666880"/>
            <a:ext cx="4570559" cy="1751039"/>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Clr>
                <a:srgbClr val="8F8E8D"/>
              </a:buClr>
              <a:buSzPts val="1000"/>
              <a:buFont typeface="Calibri"/>
              <a:buNone/>
            </a:pPr>
            <a:r>
              <a:rPr b="0" i="0" lang="en-US" sz="4000" u="none" cap="none" strike="noStrike">
                <a:solidFill>
                  <a:srgbClr val="8F8E8D"/>
                </a:solidFill>
                <a:latin typeface="Calibri"/>
                <a:ea typeface="Calibri"/>
                <a:cs typeface="Calibri"/>
                <a:sym typeface="Calibri"/>
              </a:rPr>
              <a:t>CMPS 310</a:t>
            </a:r>
            <a:endParaRPr/>
          </a:p>
          <a:p>
            <a:pPr indent="0" lvl="0" marL="0" marR="0" rtl="0" algn="l">
              <a:spcBef>
                <a:spcPts val="0"/>
              </a:spcBef>
              <a:spcAft>
                <a:spcPts val="0"/>
              </a:spcAft>
              <a:buClr>
                <a:srgbClr val="8F8E8D"/>
              </a:buClr>
              <a:buSzPts val="1000"/>
              <a:buFont typeface="Calibri"/>
              <a:buNone/>
            </a:pPr>
            <a:r>
              <a:rPr b="0" i="0" lang="en-US" sz="4000" u="none" cap="none" strike="noStrike">
                <a:solidFill>
                  <a:srgbClr val="8F8E8D"/>
                </a:solidFill>
                <a:latin typeface="Calibri"/>
                <a:ea typeface="Calibri"/>
                <a:cs typeface="Calibri"/>
                <a:sym typeface="Calibri"/>
              </a:rPr>
              <a:t>Lecture 6 </a:t>
            </a:r>
            <a:endParaRPr/>
          </a:p>
          <a:p>
            <a:pPr indent="0" lvl="0" marL="0" marR="0" rtl="0" algn="l">
              <a:spcBef>
                <a:spcPts val="0"/>
              </a:spcBef>
              <a:spcAft>
                <a:spcPts val="0"/>
              </a:spcAft>
              <a:buClr>
                <a:srgbClr val="FF6600"/>
              </a:buClr>
              <a:buSzPts val="625"/>
              <a:buFont typeface="Calibri"/>
              <a:buNone/>
            </a:pPr>
            <a:r>
              <a:rPr b="0" i="0" lang="en-US" sz="2500" u="none" cap="none" strike="noStrike">
                <a:solidFill>
                  <a:srgbClr val="FF6600"/>
                </a:solidFill>
                <a:latin typeface="Calibri"/>
                <a:ea typeface="Calibri"/>
                <a:cs typeface="Calibri"/>
                <a:sym typeface="Calibri"/>
              </a:rPr>
              <a:t>Chapter 3 Part 1:</a:t>
            </a:r>
            <a:endParaRPr/>
          </a:p>
          <a:p>
            <a:pPr indent="0" lvl="0" marL="0" marR="0" rtl="0" algn="l">
              <a:spcBef>
                <a:spcPts val="0"/>
              </a:spcBef>
              <a:spcAft>
                <a:spcPts val="0"/>
              </a:spcAft>
              <a:buClr>
                <a:srgbClr val="FF6600"/>
              </a:buClr>
              <a:buSzPts val="625"/>
              <a:buFont typeface="Calibri"/>
              <a:buNone/>
            </a:pPr>
            <a:r>
              <a:rPr b="0" i="0" lang="en-US" sz="2500" u="none" cap="none" strike="noStrike">
                <a:solidFill>
                  <a:srgbClr val="FF6600"/>
                </a:solidFill>
                <a:latin typeface="Calibri"/>
                <a:ea typeface="Calibri"/>
                <a:cs typeface="Calibri"/>
                <a:sym typeface="Calibri"/>
              </a:rPr>
              <a:t>1</a:t>
            </a:r>
            <a:r>
              <a:rPr b="0" baseline="30000" i="0" lang="en-US" sz="2500" u="none" cap="none" strike="noStrike">
                <a:solidFill>
                  <a:srgbClr val="FF6600"/>
                </a:solidFill>
                <a:latin typeface="Calibri"/>
                <a:ea typeface="Calibri"/>
                <a:cs typeface="Calibri"/>
                <a:sym typeface="Calibri"/>
              </a:rPr>
              <a:t>st</a:t>
            </a:r>
            <a:r>
              <a:rPr b="0" i="0" lang="en-US" sz="2500" u="none" cap="none" strike="noStrike">
                <a:solidFill>
                  <a:srgbClr val="FF6600"/>
                </a:solidFill>
                <a:latin typeface="Calibri"/>
                <a:ea typeface="Calibri"/>
                <a:cs typeface="Calibri"/>
                <a:sym typeface="Calibri"/>
              </a:rPr>
              <a:t> Amendment; Controlling Speech; Legal but Objectionable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000"/>
              <a:buFont typeface="Calibri"/>
              <a:buNone/>
            </a:pPr>
            <a:r>
              <a:rPr lang="en-US"/>
              <a:t>Free-speech Principles</a:t>
            </a:r>
            <a:endParaRPr/>
          </a:p>
          <a:p>
            <a:pPr indent="-342900" lvl="0" marL="342900" rtl="0" algn="l">
              <a:spcBef>
                <a:spcPts val="560"/>
              </a:spcBef>
              <a:spcAft>
                <a:spcPts val="0"/>
              </a:spcAft>
              <a:buSzPts val="2800"/>
              <a:buChar char="▪"/>
            </a:pPr>
            <a:r>
              <a:rPr lang="en-US" sz="2800"/>
              <a:t>Written for offensive and/or controversial speech and ideas</a:t>
            </a:r>
            <a:endParaRPr/>
          </a:p>
          <a:p>
            <a:pPr indent="-342900" lvl="0" marL="342900" rtl="0" algn="l">
              <a:spcBef>
                <a:spcPts val="560"/>
              </a:spcBef>
              <a:spcAft>
                <a:spcPts val="0"/>
              </a:spcAft>
              <a:buSzPts val="2800"/>
              <a:buChar char="▪"/>
            </a:pPr>
            <a:r>
              <a:rPr lang="en-US" sz="2800"/>
              <a:t>Covers spoken and written words, pictures, art, and other forms of expression of ideas and opinions</a:t>
            </a:r>
            <a:endParaRPr/>
          </a:p>
          <a:p>
            <a:pPr indent="-342900" lvl="0" marL="342900" rtl="0" algn="l">
              <a:spcBef>
                <a:spcPts val="560"/>
              </a:spcBef>
              <a:spcAft>
                <a:spcPts val="0"/>
              </a:spcAft>
              <a:buSzPts val="2800"/>
              <a:buChar char="▪"/>
            </a:pPr>
            <a:r>
              <a:rPr b="1" lang="en-US" sz="2800"/>
              <a:t>Restriction on the power of government, not individuals or private businesses</a:t>
            </a:r>
            <a:endParaRPr/>
          </a:p>
        </p:txBody>
      </p:sp>
      <p:pic>
        <p:nvPicPr>
          <p:cNvPr id="111" name="Google Shape;111;p8"/>
          <p:cNvPicPr preferRelativeResize="0"/>
          <p:nvPr>
            <p:ph type="title"/>
          </p:nvPr>
        </p:nvPicPr>
        <p:blipFill rotWithShape="1">
          <a:blip r:embed="rId3">
            <a:alphaModFix/>
          </a:blip>
          <a:srcRect b="0" l="0" r="0" t="0"/>
          <a:stretch/>
        </p:blipFill>
        <p:spPr>
          <a:xfrm>
            <a:off x="950913" y="182563"/>
            <a:ext cx="7523162" cy="1285875"/>
          </a:xfrm>
          <a:prstGeom prst="rect">
            <a:avLst/>
          </a:prstGeom>
          <a:noFill/>
          <a:ln>
            <a:noFill/>
          </a:ln>
          <a:effectLst>
            <a:outerShdw blurRad="63500" rotWithShape="0" algn="ctr" dir="3179998" dist="33020">
              <a:srgbClr val="000000">
                <a:alpha val="29803"/>
              </a:srgbClr>
            </a:outerShdw>
          </a:effectLst>
        </p:spPr>
      </p:pic>
      <p:sp>
        <p:nvSpPr>
          <p:cNvPr id="112" name="Google Shape;112;p8"/>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ph idx="1" type="body"/>
          </p:nvPr>
        </p:nvSpPr>
        <p:spPr>
          <a:xfrm>
            <a:off x="1219200" y="11430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Font typeface="Calibri"/>
              <a:buNone/>
            </a:pPr>
            <a:r>
              <a:rPr lang="en-US" sz="2800"/>
              <a:t>Free-speech Principles</a:t>
            </a:r>
            <a:endParaRPr/>
          </a:p>
          <a:p>
            <a:pPr indent="-342900" lvl="0" marL="342900" rtl="0" algn="l">
              <a:spcBef>
                <a:spcPts val="560"/>
              </a:spcBef>
              <a:spcAft>
                <a:spcPts val="0"/>
              </a:spcAft>
              <a:buSzPts val="2800"/>
              <a:buChar char="▪"/>
            </a:pPr>
            <a:r>
              <a:rPr lang="en-US" sz="2800"/>
              <a:t>Supreme Court principles and guidelines</a:t>
            </a:r>
            <a:endParaRPr/>
          </a:p>
          <a:p>
            <a:pPr indent="-285750" lvl="1" marL="742950" rtl="0" algn="l">
              <a:spcBef>
                <a:spcPts val="560"/>
              </a:spcBef>
              <a:spcAft>
                <a:spcPts val="0"/>
              </a:spcAft>
              <a:buSzPts val="1400"/>
              <a:buChar char="▪"/>
            </a:pPr>
            <a:r>
              <a:rPr lang="en-US"/>
              <a:t>Advocating illegal acts is (usually) legal.</a:t>
            </a:r>
            <a:endParaRPr/>
          </a:p>
          <a:p>
            <a:pPr indent="-228600" lvl="2" marL="1143000" rtl="0" algn="l">
              <a:spcBef>
                <a:spcPts val="560"/>
              </a:spcBef>
              <a:spcAft>
                <a:spcPts val="0"/>
              </a:spcAft>
              <a:buSzPts val="2400"/>
              <a:buChar char="▪"/>
            </a:pPr>
            <a:r>
              <a:rPr lang="en-US"/>
              <a:t>I am free to advocate that people download software illegally or jailbreak firesticks</a:t>
            </a:r>
            <a:endParaRPr/>
          </a:p>
          <a:p>
            <a:pPr indent="-285750" lvl="1" marL="742950" rtl="0" algn="l">
              <a:spcBef>
                <a:spcPts val="560"/>
              </a:spcBef>
              <a:spcAft>
                <a:spcPts val="0"/>
              </a:spcAft>
              <a:buSzPts val="1400"/>
              <a:buChar char="▪"/>
            </a:pPr>
            <a:r>
              <a:rPr lang="en-US"/>
              <a:t>Anonymous speech is protected.</a:t>
            </a:r>
            <a:endParaRPr/>
          </a:p>
          <a:p>
            <a:pPr indent="-228600" lvl="2" marL="1143000" rtl="0" algn="l">
              <a:spcBef>
                <a:spcPts val="560"/>
              </a:spcBef>
              <a:spcAft>
                <a:spcPts val="0"/>
              </a:spcAft>
              <a:buSzPts val="2400"/>
              <a:buChar char="▪"/>
            </a:pPr>
            <a:r>
              <a:rPr lang="en-US"/>
              <a:t>I have the right to hide my identity online, even if a government hates use of VPNs</a:t>
            </a:r>
            <a:endParaRPr/>
          </a:p>
          <a:p>
            <a:pPr indent="-285750" lvl="1" marL="742950" rtl="0" algn="l">
              <a:spcBef>
                <a:spcPts val="560"/>
              </a:spcBef>
              <a:spcAft>
                <a:spcPts val="0"/>
              </a:spcAft>
              <a:buSzPts val="1400"/>
              <a:buChar char="▪"/>
            </a:pPr>
            <a:r>
              <a:rPr lang="en-US"/>
              <a:t>Some restrictions are allowed on advertising.</a:t>
            </a:r>
            <a:endParaRPr/>
          </a:p>
          <a:p>
            <a:pPr indent="-285750" lvl="1" marL="742950" rtl="0" algn="l">
              <a:spcBef>
                <a:spcPts val="560"/>
              </a:spcBef>
              <a:spcAft>
                <a:spcPts val="0"/>
              </a:spcAft>
              <a:buSzPts val="1400"/>
              <a:buChar char="▪"/>
            </a:pPr>
            <a:r>
              <a:rPr lang="en-US"/>
              <a:t>Libel and direct, specific threats are not protected.</a:t>
            </a:r>
            <a:endParaRPr/>
          </a:p>
          <a:p>
            <a:pPr indent="-285750" lvl="1" marL="742950" rtl="0" algn="l">
              <a:spcBef>
                <a:spcPts val="560"/>
              </a:spcBef>
              <a:spcAft>
                <a:spcPts val="0"/>
              </a:spcAft>
              <a:buSzPts val="1400"/>
              <a:buChar char="▪"/>
            </a:pPr>
            <a:r>
              <a:rPr lang="en-US"/>
              <a:t>Inciting violence is illegal.</a:t>
            </a:r>
            <a:endParaRPr/>
          </a:p>
          <a:p>
            <a:pPr indent="-342900" lvl="0" marL="342900" rtl="0" algn="l">
              <a:spcBef>
                <a:spcPts val="560"/>
              </a:spcBef>
              <a:spcAft>
                <a:spcPts val="0"/>
              </a:spcAft>
              <a:buSzPts val="2800"/>
              <a:buFont typeface="Calibri"/>
              <a:buNone/>
            </a:pPr>
            <a:r>
              <a:t/>
            </a:r>
            <a:endParaRPr sz="2800"/>
          </a:p>
        </p:txBody>
      </p:sp>
      <p:pic>
        <p:nvPicPr>
          <p:cNvPr id="119" name="Google Shape;119;p9"/>
          <p:cNvPicPr preferRelativeResize="0"/>
          <p:nvPr>
            <p:ph type="title"/>
          </p:nvPr>
        </p:nvPicPr>
        <p:blipFill rotWithShape="1">
          <a:blip r:embed="rId3">
            <a:alphaModFix/>
          </a:blip>
          <a:srcRect b="0" l="0" r="0" t="0"/>
          <a:stretch/>
        </p:blipFill>
        <p:spPr>
          <a:xfrm>
            <a:off x="950913" y="182563"/>
            <a:ext cx="7523162" cy="1285875"/>
          </a:xfrm>
          <a:prstGeom prst="rect">
            <a:avLst/>
          </a:prstGeom>
          <a:noFill/>
          <a:ln>
            <a:noFill/>
          </a:ln>
          <a:effectLst>
            <a:outerShdw blurRad="63500" rotWithShape="0" algn="ctr" dir="3179998" dist="33020">
              <a:srgbClr val="000000">
                <a:alpha val="29803"/>
              </a:srgbClr>
            </a:outerShdw>
          </a:effectLst>
        </p:spPr>
      </p:pic>
      <p:sp>
        <p:nvSpPr>
          <p:cNvPr id="120" name="Google Shape;120;p9"/>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0"/>
          <p:cNvSpPr txBox="1"/>
          <p:nvPr>
            <p:ph idx="1" type="body"/>
          </p:nvPr>
        </p:nvSpPr>
        <p:spPr>
          <a:xfrm>
            <a:off x="1219200" y="11430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Font typeface="Calibri"/>
              <a:buNone/>
            </a:pPr>
            <a:r>
              <a:rPr lang="en-US" sz="2800"/>
              <a:t>Free-speech Principles</a:t>
            </a:r>
            <a:endParaRPr/>
          </a:p>
          <a:p>
            <a:pPr indent="-342900" lvl="0" marL="342900" rtl="0" algn="l">
              <a:spcBef>
                <a:spcPts val="560"/>
              </a:spcBef>
              <a:spcAft>
                <a:spcPts val="0"/>
              </a:spcAft>
              <a:buSzPts val="2800"/>
              <a:buChar char="▪"/>
            </a:pPr>
            <a:r>
              <a:rPr lang="en-US" sz="2800"/>
              <a:t>Supreme Court principles and guidelines</a:t>
            </a:r>
            <a:endParaRPr/>
          </a:p>
          <a:p>
            <a:pPr indent="-260350" lvl="1" marL="742950" rtl="0" algn="l">
              <a:spcBef>
                <a:spcPts val="560"/>
              </a:spcBef>
              <a:spcAft>
                <a:spcPts val="0"/>
              </a:spcAft>
              <a:buSzPts val="1000"/>
              <a:buChar char="▪"/>
            </a:pPr>
            <a:r>
              <a:rPr lang="en-US" sz="2400"/>
              <a:t>Laws with a “chilling” effect on free speech are often considered unconstitutional</a:t>
            </a:r>
            <a:endParaRPr sz="2400"/>
          </a:p>
          <a:p>
            <a:pPr indent="-228600" lvl="2" marL="1143000" rtl="0" algn="l">
              <a:spcBef>
                <a:spcPts val="560"/>
              </a:spcBef>
              <a:spcAft>
                <a:spcPts val="0"/>
              </a:spcAft>
              <a:buSzPts val="2400"/>
              <a:buChar char="▪"/>
            </a:pPr>
            <a:r>
              <a:rPr lang="en-US"/>
              <a:t>If bomb making details are made illegal on the internet, do digital fiction books involving bombs disappear if they contain factual information?</a:t>
            </a:r>
            <a:endParaRPr sz="2400"/>
          </a:p>
          <a:p>
            <a:pPr indent="-260350" lvl="1" marL="742950" rtl="0" algn="l">
              <a:spcBef>
                <a:spcPts val="560"/>
              </a:spcBef>
              <a:spcAft>
                <a:spcPts val="0"/>
              </a:spcAft>
              <a:buSzPts val="1000"/>
              <a:buChar char="▪"/>
            </a:pPr>
            <a:r>
              <a:rPr lang="en-US" sz="2400"/>
              <a:t>Restrictions and permit requirements (for protest/noise/etc) must be content neutral – same rules for everyone</a:t>
            </a:r>
            <a:endParaRPr sz="2400"/>
          </a:p>
          <a:p>
            <a:pPr indent="-285750" lvl="1" marL="742950" rtl="0" algn="l">
              <a:spcBef>
                <a:spcPts val="480"/>
              </a:spcBef>
              <a:spcAft>
                <a:spcPts val="0"/>
              </a:spcAft>
              <a:buSzPts val="1200"/>
              <a:buChar char="▪"/>
            </a:pPr>
            <a:r>
              <a:rPr lang="en-US" sz="2400"/>
              <a:t>Do not reduce adults to reading only what is fit for children.</a:t>
            </a:r>
            <a:endParaRPr/>
          </a:p>
          <a:p>
            <a:pPr indent="-285750" lvl="1" marL="742950" rtl="0" algn="l">
              <a:spcBef>
                <a:spcPts val="480"/>
              </a:spcBef>
              <a:spcAft>
                <a:spcPts val="0"/>
              </a:spcAft>
              <a:buSzPts val="1200"/>
              <a:buChar char="▪"/>
            </a:pPr>
            <a:r>
              <a:rPr lang="en-US" sz="2400"/>
              <a:t>Solve speech problems by least restrictive means.</a:t>
            </a:r>
            <a:endParaRPr/>
          </a:p>
          <a:p>
            <a:pPr indent="-196850" lvl="1" marL="742950" rtl="0" algn="l">
              <a:spcBef>
                <a:spcPts val="560"/>
              </a:spcBef>
              <a:spcAft>
                <a:spcPts val="0"/>
              </a:spcAft>
              <a:buSzPts val="1400"/>
              <a:buNone/>
            </a:pPr>
            <a:r>
              <a:t/>
            </a:r>
            <a:endParaRPr/>
          </a:p>
          <a:p>
            <a:pPr indent="-342900" lvl="0" marL="342900" rtl="0" algn="l">
              <a:spcBef>
                <a:spcPts val="560"/>
              </a:spcBef>
              <a:spcAft>
                <a:spcPts val="0"/>
              </a:spcAft>
              <a:buSzPts val="2800"/>
              <a:buFont typeface="Calibri"/>
              <a:buNone/>
            </a:pPr>
            <a:r>
              <a:t/>
            </a:r>
            <a:endParaRPr sz="2800"/>
          </a:p>
        </p:txBody>
      </p:sp>
      <p:pic>
        <p:nvPicPr>
          <p:cNvPr id="127" name="Google Shape;127;p10"/>
          <p:cNvPicPr preferRelativeResize="0"/>
          <p:nvPr>
            <p:ph type="title"/>
          </p:nvPr>
        </p:nvPicPr>
        <p:blipFill rotWithShape="1">
          <a:blip r:embed="rId3">
            <a:alphaModFix/>
          </a:blip>
          <a:srcRect b="0" l="0" r="0" t="0"/>
          <a:stretch/>
        </p:blipFill>
        <p:spPr>
          <a:xfrm>
            <a:off x="950913" y="106363"/>
            <a:ext cx="7523100" cy="1285800"/>
          </a:xfrm>
          <a:prstGeom prst="rect">
            <a:avLst/>
          </a:prstGeom>
          <a:noFill/>
          <a:ln>
            <a:noFill/>
          </a:ln>
          <a:effectLst>
            <a:outerShdw blurRad="63500" rotWithShape="0" algn="ctr" dir="3179998" dist="33020">
              <a:srgbClr val="000000">
                <a:alpha val="29803"/>
              </a:srgbClr>
            </a:outerShdw>
          </a:effectLst>
        </p:spPr>
      </p:pic>
      <p:sp>
        <p:nvSpPr>
          <p:cNvPr id="128" name="Google Shape;128;p10"/>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1"/>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000"/>
              <a:buFont typeface="Calibri"/>
              <a:buNone/>
            </a:pPr>
            <a:r>
              <a:rPr lang="en-US"/>
              <a:t>Telecommunication Act of 1996</a:t>
            </a:r>
            <a:endParaRPr/>
          </a:p>
          <a:p>
            <a:pPr indent="-342900" lvl="0" marL="342900" rtl="0" algn="l">
              <a:spcBef>
                <a:spcPts val="560"/>
              </a:spcBef>
              <a:spcAft>
                <a:spcPts val="0"/>
              </a:spcAft>
              <a:buSzPts val="2800"/>
              <a:buChar char="▪"/>
            </a:pPr>
            <a:r>
              <a:rPr lang="en-US" sz="2800"/>
              <a:t>Changed regulatory structure and removed artificial legal divisions of service areas and restrictions on services that telephone companies can provide.</a:t>
            </a:r>
            <a:endParaRPr/>
          </a:p>
          <a:p>
            <a:pPr indent="-342900" lvl="0" marL="342900" rtl="0" algn="l">
              <a:spcBef>
                <a:spcPts val="560"/>
              </a:spcBef>
              <a:spcAft>
                <a:spcPts val="0"/>
              </a:spcAft>
              <a:buSzPts val="2800"/>
              <a:buChar char="▪"/>
            </a:pPr>
            <a:r>
              <a:rPr lang="en-US" sz="2800"/>
              <a:t>No provider or user of interactive computer services shall be treated as a publisher of any information  provided by another information- content provider.</a:t>
            </a:r>
            <a:endParaRPr/>
          </a:p>
          <a:p>
            <a:pPr indent="-165100" lvl="0" marL="342900" rtl="0" algn="l">
              <a:spcBef>
                <a:spcPts val="560"/>
              </a:spcBef>
              <a:spcAft>
                <a:spcPts val="0"/>
              </a:spcAft>
              <a:buSzPts val="2800"/>
              <a:buNone/>
            </a:pPr>
            <a:r>
              <a:t/>
            </a:r>
            <a:endParaRPr sz="2800"/>
          </a:p>
        </p:txBody>
      </p:sp>
      <p:pic>
        <p:nvPicPr>
          <p:cNvPr id="135" name="Google Shape;135;p11"/>
          <p:cNvPicPr preferRelativeResize="0"/>
          <p:nvPr>
            <p:ph type="title"/>
          </p:nvPr>
        </p:nvPicPr>
        <p:blipFill rotWithShape="1">
          <a:blip r:embed="rId3">
            <a:alphaModFix/>
          </a:blip>
          <a:srcRect b="0" l="0" r="0" t="0"/>
          <a:stretch/>
        </p:blipFill>
        <p:spPr>
          <a:xfrm>
            <a:off x="950913" y="182563"/>
            <a:ext cx="7523162" cy="1285875"/>
          </a:xfrm>
          <a:prstGeom prst="rect">
            <a:avLst/>
          </a:prstGeom>
          <a:noFill/>
          <a:ln>
            <a:noFill/>
          </a:ln>
          <a:effectLst>
            <a:outerShdw blurRad="63500" rotWithShape="0" algn="ctr" dir="3179998" dist="33020">
              <a:srgbClr val="000000">
                <a:alpha val="29803"/>
              </a:srgbClr>
            </a:outerShdw>
          </a:effectLst>
        </p:spPr>
      </p:pic>
      <p:sp>
        <p:nvSpPr>
          <p:cNvPr id="136" name="Google Shape;136;p11"/>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1"/>
                                        <p:tgtEl>
                                          <p:spTgt spid="1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animEffect filter="fade" transition="in">
                                      <p:cBhvr>
                                        <p:cTn dur="1"/>
                                        <p:tgtEl>
                                          <p:spTgt spid="1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animEffect filter="fade" transition="in">
                                      <p:cBhvr>
                                        <p:cTn dur="1"/>
                                        <p:tgtEl>
                                          <p:spTgt spid="1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animEffect filter="fade" transition="in">
                                      <p:cBhvr>
                                        <p:cTn dur="1"/>
                                        <p:tgtEl>
                                          <p:spTgt spid="13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2"/>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000"/>
              <a:buFont typeface="Calibri"/>
              <a:buNone/>
            </a:pPr>
            <a:r>
              <a:rPr lang="en-US"/>
              <a:t>Offensive speech: What is it? What is illegal?</a:t>
            </a:r>
            <a:endParaRPr/>
          </a:p>
          <a:p>
            <a:pPr indent="-330200" lvl="0" marL="342900" rtl="0" algn="l">
              <a:spcBef>
                <a:spcPts val="600"/>
              </a:spcBef>
              <a:spcAft>
                <a:spcPts val="0"/>
              </a:spcAft>
              <a:buSzPts val="2800"/>
              <a:buChar char="▪"/>
            </a:pPr>
            <a:r>
              <a:rPr lang="en-US" sz="2800"/>
              <a:t>Answers depend on who you are.</a:t>
            </a:r>
            <a:endParaRPr sz="2800"/>
          </a:p>
          <a:p>
            <a:pPr indent="-260350" lvl="1" marL="742950" rtl="0" algn="l">
              <a:spcBef>
                <a:spcPts val="600"/>
              </a:spcBef>
              <a:spcAft>
                <a:spcPts val="0"/>
              </a:spcAft>
              <a:buSzPts val="1000"/>
              <a:buChar char="▪"/>
            </a:pPr>
            <a:r>
              <a:rPr lang="en-US" sz="2400"/>
              <a:t>Anti-theist arguments might offend evangelicals.</a:t>
            </a:r>
            <a:endParaRPr sz="2400"/>
          </a:p>
          <a:p>
            <a:pPr indent="-260350" lvl="1" marL="742950" rtl="0" algn="l">
              <a:spcBef>
                <a:spcPts val="600"/>
              </a:spcBef>
              <a:spcAft>
                <a:spcPts val="0"/>
              </a:spcAft>
              <a:buSzPts val="1000"/>
              <a:buChar char="▪"/>
            </a:pPr>
            <a:r>
              <a:rPr lang="en-US" sz="2400"/>
              <a:t>Decrying of war efforts that place blame on soldiers would upset many americans and especially veterans</a:t>
            </a:r>
            <a:endParaRPr sz="2400"/>
          </a:p>
          <a:p>
            <a:pPr indent="-330200" lvl="0" marL="342900" rtl="0" algn="l">
              <a:spcBef>
                <a:spcPts val="600"/>
              </a:spcBef>
              <a:spcAft>
                <a:spcPts val="0"/>
              </a:spcAft>
              <a:buSzPts val="2800"/>
              <a:buChar char="▪"/>
            </a:pPr>
            <a:r>
              <a:rPr lang="en-US" sz="2800"/>
              <a:t>Most efforts to censor the Internet focus on pornographic and other sexually explicit material</a:t>
            </a:r>
            <a:endParaRPr sz="2800"/>
          </a:p>
          <a:p>
            <a:pPr indent="-260350" lvl="1" marL="742950" rtl="0" algn="l">
              <a:spcBef>
                <a:spcPts val="600"/>
              </a:spcBef>
              <a:spcAft>
                <a:spcPts val="0"/>
              </a:spcAft>
              <a:buSzPts val="1000"/>
              <a:buChar char="▪"/>
            </a:pPr>
            <a:r>
              <a:rPr lang="en-US" sz="2400"/>
              <a:t>Georgia tried to ban pictures of marijuna from the internet</a:t>
            </a:r>
            <a:endParaRPr sz="2400"/>
          </a:p>
          <a:p>
            <a:pPr indent="-260350" lvl="1" marL="742950" rtl="0" algn="l">
              <a:spcBef>
                <a:spcPts val="600"/>
              </a:spcBef>
              <a:spcAft>
                <a:spcPts val="0"/>
              </a:spcAft>
              <a:buSzPts val="1000"/>
              <a:buChar char="▪"/>
            </a:pPr>
            <a:r>
              <a:rPr lang="en-US" sz="2400"/>
              <a:t>France banned the distribution of violent footage except via news organizations.</a:t>
            </a:r>
            <a:endParaRPr sz="2400"/>
          </a:p>
        </p:txBody>
      </p:sp>
      <p:pic>
        <p:nvPicPr>
          <p:cNvPr id="143" name="Google Shape;143;p12"/>
          <p:cNvPicPr preferRelativeResize="0"/>
          <p:nvPr>
            <p:ph type="title"/>
          </p:nvPr>
        </p:nvPicPr>
        <p:blipFill rotWithShape="1">
          <a:blip r:embed="rId3">
            <a:alphaModFix/>
          </a:blip>
          <a:srcRect b="0" l="0" r="0" t="0"/>
          <a:stretch/>
        </p:blipFill>
        <p:spPr>
          <a:xfrm>
            <a:off x="933450" y="182563"/>
            <a:ext cx="7540625" cy="1285875"/>
          </a:xfrm>
          <a:prstGeom prst="rect">
            <a:avLst/>
          </a:prstGeom>
          <a:noFill/>
          <a:ln>
            <a:noFill/>
          </a:ln>
          <a:effectLst>
            <a:outerShdw blurRad="63500" rotWithShape="0" algn="ctr" dir="3179998" dist="33020">
              <a:srgbClr val="000000">
                <a:alpha val="29803"/>
              </a:srgbClr>
            </a:outerShdw>
          </a:effectLst>
        </p:spPr>
      </p:pic>
      <p:sp>
        <p:nvSpPr>
          <p:cNvPr id="144" name="Google Shape;144;p12"/>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Effect filter="fade" transition="in">
                                      <p:cBhvr>
                                        <p:cTn dur="1"/>
                                        <p:tgtEl>
                                          <p:spTgt spid="1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Effect filter="fade" transition="in">
                                      <p:cBhvr>
                                        <p:cTn dur="1"/>
                                        <p:tgtEl>
                                          <p:spTgt spid="1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Effect filter="fade" transition="in">
                                      <p:cBhvr>
                                        <p:cTn dur="1"/>
                                        <p:tgtEl>
                                          <p:spTgt spid="1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animEffect filter="fade" transition="in">
                                      <p:cBhvr>
                                        <p:cTn dur="1"/>
                                        <p:tgtEl>
                                          <p:spTgt spid="1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animEffect filter="fade" transition="in">
                                      <p:cBhvr>
                                        <p:cTn dur="1"/>
                                        <p:tgtEl>
                                          <p:spTgt spid="14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5" st="5"/>
                                            </p:txEl>
                                          </p:spTgt>
                                        </p:tgtEl>
                                        <p:attrNameLst>
                                          <p:attrName>style.visibility</p:attrName>
                                        </p:attrNameLst>
                                      </p:cBhvr>
                                      <p:to>
                                        <p:strVal val="visible"/>
                                      </p:to>
                                    </p:set>
                                    <p:animEffect filter="fade" transition="in">
                                      <p:cBhvr>
                                        <p:cTn dur="1"/>
                                        <p:tgtEl>
                                          <p:spTgt spid="14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6" st="6"/>
                                            </p:txEl>
                                          </p:spTgt>
                                        </p:tgtEl>
                                        <p:attrNameLst>
                                          <p:attrName>style.visibility</p:attrName>
                                        </p:attrNameLst>
                                      </p:cBhvr>
                                      <p:to>
                                        <p:strVal val="visible"/>
                                      </p:to>
                                    </p:set>
                                    <p:animEffect filter="fade" transition="in">
                                      <p:cBhvr>
                                        <p:cTn dur="1"/>
                                        <p:tgtEl>
                                          <p:spTgt spid="14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3"/>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2800"/>
              <a:buFont typeface="Calibri"/>
              <a:buNone/>
            </a:pPr>
            <a:r>
              <a:rPr lang="en-US" sz="2800"/>
              <a:t>What was already illegal? </a:t>
            </a:r>
            <a:r>
              <a:rPr i="1" lang="en-US" sz="2000">
                <a:latin typeface="Arial"/>
                <a:ea typeface="Arial"/>
                <a:cs typeface="Arial"/>
                <a:sym typeface="Arial"/>
              </a:rPr>
              <a:t>Miller v. California (1973)</a:t>
            </a:r>
            <a:endParaRPr sz="3800"/>
          </a:p>
          <a:p>
            <a:pPr indent="-342900" lvl="0" marL="342900" rtl="0" algn="l">
              <a:lnSpc>
                <a:spcPct val="90000"/>
              </a:lnSpc>
              <a:spcBef>
                <a:spcPts val="560"/>
              </a:spcBef>
              <a:spcAft>
                <a:spcPts val="0"/>
              </a:spcAft>
              <a:buSzPts val="2800"/>
              <a:buChar char="▪"/>
            </a:pPr>
            <a:r>
              <a:rPr lang="en-US" sz="2800"/>
              <a:t>Obscenity</a:t>
            </a:r>
            <a:endParaRPr/>
          </a:p>
          <a:p>
            <a:pPr indent="-285750" lvl="1" marL="742950" rtl="0" algn="l">
              <a:lnSpc>
                <a:spcPct val="90000"/>
              </a:lnSpc>
              <a:spcBef>
                <a:spcPts val="560"/>
              </a:spcBef>
              <a:spcAft>
                <a:spcPts val="0"/>
              </a:spcAft>
              <a:buSzPts val="1400"/>
              <a:buChar char="▪"/>
            </a:pPr>
            <a:r>
              <a:rPr lang="en-US"/>
              <a:t>Depicts a sexual act against state law</a:t>
            </a:r>
            <a:endParaRPr/>
          </a:p>
          <a:p>
            <a:pPr indent="-285750" lvl="1" marL="742950" rtl="0" algn="l">
              <a:lnSpc>
                <a:spcPct val="90000"/>
              </a:lnSpc>
              <a:spcBef>
                <a:spcPts val="560"/>
              </a:spcBef>
              <a:spcAft>
                <a:spcPts val="0"/>
              </a:spcAft>
              <a:buSzPts val="1400"/>
              <a:buChar char="▪"/>
            </a:pPr>
            <a:r>
              <a:rPr lang="en-US"/>
              <a:t>Depicts these acts in a patently offensive manner that appeals to prurient interest as judged by a reasonable person using community standards</a:t>
            </a:r>
            <a:endParaRPr/>
          </a:p>
          <a:p>
            <a:pPr indent="-285750" lvl="1" marL="742950" rtl="0" algn="l">
              <a:lnSpc>
                <a:spcPct val="90000"/>
              </a:lnSpc>
              <a:spcBef>
                <a:spcPts val="560"/>
              </a:spcBef>
              <a:spcAft>
                <a:spcPts val="0"/>
              </a:spcAft>
              <a:buSzPts val="1400"/>
              <a:buChar char="▪"/>
            </a:pPr>
            <a:r>
              <a:rPr lang="en-US"/>
              <a:t>Lacks literary, artistic, social, political or scientific value</a:t>
            </a:r>
            <a:endParaRPr/>
          </a:p>
          <a:p>
            <a:pPr indent="-228600" lvl="2" marL="1143000" rtl="0" algn="l">
              <a:lnSpc>
                <a:spcPct val="90000"/>
              </a:lnSpc>
              <a:spcBef>
                <a:spcPts val="560"/>
              </a:spcBef>
              <a:spcAft>
                <a:spcPts val="0"/>
              </a:spcAft>
              <a:buSzPts val="2400"/>
              <a:buChar char="▪"/>
            </a:pPr>
            <a:r>
              <a:rPr lang="en-US"/>
              <a:t>this last point is interesting, as a fictional film depicting a crime is obviously different than an actual act being depicted. What about artistic films where a crime is actually comitted in filming?</a:t>
            </a:r>
            <a:endParaRPr/>
          </a:p>
        </p:txBody>
      </p:sp>
      <p:pic>
        <p:nvPicPr>
          <p:cNvPr id="151" name="Google Shape;151;p13"/>
          <p:cNvPicPr preferRelativeResize="0"/>
          <p:nvPr>
            <p:ph type="title"/>
          </p:nvPr>
        </p:nvPicPr>
        <p:blipFill rotWithShape="1">
          <a:blip r:embed="rId3">
            <a:alphaModFix/>
          </a:blip>
          <a:srcRect b="0" l="0" r="0" t="0"/>
          <a:stretch/>
        </p:blipFill>
        <p:spPr>
          <a:xfrm>
            <a:off x="950913" y="182563"/>
            <a:ext cx="7523162" cy="1285875"/>
          </a:xfrm>
          <a:prstGeom prst="rect">
            <a:avLst/>
          </a:prstGeom>
          <a:noFill/>
          <a:ln>
            <a:noFill/>
          </a:ln>
          <a:effectLst>
            <a:outerShdw blurRad="63500" rotWithShape="0" algn="ctr" dir="3179998" dist="33020">
              <a:srgbClr val="000000">
                <a:alpha val="29803"/>
              </a:srgbClr>
            </a:outerShdw>
          </a:effectLst>
        </p:spPr>
      </p:pic>
      <p:sp>
        <p:nvSpPr>
          <p:cNvPr id="152" name="Google Shape;152;p13"/>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5"/>
          <p:cNvSpPr txBox="1"/>
          <p:nvPr>
            <p:ph idx="1" type="body"/>
          </p:nvPr>
        </p:nvSpPr>
        <p:spPr>
          <a:xfrm>
            <a:off x="1219200" y="1371600"/>
            <a:ext cx="7696200" cy="48768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2960"/>
              <a:buFont typeface="Calibri"/>
              <a:buNone/>
            </a:pPr>
            <a:r>
              <a:rPr lang="en-US" sz="2960"/>
              <a:t>Internet Censorship Laws &amp; Alternatives</a:t>
            </a:r>
            <a:endParaRPr/>
          </a:p>
          <a:p>
            <a:pPr indent="-342900" lvl="0" marL="342900" rtl="0" algn="l">
              <a:lnSpc>
                <a:spcPct val="80000"/>
              </a:lnSpc>
              <a:spcBef>
                <a:spcPts val="555"/>
              </a:spcBef>
              <a:spcAft>
                <a:spcPts val="0"/>
              </a:spcAft>
              <a:buSzPts val="2775"/>
              <a:buChar char="▪"/>
            </a:pPr>
            <a:r>
              <a:rPr lang="en-US" sz="2775"/>
              <a:t>Communications Decency Act of 1996 (CDA) </a:t>
            </a:r>
            <a:endParaRPr/>
          </a:p>
          <a:p>
            <a:pPr indent="-285591" lvl="1" marL="742950" rtl="0" algn="l">
              <a:lnSpc>
                <a:spcPct val="80000"/>
              </a:lnSpc>
              <a:spcBef>
                <a:spcPts val="481"/>
              </a:spcBef>
              <a:spcAft>
                <a:spcPts val="0"/>
              </a:spcAft>
              <a:buSzPts val="1200"/>
              <a:buChar char="▪"/>
            </a:pPr>
            <a:r>
              <a:rPr lang="en-US" sz="2405"/>
              <a:t>Attempted to avoid conflict with First Amendment by focusing on children</a:t>
            </a:r>
            <a:endParaRPr/>
          </a:p>
          <a:p>
            <a:pPr indent="-285591" lvl="1" marL="742950" rtl="0" algn="l">
              <a:lnSpc>
                <a:spcPct val="80000"/>
              </a:lnSpc>
              <a:spcBef>
                <a:spcPts val="481"/>
              </a:spcBef>
              <a:spcAft>
                <a:spcPts val="0"/>
              </a:spcAft>
              <a:buSzPts val="1200"/>
              <a:buChar char="▪"/>
            </a:pPr>
            <a:r>
              <a:rPr lang="en-US" sz="2405"/>
              <a:t>Made it a crime to make available to anyone under 18 any obscene or indecent communication</a:t>
            </a:r>
            <a:endParaRPr sz="2405"/>
          </a:p>
          <a:p>
            <a:pPr indent="-285591" lvl="1" marL="742950" rtl="0" algn="l">
              <a:lnSpc>
                <a:spcPct val="80000"/>
              </a:lnSpc>
              <a:spcBef>
                <a:spcPts val="481"/>
              </a:spcBef>
              <a:spcAft>
                <a:spcPts val="0"/>
              </a:spcAft>
              <a:buSzPts val="1200"/>
              <a:buChar char="▪"/>
            </a:pPr>
            <a:r>
              <a:rPr lang="en-US" sz="2405"/>
              <a:t>Would disallow Bibles and Shakespeare on the web</a:t>
            </a:r>
            <a:endParaRPr sz="2405"/>
          </a:p>
          <a:p>
            <a:pPr indent="-285591" lvl="1" marL="742950" rtl="0" algn="l">
              <a:lnSpc>
                <a:spcPct val="80000"/>
              </a:lnSpc>
              <a:spcBef>
                <a:spcPts val="481"/>
              </a:spcBef>
              <a:spcAft>
                <a:spcPts val="0"/>
              </a:spcAft>
              <a:buSzPts val="1200"/>
              <a:buChar char="▪"/>
            </a:pPr>
            <a:r>
              <a:rPr lang="en-US" sz="2405"/>
              <a:t>Wanted use of Identification</a:t>
            </a:r>
            <a:endParaRPr sz="2405"/>
          </a:p>
          <a:p>
            <a:pPr indent="-342900" lvl="0" marL="342900" rtl="0" algn="l">
              <a:lnSpc>
                <a:spcPct val="90000"/>
              </a:lnSpc>
              <a:spcBef>
                <a:spcPts val="555"/>
              </a:spcBef>
              <a:spcAft>
                <a:spcPts val="0"/>
              </a:spcAft>
              <a:buSzPts val="2775"/>
              <a:buChar char="▪"/>
            </a:pPr>
            <a:r>
              <a:rPr lang="en-US" sz="2775"/>
              <a:t>Found to be unconstitutional</a:t>
            </a:r>
            <a:endParaRPr/>
          </a:p>
          <a:p>
            <a:pPr indent="-285591" lvl="1" marL="742950" rtl="0" algn="l">
              <a:lnSpc>
                <a:spcPct val="90000"/>
              </a:lnSpc>
              <a:spcBef>
                <a:spcPts val="481"/>
              </a:spcBef>
              <a:spcAft>
                <a:spcPts val="0"/>
              </a:spcAft>
              <a:buSzPts val="1200"/>
              <a:buChar char="▪"/>
            </a:pPr>
            <a:r>
              <a:rPr lang="en-US" sz="2405"/>
              <a:t>Restricted adult access to obscene artistic material</a:t>
            </a:r>
            <a:endParaRPr/>
          </a:p>
          <a:p>
            <a:pPr indent="-285591" lvl="1" marL="742950" rtl="0" algn="l">
              <a:lnSpc>
                <a:spcPct val="90000"/>
              </a:lnSpc>
              <a:spcBef>
                <a:spcPts val="481"/>
              </a:spcBef>
              <a:spcAft>
                <a:spcPts val="0"/>
              </a:spcAft>
              <a:buSzPts val="1200"/>
              <a:buChar char="▪"/>
            </a:pPr>
            <a:r>
              <a:rPr lang="en-US" sz="2405"/>
              <a:t>It was too vague and broad</a:t>
            </a:r>
            <a:endParaRPr/>
          </a:p>
          <a:p>
            <a:pPr indent="-285591" lvl="1" marL="742950" rtl="0" algn="l">
              <a:lnSpc>
                <a:spcPct val="90000"/>
              </a:lnSpc>
              <a:spcBef>
                <a:spcPts val="481"/>
              </a:spcBef>
              <a:spcAft>
                <a:spcPts val="0"/>
              </a:spcAft>
              <a:buSzPts val="1200"/>
              <a:buChar char="▪"/>
            </a:pPr>
            <a:r>
              <a:rPr lang="en-US" sz="2405"/>
              <a:t>It did not use the least restrictive means of accomplishing the goal of protecting children</a:t>
            </a:r>
            <a:endParaRPr sz="2220"/>
          </a:p>
        </p:txBody>
      </p:sp>
      <p:pic>
        <p:nvPicPr>
          <p:cNvPr id="159" name="Google Shape;159;p15"/>
          <p:cNvPicPr preferRelativeResize="0"/>
          <p:nvPr>
            <p:ph type="title"/>
          </p:nvPr>
        </p:nvPicPr>
        <p:blipFill rotWithShape="1">
          <a:blip r:embed="rId3">
            <a:alphaModFix/>
          </a:blip>
          <a:srcRect b="0" l="0" r="0" t="0"/>
          <a:stretch/>
        </p:blipFill>
        <p:spPr>
          <a:xfrm>
            <a:off x="950913" y="182563"/>
            <a:ext cx="7523162" cy="1285875"/>
          </a:xfrm>
          <a:prstGeom prst="rect">
            <a:avLst/>
          </a:prstGeom>
          <a:noFill/>
          <a:ln>
            <a:noFill/>
          </a:ln>
          <a:effectLst>
            <a:outerShdw blurRad="63500" rotWithShape="0" algn="ctr" dir="3179998" dist="33020">
              <a:srgbClr val="000000">
                <a:alpha val="29803"/>
              </a:srgbClr>
            </a:outerShdw>
          </a:effectLst>
        </p:spPr>
      </p:pic>
      <p:sp>
        <p:nvSpPr>
          <p:cNvPr id="160" name="Google Shape;160;p15"/>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6"/>
          <p:cNvSpPr txBox="1"/>
          <p:nvPr>
            <p:ph idx="1" type="body"/>
          </p:nvPr>
        </p:nvSpPr>
        <p:spPr>
          <a:xfrm>
            <a:off x="1219200" y="12954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3000"/>
              <a:buFont typeface="Calibri"/>
              <a:buNone/>
            </a:pPr>
            <a:r>
              <a:rPr lang="en-US"/>
              <a:t>Internet Censorship Laws &amp; Alternatives </a:t>
            </a:r>
            <a:endParaRPr/>
          </a:p>
          <a:p>
            <a:pPr indent="-342900" lvl="0" marL="342900" rtl="0" algn="l">
              <a:lnSpc>
                <a:spcPct val="90000"/>
              </a:lnSpc>
              <a:spcBef>
                <a:spcPts val="560"/>
              </a:spcBef>
              <a:spcAft>
                <a:spcPts val="0"/>
              </a:spcAft>
              <a:buSzPts val="2800"/>
              <a:buChar char="▪"/>
            </a:pPr>
            <a:r>
              <a:rPr lang="en-US" sz="2800"/>
              <a:t>Child Online Protection Act of 1998 (COPA)</a:t>
            </a:r>
            <a:endParaRPr/>
          </a:p>
          <a:p>
            <a:pPr indent="-285750" lvl="1" marL="742950" rtl="0" algn="l">
              <a:lnSpc>
                <a:spcPct val="90000"/>
              </a:lnSpc>
              <a:spcBef>
                <a:spcPts val="480"/>
              </a:spcBef>
              <a:spcAft>
                <a:spcPts val="0"/>
              </a:spcAft>
              <a:buSzPts val="1200"/>
              <a:buChar char="▪"/>
            </a:pPr>
            <a:r>
              <a:rPr lang="en-US" sz="2400"/>
              <a:t>More limited than CDA</a:t>
            </a:r>
            <a:endParaRPr/>
          </a:p>
          <a:p>
            <a:pPr indent="-285750" lvl="1" marL="742950" rtl="0" algn="l">
              <a:lnSpc>
                <a:spcPct val="90000"/>
              </a:lnSpc>
              <a:spcBef>
                <a:spcPts val="480"/>
              </a:spcBef>
              <a:spcAft>
                <a:spcPts val="0"/>
              </a:spcAft>
              <a:buSzPts val="1200"/>
              <a:buChar char="▪"/>
            </a:pPr>
            <a:r>
              <a:rPr lang="en-US" sz="2400"/>
              <a:t>Federal crime for </a:t>
            </a:r>
            <a:r>
              <a:rPr b="1" lang="en-US" sz="2400"/>
              <a:t>commercial</a:t>
            </a:r>
            <a:r>
              <a:rPr lang="en-US" sz="2400"/>
              <a:t> Web sites to make available to minors material “harmful to minors” as judged by community standards</a:t>
            </a:r>
            <a:endParaRPr sz="2400"/>
          </a:p>
          <a:p>
            <a:pPr indent="-361950" lvl="1" marL="742950" rtl="0" algn="l">
              <a:lnSpc>
                <a:spcPct val="90000"/>
              </a:lnSpc>
              <a:spcBef>
                <a:spcPts val="480"/>
              </a:spcBef>
              <a:spcAft>
                <a:spcPts val="0"/>
              </a:spcAft>
              <a:buSzPts val="2400"/>
              <a:buChar char="▪"/>
            </a:pPr>
            <a:r>
              <a:rPr lang="en-US" sz="2400"/>
              <a:t>Are videos of drinking harmful to minors?</a:t>
            </a:r>
            <a:endParaRPr sz="2400"/>
          </a:p>
          <a:p>
            <a:pPr indent="-342900" lvl="0" marL="342900" rtl="0" algn="l">
              <a:lnSpc>
                <a:spcPct val="90000"/>
              </a:lnSpc>
              <a:spcBef>
                <a:spcPts val="560"/>
              </a:spcBef>
              <a:spcAft>
                <a:spcPts val="0"/>
              </a:spcAft>
              <a:buSzPts val="2800"/>
              <a:buChar char="▪"/>
            </a:pPr>
            <a:r>
              <a:rPr lang="en-US" sz="2800"/>
              <a:t>Found to be unconstitutional</a:t>
            </a:r>
            <a:endParaRPr/>
          </a:p>
          <a:p>
            <a:pPr indent="-285750" lvl="1" marL="742950" rtl="0" algn="l">
              <a:lnSpc>
                <a:spcPct val="90000"/>
              </a:lnSpc>
              <a:spcBef>
                <a:spcPts val="480"/>
              </a:spcBef>
              <a:spcAft>
                <a:spcPts val="0"/>
              </a:spcAft>
              <a:buSzPts val="1200"/>
              <a:buChar char="▪"/>
            </a:pPr>
            <a:r>
              <a:rPr lang="en-US" sz="2400"/>
              <a:t>It was too broad </a:t>
            </a:r>
            <a:endParaRPr/>
          </a:p>
          <a:p>
            <a:pPr indent="-285750" lvl="1" marL="742950" rtl="0" algn="l">
              <a:lnSpc>
                <a:spcPct val="90000"/>
              </a:lnSpc>
              <a:spcBef>
                <a:spcPts val="480"/>
              </a:spcBef>
              <a:spcAft>
                <a:spcPts val="0"/>
              </a:spcAft>
              <a:buSzPts val="1200"/>
              <a:buChar char="▪"/>
            </a:pPr>
            <a:r>
              <a:rPr lang="en-US" sz="2400"/>
              <a:t>It would restrict the entire country to the standards of the most conservative community</a:t>
            </a:r>
            <a:endParaRPr/>
          </a:p>
          <a:p>
            <a:pPr indent="-285750" lvl="1" marL="742950" rtl="0" algn="l">
              <a:lnSpc>
                <a:spcPct val="90000"/>
              </a:lnSpc>
              <a:spcBef>
                <a:spcPts val="480"/>
              </a:spcBef>
              <a:spcAft>
                <a:spcPts val="0"/>
              </a:spcAft>
              <a:buSzPts val="1200"/>
              <a:buChar char="▪"/>
            </a:pPr>
            <a:r>
              <a:rPr lang="en-US" sz="2400"/>
              <a:t>It would have a chilling effect</a:t>
            </a:r>
            <a:endParaRPr/>
          </a:p>
          <a:p>
            <a:pPr indent="-190500" lvl="0" marL="342900" rtl="0" algn="l">
              <a:lnSpc>
                <a:spcPct val="90000"/>
              </a:lnSpc>
              <a:spcBef>
                <a:spcPts val="480"/>
              </a:spcBef>
              <a:spcAft>
                <a:spcPts val="0"/>
              </a:spcAft>
              <a:buSzPts val="2400"/>
              <a:buNone/>
            </a:pPr>
            <a:r>
              <a:t/>
            </a:r>
            <a:endParaRPr sz="2400"/>
          </a:p>
        </p:txBody>
      </p:sp>
      <p:pic>
        <p:nvPicPr>
          <p:cNvPr id="167" name="Google Shape;167;p16"/>
          <p:cNvPicPr preferRelativeResize="0"/>
          <p:nvPr>
            <p:ph type="title"/>
          </p:nvPr>
        </p:nvPicPr>
        <p:blipFill rotWithShape="1">
          <a:blip r:embed="rId3">
            <a:alphaModFix/>
          </a:blip>
          <a:srcRect b="0" l="0" r="0" t="0"/>
          <a:stretch/>
        </p:blipFill>
        <p:spPr>
          <a:xfrm>
            <a:off x="950913" y="182563"/>
            <a:ext cx="7523162" cy="1285875"/>
          </a:xfrm>
          <a:prstGeom prst="rect">
            <a:avLst/>
          </a:prstGeom>
          <a:noFill/>
          <a:ln>
            <a:noFill/>
          </a:ln>
          <a:effectLst>
            <a:outerShdw blurRad="63500" rotWithShape="0" algn="ctr" dir="3179998" dist="33020">
              <a:srgbClr val="000000">
                <a:alpha val="29803"/>
              </a:srgbClr>
            </a:outerShdw>
          </a:effectLst>
        </p:spPr>
      </p:pic>
      <p:sp>
        <p:nvSpPr>
          <p:cNvPr id="168" name="Google Shape;168;p16"/>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7"/>
          <p:cNvSpPr txBox="1"/>
          <p:nvPr>
            <p:ph idx="1" type="body"/>
          </p:nvPr>
        </p:nvSpPr>
        <p:spPr>
          <a:xfrm>
            <a:off x="1219200" y="1371600"/>
            <a:ext cx="7620000" cy="53715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3000"/>
              <a:buFont typeface="Calibri"/>
              <a:buNone/>
            </a:pPr>
            <a:r>
              <a:rPr lang="en-US"/>
              <a:t>Internet Censorship Laws &amp; Alternatives</a:t>
            </a:r>
            <a:endParaRPr/>
          </a:p>
          <a:p>
            <a:pPr indent="-342900" lvl="0" marL="342900" rtl="0" algn="l">
              <a:lnSpc>
                <a:spcPct val="90000"/>
              </a:lnSpc>
              <a:spcBef>
                <a:spcPts val="560"/>
              </a:spcBef>
              <a:spcAft>
                <a:spcPts val="0"/>
              </a:spcAft>
              <a:buSzPts val="2800"/>
              <a:buChar char="▪"/>
            </a:pPr>
            <a:r>
              <a:rPr lang="en-US" sz="2800"/>
              <a:t>Children's Internet Protection Act of 2000 (CIPA)</a:t>
            </a:r>
            <a:endParaRPr/>
          </a:p>
          <a:p>
            <a:pPr indent="-285750" lvl="1" marL="742950" rtl="0" algn="l">
              <a:lnSpc>
                <a:spcPct val="90000"/>
              </a:lnSpc>
              <a:spcBef>
                <a:spcPts val="480"/>
              </a:spcBef>
              <a:spcAft>
                <a:spcPts val="0"/>
              </a:spcAft>
              <a:buSzPts val="1200"/>
              <a:buChar char="▪"/>
            </a:pPr>
            <a:r>
              <a:rPr lang="en-US" sz="2400"/>
              <a:t>Requires schools and libraries that participate in certain federal programs to install filtering software</a:t>
            </a:r>
            <a:endParaRPr/>
          </a:p>
          <a:p>
            <a:pPr indent="-342900" lvl="0" marL="342900" rtl="0" algn="l">
              <a:lnSpc>
                <a:spcPct val="90000"/>
              </a:lnSpc>
              <a:spcBef>
                <a:spcPts val="560"/>
              </a:spcBef>
              <a:spcAft>
                <a:spcPts val="0"/>
              </a:spcAft>
              <a:buSzPts val="2800"/>
              <a:buChar char="▪"/>
            </a:pPr>
            <a:r>
              <a:rPr lang="en-US" sz="2800"/>
              <a:t>Upheld in court</a:t>
            </a:r>
            <a:endParaRPr/>
          </a:p>
          <a:p>
            <a:pPr indent="-285750" lvl="1" marL="742950" rtl="0" algn="l">
              <a:lnSpc>
                <a:spcPct val="90000"/>
              </a:lnSpc>
              <a:spcBef>
                <a:spcPts val="480"/>
              </a:spcBef>
              <a:spcAft>
                <a:spcPts val="0"/>
              </a:spcAft>
              <a:buSzPts val="1200"/>
              <a:buChar char="▪"/>
            </a:pPr>
            <a:r>
              <a:rPr lang="en-US" sz="2400"/>
              <a:t>Does not violate First Amendment since it does not require the use of filters, impose jail or fines</a:t>
            </a:r>
            <a:endParaRPr/>
          </a:p>
          <a:p>
            <a:pPr indent="-285750" lvl="1" marL="742950" rtl="0" algn="l">
              <a:lnSpc>
                <a:spcPct val="90000"/>
              </a:lnSpc>
              <a:spcBef>
                <a:spcPts val="480"/>
              </a:spcBef>
              <a:spcAft>
                <a:spcPts val="0"/>
              </a:spcAft>
              <a:buSzPts val="1200"/>
              <a:buChar char="▪"/>
            </a:pPr>
            <a:r>
              <a:rPr lang="en-US" sz="2400"/>
              <a:t>It sets a condition for receipt of certain federal funds</a:t>
            </a:r>
            <a:endParaRPr sz="2400"/>
          </a:p>
          <a:p>
            <a:pPr indent="-152400" lvl="2" marL="1143000" rtl="0" algn="l">
              <a:lnSpc>
                <a:spcPct val="90000"/>
              </a:lnSpc>
              <a:spcBef>
                <a:spcPts val="480"/>
              </a:spcBef>
              <a:spcAft>
                <a:spcPts val="0"/>
              </a:spcAft>
              <a:buSzPts val="1200"/>
              <a:buChar char="▪"/>
            </a:pPr>
            <a:r>
              <a:rPr lang="en-US"/>
              <a:t>Much like private business, a terms of agreement is set </a:t>
            </a:r>
            <a:endParaRPr/>
          </a:p>
          <a:p>
            <a:pPr indent="-152400" lvl="2" marL="1143000" rtl="0" algn="l">
              <a:lnSpc>
                <a:spcPct val="90000"/>
              </a:lnSpc>
              <a:spcBef>
                <a:spcPts val="480"/>
              </a:spcBef>
              <a:spcAft>
                <a:spcPts val="0"/>
              </a:spcAft>
              <a:buSzPts val="1200"/>
              <a:buChar char="▪"/>
            </a:pPr>
            <a:r>
              <a:rPr lang="en-US"/>
              <a:t>Can exercise free speech if willing to forgo funding</a:t>
            </a:r>
            <a:endParaRPr/>
          </a:p>
          <a:p>
            <a:pPr indent="-152400" lvl="2" marL="1143000" rtl="0" algn="l">
              <a:lnSpc>
                <a:spcPct val="90000"/>
              </a:lnSpc>
              <a:spcBef>
                <a:spcPts val="480"/>
              </a:spcBef>
              <a:spcAft>
                <a:spcPts val="0"/>
              </a:spcAft>
              <a:buSzPts val="1200"/>
              <a:buChar char="▪"/>
            </a:pPr>
            <a:r>
              <a:rPr lang="en-US"/>
              <a:t>Con: Federal agencies can bully constituents.</a:t>
            </a:r>
            <a:endParaRPr/>
          </a:p>
          <a:p>
            <a:pPr indent="-152400" lvl="2" marL="1143000" rtl="0" algn="l">
              <a:lnSpc>
                <a:spcPct val="90000"/>
              </a:lnSpc>
              <a:spcBef>
                <a:spcPts val="480"/>
              </a:spcBef>
              <a:spcAft>
                <a:spcPts val="0"/>
              </a:spcAft>
              <a:buSzPts val="1200"/>
              <a:buChar char="▪"/>
            </a:pPr>
            <a:r>
              <a:rPr lang="en-US"/>
              <a:t>Con: Adult Library users can’t search provocative material for valid reasons</a:t>
            </a:r>
            <a:endParaRPr/>
          </a:p>
          <a:p>
            <a:pPr indent="-190500" lvl="0" marL="342900" rtl="0" algn="l">
              <a:lnSpc>
                <a:spcPct val="90000"/>
              </a:lnSpc>
              <a:spcBef>
                <a:spcPts val="480"/>
              </a:spcBef>
              <a:spcAft>
                <a:spcPts val="0"/>
              </a:spcAft>
              <a:buSzPts val="2400"/>
              <a:buNone/>
            </a:pPr>
            <a:r>
              <a:t/>
            </a:r>
            <a:endParaRPr sz="2400"/>
          </a:p>
        </p:txBody>
      </p:sp>
      <p:pic>
        <p:nvPicPr>
          <p:cNvPr id="175" name="Google Shape;175;p17"/>
          <p:cNvPicPr preferRelativeResize="0"/>
          <p:nvPr>
            <p:ph type="title"/>
          </p:nvPr>
        </p:nvPicPr>
        <p:blipFill rotWithShape="1">
          <a:blip r:embed="rId3">
            <a:alphaModFix/>
          </a:blip>
          <a:srcRect b="0" l="0" r="0" t="0"/>
          <a:stretch/>
        </p:blipFill>
        <p:spPr>
          <a:xfrm>
            <a:off x="950913" y="182563"/>
            <a:ext cx="7523162" cy="1285875"/>
          </a:xfrm>
          <a:prstGeom prst="rect">
            <a:avLst/>
          </a:prstGeom>
          <a:noFill/>
          <a:ln>
            <a:noFill/>
          </a:ln>
          <a:effectLst>
            <a:outerShdw blurRad="63500" rotWithShape="0" algn="ctr" dir="3179998" dist="33020">
              <a:srgbClr val="000000">
                <a:alpha val="29803"/>
              </a:srgbClr>
            </a:outerShdw>
          </a:effectLst>
        </p:spPr>
      </p:pic>
      <p:sp>
        <p:nvSpPr>
          <p:cNvPr id="176" name="Google Shape;176;p17"/>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8"/>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000"/>
              <a:buFont typeface="Noto Sans Symbols"/>
              <a:buNone/>
            </a:pPr>
            <a:r>
              <a:rPr lang="en-US"/>
              <a:t>Video Games</a:t>
            </a:r>
            <a:endParaRPr/>
          </a:p>
          <a:p>
            <a:pPr indent="-342900" lvl="0" marL="342900" rtl="0" algn="l">
              <a:spcBef>
                <a:spcPts val="600"/>
              </a:spcBef>
              <a:spcAft>
                <a:spcPts val="0"/>
              </a:spcAft>
              <a:buSzPts val="3000"/>
              <a:buChar char="▪"/>
            </a:pPr>
            <a:r>
              <a:rPr lang="en-US"/>
              <a:t>A California law banned sale or rental of violent video games to minors. </a:t>
            </a:r>
            <a:endParaRPr/>
          </a:p>
          <a:p>
            <a:pPr indent="-285750" lvl="1" marL="742950" rtl="0" algn="l">
              <a:spcBef>
                <a:spcPts val="600"/>
              </a:spcBef>
              <a:spcAft>
                <a:spcPts val="0"/>
              </a:spcAft>
              <a:buSzPts val="1400"/>
              <a:buChar char="▪"/>
            </a:pPr>
            <a:r>
              <a:rPr lang="en-US"/>
              <a:t>Do violent video games make minors violent?</a:t>
            </a:r>
            <a:endParaRPr/>
          </a:p>
          <a:p>
            <a:pPr indent="-285750" lvl="1" marL="742950" rtl="0" algn="l">
              <a:spcBef>
                <a:spcPts val="600"/>
              </a:spcBef>
              <a:spcAft>
                <a:spcPts val="0"/>
              </a:spcAft>
              <a:buSzPts val="1400"/>
              <a:buChar char="▪"/>
            </a:pPr>
            <a:r>
              <a:rPr lang="en-US"/>
              <a:t>Children often play “war”</a:t>
            </a:r>
            <a:endParaRPr/>
          </a:p>
          <a:p>
            <a:pPr indent="-285750" lvl="1" marL="742950" rtl="0" algn="l">
              <a:spcBef>
                <a:spcPts val="600"/>
              </a:spcBef>
              <a:spcAft>
                <a:spcPts val="0"/>
              </a:spcAft>
              <a:buSzPts val="1400"/>
              <a:buChar char="▪"/>
            </a:pPr>
            <a:r>
              <a:rPr lang="en-US"/>
              <a:t>Most studies do not find evidence that violent video games make minors more violent</a:t>
            </a:r>
            <a:endParaRPr/>
          </a:p>
          <a:p>
            <a:pPr indent="-342900" lvl="0" marL="342900" rtl="0" algn="l">
              <a:spcBef>
                <a:spcPts val="600"/>
              </a:spcBef>
              <a:spcAft>
                <a:spcPts val="0"/>
              </a:spcAft>
              <a:buSzPts val="3000"/>
              <a:buChar char="▪"/>
            </a:pPr>
            <a:r>
              <a:rPr lang="en-US"/>
              <a:t>In 2011, the Supreme Court of California ruled it violated the First Amendment.</a:t>
            </a:r>
            <a:endParaRPr/>
          </a:p>
          <a:p>
            <a:pPr indent="-285750" lvl="1" marL="742950" rtl="0" algn="l">
              <a:spcBef>
                <a:spcPts val="600"/>
              </a:spcBef>
              <a:spcAft>
                <a:spcPts val="0"/>
              </a:spcAft>
              <a:buSzPts val="1400"/>
              <a:buChar char="▪"/>
            </a:pPr>
            <a:r>
              <a:rPr lang="en-US"/>
              <a:t>“Disgust is not a valid basis for restricting expression”</a:t>
            </a:r>
            <a:endParaRPr/>
          </a:p>
        </p:txBody>
      </p:sp>
      <p:pic>
        <p:nvPicPr>
          <p:cNvPr id="183" name="Google Shape;183;p18"/>
          <p:cNvPicPr preferRelativeResize="0"/>
          <p:nvPr>
            <p:ph type="title"/>
          </p:nvPr>
        </p:nvPicPr>
        <p:blipFill rotWithShape="1">
          <a:blip r:embed="rId3">
            <a:alphaModFix/>
          </a:blip>
          <a:srcRect b="0" l="0" r="0" t="0"/>
          <a:stretch/>
        </p:blipFill>
        <p:spPr>
          <a:xfrm>
            <a:off x="950913" y="182563"/>
            <a:ext cx="7523162" cy="1285875"/>
          </a:xfrm>
          <a:prstGeom prst="rect">
            <a:avLst/>
          </a:prstGeom>
          <a:noFill/>
          <a:ln>
            <a:noFill/>
          </a:ln>
          <a:effectLst>
            <a:outerShdw blurRad="63500" rotWithShape="0" algn="ctr" dir="3179998" dist="33020">
              <a:srgbClr val="000000">
                <a:alpha val="29803"/>
              </a:srgbClr>
            </a:outerShdw>
          </a:effectLst>
        </p:spPr>
      </p:pic>
      <p:sp>
        <p:nvSpPr>
          <p:cNvPr id="184" name="Google Shape;184;p18"/>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2"/>
          <p:cNvSpPr txBox="1"/>
          <p:nvPr>
            <p:ph idx="1" type="body"/>
          </p:nvPr>
        </p:nvSpPr>
        <p:spPr>
          <a:xfrm>
            <a:off x="1219200" y="1371600"/>
            <a:ext cx="7772400" cy="48768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3000"/>
              <a:buChar char="▪"/>
            </a:pPr>
            <a:r>
              <a:rPr lang="en-US">
                <a:solidFill>
                  <a:srgbClr val="00B050"/>
                </a:solidFill>
              </a:rPr>
              <a:t>Communication Paradigms (1</a:t>
            </a:r>
            <a:r>
              <a:rPr baseline="30000" lang="en-US">
                <a:solidFill>
                  <a:srgbClr val="00B050"/>
                </a:solidFill>
              </a:rPr>
              <a:t>st</a:t>
            </a:r>
            <a:r>
              <a:rPr lang="en-US">
                <a:solidFill>
                  <a:srgbClr val="00B050"/>
                </a:solidFill>
              </a:rPr>
              <a:t> Amendment)</a:t>
            </a:r>
            <a:endParaRPr/>
          </a:p>
          <a:p>
            <a:pPr indent="-342900" lvl="0" marL="342900" rtl="0" algn="l">
              <a:lnSpc>
                <a:spcPct val="90000"/>
              </a:lnSpc>
              <a:spcBef>
                <a:spcPts val="600"/>
              </a:spcBef>
              <a:spcAft>
                <a:spcPts val="0"/>
              </a:spcAft>
              <a:buSzPts val="3000"/>
              <a:buChar char="▪"/>
            </a:pPr>
            <a:r>
              <a:rPr lang="en-US">
                <a:solidFill>
                  <a:srgbClr val="00B050"/>
                </a:solidFill>
              </a:rPr>
              <a:t>Controlling  Speech</a:t>
            </a:r>
            <a:endParaRPr/>
          </a:p>
          <a:p>
            <a:pPr indent="-342900" lvl="0" marL="342900" rtl="0" algn="l">
              <a:lnSpc>
                <a:spcPct val="90000"/>
              </a:lnSpc>
              <a:spcBef>
                <a:spcPts val="600"/>
              </a:spcBef>
              <a:spcAft>
                <a:spcPts val="0"/>
              </a:spcAft>
              <a:buSzPts val="3000"/>
              <a:buChar char="▪"/>
            </a:pPr>
            <a:r>
              <a:rPr lang="en-US">
                <a:solidFill>
                  <a:srgbClr val="00B050"/>
                </a:solidFill>
              </a:rPr>
              <a:t>Legal but Objectionable Content</a:t>
            </a:r>
            <a:endParaRPr/>
          </a:p>
          <a:p>
            <a:pPr indent="-342900" lvl="0" marL="342900" rtl="0" algn="l">
              <a:lnSpc>
                <a:spcPct val="90000"/>
              </a:lnSpc>
              <a:spcBef>
                <a:spcPts val="600"/>
              </a:spcBef>
              <a:spcAft>
                <a:spcPts val="0"/>
              </a:spcAft>
              <a:buSzPts val="3000"/>
              <a:buChar char="▪"/>
            </a:pPr>
            <a:r>
              <a:rPr lang="en-US"/>
              <a:t>Posting, Selling, and Leaking Sensitive Material</a:t>
            </a:r>
            <a:endParaRPr/>
          </a:p>
          <a:p>
            <a:pPr indent="-342900" lvl="0" marL="342900" rtl="0" algn="l">
              <a:lnSpc>
                <a:spcPct val="90000"/>
              </a:lnSpc>
              <a:spcBef>
                <a:spcPts val="600"/>
              </a:spcBef>
              <a:spcAft>
                <a:spcPts val="0"/>
              </a:spcAft>
              <a:buSzPts val="3000"/>
              <a:buChar char="▪"/>
            </a:pPr>
            <a:r>
              <a:rPr lang="en-US"/>
              <a:t>Anonymity</a:t>
            </a:r>
            <a:endParaRPr/>
          </a:p>
          <a:p>
            <a:pPr indent="-342900" lvl="0" marL="342900" rtl="0" algn="l">
              <a:lnSpc>
                <a:spcPct val="90000"/>
              </a:lnSpc>
              <a:spcBef>
                <a:spcPts val="600"/>
              </a:spcBef>
              <a:spcAft>
                <a:spcPts val="0"/>
              </a:spcAft>
              <a:buSzPts val="3000"/>
              <a:buChar char="▪"/>
            </a:pPr>
            <a:r>
              <a:rPr lang="en-US"/>
              <a:t>The Global Net: Censorship and Political Freedom</a:t>
            </a:r>
            <a:endParaRPr/>
          </a:p>
          <a:p>
            <a:pPr indent="-342900" lvl="0" marL="342900" rtl="0" algn="l">
              <a:lnSpc>
                <a:spcPct val="90000"/>
              </a:lnSpc>
              <a:spcBef>
                <a:spcPts val="600"/>
              </a:spcBef>
              <a:spcAft>
                <a:spcPts val="0"/>
              </a:spcAft>
              <a:buSzPts val="3000"/>
              <a:buChar char="▪"/>
            </a:pPr>
            <a:r>
              <a:rPr lang="en-US"/>
              <a:t>Net Neutrality Regulations or the Market?</a:t>
            </a:r>
            <a:endParaRPr/>
          </a:p>
        </p:txBody>
      </p:sp>
      <p:pic>
        <p:nvPicPr>
          <p:cNvPr id="49" name="Google Shape;49;p2"/>
          <p:cNvPicPr preferRelativeResize="0"/>
          <p:nvPr>
            <p:ph type="title"/>
          </p:nvPr>
        </p:nvPicPr>
        <p:blipFill rotWithShape="1">
          <a:blip r:embed="rId3">
            <a:alphaModFix/>
          </a:blip>
          <a:srcRect b="0" l="0" r="0" t="0"/>
          <a:stretch/>
        </p:blipFill>
        <p:spPr>
          <a:xfrm>
            <a:off x="990600" y="96424"/>
            <a:ext cx="7540625" cy="1285875"/>
          </a:xfrm>
          <a:prstGeom prst="rect">
            <a:avLst/>
          </a:prstGeom>
          <a:noFill/>
          <a:ln>
            <a:noFill/>
          </a:ln>
          <a:effectLst>
            <a:outerShdw blurRad="63500" rotWithShape="0" algn="ctr" dir="3179998" dist="33020">
              <a:srgbClr val="000000">
                <a:alpha val="29803"/>
              </a:srgbClr>
            </a:outerShdw>
          </a:effectLst>
        </p:spPr>
      </p:pic>
      <p:sp>
        <p:nvSpPr>
          <p:cNvPr id="50" name="Google Shape;50;p2"/>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700">
                <a:latin typeface="Arial"/>
                <a:ea typeface="Arial"/>
                <a:cs typeface="Arial"/>
                <a:sym typeface="Arial"/>
              </a:rPr>
              <a:t>Copyright © 2018, 2013, 2008 Pearson Education, Inc. All Rights Reserved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3000"/>
              <a:buFont typeface="Calibri"/>
              <a:buNone/>
            </a:pPr>
            <a:r>
              <a:rPr lang="en-US"/>
              <a:t>Alternatives to censorship</a:t>
            </a:r>
            <a:endParaRPr/>
          </a:p>
          <a:p>
            <a:pPr indent="-342900" lvl="0" marL="342900" rtl="0" algn="l">
              <a:lnSpc>
                <a:spcPct val="80000"/>
              </a:lnSpc>
              <a:spcBef>
                <a:spcPts val="560"/>
              </a:spcBef>
              <a:spcAft>
                <a:spcPts val="0"/>
              </a:spcAft>
              <a:buSzPts val="2800"/>
              <a:buChar char="▪"/>
            </a:pPr>
            <a:r>
              <a:rPr lang="en-US" sz="2800"/>
              <a:t>Filters</a:t>
            </a:r>
            <a:endParaRPr/>
          </a:p>
          <a:p>
            <a:pPr indent="-285750" lvl="1" marL="742950" rtl="0" algn="l">
              <a:lnSpc>
                <a:spcPct val="80000"/>
              </a:lnSpc>
              <a:spcBef>
                <a:spcPts val="480"/>
              </a:spcBef>
              <a:spcAft>
                <a:spcPts val="0"/>
              </a:spcAft>
              <a:buSzPts val="1200"/>
              <a:buChar char="▪"/>
            </a:pPr>
            <a:r>
              <a:rPr lang="en-US" sz="2400"/>
              <a:t>Blocks sites with specific words, phrases or images</a:t>
            </a:r>
            <a:endParaRPr/>
          </a:p>
          <a:p>
            <a:pPr indent="-285750" lvl="1" marL="742950" rtl="0" algn="l">
              <a:lnSpc>
                <a:spcPct val="80000"/>
              </a:lnSpc>
              <a:spcBef>
                <a:spcPts val="480"/>
              </a:spcBef>
              <a:spcAft>
                <a:spcPts val="0"/>
              </a:spcAft>
              <a:buSzPts val="1200"/>
              <a:buChar char="▪"/>
            </a:pPr>
            <a:r>
              <a:rPr lang="en-US" sz="2400"/>
              <a:t>Parental control for sex and violence</a:t>
            </a:r>
            <a:endParaRPr/>
          </a:p>
          <a:p>
            <a:pPr indent="-285750" lvl="1" marL="742950" rtl="0" algn="l">
              <a:lnSpc>
                <a:spcPct val="80000"/>
              </a:lnSpc>
              <a:spcBef>
                <a:spcPts val="480"/>
              </a:spcBef>
              <a:spcAft>
                <a:spcPts val="0"/>
              </a:spcAft>
              <a:buSzPts val="1200"/>
              <a:buChar char="▪"/>
            </a:pPr>
            <a:r>
              <a:rPr lang="en-US" sz="2400"/>
              <a:t>Updated frequently but may still screen out too much or too little</a:t>
            </a:r>
            <a:endParaRPr/>
          </a:p>
          <a:p>
            <a:pPr indent="-285750" lvl="1" marL="742950" rtl="0" algn="l">
              <a:lnSpc>
                <a:spcPct val="80000"/>
              </a:lnSpc>
              <a:spcBef>
                <a:spcPts val="480"/>
              </a:spcBef>
              <a:spcAft>
                <a:spcPts val="0"/>
              </a:spcAft>
              <a:buSzPts val="1200"/>
              <a:buChar char="▪"/>
            </a:pPr>
            <a:r>
              <a:rPr lang="en-US" sz="2400"/>
              <a:t>Not possible to eliminate all errors</a:t>
            </a:r>
            <a:endParaRPr/>
          </a:p>
          <a:p>
            <a:pPr indent="-285750" lvl="1" marL="742950" rtl="0" algn="l">
              <a:lnSpc>
                <a:spcPct val="80000"/>
              </a:lnSpc>
              <a:spcBef>
                <a:spcPts val="480"/>
              </a:spcBef>
              <a:spcAft>
                <a:spcPts val="0"/>
              </a:spcAft>
              <a:buSzPts val="1200"/>
              <a:buChar char="▪"/>
            </a:pPr>
            <a:r>
              <a:rPr b="1" lang="en-US" sz="2400"/>
              <a:t>What should be blocked?</a:t>
            </a:r>
            <a:endParaRPr b="1"/>
          </a:p>
        </p:txBody>
      </p:sp>
      <p:pic>
        <p:nvPicPr>
          <p:cNvPr id="190" name="Google Shape;190;p19"/>
          <p:cNvPicPr preferRelativeResize="0"/>
          <p:nvPr>
            <p:ph type="title"/>
          </p:nvPr>
        </p:nvPicPr>
        <p:blipFill rotWithShape="1">
          <a:blip r:embed="rId3">
            <a:alphaModFix/>
          </a:blip>
          <a:srcRect b="0" l="0" r="0" t="0"/>
          <a:stretch/>
        </p:blipFill>
        <p:spPr>
          <a:xfrm>
            <a:off x="950913" y="182563"/>
            <a:ext cx="7523162" cy="1285875"/>
          </a:xfrm>
          <a:prstGeom prst="rect">
            <a:avLst/>
          </a:prstGeom>
          <a:noFill/>
          <a:ln>
            <a:noFill/>
          </a:ln>
          <a:effectLst>
            <a:outerShdw blurRad="63500" rotWithShape="0" algn="ctr" dir="3179998" dist="33020">
              <a:srgbClr val="000000">
                <a:alpha val="29803"/>
              </a:srgbClr>
            </a:outerShdw>
          </a:effectLst>
        </p:spPr>
      </p:pic>
      <p:sp>
        <p:nvSpPr>
          <p:cNvPr id="191" name="Google Shape;191;p19"/>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pic>
        <p:nvPicPr>
          <p:cNvPr id="192" name="Google Shape;192;p19"/>
          <p:cNvPicPr preferRelativeResize="0"/>
          <p:nvPr/>
        </p:nvPicPr>
        <p:blipFill>
          <a:blip r:embed="rId4">
            <a:alphaModFix/>
          </a:blip>
          <a:stretch>
            <a:fillRect/>
          </a:stretch>
        </p:blipFill>
        <p:spPr>
          <a:xfrm>
            <a:off x="5676888" y="3918075"/>
            <a:ext cx="1838325" cy="2495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3000"/>
              <a:buFont typeface="Calibri"/>
              <a:buNone/>
            </a:pPr>
            <a:r>
              <a:rPr lang="en-US"/>
              <a:t>Alternatives to censorship</a:t>
            </a:r>
            <a:endParaRPr/>
          </a:p>
          <a:p>
            <a:pPr indent="-342900" lvl="0" marL="342900" rtl="0" algn="l">
              <a:lnSpc>
                <a:spcPct val="80000"/>
              </a:lnSpc>
              <a:spcBef>
                <a:spcPts val="560"/>
              </a:spcBef>
              <a:spcAft>
                <a:spcPts val="0"/>
              </a:spcAft>
              <a:buSzPts val="2800"/>
              <a:buChar char="▪"/>
            </a:pPr>
            <a:r>
              <a:rPr lang="en-US" sz="2800"/>
              <a:t>Policies</a:t>
            </a:r>
            <a:endParaRPr/>
          </a:p>
          <a:p>
            <a:pPr indent="-285750" lvl="1" marL="742950" rtl="0" algn="l">
              <a:lnSpc>
                <a:spcPct val="80000"/>
              </a:lnSpc>
              <a:spcBef>
                <a:spcPts val="480"/>
              </a:spcBef>
              <a:spcAft>
                <a:spcPts val="0"/>
              </a:spcAft>
              <a:buSzPts val="1200"/>
              <a:buChar char="▪"/>
            </a:pPr>
            <a:r>
              <a:rPr lang="en-US" sz="2400"/>
              <a:t>Commercial services, online communities, and social networking sites develop policies to protect members.</a:t>
            </a:r>
            <a:endParaRPr/>
          </a:p>
          <a:p>
            <a:pPr indent="-285750" lvl="1" marL="742950" rtl="0" algn="l">
              <a:lnSpc>
                <a:spcPct val="80000"/>
              </a:lnSpc>
              <a:spcBef>
                <a:spcPts val="480"/>
              </a:spcBef>
              <a:spcAft>
                <a:spcPts val="0"/>
              </a:spcAft>
              <a:buSzPts val="1200"/>
              <a:buChar char="▪"/>
            </a:pPr>
            <a:r>
              <a:rPr lang="en-US" sz="2400"/>
              <a:t>Video game industry developed rating system that provides an indication for parents about the amount of sex, profanity, and violence in a game.</a:t>
            </a:r>
            <a:endParaRPr sz="2400"/>
          </a:p>
          <a:p>
            <a:pPr indent="-285750" lvl="1" marL="742950" rtl="0" algn="l">
              <a:lnSpc>
                <a:spcPct val="80000"/>
              </a:lnSpc>
              <a:spcBef>
                <a:spcPts val="480"/>
              </a:spcBef>
              <a:spcAft>
                <a:spcPts val="0"/>
              </a:spcAft>
              <a:buSzPts val="1200"/>
              <a:buChar char="▪"/>
            </a:pPr>
            <a:r>
              <a:rPr lang="en-US" sz="2400"/>
              <a:t>Still there are issues</a:t>
            </a:r>
            <a:endParaRPr sz="2400"/>
          </a:p>
          <a:p>
            <a:pPr indent="-285750" lvl="1" marL="742950" rtl="0" algn="l">
              <a:lnSpc>
                <a:spcPct val="80000"/>
              </a:lnSpc>
              <a:spcBef>
                <a:spcPts val="480"/>
              </a:spcBef>
              <a:spcAft>
                <a:spcPts val="0"/>
              </a:spcAft>
              <a:buSzPts val="1200"/>
              <a:buChar char="▪"/>
            </a:pPr>
            <a:r>
              <a:rPr lang="en-US" sz="2400"/>
              <a:t>Many violent games, arguably without artistic merit were being uploaded to Steam</a:t>
            </a:r>
            <a:endParaRPr sz="2400"/>
          </a:p>
          <a:p>
            <a:pPr indent="-285750" lvl="1" marL="742950" rtl="0" algn="l">
              <a:lnSpc>
                <a:spcPct val="80000"/>
              </a:lnSpc>
              <a:spcBef>
                <a:spcPts val="480"/>
              </a:spcBef>
              <a:spcAft>
                <a:spcPts val="0"/>
              </a:spcAft>
              <a:buSzPts val="1200"/>
              <a:buChar char="▪"/>
            </a:pPr>
            <a:r>
              <a:rPr lang="en-US" sz="2400"/>
              <a:t>What should Steam’s policy be?</a:t>
            </a:r>
            <a:endParaRPr sz="2400"/>
          </a:p>
        </p:txBody>
      </p:sp>
      <p:pic>
        <p:nvPicPr>
          <p:cNvPr id="199" name="Google Shape;199;p20"/>
          <p:cNvPicPr preferRelativeResize="0"/>
          <p:nvPr>
            <p:ph type="title"/>
          </p:nvPr>
        </p:nvPicPr>
        <p:blipFill rotWithShape="1">
          <a:blip r:embed="rId3">
            <a:alphaModFix/>
          </a:blip>
          <a:srcRect b="0" l="0" r="0" t="0"/>
          <a:stretch/>
        </p:blipFill>
        <p:spPr>
          <a:xfrm>
            <a:off x="950913" y="182563"/>
            <a:ext cx="7523162" cy="1285875"/>
          </a:xfrm>
          <a:prstGeom prst="rect">
            <a:avLst/>
          </a:prstGeom>
          <a:noFill/>
          <a:ln>
            <a:noFill/>
          </a:ln>
          <a:effectLst>
            <a:outerShdw blurRad="63500" rotWithShape="0" algn="ctr" dir="3179998" dist="33020">
              <a:srgbClr val="000000">
                <a:alpha val="29803"/>
              </a:srgbClr>
            </a:outerShdw>
          </a:effectLst>
        </p:spPr>
      </p:pic>
      <p:sp>
        <p:nvSpPr>
          <p:cNvPr id="200" name="Google Shape;200;p20"/>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000"/>
              <a:buFont typeface="Noto Sans Symbols"/>
              <a:buNone/>
            </a:pPr>
            <a:r>
              <a:rPr lang="en-US"/>
              <a:t>Discussion Question</a:t>
            </a:r>
            <a:endParaRPr/>
          </a:p>
          <a:p>
            <a:pPr indent="-342900" lvl="0" marL="342900" rtl="0" algn="l">
              <a:spcBef>
                <a:spcPts val="600"/>
              </a:spcBef>
              <a:spcAft>
                <a:spcPts val="0"/>
              </a:spcAft>
              <a:buSzPts val="3000"/>
              <a:buChar char="▪"/>
            </a:pPr>
            <a:r>
              <a:rPr i="1" lang="en-US"/>
              <a:t>Why is ‘least restrictive means’ important?</a:t>
            </a:r>
            <a:endParaRPr/>
          </a:p>
          <a:p>
            <a:pPr indent="-342900" lvl="0" marL="342900" rtl="0" algn="l">
              <a:spcBef>
                <a:spcPts val="600"/>
              </a:spcBef>
              <a:spcAft>
                <a:spcPts val="0"/>
              </a:spcAft>
              <a:buSzPts val="3000"/>
              <a:buChar char="▪"/>
            </a:pPr>
            <a:r>
              <a:rPr i="1" lang="en-US"/>
              <a:t>Do you consider the Internet an appropriate tool for young children?  Why or why not?</a:t>
            </a:r>
            <a:endParaRPr/>
          </a:p>
        </p:txBody>
      </p:sp>
      <p:pic>
        <p:nvPicPr>
          <p:cNvPr id="206" name="Google Shape;206;p21"/>
          <p:cNvPicPr preferRelativeResize="0"/>
          <p:nvPr>
            <p:ph type="title"/>
          </p:nvPr>
        </p:nvPicPr>
        <p:blipFill rotWithShape="1">
          <a:blip r:embed="rId3">
            <a:alphaModFix/>
          </a:blip>
          <a:srcRect b="0" l="0" r="0" t="0"/>
          <a:stretch/>
        </p:blipFill>
        <p:spPr>
          <a:xfrm>
            <a:off x="950913" y="182563"/>
            <a:ext cx="7523162" cy="1285875"/>
          </a:xfrm>
          <a:prstGeom prst="rect">
            <a:avLst/>
          </a:prstGeom>
          <a:noFill/>
          <a:ln>
            <a:noFill/>
          </a:ln>
          <a:effectLst>
            <a:outerShdw blurRad="63500" rotWithShape="0" algn="ctr" dir="3179998" dist="33020">
              <a:srgbClr val="000000">
                <a:alpha val="29803"/>
              </a:srgbClr>
            </a:outerShdw>
          </a:effectLst>
        </p:spPr>
      </p:pic>
      <p:sp>
        <p:nvSpPr>
          <p:cNvPr id="207" name="Google Shape;207;p21"/>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2"/>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3000"/>
              <a:buFont typeface="Calibri"/>
              <a:buNone/>
            </a:pPr>
            <a:r>
              <a:rPr lang="en-US"/>
              <a:t>Child Pornography </a:t>
            </a:r>
            <a:endParaRPr/>
          </a:p>
          <a:p>
            <a:pPr indent="-342900" lvl="0" marL="342900" rtl="0" algn="l">
              <a:lnSpc>
                <a:spcPct val="80000"/>
              </a:lnSpc>
              <a:spcBef>
                <a:spcPts val="560"/>
              </a:spcBef>
              <a:spcAft>
                <a:spcPts val="0"/>
              </a:spcAft>
              <a:buSzPts val="2800"/>
              <a:buChar char="▪"/>
            </a:pPr>
            <a:r>
              <a:rPr lang="en-US" sz="2800"/>
              <a:t>Includes pictures or videos of actual minors (children under 18) engaged in sexually explicit conduct.</a:t>
            </a:r>
            <a:endParaRPr/>
          </a:p>
          <a:p>
            <a:pPr indent="-342900" lvl="0" marL="342900" rtl="0" algn="l">
              <a:lnSpc>
                <a:spcPct val="80000"/>
              </a:lnSpc>
              <a:spcBef>
                <a:spcPts val="560"/>
              </a:spcBef>
              <a:spcAft>
                <a:spcPts val="0"/>
              </a:spcAft>
              <a:buSzPts val="2800"/>
              <a:buChar char="▪"/>
            </a:pPr>
            <a:r>
              <a:rPr lang="en-US" sz="2800"/>
              <a:t>Production is illegal primarily because of abuse of the actual children, not because of the impact of the content on a viewer.</a:t>
            </a:r>
            <a:endParaRPr sz="2800"/>
          </a:p>
          <a:p>
            <a:pPr indent="-285750" lvl="1" marL="742950" rtl="0" algn="l">
              <a:lnSpc>
                <a:spcPct val="80000"/>
              </a:lnSpc>
              <a:spcBef>
                <a:spcPts val="560"/>
              </a:spcBef>
              <a:spcAft>
                <a:spcPts val="0"/>
              </a:spcAft>
              <a:buSzPts val="1400"/>
              <a:buChar char="▪"/>
            </a:pPr>
            <a:r>
              <a:rPr lang="en-US"/>
              <a:t>So, how does animation fall under this?</a:t>
            </a:r>
            <a:endParaRPr/>
          </a:p>
          <a:p>
            <a:pPr indent="-285750" lvl="1" marL="742950" rtl="0" algn="l">
              <a:lnSpc>
                <a:spcPct val="80000"/>
              </a:lnSpc>
              <a:spcBef>
                <a:spcPts val="560"/>
              </a:spcBef>
              <a:spcAft>
                <a:spcPts val="0"/>
              </a:spcAft>
              <a:buSzPts val="1400"/>
              <a:buChar char="▪"/>
            </a:pPr>
            <a:r>
              <a:rPr lang="en-US"/>
              <a:t>What about adults playing children in movies?</a:t>
            </a:r>
            <a:endParaRPr/>
          </a:p>
          <a:p>
            <a:pPr indent="-285750" lvl="1" marL="742950" rtl="0" algn="l">
              <a:lnSpc>
                <a:spcPct val="80000"/>
              </a:lnSpc>
              <a:spcBef>
                <a:spcPts val="560"/>
              </a:spcBef>
              <a:spcAft>
                <a:spcPts val="0"/>
              </a:spcAft>
              <a:buSzPts val="1400"/>
              <a:buChar char="▪"/>
            </a:pPr>
            <a:r>
              <a:rPr lang="en-US"/>
              <a:t>What happens in the future when deepfake gets too hard to tell as fake?</a:t>
            </a:r>
            <a:endParaRPr/>
          </a:p>
          <a:p>
            <a:pPr indent="0" lvl="0" marL="0" rtl="0" algn="l">
              <a:lnSpc>
                <a:spcPct val="80000"/>
              </a:lnSpc>
              <a:spcBef>
                <a:spcPts val="480"/>
              </a:spcBef>
              <a:spcAft>
                <a:spcPts val="0"/>
              </a:spcAft>
              <a:buSzPts val="2400"/>
              <a:buFont typeface="Noto Sans Symbols"/>
              <a:buNone/>
            </a:pPr>
            <a:r>
              <a:t/>
            </a:r>
            <a:endParaRPr sz="2400"/>
          </a:p>
        </p:txBody>
      </p:sp>
      <p:pic>
        <p:nvPicPr>
          <p:cNvPr id="214" name="Google Shape;214;p22"/>
          <p:cNvPicPr preferRelativeResize="0"/>
          <p:nvPr>
            <p:ph type="title"/>
          </p:nvPr>
        </p:nvPicPr>
        <p:blipFill rotWithShape="1">
          <a:blip r:embed="rId3">
            <a:alphaModFix/>
          </a:blip>
          <a:srcRect b="0" l="0" r="0" t="0"/>
          <a:stretch/>
        </p:blipFill>
        <p:spPr>
          <a:xfrm>
            <a:off x="950913" y="182563"/>
            <a:ext cx="7523162" cy="1285875"/>
          </a:xfrm>
          <a:prstGeom prst="rect">
            <a:avLst/>
          </a:prstGeom>
          <a:noFill/>
          <a:ln>
            <a:noFill/>
          </a:ln>
          <a:effectLst>
            <a:outerShdw blurRad="63500" rotWithShape="0" algn="ctr" dir="3179998" dist="33020">
              <a:srgbClr val="000000">
                <a:alpha val="29803"/>
              </a:srgbClr>
            </a:outerShdw>
          </a:effectLst>
        </p:spPr>
      </p:pic>
      <p:sp>
        <p:nvSpPr>
          <p:cNvPr id="215" name="Google Shape;215;p22"/>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3000"/>
              <a:buFont typeface="Calibri"/>
              <a:buNone/>
            </a:pPr>
            <a:r>
              <a:rPr lang="en-US"/>
              <a:t>Child Pornography </a:t>
            </a:r>
            <a:endParaRPr/>
          </a:p>
          <a:p>
            <a:pPr indent="-342900" lvl="0" marL="342900" rtl="0" algn="l">
              <a:lnSpc>
                <a:spcPct val="80000"/>
              </a:lnSpc>
              <a:spcBef>
                <a:spcPts val="560"/>
              </a:spcBef>
              <a:spcAft>
                <a:spcPts val="0"/>
              </a:spcAft>
              <a:buSzPts val="2800"/>
              <a:buChar char="▪"/>
            </a:pPr>
            <a:r>
              <a:rPr lang="en-US" sz="2800"/>
              <a:t>Congress extended the law against child pornography to include “virtual” child pornography. </a:t>
            </a:r>
            <a:endParaRPr/>
          </a:p>
          <a:p>
            <a:pPr indent="-342900" lvl="0" marL="342900" rtl="0" algn="l">
              <a:lnSpc>
                <a:spcPct val="80000"/>
              </a:lnSpc>
              <a:spcBef>
                <a:spcPts val="560"/>
              </a:spcBef>
              <a:spcAft>
                <a:spcPts val="0"/>
              </a:spcAft>
              <a:buSzPts val="2800"/>
              <a:buChar char="▪"/>
            </a:pPr>
            <a:r>
              <a:rPr lang="en-US" sz="2800"/>
              <a:t>The Supreme Court ruled the law violated the First Amendment.</a:t>
            </a:r>
            <a:endParaRPr/>
          </a:p>
          <a:p>
            <a:pPr indent="-342900" lvl="0" marL="342900" rtl="0" algn="l">
              <a:lnSpc>
                <a:spcPct val="80000"/>
              </a:lnSpc>
              <a:spcBef>
                <a:spcPts val="560"/>
              </a:spcBef>
              <a:spcAft>
                <a:spcPts val="0"/>
              </a:spcAft>
              <a:buSzPts val="2800"/>
              <a:buChar char="▪"/>
            </a:pPr>
            <a:r>
              <a:rPr lang="en-US" sz="2800"/>
              <a:t>The Court accepted a later law providing harsh penalties for certain categories of computer-generated and cartoon-type images.</a:t>
            </a:r>
            <a:endParaRPr/>
          </a:p>
          <a:p>
            <a:pPr indent="0" lvl="0" marL="0" rtl="0" algn="l">
              <a:lnSpc>
                <a:spcPct val="80000"/>
              </a:lnSpc>
              <a:spcBef>
                <a:spcPts val="480"/>
              </a:spcBef>
              <a:spcAft>
                <a:spcPts val="0"/>
              </a:spcAft>
              <a:buSzPts val="2400"/>
              <a:buFont typeface="Noto Sans Symbols"/>
              <a:buNone/>
            </a:pPr>
            <a:r>
              <a:t/>
            </a:r>
            <a:endParaRPr sz="2400"/>
          </a:p>
        </p:txBody>
      </p:sp>
      <p:pic>
        <p:nvPicPr>
          <p:cNvPr id="222" name="Google Shape;222;p23"/>
          <p:cNvPicPr preferRelativeResize="0"/>
          <p:nvPr>
            <p:ph type="title"/>
          </p:nvPr>
        </p:nvPicPr>
        <p:blipFill rotWithShape="1">
          <a:blip r:embed="rId3">
            <a:alphaModFix/>
          </a:blip>
          <a:srcRect b="0" l="0" r="0" t="0"/>
          <a:stretch/>
        </p:blipFill>
        <p:spPr>
          <a:xfrm>
            <a:off x="950913" y="182563"/>
            <a:ext cx="7523162" cy="1285875"/>
          </a:xfrm>
          <a:prstGeom prst="rect">
            <a:avLst/>
          </a:prstGeom>
          <a:noFill/>
          <a:ln>
            <a:noFill/>
          </a:ln>
          <a:effectLst>
            <a:outerShdw blurRad="63500" rotWithShape="0" algn="ctr" dir="3179998" dist="33020">
              <a:srgbClr val="000000">
                <a:alpha val="29803"/>
              </a:srgbClr>
            </a:outerShdw>
          </a:effectLst>
        </p:spPr>
      </p:pic>
      <p:sp>
        <p:nvSpPr>
          <p:cNvPr id="223" name="Google Shape;223;p23"/>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3000"/>
              <a:buFont typeface="Calibri"/>
              <a:buNone/>
            </a:pPr>
            <a:r>
              <a:rPr lang="en-US"/>
              <a:t>Sexting</a:t>
            </a:r>
            <a:endParaRPr/>
          </a:p>
          <a:p>
            <a:pPr indent="-342900" lvl="0" marL="342900" rtl="0" algn="l">
              <a:lnSpc>
                <a:spcPct val="80000"/>
              </a:lnSpc>
              <a:spcBef>
                <a:spcPts val="560"/>
              </a:spcBef>
              <a:spcAft>
                <a:spcPts val="0"/>
              </a:spcAft>
              <a:buSzPts val="2800"/>
              <a:buChar char="▪"/>
            </a:pPr>
            <a:r>
              <a:rPr lang="en-US" sz="2800"/>
              <a:t>Sending sexually suggestive or explicit text or photos, usually by cellphone or social media</a:t>
            </a:r>
            <a:endParaRPr sz="2800"/>
          </a:p>
          <a:p>
            <a:pPr indent="-273050" lvl="1" marL="742950" rtl="0" algn="l">
              <a:lnSpc>
                <a:spcPct val="80000"/>
              </a:lnSpc>
              <a:spcBef>
                <a:spcPts val="560"/>
              </a:spcBef>
              <a:spcAft>
                <a:spcPts val="0"/>
              </a:spcAft>
              <a:buSzPts val="1200"/>
              <a:buChar char="▪"/>
            </a:pPr>
            <a:r>
              <a:rPr lang="en-US"/>
              <a:t>Most people don’t understand the permanency of images on networks.</a:t>
            </a:r>
            <a:endParaRPr sz="2800"/>
          </a:p>
          <a:p>
            <a:pPr indent="-342900" lvl="0" marL="342900" rtl="0" algn="l">
              <a:lnSpc>
                <a:spcPct val="80000"/>
              </a:lnSpc>
              <a:spcBef>
                <a:spcPts val="560"/>
              </a:spcBef>
              <a:spcAft>
                <a:spcPts val="0"/>
              </a:spcAft>
              <a:buSzPts val="2800"/>
              <a:buChar char="▪"/>
            </a:pPr>
            <a:r>
              <a:rPr lang="en-US" sz="2800"/>
              <a:t>Can meet the definition of child pornography if subject is under 18</a:t>
            </a:r>
            <a:endParaRPr sz="2800"/>
          </a:p>
          <a:p>
            <a:pPr indent="-273050" lvl="1" marL="742950" rtl="0" algn="l">
              <a:lnSpc>
                <a:spcPct val="80000"/>
              </a:lnSpc>
              <a:spcBef>
                <a:spcPts val="560"/>
              </a:spcBef>
              <a:spcAft>
                <a:spcPts val="0"/>
              </a:spcAft>
              <a:buSzPts val="1200"/>
              <a:buChar char="▪"/>
            </a:pPr>
            <a:r>
              <a:rPr lang="en-US"/>
              <a:t>Should two 17 year olds be arrested for sending photos to each other?</a:t>
            </a:r>
            <a:endParaRPr/>
          </a:p>
          <a:p>
            <a:pPr indent="-273050" lvl="1" marL="742950" rtl="0" algn="l">
              <a:lnSpc>
                <a:spcPct val="80000"/>
              </a:lnSpc>
              <a:spcBef>
                <a:spcPts val="560"/>
              </a:spcBef>
              <a:spcAft>
                <a:spcPts val="0"/>
              </a:spcAft>
              <a:buSzPts val="1200"/>
              <a:buChar char="▪"/>
            </a:pPr>
            <a:r>
              <a:rPr lang="en-US"/>
              <a:t>What about a 17 year old and 18 year old?</a:t>
            </a:r>
            <a:endParaRPr/>
          </a:p>
          <a:p>
            <a:pPr indent="0" lvl="0" marL="0" rtl="0" algn="l">
              <a:lnSpc>
                <a:spcPct val="80000"/>
              </a:lnSpc>
              <a:spcBef>
                <a:spcPts val="480"/>
              </a:spcBef>
              <a:spcAft>
                <a:spcPts val="0"/>
              </a:spcAft>
              <a:buSzPts val="2400"/>
              <a:buFont typeface="Noto Sans Symbols"/>
              <a:buNone/>
            </a:pPr>
            <a:r>
              <a:t/>
            </a:r>
            <a:endParaRPr sz="2400"/>
          </a:p>
        </p:txBody>
      </p:sp>
      <p:pic>
        <p:nvPicPr>
          <p:cNvPr id="230" name="Google Shape;230;p24"/>
          <p:cNvPicPr preferRelativeResize="0"/>
          <p:nvPr>
            <p:ph type="title"/>
          </p:nvPr>
        </p:nvPicPr>
        <p:blipFill rotWithShape="1">
          <a:blip r:embed="rId3">
            <a:alphaModFix/>
          </a:blip>
          <a:srcRect b="0" l="0" r="0" t="0"/>
          <a:stretch/>
        </p:blipFill>
        <p:spPr>
          <a:xfrm>
            <a:off x="950913" y="182563"/>
            <a:ext cx="7523162" cy="1285875"/>
          </a:xfrm>
          <a:prstGeom prst="rect">
            <a:avLst/>
          </a:prstGeom>
          <a:noFill/>
          <a:ln>
            <a:noFill/>
          </a:ln>
          <a:effectLst>
            <a:outerShdw blurRad="63500" rotWithShape="0" algn="ctr" dir="3179998" dist="33020">
              <a:srgbClr val="000000">
                <a:alpha val="29803"/>
              </a:srgbClr>
            </a:outerShdw>
          </a:effectLst>
        </p:spPr>
      </p:pic>
      <p:sp>
        <p:nvSpPr>
          <p:cNvPr id="231" name="Google Shape;231;p24"/>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idx="1" type="body"/>
          </p:nvPr>
        </p:nvSpPr>
        <p:spPr>
          <a:xfrm>
            <a:off x="1219200" y="1371600"/>
            <a:ext cx="7924800" cy="48768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3000"/>
              <a:buFont typeface="Calibri"/>
              <a:buNone/>
            </a:pPr>
            <a:r>
              <a:rPr lang="en-US"/>
              <a:t>Spam</a:t>
            </a:r>
            <a:endParaRPr/>
          </a:p>
          <a:p>
            <a:pPr indent="-342900" lvl="0" marL="342900" rtl="0" algn="l">
              <a:lnSpc>
                <a:spcPct val="80000"/>
              </a:lnSpc>
              <a:spcBef>
                <a:spcPts val="560"/>
              </a:spcBef>
              <a:spcAft>
                <a:spcPts val="0"/>
              </a:spcAft>
              <a:buSzPts val="2800"/>
              <a:buChar char="▪"/>
            </a:pPr>
            <a:r>
              <a:rPr lang="en-US" sz="2800"/>
              <a:t>What’s the problem?</a:t>
            </a:r>
            <a:endParaRPr/>
          </a:p>
          <a:p>
            <a:pPr indent="-285750" lvl="1" marL="742950" rtl="0" algn="l">
              <a:lnSpc>
                <a:spcPct val="80000"/>
              </a:lnSpc>
              <a:spcBef>
                <a:spcPts val="480"/>
              </a:spcBef>
              <a:spcAft>
                <a:spcPts val="0"/>
              </a:spcAft>
              <a:buSzPts val="1200"/>
              <a:buChar char="▪"/>
            </a:pPr>
            <a:r>
              <a:rPr lang="en-US" sz="2400"/>
              <a:t>Loosely described as unsolicited bulk email</a:t>
            </a:r>
            <a:endParaRPr/>
          </a:p>
          <a:p>
            <a:pPr indent="-285750" lvl="1" marL="742950" rtl="0" algn="l">
              <a:lnSpc>
                <a:spcPct val="80000"/>
              </a:lnSpc>
              <a:spcBef>
                <a:spcPts val="480"/>
              </a:spcBef>
              <a:spcAft>
                <a:spcPts val="0"/>
              </a:spcAft>
              <a:buSzPts val="1200"/>
              <a:buChar char="▪"/>
            </a:pPr>
            <a:r>
              <a:rPr lang="en-US" sz="2400"/>
              <a:t>Mostly commercial advertisement</a:t>
            </a:r>
            <a:endParaRPr/>
          </a:p>
          <a:p>
            <a:pPr indent="-285750" lvl="1" marL="742950" rtl="0" algn="l">
              <a:lnSpc>
                <a:spcPct val="80000"/>
              </a:lnSpc>
              <a:spcBef>
                <a:spcPts val="480"/>
              </a:spcBef>
              <a:spcAft>
                <a:spcPts val="0"/>
              </a:spcAft>
              <a:buSzPts val="1200"/>
              <a:buChar char="▪"/>
            </a:pPr>
            <a:r>
              <a:rPr lang="en-US" sz="2400"/>
              <a:t>Angers people because of content and the way it’s sent</a:t>
            </a:r>
            <a:endParaRPr/>
          </a:p>
          <a:p>
            <a:pPr indent="-342900" lvl="0" marL="342900" rtl="0" algn="l">
              <a:lnSpc>
                <a:spcPct val="80000"/>
              </a:lnSpc>
              <a:spcBef>
                <a:spcPts val="560"/>
              </a:spcBef>
              <a:spcAft>
                <a:spcPts val="0"/>
              </a:spcAft>
              <a:buSzPts val="2800"/>
              <a:buChar char="▪"/>
            </a:pPr>
            <a:r>
              <a:rPr lang="en-US" sz="2800"/>
              <a:t>Free speech issues</a:t>
            </a:r>
            <a:endParaRPr/>
          </a:p>
          <a:p>
            <a:pPr indent="-285750" lvl="1" marL="742950" rtl="0" algn="l">
              <a:lnSpc>
                <a:spcPct val="80000"/>
              </a:lnSpc>
              <a:spcBef>
                <a:spcPts val="480"/>
              </a:spcBef>
              <a:spcAft>
                <a:spcPts val="0"/>
              </a:spcAft>
              <a:buSzPts val="1200"/>
              <a:buChar char="▪"/>
            </a:pPr>
            <a:r>
              <a:rPr lang="en-US" sz="2400"/>
              <a:t>Spam imposes a cost on recipients</a:t>
            </a:r>
            <a:endParaRPr/>
          </a:p>
          <a:p>
            <a:pPr indent="-285750" lvl="1" marL="742950" rtl="0" algn="l">
              <a:lnSpc>
                <a:spcPct val="80000"/>
              </a:lnSpc>
              <a:spcBef>
                <a:spcPts val="480"/>
              </a:spcBef>
              <a:spcAft>
                <a:spcPts val="0"/>
              </a:spcAft>
              <a:buSzPts val="1200"/>
              <a:buChar char="▪"/>
            </a:pPr>
            <a:r>
              <a:rPr lang="en-US" sz="2400"/>
              <a:t>Spam filters do not violate free speech (free speech does not require anyone to listen)</a:t>
            </a:r>
            <a:endParaRPr/>
          </a:p>
        </p:txBody>
      </p:sp>
      <p:pic>
        <p:nvPicPr>
          <p:cNvPr id="238" name="Google Shape;238;p25"/>
          <p:cNvPicPr preferRelativeResize="0"/>
          <p:nvPr>
            <p:ph type="title"/>
          </p:nvPr>
        </p:nvPicPr>
        <p:blipFill rotWithShape="1">
          <a:blip r:embed="rId3">
            <a:alphaModFix/>
          </a:blip>
          <a:srcRect b="0" l="0" r="0" t="0"/>
          <a:stretch/>
        </p:blipFill>
        <p:spPr>
          <a:xfrm>
            <a:off x="950913" y="182563"/>
            <a:ext cx="7523162" cy="1285875"/>
          </a:xfrm>
          <a:prstGeom prst="rect">
            <a:avLst/>
          </a:prstGeom>
          <a:noFill/>
          <a:ln>
            <a:noFill/>
          </a:ln>
          <a:effectLst>
            <a:outerShdw blurRad="63500" rotWithShape="0" algn="ctr" dir="3179998" dist="33020">
              <a:srgbClr val="000000">
                <a:alpha val="29803"/>
              </a:srgbClr>
            </a:outerShdw>
          </a:effectLst>
        </p:spPr>
      </p:pic>
      <p:sp>
        <p:nvSpPr>
          <p:cNvPr id="239" name="Google Shape;239;p25"/>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3000"/>
              <a:buFont typeface="Calibri"/>
              <a:buNone/>
            </a:pPr>
            <a:r>
              <a:rPr lang="en-US"/>
              <a:t>Spam</a:t>
            </a:r>
            <a:endParaRPr/>
          </a:p>
          <a:p>
            <a:pPr indent="-342900" lvl="0" marL="342900" rtl="0" algn="l">
              <a:lnSpc>
                <a:spcPct val="90000"/>
              </a:lnSpc>
              <a:spcBef>
                <a:spcPts val="560"/>
              </a:spcBef>
              <a:spcAft>
                <a:spcPts val="0"/>
              </a:spcAft>
              <a:buSzPts val="2800"/>
              <a:buChar char="▪"/>
            </a:pPr>
            <a:r>
              <a:rPr lang="en-US" sz="2800"/>
              <a:t>Anti-spam Laws</a:t>
            </a:r>
            <a:endParaRPr/>
          </a:p>
          <a:p>
            <a:pPr indent="-285750" lvl="1" marL="742950" rtl="0" algn="l">
              <a:lnSpc>
                <a:spcPct val="90000"/>
              </a:lnSpc>
              <a:spcBef>
                <a:spcPts val="480"/>
              </a:spcBef>
              <a:spcAft>
                <a:spcPts val="0"/>
              </a:spcAft>
              <a:buSzPts val="1200"/>
              <a:buChar char="▪"/>
            </a:pPr>
            <a:r>
              <a:rPr lang="en-US" sz="2400"/>
              <a:t>Controlling the Assault of Non-Solicited Pornography and Marketing Act (CAN-SPAM Act)</a:t>
            </a:r>
            <a:endParaRPr/>
          </a:p>
          <a:p>
            <a:pPr indent="-285750" lvl="1" marL="742950" rtl="0" algn="l">
              <a:lnSpc>
                <a:spcPct val="90000"/>
              </a:lnSpc>
              <a:spcBef>
                <a:spcPts val="480"/>
              </a:spcBef>
              <a:spcAft>
                <a:spcPts val="0"/>
              </a:spcAft>
              <a:buSzPts val="1200"/>
              <a:buChar char="▪"/>
            </a:pPr>
            <a:r>
              <a:rPr lang="en-US" sz="2400"/>
              <a:t>Targets commercial spam</a:t>
            </a:r>
            <a:endParaRPr/>
          </a:p>
          <a:p>
            <a:pPr indent="-285750" lvl="1" marL="742950" rtl="0" algn="l">
              <a:lnSpc>
                <a:spcPct val="90000"/>
              </a:lnSpc>
              <a:spcBef>
                <a:spcPts val="480"/>
              </a:spcBef>
              <a:spcAft>
                <a:spcPts val="0"/>
              </a:spcAft>
              <a:buSzPts val="1200"/>
              <a:buChar char="▪"/>
            </a:pPr>
            <a:r>
              <a:rPr lang="en-US" sz="2400"/>
              <a:t>Criticized for not banning all spam, legitimized commercial spam </a:t>
            </a:r>
            <a:endParaRPr/>
          </a:p>
        </p:txBody>
      </p:sp>
      <p:pic>
        <p:nvPicPr>
          <p:cNvPr id="246" name="Google Shape;246;p26"/>
          <p:cNvPicPr preferRelativeResize="0"/>
          <p:nvPr>
            <p:ph type="title"/>
          </p:nvPr>
        </p:nvPicPr>
        <p:blipFill rotWithShape="1">
          <a:blip r:embed="rId3">
            <a:alphaModFix/>
          </a:blip>
          <a:srcRect b="0" l="0" r="0" t="0"/>
          <a:stretch/>
        </p:blipFill>
        <p:spPr>
          <a:xfrm>
            <a:off x="950913" y="182563"/>
            <a:ext cx="7523162" cy="1285875"/>
          </a:xfrm>
          <a:prstGeom prst="rect">
            <a:avLst/>
          </a:prstGeom>
          <a:noFill/>
          <a:ln>
            <a:noFill/>
          </a:ln>
          <a:effectLst>
            <a:outerShdw blurRad="63500" rotWithShape="0" algn="ctr" dir="3179998" dist="33020">
              <a:srgbClr val="000000">
                <a:alpha val="29803"/>
              </a:srgbClr>
            </a:outerShdw>
          </a:effectLst>
        </p:spPr>
      </p:pic>
      <p:sp>
        <p:nvSpPr>
          <p:cNvPr id="247" name="Google Shape;247;p26"/>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g97e8626cf6_0_0"/>
          <p:cNvSpPr txBox="1"/>
          <p:nvPr>
            <p:ph type="title"/>
          </p:nvPr>
        </p:nvSpPr>
        <p:spPr>
          <a:xfrm>
            <a:off x="1219200" y="228600"/>
            <a:ext cx="71628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An Issue Near And Dear to US Citizens</a:t>
            </a:r>
            <a:endParaRPr/>
          </a:p>
        </p:txBody>
      </p:sp>
      <p:pic>
        <p:nvPicPr>
          <p:cNvPr id="57" name="Google Shape;57;g97e8626cf6_0_0"/>
          <p:cNvPicPr preferRelativeResize="0"/>
          <p:nvPr/>
        </p:nvPicPr>
        <p:blipFill>
          <a:blip r:embed="rId3">
            <a:alphaModFix/>
          </a:blip>
          <a:stretch>
            <a:fillRect/>
          </a:stretch>
        </p:blipFill>
        <p:spPr>
          <a:xfrm>
            <a:off x="2042500" y="1371600"/>
            <a:ext cx="5181600" cy="518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g97e8626cf6_0_7"/>
          <p:cNvPicPr preferRelativeResize="0"/>
          <p:nvPr/>
        </p:nvPicPr>
        <p:blipFill>
          <a:blip r:embed="rId3">
            <a:alphaModFix/>
          </a:blip>
          <a:stretch>
            <a:fillRect/>
          </a:stretch>
        </p:blipFill>
        <p:spPr>
          <a:xfrm>
            <a:off x="1981200" y="889300"/>
            <a:ext cx="5181600" cy="5181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97e8626cf6_0_15"/>
          <p:cNvSpPr txBox="1"/>
          <p:nvPr>
            <p:ph idx="1" type="body"/>
          </p:nvPr>
        </p:nvSpPr>
        <p:spPr>
          <a:xfrm>
            <a:off x="1219200" y="1371600"/>
            <a:ext cx="7620000" cy="4876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t>Congress shall make no law respecting an establishment of religion, or prohibiting the free exercise thereof; or abridging the freedom of speech, or of the press; or the right of the people peaceably to assemble, and to petition the Government for a redress of grievances</a:t>
            </a:r>
            <a:endParaRPr/>
          </a:p>
        </p:txBody>
      </p:sp>
      <p:sp>
        <p:nvSpPr>
          <p:cNvPr id="70" name="Google Shape;70;g97e8626cf6_0_15"/>
          <p:cNvSpPr txBox="1"/>
          <p:nvPr>
            <p:ph type="title"/>
          </p:nvPr>
        </p:nvSpPr>
        <p:spPr>
          <a:xfrm>
            <a:off x="1219200" y="228600"/>
            <a:ext cx="71628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The 1st Amendment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3000"/>
              <a:buFont typeface="Calibri"/>
              <a:buNone/>
            </a:pPr>
            <a:r>
              <a:rPr lang="en-US"/>
              <a:t>Regulating communications media</a:t>
            </a:r>
            <a:endParaRPr/>
          </a:p>
          <a:p>
            <a:pPr indent="-342900" lvl="0" marL="342900" rtl="0" algn="l">
              <a:lnSpc>
                <a:spcPct val="90000"/>
              </a:lnSpc>
              <a:spcBef>
                <a:spcPts val="600"/>
              </a:spcBef>
              <a:spcAft>
                <a:spcPts val="0"/>
              </a:spcAft>
              <a:buSzPts val="3000"/>
              <a:buChar char="▪"/>
            </a:pPr>
            <a:r>
              <a:rPr lang="en-US"/>
              <a:t>First Amendment protection and government regulation</a:t>
            </a:r>
            <a:endParaRPr/>
          </a:p>
          <a:p>
            <a:pPr indent="-285750" lvl="1" marL="742950" rtl="0" algn="l">
              <a:lnSpc>
                <a:spcPct val="90000"/>
              </a:lnSpc>
              <a:spcBef>
                <a:spcPts val="560"/>
              </a:spcBef>
              <a:spcAft>
                <a:spcPts val="0"/>
              </a:spcAft>
              <a:buSzPts val="1400"/>
              <a:buChar char="▪"/>
            </a:pPr>
            <a:r>
              <a:rPr lang="en-US"/>
              <a:t>Print media (newspapers, magazines, books)</a:t>
            </a:r>
            <a:endParaRPr/>
          </a:p>
          <a:p>
            <a:pPr indent="-285750" lvl="1" marL="742950" rtl="0" algn="l">
              <a:lnSpc>
                <a:spcPct val="90000"/>
              </a:lnSpc>
              <a:spcBef>
                <a:spcPts val="560"/>
              </a:spcBef>
              <a:spcAft>
                <a:spcPts val="0"/>
              </a:spcAft>
              <a:buSzPts val="1400"/>
              <a:buChar char="▪"/>
            </a:pPr>
            <a:r>
              <a:rPr lang="en-US"/>
              <a:t>Broadcast (television, radio)</a:t>
            </a:r>
            <a:endParaRPr/>
          </a:p>
          <a:p>
            <a:pPr indent="-285750" lvl="1" marL="742950" rtl="0" algn="l">
              <a:lnSpc>
                <a:spcPct val="90000"/>
              </a:lnSpc>
              <a:spcBef>
                <a:spcPts val="560"/>
              </a:spcBef>
              <a:spcAft>
                <a:spcPts val="0"/>
              </a:spcAft>
              <a:buSzPts val="1400"/>
              <a:buChar char="▪"/>
            </a:pPr>
            <a:r>
              <a:rPr lang="en-US"/>
              <a:t>Common carriers (telephones, postal system)</a:t>
            </a:r>
            <a:endParaRPr/>
          </a:p>
        </p:txBody>
      </p:sp>
      <p:pic>
        <p:nvPicPr>
          <p:cNvPr id="77" name="Google Shape;77;p4"/>
          <p:cNvPicPr preferRelativeResize="0"/>
          <p:nvPr>
            <p:ph type="title"/>
          </p:nvPr>
        </p:nvPicPr>
        <p:blipFill rotWithShape="1">
          <a:blip r:embed="rId3">
            <a:alphaModFix/>
          </a:blip>
          <a:srcRect b="0" l="0" r="0" t="0"/>
          <a:stretch/>
        </p:blipFill>
        <p:spPr>
          <a:xfrm>
            <a:off x="950913" y="182563"/>
            <a:ext cx="7523162" cy="1285875"/>
          </a:xfrm>
          <a:prstGeom prst="rect">
            <a:avLst/>
          </a:prstGeom>
          <a:noFill/>
          <a:ln>
            <a:noFill/>
          </a:ln>
          <a:effectLst>
            <a:outerShdw blurRad="63500" rotWithShape="0" algn="ctr" dir="3179998" dist="33020">
              <a:srgbClr val="000000">
                <a:alpha val="29803"/>
              </a:srgbClr>
            </a:outerShdw>
          </a:effectLst>
        </p:spPr>
      </p:pic>
      <p:sp>
        <p:nvSpPr>
          <p:cNvPr id="78" name="Google Shape;78;p4"/>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
        <p:nvSpPr>
          <p:cNvPr id="79" name="Google Shape;79;p4"/>
          <p:cNvSpPr/>
          <p:nvPr/>
        </p:nvSpPr>
        <p:spPr>
          <a:xfrm>
            <a:off x="3436961" y="3352800"/>
            <a:ext cx="3184478" cy="2133600"/>
          </a:xfrm>
          <a:prstGeom prst="wedgeRoundRectCallout">
            <a:avLst>
              <a:gd fmla="val -67442" name="adj1"/>
              <a:gd fmla="val -62966" name="adj2"/>
              <a:gd fmla="val 16667" name="adj3"/>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lt1"/>
                </a:solidFill>
                <a:latin typeface="Arial"/>
                <a:ea typeface="Arial"/>
                <a:cs typeface="Arial"/>
                <a:sym typeface="Arial"/>
              </a:rPr>
              <a:t>Strongest 1</a:t>
            </a:r>
            <a:r>
              <a:rPr b="0" baseline="30000" i="0" lang="en-US" sz="3200" u="none" cap="none" strike="noStrike">
                <a:solidFill>
                  <a:schemeClr val="lt1"/>
                </a:solidFill>
                <a:latin typeface="Arial"/>
                <a:ea typeface="Arial"/>
                <a:cs typeface="Arial"/>
                <a:sym typeface="Arial"/>
              </a:rPr>
              <a:t>st</a:t>
            </a:r>
            <a:r>
              <a:rPr b="0" i="0" lang="en-US" sz="3200" u="none" cap="none" strike="noStrike">
                <a:solidFill>
                  <a:schemeClr val="lt1"/>
                </a:solidFill>
                <a:latin typeface="Arial"/>
                <a:ea typeface="Arial"/>
                <a:cs typeface="Arial"/>
                <a:sym typeface="Arial"/>
              </a:rPr>
              <a:t> Amendment Protections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3000"/>
              <a:buFont typeface="Calibri"/>
              <a:buNone/>
            </a:pPr>
            <a:r>
              <a:rPr lang="en-US"/>
              <a:t>Regulating communications media</a:t>
            </a:r>
            <a:endParaRPr/>
          </a:p>
          <a:p>
            <a:pPr indent="-342900" lvl="0" marL="342900" rtl="0" algn="l">
              <a:lnSpc>
                <a:spcPct val="90000"/>
              </a:lnSpc>
              <a:spcBef>
                <a:spcPts val="600"/>
              </a:spcBef>
              <a:spcAft>
                <a:spcPts val="0"/>
              </a:spcAft>
              <a:buSzPts val="3000"/>
              <a:buChar char="▪"/>
            </a:pPr>
            <a:r>
              <a:rPr lang="en-US"/>
              <a:t>First Amendment protection and government regulation</a:t>
            </a:r>
            <a:endParaRPr/>
          </a:p>
          <a:p>
            <a:pPr indent="-285750" lvl="1" marL="742950" rtl="0" algn="l">
              <a:lnSpc>
                <a:spcPct val="90000"/>
              </a:lnSpc>
              <a:spcBef>
                <a:spcPts val="560"/>
              </a:spcBef>
              <a:spcAft>
                <a:spcPts val="0"/>
              </a:spcAft>
              <a:buSzPts val="1400"/>
              <a:buChar char="▪"/>
            </a:pPr>
            <a:r>
              <a:rPr lang="en-US"/>
              <a:t>Print media (newspapers, magazines, books)</a:t>
            </a:r>
            <a:endParaRPr/>
          </a:p>
          <a:p>
            <a:pPr indent="-285750" lvl="1" marL="742950" rtl="0" algn="l">
              <a:lnSpc>
                <a:spcPct val="90000"/>
              </a:lnSpc>
              <a:spcBef>
                <a:spcPts val="560"/>
              </a:spcBef>
              <a:spcAft>
                <a:spcPts val="0"/>
              </a:spcAft>
              <a:buSzPts val="1400"/>
              <a:buChar char="▪"/>
            </a:pPr>
            <a:r>
              <a:rPr lang="en-US"/>
              <a:t>Broadcast (television, radio)</a:t>
            </a:r>
            <a:endParaRPr/>
          </a:p>
          <a:p>
            <a:pPr indent="-285750" lvl="1" marL="742950" rtl="0" algn="l">
              <a:lnSpc>
                <a:spcPct val="90000"/>
              </a:lnSpc>
              <a:spcBef>
                <a:spcPts val="560"/>
              </a:spcBef>
              <a:spcAft>
                <a:spcPts val="0"/>
              </a:spcAft>
              <a:buSzPts val="1400"/>
              <a:buChar char="▪"/>
            </a:pPr>
            <a:r>
              <a:rPr lang="en-US"/>
              <a:t>Common carriers (telephones, postal system)</a:t>
            </a:r>
            <a:endParaRPr/>
          </a:p>
        </p:txBody>
      </p:sp>
      <p:pic>
        <p:nvPicPr>
          <p:cNvPr id="86" name="Google Shape;86;p5"/>
          <p:cNvPicPr preferRelativeResize="0"/>
          <p:nvPr>
            <p:ph type="title"/>
          </p:nvPr>
        </p:nvPicPr>
        <p:blipFill rotWithShape="1">
          <a:blip r:embed="rId3">
            <a:alphaModFix/>
          </a:blip>
          <a:srcRect b="0" l="0" r="0" t="0"/>
          <a:stretch/>
        </p:blipFill>
        <p:spPr>
          <a:xfrm>
            <a:off x="950913" y="182563"/>
            <a:ext cx="7523162" cy="1285875"/>
          </a:xfrm>
          <a:prstGeom prst="rect">
            <a:avLst/>
          </a:prstGeom>
          <a:noFill/>
          <a:ln>
            <a:noFill/>
          </a:ln>
          <a:effectLst>
            <a:outerShdw blurRad="63500" rotWithShape="0" algn="ctr" dir="3179998" dist="33020">
              <a:srgbClr val="000000">
                <a:alpha val="29803"/>
              </a:srgbClr>
            </a:outerShdw>
          </a:effectLst>
        </p:spPr>
      </p:pic>
      <p:sp>
        <p:nvSpPr>
          <p:cNvPr id="87" name="Google Shape;87;p5"/>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
        <p:nvSpPr>
          <p:cNvPr id="88" name="Google Shape;88;p5"/>
          <p:cNvSpPr/>
          <p:nvPr/>
        </p:nvSpPr>
        <p:spPr>
          <a:xfrm>
            <a:off x="4046561" y="3544957"/>
            <a:ext cx="4792639" cy="2895600"/>
          </a:xfrm>
          <a:prstGeom prst="wedgeRoundRectCallout">
            <a:avLst>
              <a:gd fmla="val -67052" name="adj1"/>
              <a:gd fmla="val -47340" name="adj2"/>
              <a:gd fmla="val 16667" name="adj3"/>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lt1"/>
                </a:solidFill>
                <a:latin typeface="Arial"/>
                <a:ea typeface="Arial"/>
                <a:cs typeface="Arial"/>
                <a:sym typeface="Arial"/>
              </a:rPr>
              <a:t>Government has some control:</a:t>
            </a:r>
            <a:endParaRPr/>
          </a:p>
          <a:p>
            <a:pPr indent="-457200" lvl="0" marL="457200" marR="0" rtl="0" algn="ctr">
              <a:spcBef>
                <a:spcPts val="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FCC Licenses</a:t>
            </a:r>
            <a:endParaRPr/>
          </a:p>
          <a:p>
            <a:pPr indent="-457200" lvl="0" marL="457200" marR="0" rtl="0" algn="ctr">
              <a:spcBef>
                <a:spcPts val="0"/>
              </a:spcBef>
              <a:spcAft>
                <a:spcPts val="0"/>
              </a:spcAft>
              <a:buClr>
                <a:schemeClr val="lt1"/>
              </a:buClr>
              <a:buSzPts val="3200"/>
              <a:buFont typeface="Arial"/>
              <a:buChar char="•"/>
            </a:pPr>
            <a:r>
              <a:rPr b="0" i="0" lang="en-US" sz="3200" u="none" cap="none" strike="noStrike">
                <a:solidFill>
                  <a:schemeClr val="lt1"/>
                </a:solidFill>
                <a:latin typeface="Arial"/>
                <a:ea typeface="Arial"/>
                <a:cs typeface="Arial"/>
                <a:sym typeface="Arial"/>
              </a:rPr>
              <a:t>Meet standard of merit or lose license to broadcast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97e8626cf6_0_23"/>
          <p:cNvSpPr txBox="1"/>
          <p:nvPr>
            <p:ph type="title"/>
          </p:nvPr>
        </p:nvSpPr>
        <p:spPr>
          <a:xfrm>
            <a:off x="1219200" y="228600"/>
            <a:ext cx="71628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FCC Censorship</a:t>
            </a:r>
            <a:endParaRPr/>
          </a:p>
        </p:txBody>
      </p:sp>
      <p:pic>
        <p:nvPicPr>
          <p:cNvPr id="95" name="Google Shape;95;g97e8626cf6_0_23"/>
          <p:cNvPicPr preferRelativeResize="0"/>
          <p:nvPr/>
        </p:nvPicPr>
        <p:blipFill>
          <a:blip r:embed="rId3">
            <a:alphaModFix/>
          </a:blip>
          <a:stretch>
            <a:fillRect/>
          </a:stretch>
        </p:blipFill>
        <p:spPr>
          <a:xfrm>
            <a:off x="1862563" y="1371600"/>
            <a:ext cx="6923315" cy="5181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6"/>
          <p:cNvSpPr txBox="1"/>
          <p:nvPr>
            <p:ph idx="1" type="body"/>
          </p:nvPr>
        </p:nvSpPr>
        <p:spPr>
          <a:xfrm>
            <a:off x="1219200" y="13716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3000"/>
              <a:buFont typeface="Calibri"/>
              <a:buNone/>
            </a:pPr>
            <a:r>
              <a:rPr lang="en-US"/>
              <a:t>Regulating communications media</a:t>
            </a:r>
            <a:endParaRPr/>
          </a:p>
          <a:p>
            <a:pPr indent="-342900" lvl="0" marL="342900" rtl="0" algn="l">
              <a:lnSpc>
                <a:spcPct val="90000"/>
              </a:lnSpc>
              <a:spcBef>
                <a:spcPts val="600"/>
              </a:spcBef>
              <a:spcAft>
                <a:spcPts val="0"/>
              </a:spcAft>
              <a:buSzPts val="3000"/>
              <a:buChar char="▪"/>
            </a:pPr>
            <a:r>
              <a:rPr lang="en-US"/>
              <a:t>First Amendment protection and government regulation</a:t>
            </a:r>
            <a:endParaRPr/>
          </a:p>
          <a:p>
            <a:pPr indent="-285750" lvl="1" marL="742950" rtl="0" algn="l">
              <a:lnSpc>
                <a:spcPct val="90000"/>
              </a:lnSpc>
              <a:spcBef>
                <a:spcPts val="560"/>
              </a:spcBef>
              <a:spcAft>
                <a:spcPts val="0"/>
              </a:spcAft>
              <a:buSzPts val="1400"/>
              <a:buChar char="▪"/>
            </a:pPr>
            <a:r>
              <a:rPr lang="en-US"/>
              <a:t>Print media (newspapers, magazines, books)</a:t>
            </a:r>
            <a:endParaRPr/>
          </a:p>
          <a:p>
            <a:pPr indent="-285750" lvl="1" marL="742950" rtl="0" algn="l">
              <a:lnSpc>
                <a:spcPct val="90000"/>
              </a:lnSpc>
              <a:spcBef>
                <a:spcPts val="560"/>
              </a:spcBef>
              <a:spcAft>
                <a:spcPts val="0"/>
              </a:spcAft>
              <a:buSzPts val="1400"/>
              <a:buChar char="▪"/>
            </a:pPr>
            <a:r>
              <a:rPr lang="en-US"/>
              <a:t>Broadcast (television, radio)</a:t>
            </a:r>
            <a:endParaRPr/>
          </a:p>
          <a:p>
            <a:pPr indent="-285750" lvl="1" marL="742950" rtl="0" algn="l">
              <a:lnSpc>
                <a:spcPct val="90000"/>
              </a:lnSpc>
              <a:spcBef>
                <a:spcPts val="560"/>
              </a:spcBef>
              <a:spcAft>
                <a:spcPts val="0"/>
              </a:spcAft>
              <a:buSzPts val="1400"/>
              <a:buChar char="▪"/>
            </a:pPr>
            <a:r>
              <a:rPr lang="en-US"/>
              <a:t>Common carriers (telephones, postal system)</a:t>
            </a:r>
            <a:endParaRPr/>
          </a:p>
        </p:txBody>
      </p:sp>
      <p:pic>
        <p:nvPicPr>
          <p:cNvPr id="102" name="Google Shape;102;p6"/>
          <p:cNvPicPr preferRelativeResize="0"/>
          <p:nvPr>
            <p:ph type="title"/>
          </p:nvPr>
        </p:nvPicPr>
        <p:blipFill rotWithShape="1">
          <a:blip r:embed="rId3">
            <a:alphaModFix/>
          </a:blip>
          <a:srcRect b="0" l="0" r="0" t="0"/>
          <a:stretch/>
        </p:blipFill>
        <p:spPr>
          <a:xfrm>
            <a:off x="950913" y="182563"/>
            <a:ext cx="7523162" cy="1285875"/>
          </a:xfrm>
          <a:prstGeom prst="rect">
            <a:avLst/>
          </a:prstGeom>
          <a:noFill/>
          <a:ln>
            <a:noFill/>
          </a:ln>
          <a:effectLst>
            <a:outerShdw blurRad="63500" rotWithShape="0" algn="ctr" dir="3179998" dist="33020">
              <a:srgbClr val="000000">
                <a:alpha val="29803"/>
              </a:srgbClr>
            </a:outerShdw>
          </a:effectLst>
        </p:spPr>
      </p:pic>
      <p:sp>
        <p:nvSpPr>
          <p:cNvPr id="103" name="Google Shape;103;p6"/>
          <p:cNvSpPr txBox="1"/>
          <p:nvPr>
            <p:ph idx="11" type="ftr"/>
          </p:nvPr>
        </p:nvSpPr>
        <p:spPr>
          <a:xfrm>
            <a:off x="5676900" y="6477000"/>
            <a:ext cx="3467100" cy="342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Copyright © 2018, 2013, 2008 Pearson Education, Inc. All Rights Reserved </a:t>
            </a:r>
            <a:endParaRPr/>
          </a:p>
        </p:txBody>
      </p:sp>
      <p:sp>
        <p:nvSpPr>
          <p:cNvPr id="104" name="Google Shape;104;p6"/>
          <p:cNvSpPr/>
          <p:nvPr/>
        </p:nvSpPr>
        <p:spPr>
          <a:xfrm>
            <a:off x="4046561" y="685800"/>
            <a:ext cx="4792639" cy="2895600"/>
          </a:xfrm>
          <a:prstGeom prst="wedgeRoundRectCallout">
            <a:avLst>
              <a:gd fmla="val -78389" name="adj1"/>
              <a:gd fmla="val 61585" name="adj2"/>
              <a:gd fmla="val 16667" name="adj3"/>
            </a:avLst>
          </a:prstGeom>
          <a:solidFill>
            <a:schemeClr val="accent1"/>
          </a:solidFill>
          <a:ln cap="flat" cmpd="sng" w="25400">
            <a:solidFill>
              <a:srgbClr val="7B78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lt1"/>
                </a:solidFill>
                <a:latin typeface="Arial"/>
                <a:ea typeface="Arial"/>
                <a:cs typeface="Arial"/>
                <a:sym typeface="Arial"/>
              </a:rPr>
              <a:t>Medium available to all</a:t>
            </a:r>
            <a:endParaRPr/>
          </a:p>
          <a:p>
            <a:pPr indent="0" lvl="0" marL="0" marR="0" rtl="0" algn="ctr">
              <a:spcBef>
                <a:spcPts val="0"/>
              </a:spcBef>
              <a:spcAft>
                <a:spcPts val="0"/>
              </a:spcAft>
              <a:buNone/>
            </a:pPr>
            <a:r>
              <a:rPr b="0" i="0" lang="en-US" sz="3200" u="none" cap="none" strike="noStrike">
                <a:solidFill>
                  <a:schemeClr val="lt1"/>
                </a:solidFill>
                <a:latin typeface="Arial"/>
                <a:ea typeface="Arial"/>
                <a:cs typeface="Arial"/>
                <a:sym typeface="Arial"/>
              </a:rPr>
              <a:t>Medium regulated content is not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aas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2012-09-04T21:47:13Z</dcterms:created>
</cp:coreProperties>
</file>