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gml5xGgoOUQGF/6nK8zT+p7XhG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 name="Google Shape;3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Freedom of Speech Chapter</a:t>
            </a:r>
            <a:endParaRPr/>
          </a:p>
        </p:txBody>
      </p:sp>
      <p:sp>
        <p:nvSpPr>
          <p:cNvPr id="35" name="Google Shape;3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Pull a document from Wikileaks and show here (I showed a message format from the CIA Protego project (missile system) PIC based missile control developed by raytheon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WikiLeaks released U.S. military documents related to the wars in Iraq and Afghanistan, including videos of shooting incidents. When a long, costly war is controversial, does the public have a right to see the internal reports and vivid video that can inform debate? WikiLeaks released a large set of confidential U.S. diplomatic cables that included, among much else, discussions of the personalities of foreign leaders.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Climategate emails leaked in 2009 and 2011 showed that researchers at the University of East Anglia pursued a variety of methods to deny access to their temperature data by scientists who question some aspects of global warming. The emails also described efforts to stop scientific journals from publishing papers by scientists who are considered skeptics about global warming. Investigations by the British government and other groups concluded that the emails did not show scientific misconduct, but the research center had broken Britain’s Freedom of Information Act. The reports criticized various procedures the research group used but not its scientific conclusions. Some emails discussed criticisms and uncertainties related to details of the argument that human activity causes global warming. Researchers discuss such uncertainties in papers and conferences, but news reports often exclude them. Is it important for the public to know what is in the emails? What criteria argue for or against these leaks?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When evaluating the ethics of leaking documents on political or highly politicized issues, it can be difficult to make judgments that are independent of our views on the issues themselves.</a:t>
            </a:r>
            <a:endParaRPr/>
          </a:p>
          <a:p>
            <a:pPr indent="0" lvl="0" marL="0" rtl="0" algn="l">
              <a:spcBef>
                <a:spcPts val="360"/>
              </a:spcBef>
              <a:spcAft>
                <a:spcPts val="0"/>
              </a:spcAft>
              <a:buNone/>
            </a:pPr>
            <a:r>
              <a:t/>
            </a:r>
            <a:endParaRPr/>
          </a:p>
        </p:txBody>
      </p:sp>
      <p:sp>
        <p:nvSpPr>
          <p:cNvPr id="106" name="Google Shape;10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JBM slide</a:t>
            </a:r>
            <a:endParaRPr/>
          </a:p>
        </p:txBody>
      </p:sp>
      <p:sp>
        <p:nvSpPr>
          <p:cNvPr id="114" name="Google Shape;11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WikiLeaks released a secret U.S. government cable listing critical sites, such as telecommunications hubs, dams, pipelines, supplies of critical minerals, manufacturing complexes, and so on, where damage or disruption would cause significant harm. Some might defend publication of the list by arguing that it encourages better protection of the sites or that terrorists already know about the sites, but the risks seem to overwhelm any public value of this leak.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Some cables named whistleblowers, confidential informants, human rights activists, intelligence officers and Chinese people (in business, academia, and the Chinese government) who provided information about social and political conditions in China. The release of these documents put those people at risk.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U.S. government documents that WikiLeaks made public included approximately 250,000 diplomatic cables and thousands of other documents. The Climategate leaks included thousands of documents. Did the leakers review and evaluate all the documents they released to be sure they met reasonable criteria to justify the leaks? Should they have?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 the spirit of the Web, leakers can now let the public search through the documents for those of special interest. This can be valuable, but it can be wrong. Recall that an important justification for leaking documents that belong to someone else is that the leaker knows they contain information that the public should see. On the other hand, selective disclosure can distort information by presenting it without context.</a:t>
            </a:r>
            <a:endParaRPr/>
          </a:p>
        </p:txBody>
      </p:sp>
      <p:sp>
        <p:nvSpPr>
          <p:cNvPr id="122" name="Google Shape;12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person or organization establishing a site to publish leaked documents that serve an important public purpose should consider the various points already raised, but also has responsibilities to avoid abuse of the site. The site must have sufficient security to protect whistleblowers – the people who supply the documents. There should be a well-thought-out policy about how to handle requests or demands from law enforcement agencies (of various countries) for the identity of a person supplying documents. Verification of the authenticity and validity of leaked documents, while it can be difficult, is the responsibility of the site operators.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Freedom of speech and of the press leave us with the ethical responsibility for what we say and publish.</a:t>
            </a:r>
            <a:endParaRPr/>
          </a:p>
        </p:txBody>
      </p:sp>
      <p:sp>
        <p:nvSpPr>
          <p:cNvPr id="138" name="Google Shape;13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Thomas Paine’s name did not appear on the first printings of </a:t>
            </a:r>
            <a:r>
              <a:rPr i="1" lang="en-US"/>
              <a:t>Common Sense</a:t>
            </a:r>
            <a:r>
              <a:rPr lang="en-US"/>
              <a:t>, the book that roused support for the American Revolution.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Federalist Papers, published in newspapers in 1787 and 1788, argued for adoption of the U.S. Constitution. The authors, Alexander Hamilton, James Madison, and John Jay, used the pseudonym, Publius. </a:t>
            </a:r>
            <a:endParaRPr/>
          </a:p>
          <a:p>
            <a:pPr indent="0" lvl="0" marL="0" rtl="0" algn="l">
              <a:spcBef>
                <a:spcPts val="360"/>
              </a:spcBef>
              <a:spcAft>
                <a:spcPts val="0"/>
              </a:spcAft>
              <a:buNone/>
            </a:pPr>
            <a:r>
              <a:t/>
            </a:r>
            <a:endParaRPr/>
          </a:p>
        </p:txBody>
      </p:sp>
      <p:sp>
        <p:nvSpPr>
          <p:cNvPr id="146" name="Google Shape;14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Anonymizers are services available to send anonymous email. Reporters, human rights activists, citizens in repressive countries, and ordinary people use anonymous email to protect themselves.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Businesses, law enforcement agencies, and government intelligence services also use anonymizers.  A business might want to keep its research and planning about new products secret from competitors. If competitors can get logs of Web sites that a company’s employees visit, they might be able to figure out what the company is planning.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Anonymous Web surfing aids law enforcement investigations. Suppose law enforcement agents suspect a site contains child pornography, terrorist information, copyright-infringing material, or anything else relevant to an investigation. If they visit the site from their department computers, they might be blocked or see a bland page with nothing illegal. (Web sites can determine the IP addresses of a visitor and can block access from specified addresses or put up alternate pages for those visitors.)</a:t>
            </a:r>
            <a:endParaRPr/>
          </a:p>
        </p:txBody>
      </p:sp>
      <p:sp>
        <p:nvSpPr>
          <p:cNvPr id="154" name="Google Shape;15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a:t>Glowing reviews (such as those posted on eBay or Amazon.com) may actually be from the author, publisher, seller, or their friends.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U.S. and European countries are working on laws that require ISPs to maintain records of the true identity of each user and maintain records of online activity for potential use in criminal investigations.</a:t>
            </a:r>
            <a:endParaRPr/>
          </a:p>
          <a:p>
            <a:pPr indent="0" lvl="0" marL="0" rtl="0" algn="l">
              <a:spcBef>
                <a:spcPts val="360"/>
              </a:spcBef>
              <a:spcAft>
                <a:spcPts val="0"/>
              </a:spcAft>
              <a:buNone/>
            </a:pPr>
            <a:r>
              <a:t/>
            </a:r>
            <a:endParaRPr/>
          </a:p>
        </p:txBody>
      </p:sp>
      <p:sp>
        <p:nvSpPr>
          <p:cNvPr id="162" name="Google Shape;16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sz="2600"/>
              <a:t>Should ISPs be required to notify a member when the ISP receives a subpoena for the member’s identity, so the person has an opportunity to fight a subpoena in court?</a:t>
            </a:r>
            <a:endParaRPr/>
          </a:p>
          <a:p>
            <a:pPr indent="0" lvl="1" marL="0" rtl="0" algn="l">
              <a:spcBef>
                <a:spcPts val="780"/>
              </a:spcBef>
              <a:spcAft>
                <a:spcPts val="0"/>
              </a:spcAft>
              <a:buNone/>
            </a:pPr>
            <a:r>
              <a:t/>
            </a:r>
            <a:endParaRPr sz="2600"/>
          </a:p>
          <a:p>
            <a:pPr indent="0" lvl="1" marL="0" rtl="0" algn="l">
              <a:spcBef>
                <a:spcPts val="780"/>
              </a:spcBef>
              <a:spcAft>
                <a:spcPts val="0"/>
              </a:spcAft>
              <a:buNone/>
            </a:pPr>
            <a:r>
              <a:rPr lang="en-US" sz="2600"/>
              <a:t>Should it be the responsibility of law enforcement to develop tools to find criminals who hide behind anonymity, or should the task be made easier by requiring that we identify ourselves? </a:t>
            </a:r>
            <a:endParaRPr/>
          </a:p>
          <a:p>
            <a:pPr indent="0" lvl="1" marL="0" rtl="0" algn="l">
              <a:spcBef>
                <a:spcPts val="780"/>
              </a:spcBef>
              <a:spcAft>
                <a:spcPts val="0"/>
              </a:spcAft>
              <a:buNone/>
            </a:pPr>
            <a:r>
              <a:t/>
            </a:r>
            <a:endParaRPr sz="2600"/>
          </a:p>
          <a:p>
            <a:pPr indent="0" lvl="1" marL="0" rtl="0" algn="l">
              <a:spcBef>
                <a:spcPts val="780"/>
              </a:spcBef>
              <a:spcAft>
                <a:spcPts val="0"/>
              </a:spcAft>
              <a:buNone/>
            </a:pPr>
            <a:r>
              <a:rPr lang="en-US" sz="2600"/>
              <a:t>Does the potential for harm by criminals who use anonymity to hide from law enforcement outweigh the loss of privacy and restraint on freedom of speech for honest people who use anonymity responsibly?</a:t>
            </a:r>
            <a:endParaRPr/>
          </a:p>
          <a:p>
            <a:pPr indent="0" lvl="1" marL="0" rtl="0" algn="l">
              <a:spcBef>
                <a:spcPts val="780"/>
              </a:spcBef>
              <a:spcAft>
                <a:spcPts val="0"/>
              </a:spcAft>
              <a:buNone/>
            </a:pPr>
            <a:r>
              <a:t/>
            </a:r>
            <a:endParaRPr sz="2600"/>
          </a:p>
          <a:p>
            <a:pPr indent="0" lvl="0" marL="0" rtl="0" algn="l">
              <a:spcBef>
                <a:spcPts val="360"/>
              </a:spcBef>
              <a:spcAft>
                <a:spcPts val="0"/>
              </a:spcAft>
              <a:buNone/>
            </a:pPr>
            <a:r>
              <a:t/>
            </a:r>
            <a:endParaRPr/>
          </a:p>
        </p:txBody>
      </p:sp>
      <p:sp>
        <p:nvSpPr>
          <p:cNvPr id="170" name="Google Shape;17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 name="Google Shape;4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Email and fax machines played a significant role during the collapse of the Soviet Union and the democracy demonstrations in China’s Tiananmen Square. Facebook and cellphones were key tools in organizing the 2011 Arab Spring.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Dissidents in Iran, Vietnam, various Middle Eastern countries, and elsewhere use Skype to communicate because of its strong encryption. Some countries ban Skype. Others subvert it. Before the revolution in Egypt in 2011, the Egyptian government, for example, used spyware to intercept Skype communications. They did not break Skype’s encryption scheme. Instead, it appears they planted spyware on people’s computers that intercepted a communication before it was encrypted on the sender’s computer or after it was decrypted on the recipient’s computer. During the revolution, the government temporarily shut down the Internet and cellphone service entirely.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 some countries, government agents, using social media, pretend to be dissidents and distribute information about planned protests; the police arrest anyone who comes.</a:t>
            </a:r>
            <a:endParaRPr/>
          </a:p>
        </p:txBody>
      </p:sp>
      <p:sp>
        <p:nvSpPr>
          <p:cNvPr id="186" name="Google Shape;18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The government of Iran, at various times, blocked the sites of amazon.com, Wikipedia, the </a:t>
            </a:r>
            <a:r>
              <a:rPr i="1" lang="en-US"/>
              <a:t>New York Times</a:t>
            </a:r>
            <a:r>
              <a:rPr lang="en-US"/>
              <a:t>, and YouTube. It also blocked a site advocating the end of the practice of stoning women. Generally, the government says it blocks sites to keep out decadent Western culture.</a:t>
            </a:r>
            <a:endParaRPr/>
          </a:p>
          <a:p>
            <a:pPr indent="0" lvl="0" marL="0" rtl="0" algn="l">
              <a:lnSpc>
                <a:spcPct val="90000"/>
              </a:lnSpc>
              <a:spcBef>
                <a:spcPts val="360"/>
              </a:spcBef>
              <a:spcAft>
                <a:spcPts val="0"/>
              </a:spcAft>
              <a:buNone/>
            </a:pPr>
            <a:r>
              <a:t/>
            </a:r>
            <a:endParaRPr/>
          </a:p>
        </p:txBody>
      </p:sp>
      <p:sp>
        <p:nvSpPr>
          <p:cNvPr id="194" name="Google Shape;19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99ff84714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99ff84714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 name="Google Shape;54;g99ff84714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9ff847143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9ff847143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 name="Google Shape;61;g99ff847143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9ff847143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9ff847143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 name="Google Shape;68;g99ff847143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9ff847143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9ff847143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g99ff847143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JBM SLIDE</a:t>
            </a:r>
            <a:endParaRPr/>
          </a:p>
          <a:p>
            <a:pPr indent="0" lvl="0" marL="0" rtl="0" algn="l">
              <a:spcBef>
                <a:spcPts val="360"/>
              </a:spcBef>
              <a:spcAft>
                <a:spcPts val="0"/>
              </a:spcAft>
              <a:buNone/>
            </a:pPr>
            <a:r>
              <a:t/>
            </a:r>
            <a:endParaRPr/>
          </a:p>
        </p:txBody>
      </p:sp>
      <p:sp>
        <p:nvSpPr>
          <p:cNvPr id="89" name="Google Shape;8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JBM: Image from web</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Web is a convenient and powerful tool for whistleblowers. Some leaks serve valuable social purposes.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should remember that leaking begins with a strong ethical case against it. Leaked documents are often obtained by hacking into someone else’s computer or by an insider who violates a confidentiality agreement. Freedom of speech and press do not legitimate stealing files and publishing them. This does not mean that leaking is always wrong. It means that the reasons for leaking the material must be strong enough to overcome the ethical arguments against it, and the publisher of the leaked material must handle it responsibly.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Documents that include significant evidence of serious wrongdoing are reasonable candidates for leaks.</a:t>
            </a:r>
            <a:endParaRPr/>
          </a:p>
        </p:txBody>
      </p:sp>
      <p:sp>
        <p:nvSpPr>
          <p:cNvPr id="97" name="Google Shape;9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2"/>
          <p:cNvSpPr txBox="1"/>
          <p:nvPr>
            <p:ph type="ctrTitle"/>
          </p:nvPr>
        </p:nvSpPr>
        <p:spPr>
          <a:xfrm>
            <a:off x="990600" y="2819400"/>
            <a:ext cx="5715000" cy="1470025"/>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2"/>
          <p:cNvSpPr txBox="1"/>
          <p:nvPr>
            <p:ph idx="1" type="subTitle"/>
          </p:nvPr>
        </p:nvSpPr>
        <p:spPr>
          <a:xfrm>
            <a:off x="990600" y="4267200"/>
            <a:ext cx="4419600" cy="1752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rgbClr val="8C8B8A"/>
              </a:buClr>
              <a:buSzPts val="3000"/>
              <a:buNone/>
              <a:defRPr>
                <a:solidFill>
                  <a:srgbClr val="8C8B8A"/>
                </a:solidFill>
              </a:defRPr>
            </a:lvl1pPr>
            <a:lvl2pPr lvl="1" algn="ctr">
              <a:spcBef>
                <a:spcPts val="560"/>
              </a:spcBef>
              <a:spcAft>
                <a:spcPts val="0"/>
              </a:spcAft>
              <a:buClr>
                <a:srgbClr val="8C8B8A"/>
              </a:buClr>
              <a:buSzPts val="1400"/>
              <a:buNone/>
              <a:defRPr>
                <a:solidFill>
                  <a:srgbClr val="8C8B8A"/>
                </a:solidFill>
              </a:defRPr>
            </a:lvl2pPr>
            <a:lvl3pPr lvl="2" algn="ctr">
              <a:spcBef>
                <a:spcPts val="480"/>
              </a:spcBef>
              <a:spcAft>
                <a:spcPts val="0"/>
              </a:spcAft>
              <a:buClr>
                <a:srgbClr val="8C8B8A"/>
              </a:buClr>
              <a:buSzPts val="2400"/>
              <a:buNone/>
              <a:defRPr>
                <a:solidFill>
                  <a:srgbClr val="8C8B8A"/>
                </a:solidFill>
              </a:defRPr>
            </a:lvl3pPr>
            <a:lvl4pPr lvl="3" algn="ctr">
              <a:spcBef>
                <a:spcPts val="400"/>
              </a:spcBef>
              <a:spcAft>
                <a:spcPts val="0"/>
              </a:spcAft>
              <a:buClr>
                <a:srgbClr val="8C8B8A"/>
              </a:buClr>
              <a:buSzPts val="1500"/>
              <a:buNone/>
              <a:defRPr>
                <a:solidFill>
                  <a:srgbClr val="8C8B8A"/>
                </a:solidFill>
              </a:defRPr>
            </a:lvl4pPr>
            <a:lvl5pPr lvl="4" algn="ctr">
              <a:spcBef>
                <a:spcPts val="400"/>
              </a:spcBef>
              <a:spcAft>
                <a:spcPts val="0"/>
              </a:spcAft>
              <a:buClr>
                <a:srgbClr val="8C8B8A"/>
              </a:buClr>
              <a:buSzPts val="2000"/>
              <a:buNone/>
              <a:defRPr>
                <a:solidFill>
                  <a:srgbClr val="8C8B8A"/>
                </a:solidFill>
              </a:defRPr>
            </a:lvl5pPr>
            <a:lvl6pPr lvl="5" algn="ctr">
              <a:spcBef>
                <a:spcPts val="400"/>
              </a:spcBef>
              <a:spcAft>
                <a:spcPts val="0"/>
              </a:spcAft>
              <a:buClr>
                <a:srgbClr val="8C8B8A"/>
              </a:buClr>
              <a:buSzPts val="2000"/>
              <a:buNone/>
              <a:defRPr>
                <a:solidFill>
                  <a:srgbClr val="8C8B8A"/>
                </a:solidFill>
              </a:defRPr>
            </a:lvl6pPr>
            <a:lvl7pPr lvl="6" algn="ctr">
              <a:spcBef>
                <a:spcPts val="400"/>
              </a:spcBef>
              <a:spcAft>
                <a:spcPts val="0"/>
              </a:spcAft>
              <a:buClr>
                <a:srgbClr val="8C8B8A"/>
              </a:buClr>
              <a:buSzPts val="2000"/>
              <a:buNone/>
              <a:defRPr>
                <a:solidFill>
                  <a:srgbClr val="8C8B8A"/>
                </a:solidFill>
              </a:defRPr>
            </a:lvl7pPr>
            <a:lvl8pPr lvl="7" algn="ctr">
              <a:spcBef>
                <a:spcPts val="400"/>
              </a:spcBef>
              <a:spcAft>
                <a:spcPts val="0"/>
              </a:spcAft>
              <a:buClr>
                <a:srgbClr val="8C8B8A"/>
              </a:buClr>
              <a:buSzPts val="2000"/>
              <a:buNone/>
              <a:defRPr>
                <a:solidFill>
                  <a:srgbClr val="8C8B8A"/>
                </a:solidFill>
              </a:defRPr>
            </a:lvl8pPr>
            <a:lvl9pPr lvl="8" algn="ctr">
              <a:spcBef>
                <a:spcPts val="400"/>
              </a:spcBef>
              <a:spcAft>
                <a:spcPts val="0"/>
              </a:spcAft>
              <a:buClr>
                <a:srgbClr val="8C8B8A"/>
              </a:buClr>
              <a:buSzPts val="2000"/>
              <a:buNone/>
              <a:defRPr>
                <a:solidFill>
                  <a:srgbClr val="8C8B8A"/>
                </a:solidFill>
              </a:defRPr>
            </a:lvl9pPr>
          </a:lstStyle>
          <a:p/>
        </p:txBody>
      </p:sp>
      <p:sp>
        <p:nvSpPr>
          <p:cNvPr id="19" name="Google Shape;19;p3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3"/>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17500" lvl="1" marL="914400" algn="l">
              <a:spcBef>
                <a:spcPts val="560"/>
              </a:spcBef>
              <a:spcAft>
                <a:spcPts val="0"/>
              </a:spcAft>
              <a:buClr>
                <a:srgbClr val="A5A5A5"/>
              </a:buClr>
              <a:buSzPts val="1400"/>
              <a:buFont typeface="Noto Sans Symbols"/>
              <a:buChar char="▪"/>
              <a:defRPr/>
            </a:lvl2pPr>
            <a:lvl3pPr indent="-381000" lvl="2" marL="1371600" algn="l">
              <a:spcBef>
                <a:spcPts val="480"/>
              </a:spcBef>
              <a:spcAft>
                <a:spcPts val="0"/>
              </a:spcAft>
              <a:buClr>
                <a:srgbClr val="A5A5A5"/>
              </a:buClr>
              <a:buSzPts val="240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3"/>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3"/>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4" name="Shape 24"/>
        <p:cNvGrpSpPr/>
        <p:nvPr/>
      </p:nvGrpSpPr>
      <p:grpSpPr>
        <a:xfrm>
          <a:off x="0" y="0"/>
          <a:ext cx="0" cy="0"/>
          <a:chOff x="0" y="0"/>
          <a:chExt cx="0" cy="0"/>
        </a:xfrm>
      </p:grpSpPr>
      <p:sp>
        <p:nvSpPr>
          <p:cNvPr id="25" name="Google Shape;25;p3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6" name="Shape 26"/>
        <p:cNvGrpSpPr/>
        <p:nvPr/>
      </p:nvGrpSpPr>
      <p:grpSpPr>
        <a:xfrm>
          <a:off x="0" y="0"/>
          <a:ext cx="0" cy="0"/>
          <a:chOff x="0" y="0"/>
          <a:chExt cx="0" cy="0"/>
        </a:xfrm>
      </p:grpSpPr>
      <p:sp>
        <p:nvSpPr>
          <p:cNvPr id="27" name="Google Shape;27;p35"/>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 type="body"/>
          </p:nvPr>
        </p:nvSpPr>
        <p:spPr>
          <a:xfrm>
            <a:off x="1219200" y="1371600"/>
            <a:ext cx="76200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9" name="Shape 9"/>
        <p:cNvGrpSpPr/>
        <p:nvPr/>
      </p:nvGrpSpPr>
      <p:grpSpPr>
        <a:xfrm>
          <a:off x="0" y="0"/>
          <a:ext cx="0" cy="0"/>
          <a:chOff x="0" y="0"/>
          <a:chExt cx="0" cy="0"/>
        </a:xfrm>
      </p:grpSpPr>
      <p:sp>
        <p:nvSpPr>
          <p:cNvPr id="10" name="Google Shape;10;p31"/>
          <p:cNvSpPr/>
          <p:nvPr/>
        </p:nvSpPr>
        <p:spPr>
          <a:xfrm>
            <a:off x="876300" y="0"/>
            <a:ext cx="8305800" cy="68580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 name="Google Shape;11;p31"/>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12" name="Google Shape;12;p31"/>
          <p:cNvSpPr txBox="1"/>
          <p:nvPr>
            <p:ph idx="1" type="body"/>
          </p:nvPr>
        </p:nvSpPr>
        <p:spPr>
          <a:xfrm>
            <a:off x="1219200" y="1371600"/>
            <a:ext cx="7620000" cy="51054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13" name="Google Shape;13;p31"/>
          <p:cNvCxnSpPr/>
          <p:nvPr/>
        </p:nvCxnSpPr>
        <p:spPr>
          <a:xfrm>
            <a:off x="838200" y="0"/>
            <a:ext cx="0" cy="6858000"/>
          </a:xfrm>
          <a:prstGeom prst="straightConnector1">
            <a:avLst/>
          </a:prstGeom>
          <a:noFill/>
          <a:ln cap="flat" cmpd="sng" w="9525">
            <a:solidFill>
              <a:srgbClr val="679B9A"/>
            </a:solidFill>
            <a:prstDash val="solid"/>
            <a:round/>
            <a:headEnd len="sm" w="sm" type="none"/>
            <a:tailEnd len="sm" w="sm" type="none"/>
          </a:ln>
        </p:spPr>
      </p:cxnSp>
      <p:sp>
        <p:nvSpPr>
          <p:cNvPr id="14" name="Google Shape;14;p31"/>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00" u="none" cap="none" strike="noStrike">
                <a:solidFill>
                  <a:srgbClr val="8C8B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15" name="Google Shape;15;p31"/>
          <p:cNvPicPr preferRelativeResize="0"/>
          <p:nvPr/>
        </p:nvPicPr>
        <p:blipFill rotWithShape="1">
          <a:blip r:embed="rId2">
            <a:alphaModFix/>
          </a:blip>
          <a:srcRect b="0" l="0" r="0" t="0"/>
          <a:stretch/>
        </p:blipFill>
        <p:spPr>
          <a:xfrm>
            <a:off x="934453" y="6288721"/>
            <a:ext cx="695004" cy="4938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wikileaks.org/"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990600" y="2819400"/>
            <a:ext cx="5715000" cy="1470025"/>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
          <p:cNvSpPr txBox="1"/>
          <p:nvPr>
            <p:ph idx="1" type="subTitle"/>
          </p:nvPr>
        </p:nvSpPr>
        <p:spPr>
          <a:xfrm>
            <a:off x="990600" y="4267200"/>
            <a:ext cx="44196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C8B8A"/>
              </a:buClr>
              <a:buSzPts val="3000"/>
              <a:buNone/>
            </a:pPr>
            <a:r>
              <a:t/>
            </a:r>
            <a:endParaRPr/>
          </a:p>
        </p:txBody>
      </p:sp>
      <p:sp>
        <p:nvSpPr>
          <p:cNvPr id="39" name="Google Shape;39;p1"/>
          <p:cNvSpPr/>
          <p:nvPr/>
        </p:nvSpPr>
        <p:spPr>
          <a:xfrm>
            <a:off x="0" y="0"/>
            <a:ext cx="9220200" cy="6858000"/>
          </a:xfrm>
          <a:prstGeom prst="rect">
            <a:avLst/>
          </a:prstGeom>
          <a:solidFill>
            <a:srgbClr val="0B0C0B"/>
          </a:solidFill>
          <a:ln cap="flat" cmpd="sng" w="25400">
            <a:solidFill>
              <a:srgbClr val="221F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40" name="Google Shape;40;p1"/>
          <p:cNvPicPr preferRelativeResize="0"/>
          <p:nvPr/>
        </p:nvPicPr>
        <p:blipFill rotWithShape="1">
          <a:blip r:embed="rId3">
            <a:alphaModFix/>
          </a:blip>
          <a:srcRect b="2693" l="0" r="0" t="-6"/>
          <a:stretch/>
        </p:blipFill>
        <p:spPr>
          <a:xfrm>
            <a:off x="25400" y="0"/>
            <a:ext cx="5390394" cy="6858000"/>
          </a:xfrm>
          <a:prstGeom prst="rect">
            <a:avLst/>
          </a:prstGeom>
          <a:noFill/>
          <a:ln>
            <a:noFill/>
          </a:ln>
        </p:spPr>
      </p:pic>
      <p:sp>
        <p:nvSpPr>
          <p:cNvPr id="41" name="Google Shape;41;p1"/>
          <p:cNvSpPr txBox="1"/>
          <p:nvPr/>
        </p:nvSpPr>
        <p:spPr>
          <a:xfrm>
            <a:off x="6096000" y="6096000"/>
            <a:ext cx="3200400" cy="764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lt1"/>
                </a:solidFill>
                <a:latin typeface="Calibri"/>
                <a:ea typeface="Calibri"/>
                <a:cs typeface="Calibri"/>
                <a:sym typeface="Calibri"/>
              </a:rPr>
              <a:t>Based on slides prepared by Cyndi Chie, Sarah Frye and Sharon Gray. </a:t>
            </a:r>
            <a:endParaRPr/>
          </a:p>
          <a:p>
            <a:pPr indent="0" lvl="0" marL="0" marR="0" rtl="0" algn="l">
              <a:spcBef>
                <a:spcPts val="0"/>
              </a:spcBef>
              <a:spcAft>
                <a:spcPts val="0"/>
              </a:spcAft>
              <a:buNone/>
            </a:pPr>
            <a:r>
              <a:rPr b="0" i="0" lang="en-US" sz="1400" u="none" cap="none" strike="noStrike">
                <a:solidFill>
                  <a:schemeClr val="lt1"/>
                </a:solidFill>
                <a:latin typeface="Calibri"/>
                <a:ea typeface="Calibri"/>
                <a:cs typeface="Calibri"/>
                <a:sym typeface="Calibri"/>
              </a:rPr>
              <a:t>Fifth edition updated by Timothy Henry</a:t>
            </a:r>
            <a:endParaRPr b="0" i="0" sz="1400" u="none" cap="none" strike="noStrike">
              <a:solidFill>
                <a:schemeClr val="lt1"/>
              </a:solidFill>
              <a:latin typeface="Calibri"/>
              <a:ea typeface="Calibri"/>
              <a:cs typeface="Calibri"/>
              <a:sym typeface="Calibri"/>
            </a:endParaRPr>
          </a:p>
        </p:txBody>
      </p:sp>
      <p:sp>
        <p:nvSpPr>
          <p:cNvPr id="42" name="Google Shape;42;p1"/>
          <p:cNvSpPr/>
          <p:nvPr/>
        </p:nvSpPr>
        <p:spPr>
          <a:xfrm>
            <a:off x="3962519" y="2666880"/>
            <a:ext cx="4570559" cy="1751039"/>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Clr>
                <a:srgbClr val="8F8E8D"/>
              </a:buClr>
              <a:buSzPts val="1000"/>
              <a:buFont typeface="Calibri"/>
              <a:buNone/>
            </a:pPr>
            <a:r>
              <a:rPr b="0" i="0" lang="en-US" sz="4000" u="none" cap="none" strike="noStrike">
                <a:solidFill>
                  <a:srgbClr val="8F8E8D"/>
                </a:solidFill>
                <a:latin typeface="Calibri"/>
                <a:ea typeface="Calibri"/>
                <a:cs typeface="Calibri"/>
                <a:sym typeface="Calibri"/>
              </a:rPr>
              <a:t>CMPS 310</a:t>
            </a:r>
            <a:endParaRPr/>
          </a:p>
          <a:p>
            <a:pPr indent="0" lvl="0" marL="0" marR="0" rtl="0" algn="l">
              <a:spcBef>
                <a:spcPts val="0"/>
              </a:spcBef>
              <a:spcAft>
                <a:spcPts val="0"/>
              </a:spcAft>
              <a:buClr>
                <a:srgbClr val="8F8E8D"/>
              </a:buClr>
              <a:buSzPts val="1000"/>
              <a:buFont typeface="Calibri"/>
              <a:buNone/>
            </a:pPr>
            <a:r>
              <a:rPr b="0" i="0" lang="en-US" sz="4000" u="none" cap="none" strike="noStrike">
                <a:solidFill>
                  <a:srgbClr val="8F8E8D"/>
                </a:solidFill>
                <a:latin typeface="Calibri"/>
                <a:ea typeface="Calibri"/>
                <a:cs typeface="Calibri"/>
                <a:sym typeface="Calibri"/>
              </a:rPr>
              <a:t>Lecture </a:t>
            </a:r>
            <a:r>
              <a:rPr lang="en-US" sz="4000">
                <a:solidFill>
                  <a:srgbClr val="8F8E8D"/>
                </a:solidFill>
                <a:latin typeface="Calibri"/>
                <a:ea typeface="Calibri"/>
                <a:cs typeface="Calibri"/>
                <a:sym typeface="Calibri"/>
              </a:rPr>
              <a:t>6</a:t>
            </a:r>
            <a:endParaRPr b="0" i="0" sz="4000" u="none" cap="none" strike="noStrike">
              <a:solidFill>
                <a:srgbClr val="8F8E8D"/>
              </a:solidFill>
              <a:latin typeface="Calibri"/>
              <a:ea typeface="Calibri"/>
              <a:cs typeface="Calibri"/>
              <a:sym typeface="Calibri"/>
            </a:endParaRPr>
          </a:p>
          <a:p>
            <a:pPr indent="0" lvl="0" marL="0" marR="0" rtl="0" algn="l">
              <a:spcBef>
                <a:spcPts val="0"/>
              </a:spcBef>
              <a:spcAft>
                <a:spcPts val="0"/>
              </a:spcAft>
              <a:buClr>
                <a:srgbClr val="FF6600"/>
              </a:buClr>
              <a:buSzPts val="625"/>
              <a:buFont typeface="Calibri"/>
              <a:buNone/>
            </a:pPr>
            <a:r>
              <a:rPr b="0" i="0" lang="en-US" sz="2500" u="none" cap="none" strike="noStrike">
                <a:solidFill>
                  <a:srgbClr val="FF6600"/>
                </a:solidFill>
                <a:latin typeface="Calibri"/>
                <a:ea typeface="Calibri"/>
                <a:cs typeface="Calibri"/>
                <a:sym typeface="Calibri"/>
              </a:rPr>
              <a:t>Chapter 3 Part 2 :</a:t>
            </a:r>
            <a:endParaRPr b="0" i="0" sz="2500" u="none" cap="none" strike="noStrike">
              <a:solidFill>
                <a:srgbClr val="FF6600"/>
              </a:solidFill>
              <a:latin typeface="Calibri"/>
              <a:ea typeface="Calibri"/>
              <a:cs typeface="Calibri"/>
              <a:sym typeface="Calibri"/>
            </a:endParaRPr>
          </a:p>
          <a:p>
            <a:pPr indent="0" lvl="0" marL="0" marR="0" rtl="0" algn="l">
              <a:spcBef>
                <a:spcPts val="0"/>
              </a:spcBef>
              <a:spcAft>
                <a:spcPts val="0"/>
              </a:spcAft>
              <a:buClr>
                <a:srgbClr val="FF6600"/>
              </a:buClr>
              <a:buSzPts val="625"/>
              <a:buFont typeface="Calibri"/>
              <a:buNone/>
            </a:pPr>
            <a:r>
              <a:rPr b="0" i="0" lang="en-US" sz="2500" u="none" cap="none" strike="noStrike">
                <a:solidFill>
                  <a:srgbClr val="FF6600"/>
                </a:solidFill>
                <a:latin typeface="Calibri"/>
                <a:ea typeface="Calibri"/>
                <a:cs typeface="Calibri"/>
                <a:sym typeface="Calibri"/>
              </a:rPr>
              <a:t>Posting/Leaking Sensitive Material; Anonymity</a:t>
            </a:r>
            <a:endParaRPr b="0" i="0" sz="2500" u="none" cap="none" strike="noStrike">
              <a:solidFill>
                <a:srgbClr val="FF66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Leaks</a:t>
            </a:r>
            <a:endParaRPr/>
          </a:p>
          <a:p>
            <a:pPr indent="-285750" lvl="1" marL="742950" rtl="0" algn="l">
              <a:spcBef>
                <a:spcPts val="520"/>
              </a:spcBef>
              <a:spcAft>
                <a:spcPts val="0"/>
              </a:spcAft>
              <a:buSzPts val="1300"/>
              <a:buChar char="▪"/>
            </a:pPr>
            <a:r>
              <a:rPr lang="en-US" sz="2600"/>
              <a:t>Examples</a:t>
            </a:r>
            <a:endParaRPr sz="2600"/>
          </a:p>
          <a:p>
            <a:pPr indent="-228600" lvl="2" marL="1143000" rtl="0" algn="l">
              <a:spcBef>
                <a:spcPts val="480"/>
              </a:spcBef>
              <a:spcAft>
                <a:spcPts val="0"/>
              </a:spcAft>
              <a:buSzPts val="2400"/>
              <a:buChar char="▪"/>
            </a:pPr>
            <a:r>
              <a:rPr lang="en-US" u="sng">
                <a:solidFill>
                  <a:schemeClr val="hlink"/>
                </a:solidFill>
                <a:hlinkClick r:id="rId3"/>
              </a:rPr>
              <a:t>WikiLeaks </a:t>
            </a:r>
            <a:endParaRPr/>
          </a:p>
          <a:p>
            <a:pPr indent="-228600" lvl="2" marL="1143000" rtl="0" algn="l">
              <a:spcBef>
                <a:spcPts val="480"/>
              </a:spcBef>
              <a:spcAft>
                <a:spcPts val="0"/>
              </a:spcAft>
              <a:buSzPts val="2400"/>
              <a:buChar char="▪"/>
            </a:pPr>
            <a:r>
              <a:rPr lang="en-US"/>
              <a:t>Climategate</a:t>
            </a:r>
            <a:endParaRPr/>
          </a:p>
        </p:txBody>
      </p:sp>
      <p:pic>
        <p:nvPicPr>
          <p:cNvPr id="109" name="Google Shape;109;p7"/>
          <p:cNvPicPr preferRelativeResize="0"/>
          <p:nvPr>
            <p:ph type="title"/>
          </p:nvPr>
        </p:nvPicPr>
        <p:blipFill rotWithShape="1">
          <a:blip r:embed="rId4">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110" name="Google Shape;110;p7"/>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A5A5A5"/>
              </a:buClr>
              <a:buSzPts val="3000"/>
              <a:buFont typeface="Noto Sans Symbols"/>
              <a:buChar char="▪"/>
            </a:pPr>
            <a:r>
              <a:rPr lang="en-US"/>
              <a:t>We can argue that leaking is typically NOT ethical (especially from Deontology)</a:t>
            </a:r>
            <a:endParaRPr/>
          </a:p>
          <a:p>
            <a:pPr indent="-285750" lvl="1" marL="742950" rtl="0" algn="l">
              <a:spcBef>
                <a:spcPts val="560"/>
              </a:spcBef>
              <a:spcAft>
                <a:spcPts val="0"/>
              </a:spcAft>
              <a:buSzPts val="1400"/>
              <a:buChar char="▪"/>
            </a:pPr>
            <a:r>
              <a:rPr lang="en-US"/>
              <a:t>Documents are obtained by:</a:t>
            </a:r>
            <a:endParaRPr/>
          </a:p>
          <a:p>
            <a:pPr indent="-228600" lvl="2" marL="1143000" rtl="0" algn="l">
              <a:spcBef>
                <a:spcPts val="480"/>
              </a:spcBef>
              <a:spcAft>
                <a:spcPts val="0"/>
              </a:spcAft>
              <a:buSzPts val="2400"/>
              <a:buChar char="▪"/>
            </a:pPr>
            <a:r>
              <a:rPr lang="en-US"/>
              <a:t>Hacking</a:t>
            </a:r>
            <a:endParaRPr/>
          </a:p>
          <a:p>
            <a:pPr indent="-228600" lvl="2" marL="1143000" rtl="0" algn="l">
              <a:spcBef>
                <a:spcPts val="480"/>
              </a:spcBef>
              <a:spcAft>
                <a:spcPts val="0"/>
              </a:spcAft>
              <a:buSzPts val="2400"/>
              <a:buChar char="▪"/>
            </a:pPr>
            <a:r>
              <a:rPr lang="en-US"/>
              <a:t>Theft</a:t>
            </a:r>
            <a:endParaRPr/>
          </a:p>
          <a:p>
            <a:pPr indent="-228600" lvl="2" marL="1143000" rtl="0" algn="l">
              <a:spcBef>
                <a:spcPts val="480"/>
              </a:spcBef>
              <a:spcAft>
                <a:spcPts val="0"/>
              </a:spcAft>
              <a:buSzPts val="2400"/>
              <a:buChar char="▪"/>
            </a:pPr>
            <a:r>
              <a:rPr lang="en-US"/>
              <a:t>Etc.</a:t>
            </a:r>
            <a:endParaRPr/>
          </a:p>
          <a:p>
            <a:pPr indent="-342900" lvl="0" marL="342900" rtl="0" algn="l">
              <a:spcBef>
                <a:spcPts val="600"/>
              </a:spcBef>
              <a:spcAft>
                <a:spcPts val="0"/>
              </a:spcAft>
              <a:buClr>
                <a:srgbClr val="A5A5A5"/>
              </a:buClr>
              <a:buSzPts val="3000"/>
              <a:buFont typeface="Noto Sans Symbols"/>
              <a:buChar char="▪"/>
            </a:pPr>
            <a:r>
              <a:rPr lang="en-US"/>
              <a:t>Reasons for leaking must be strong enough to overcome ethical arguments against it</a:t>
            </a:r>
            <a:endParaRPr/>
          </a:p>
          <a:p>
            <a:pPr indent="-285750" lvl="1" marL="742950" rtl="0" algn="l">
              <a:spcBef>
                <a:spcPts val="560"/>
              </a:spcBef>
              <a:spcAft>
                <a:spcPts val="0"/>
              </a:spcAft>
              <a:buSzPts val="1400"/>
              <a:buChar char="▪"/>
            </a:pPr>
            <a:r>
              <a:rPr lang="en-US"/>
              <a:t>Expose Corruption</a:t>
            </a:r>
            <a:endParaRPr/>
          </a:p>
          <a:p>
            <a:pPr indent="-285750" lvl="1" marL="742950" rtl="0" algn="l">
              <a:spcBef>
                <a:spcPts val="560"/>
              </a:spcBef>
              <a:spcAft>
                <a:spcPts val="0"/>
              </a:spcAft>
              <a:buSzPts val="1400"/>
              <a:buChar char="▪"/>
            </a:pPr>
            <a:r>
              <a:rPr lang="en-US"/>
              <a:t>But in mass, done carelessly, can cause harm</a:t>
            </a:r>
            <a:endParaRPr/>
          </a:p>
        </p:txBody>
      </p:sp>
      <p:sp>
        <p:nvSpPr>
          <p:cNvPr id="117" name="Google Shape;117;p8"/>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pic>
        <p:nvPicPr>
          <p:cNvPr id="118" name="Google Shape;118;p8"/>
          <p:cNvPicPr preferRelativeResize="0"/>
          <p:nvPr/>
        </p:nvPicPr>
        <p:blipFill rotWithShape="1">
          <a:blip r:embed="rId3">
            <a:alphaModFix/>
          </a:blip>
          <a:srcRect b="0" l="0" r="0" t="0"/>
          <a:stretch/>
        </p:blipFill>
        <p:spPr>
          <a:xfrm>
            <a:off x="982713" y="36538"/>
            <a:ext cx="7504111" cy="1444625"/>
          </a:xfrm>
          <a:prstGeom prst="rect">
            <a:avLst/>
          </a:prstGeom>
          <a:noFill/>
          <a:ln>
            <a:noFill/>
          </a:ln>
          <a:effectLst>
            <a:outerShdw blurRad="63500" rotWithShape="0" algn="ctr" dir="3179998" dist="33020">
              <a:srgbClr val="000000">
                <a:alpha val="298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Leaks</a:t>
            </a:r>
            <a:endParaRPr/>
          </a:p>
          <a:p>
            <a:pPr indent="-279400" lvl="1" marL="742950" rtl="0" algn="l">
              <a:spcBef>
                <a:spcPts val="520"/>
              </a:spcBef>
              <a:spcAft>
                <a:spcPts val="0"/>
              </a:spcAft>
              <a:buSzPts val="1200"/>
              <a:buChar char="▪"/>
            </a:pPr>
            <a:r>
              <a:rPr lang="en-US" sz="2600"/>
              <a:t>Potentially dangerous leaks</a:t>
            </a:r>
            <a:endParaRPr/>
          </a:p>
          <a:p>
            <a:pPr indent="-228600" lvl="2" marL="1143000" rtl="0" algn="l">
              <a:spcBef>
                <a:spcPts val="440"/>
              </a:spcBef>
              <a:spcAft>
                <a:spcPts val="0"/>
              </a:spcAft>
              <a:buSzPts val="2200"/>
              <a:buChar char="▪"/>
            </a:pPr>
            <a:r>
              <a:rPr lang="en-US" sz="2200"/>
              <a:t>WikiLeaks released US Govt information about critical sites</a:t>
            </a:r>
            <a:endParaRPr/>
          </a:p>
          <a:p>
            <a:pPr indent="-279400" lvl="1" marL="742950" rtl="0" algn="l">
              <a:spcBef>
                <a:spcPts val="520"/>
              </a:spcBef>
              <a:spcAft>
                <a:spcPts val="0"/>
              </a:spcAft>
              <a:buSzPts val="1200"/>
              <a:buChar char="▪"/>
            </a:pPr>
            <a:r>
              <a:rPr lang="en-US" sz="2600"/>
              <a:t>Releasing a huge mass of documents</a:t>
            </a:r>
            <a:endParaRPr sz="2600"/>
          </a:p>
          <a:p>
            <a:pPr indent="-279400" lvl="1" marL="742950" rtl="0" algn="l">
              <a:spcBef>
                <a:spcPts val="520"/>
              </a:spcBef>
              <a:spcAft>
                <a:spcPts val="0"/>
              </a:spcAft>
              <a:buSzPts val="1200"/>
              <a:buChar char="▪"/>
            </a:pPr>
            <a:r>
              <a:rPr lang="en-US" sz="2600"/>
              <a:t>hard to control effects of release when it’s unlikely that you’ve poured through the documents before releasing them</a:t>
            </a:r>
            <a:endParaRPr sz="2600"/>
          </a:p>
          <a:p>
            <a:pPr indent="-279400" lvl="1" marL="742950" rtl="0" algn="l">
              <a:spcBef>
                <a:spcPts val="520"/>
              </a:spcBef>
              <a:spcAft>
                <a:spcPts val="0"/>
              </a:spcAft>
              <a:buSzPts val="1200"/>
              <a:buChar char="▪"/>
            </a:pPr>
            <a:r>
              <a:rPr lang="en-US" sz="2600"/>
              <a:t>Consider that documents contained information about whistleblowers and informants</a:t>
            </a:r>
            <a:endParaRPr sz="2600"/>
          </a:p>
          <a:p>
            <a:pPr indent="-241300" lvl="2" marL="1143000" rtl="0" algn="l">
              <a:spcBef>
                <a:spcPts val="520"/>
              </a:spcBef>
              <a:spcAft>
                <a:spcPts val="0"/>
              </a:spcAft>
              <a:buSzPts val="2600"/>
              <a:buChar char="▪"/>
            </a:pPr>
            <a:r>
              <a:rPr lang="en-US" sz="2600"/>
              <a:t>Many people in China who released info were named in a big leak</a:t>
            </a:r>
            <a:endParaRPr sz="2600"/>
          </a:p>
        </p:txBody>
      </p:sp>
      <p:pic>
        <p:nvPicPr>
          <p:cNvPr id="125" name="Google Shape;125;p9"/>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126" name="Google Shape;126;p9"/>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000"/>
              <a:buFont typeface="Noto Sans Symbols"/>
              <a:buNone/>
            </a:pPr>
            <a:r>
              <a:rPr lang="en-US"/>
              <a:t>Discussion Question</a:t>
            </a:r>
            <a:endParaRPr/>
          </a:p>
          <a:p>
            <a:pPr indent="-342900" lvl="0" marL="342900" rtl="0" algn="l">
              <a:spcBef>
                <a:spcPts val="560"/>
              </a:spcBef>
              <a:spcAft>
                <a:spcPts val="0"/>
              </a:spcAft>
              <a:buSzPts val="2800"/>
              <a:buChar char="▪"/>
            </a:pPr>
            <a:r>
              <a:rPr i="1" lang="en-US" sz="2800"/>
              <a:t>Does the value of informing the public of controversial and sensitive information outweigh the dangers and risks?</a:t>
            </a:r>
            <a:endParaRPr i="1" sz="2800"/>
          </a:p>
        </p:txBody>
      </p:sp>
      <p:pic>
        <p:nvPicPr>
          <p:cNvPr id="133" name="Google Shape;133;p10"/>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134" name="Google Shape;134;p10"/>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idx="1" type="body"/>
          </p:nvPr>
        </p:nvSpPr>
        <p:spPr>
          <a:xfrm>
            <a:off x="1219200" y="1371600"/>
            <a:ext cx="76962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Leaks</a:t>
            </a:r>
            <a:endParaRPr/>
          </a:p>
          <a:p>
            <a:pPr indent="-285750" lvl="1" marL="742950" rtl="0" algn="l">
              <a:spcBef>
                <a:spcPts val="520"/>
              </a:spcBef>
              <a:spcAft>
                <a:spcPts val="0"/>
              </a:spcAft>
              <a:buSzPts val="1300"/>
              <a:buChar char="▪"/>
            </a:pPr>
            <a:r>
              <a:rPr lang="en-US" sz="2600"/>
              <a:t>Responsibilities of operators of Web sites for leaks</a:t>
            </a:r>
            <a:endParaRPr/>
          </a:p>
          <a:p>
            <a:pPr indent="-203200" lvl="1" marL="742950" rtl="0" algn="l">
              <a:spcBef>
                <a:spcPts val="520"/>
              </a:spcBef>
              <a:spcAft>
                <a:spcPts val="0"/>
              </a:spcAft>
              <a:buSzPts val="1300"/>
              <a:buNone/>
            </a:pPr>
            <a:r>
              <a:t/>
            </a:r>
            <a:endParaRPr sz="2600"/>
          </a:p>
          <a:p>
            <a:pPr indent="-342900" lvl="0" marL="342900" rtl="0" algn="l">
              <a:spcBef>
                <a:spcPts val="560"/>
              </a:spcBef>
              <a:spcAft>
                <a:spcPts val="0"/>
              </a:spcAft>
              <a:buSzPts val="2800"/>
              <a:buChar char="▪"/>
            </a:pPr>
            <a:r>
              <a:rPr lang="en-US" sz="2800"/>
              <a:t>Operator of website should:</a:t>
            </a:r>
            <a:endParaRPr/>
          </a:p>
          <a:p>
            <a:pPr indent="-285750" lvl="1" marL="742950" rtl="0" algn="l">
              <a:spcBef>
                <a:spcPts val="520"/>
              </a:spcBef>
              <a:spcAft>
                <a:spcPts val="0"/>
              </a:spcAft>
              <a:buSzPts val="1300"/>
              <a:buChar char="▪"/>
            </a:pPr>
            <a:r>
              <a:rPr lang="en-US" sz="2600"/>
              <a:t>Be providing an important public service</a:t>
            </a:r>
            <a:endParaRPr/>
          </a:p>
          <a:p>
            <a:pPr indent="-285750" lvl="1" marL="742950" rtl="0" algn="l">
              <a:spcBef>
                <a:spcPts val="520"/>
              </a:spcBef>
              <a:spcAft>
                <a:spcPts val="0"/>
              </a:spcAft>
              <a:buSzPts val="1300"/>
              <a:buChar char="▪"/>
            </a:pPr>
            <a:r>
              <a:rPr lang="en-US" sz="2600"/>
              <a:t>Avoid abuse of the site</a:t>
            </a:r>
            <a:endParaRPr/>
          </a:p>
          <a:p>
            <a:pPr indent="-285750" lvl="1" marL="742950" rtl="0" algn="l">
              <a:spcBef>
                <a:spcPts val="520"/>
              </a:spcBef>
              <a:spcAft>
                <a:spcPts val="0"/>
              </a:spcAft>
              <a:buSzPts val="1300"/>
              <a:buChar char="▪"/>
            </a:pPr>
            <a:r>
              <a:rPr lang="en-US" sz="2600"/>
              <a:t>Protect Whistleblowers</a:t>
            </a:r>
            <a:endParaRPr/>
          </a:p>
          <a:p>
            <a:pPr indent="-285750" lvl="1" marL="742950" rtl="0" algn="l">
              <a:spcBef>
                <a:spcPts val="520"/>
              </a:spcBef>
              <a:spcAft>
                <a:spcPts val="0"/>
              </a:spcAft>
              <a:buSzPts val="1300"/>
              <a:buChar char="▪"/>
            </a:pPr>
            <a:r>
              <a:rPr lang="en-US" sz="2600"/>
              <a:t>Policy to handle request or demands of law enforcement</a:t>
            </a:r>
            <a:endParaRPr/>
          </a:p>
        </p:txBody>
      </p:sp>
      <p:pic>
        <p:nvPicPr>
          <p:cNvPr id="141" name="Google Shape;141;p11"/>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142" name="Google Shape;142;p11"/>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i="1" lang="en-US" sz="2800"/>
              <a:t>Common Sense</a:t>
            </a:r>
            <a:r>
              <a:rPr lang="en-US" sz="2800"/>
              <a:t> and Federalist Papers</a:t>
            </a:r>
            <a:endParaRPr sz="2800"/>
          </a:p>
          <a:p>
            <a:pPr indent="-374650" lvl="1" marL="742950" rtl="0" algn="l">
              <a:spcBef>
                <a:spcPts val="0"/>
              </a:spcBef>
              <a:spcAft>
                <a:spcPts val="0"/>
              </a:spcAft>
              <a:buSzPts val="2800"/>
              <a:buChar char="▪"/>
            </a:pPr>
            <a:r>
              <a:rPr lang="en-US"/>
              <a:t>Thomas Paine’s name did not appear on the first printing</a:t>
            </a:r>
            <a:endParaRPr/>
          </a:p>
          <a:p>
            <a:pPr indent="-285750" lvl="1" marL="742950" rtl="0" algn="l">
              <a:spcBef>
                <a:spcPts val="0"/>
              </a:spcBef>
              <a:spcAft>
                <a:spcPts val="0"/>
              </a:spcAft>
              <a:buSzPts val="1400"/>
              <a:buChar char="▪"/>
            </a:pPr>
            <a:r>
              <a:rPr lang="en-US"/>
              <a:t>Pseudonyms for controversial though was common.</a:t>
            </a:r>
            <a:endParaRPr/>
          </a:p>
          <a:p>
            <a:pPr indent="-285750" lvl="1" marL="742950" rtl="0" algn="l">
              <a:spcBef>
                <a:spcPts val="0"/>
              </a:spcBef>
              <a:spcAft>
                <a:spcPts val="0"/>
              </a:spcAft>
              <a:buSzPts val="1400"/>
              <a:buChar char="▪"/>
            </a:pPr>
            <a:r>
              <a:rPr lang="en-US"/>
              <a:t>Many scientists will publish fiction or novels under a pen name so that it isn’t connected to their professional work</a:t>
            </a:r>
            <a:endParaRPr/>
          </a:p>
          <a:p>
            <a:pPr indent="-285750" lvl="1" marL="742950" rtl="0" algn="l">
              <a:spcBef>
                <a:spcPts val="0"/>
              </a:spcBef>
              <a:spcAft>
                <a:spcPts val="0"/>
              </a:spcAft>
              <a:buSzPts val="1400"/>
              <a:buChar char="▪"/>
            </a:pPr>
            <a:r>
              <a:rPr lang="en-US"/>
              <a:t>In modern contexts, many people love reddit for anonymity.</a:t>
            </a:r>
            <a:endParaRPr/>
          </a:p>
          <a:p>
            <a:pPr indent="-203200" lvl="1" marL="742950" rtl="0" algn="l">
              <a:spcBef>
                <a:spcPts val="520"/>
              </a:spcBef>
              <a:spcAft>
                <a:spcPts val="0"/>
              </a:spcAft>
              <a:buSzPts val="1300"/>
              <a:buNone/>
            </a:pPr>
            <a:r>
              <a:t/>
            </a:r>
            <a:endParaRPr sz="2600"/>
          </a:p>
        </p:txBody>
      </p:sp>
      <p:pic>
        <p:nvPicPr>
          <p:cNvPr id="149" name="Google Shape;149;p12"/>
          <p:cNvPicPr preferRelativeResize="0"/>
          <p:nvPr>
            <p:ph type="title"/>
          </p:nvPr>
        </p:nvPicPr>
        <p:blipFill rotWithShape="1">
          <a:blip r:embed="rId3">
            <a:alphaModFix/>
          </a:blip>
          <a:srcRect b="0" l="0" r="0" t="0"/>
          <a:stretch/>
        </p:blipFill>
        <p:spPr>
          <a:xfrm>
            <a:off x="933450" y="182563"/>
            <a:ext cx="7540500" cy="1285800"/>
          </a:xfrm>
          <a:prstGeom prst="rect">
            <a:avLst/>
          </a:prstGeom>
          <a:noFill/>
          <a:ln>
            <a:noFill/>
          </a:ln>
          <a:effectLst>
            <a:outerShdw blurRad="63500" rotWithShape="0" algn="ctr" dir="3179998" dist="33020">
              <a:srgbClr val="000000">
                <a:alpha val="29800"/>
              </a:srgbClr>
            </a:outerShdw>
          </a:effectLst>
        </p:spPr>
      </p:pic>
      <p:sp>
        <p:nvSpPr>
          <p:cNvPr id="150" name="Google Shape;150;p12"/>
          <p:cNvSpPr txBox="1"/>
          <p:nvPr>
            <p:ph idx="11" type="ftr"/>
          </p:nvPr>
        </p:nvSpPr>
        <p:spPr>
          <a:xfrm>
            <a:off x="5676900" y="6477000"/>
            <a:ext cx="3467100" cy="342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Positive uses of anonymity</a:t>
            </a:r>
            <a:endParaRPr/>
          </a:p>
          <a:p>
            <a:pPr indent="-285750" lvl="1" marL="742950" rtl="0" algn="l">
              <a:spcBef>
                <a:spcPts val="560"/>
              </a:spcBef>
              <a:spcAft>
                <a:spcPts val="0"/>
              </a:spcAft>
              <a:buSzPts val="1400"/>
              <a:buChar char="▪"/>
            </a:pPr>
            <a:r>
              <a:rPr lang="en-US"/>
              <a:t>Protect political speech</a:t>
            </a:r>
            <a:endParaRPr/>
          </a:p>
          <a:p>
            <a:pPr indent="-285750" lvl="1" marL="742950" rtl="0" algn="l">
              <a:spcBef>
                <a:spcPts val="560"/>
              </a:spcBef>
              <a:spcAft>
                <a:spcPts val="0"/>
              </a:spcAft>
              <a:buSzPts val="1400"/>
              <a:buChar char="▪"/>
            </a:pPr>
            <a:r>
              <a:rPr lang="en-US"/>
              <a:t>Protect against retaliation and embarrassment</a:t>
            </a:r>
            <a:endParaRPr/>
          </a:p>
          <a:p>
            <a:pPr indent="-342900" lvl="0" marL="342900" rtl="0" algn="l">
              <a:spcBef>
                <a:spcPts val="560"/>
              </a:spcBef>
              <a:spcAft>
                <a:spcPts val="0"/>
              </a:spcAft>
              <a:buSzPts val="2800"/>
              <a:buChar char="▪"/>
            </a:pPr>
            <a:r>
              <a:rPr lang="en-US" sz="2800"/>
              <a:t>Anonymizing services</a:t>
            </a:r>
            <a:endParaRPr/>
          </a:p>
          <a:p>
            <a:pPr indent="-285750" lvl="1" marL="742950" rtl="0" algn="l">
              <a:spcBef>
                <a:spcPts val="560"/>
              </a:spcBef>
              <a:spcAft>
                <a:spcPts val="0"/>
              </a:spcAft>
              <a:buSzPts val="1400"/>
              <a:buChar char="▪"/>
            </a:pPr>
            <a:r>
              <a:rPr lang="en-US"/>
              <a:t>used by individuals, businesses, law enforcement agencies, and government intelligence services</a:t>
            </a:r>
            <a:endParaRPr/>
          </a:p>
          <a:p>
            <a:pPr indent="-285750" lvl="1" marL="742950" rtl="0" algn="l">
              <a:spcBef>
                <a:spcPts val="560"/>
              </a:spcBef>
              <a:spcAft>
                <a:spcPts val="0"/>
              </a:spcAft>
              <a:buSzPts val="1400"/>
              <a:buChar char="▪"/>
            </a:pPr>
            <a:r>
              <a:rPr lang="en-US"/>
              <a:t>Anonymous mail service was commonly used in countries with strict restriction on speech</a:t>
            </a:r>
            <a:endParaRPr/>
          </a:p>
          <a:p>
            <a:pPr indent="-152400" lvl="0" marL="342900" rtl="0" algn="l">
              <a:spcBef>
                <a:spcPts val="600"/>
              </a:spcBef>
              <a:spcAft>
                <a:spcPts val="0"/>
              </a:spcAft>
              <a:buSzPts val="3000"/>
              <a:buNone/>
            </a:pPr>
            <a:r>
              <a:t/>
            </a:r>
            <a:endParaRPr/>
          </a:p>
          <a:p>
            <a:pPr indent="-152400" lvl="0" marL="342900" rtl="0" algn="l">
              <a:spcBef>
                <a:spcPts val="600"/>
              </a:spcBef>
              <a:spcAft>
                <a:spcPts val="0"/>
              </a:spcAft>
              <a:buSzPts val="3000"/>
              <a:buNone/>
            </a:pPr>
            <a:r>
              <a:t/>
            </a:r>
            <a:endParaRPr/>
          </a:p>
        </p:txBody>
      </p:sp>
      <p:pic>
        <p:nvPicPr>
          <p:cNvPr id="157" name="Google Shape;157;p13"/>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58" name="Google Shape;158;p13"/>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Negative uses of anonymity</a:t>
            </a:r>
            <a:endParaRPr/>
          </a:p>
          <a:p>
            <a:pPr indent="-285750" lvl="1" marL="742950" rtl="0" algn="l">
              <a:spcBef>
                <a:spcPts val="560"/>
              </a:spcBef>
              <a:spcAft>
                <a:spcPts val="0"/>
              </a:spcAft>
              <a:buSzPts val="1400"/>
              <a:buChar char="▪"/>
            </a:pPr>
            <a:r>
              <a:rPr lang="en-US"/>
              <a:t>protects criminal and antisocial activities</a:t>
            </a:r>
            <a:endParaRPr/>
          </a:p>
          <a:p>
            <a:pPr indent="-285750" lvl="1" marL="742950" rtl="0" algn="l">
              <a:spcBef>
                <a:spcPts val="560"/>
              </a:spcBef>
              <a:spcAft>
                <a:spcPts val="0"/>
              </a:spcAft>
              <a:buSzPts val="1400"/>
              <a:buChar char="▪"/>
            </a:pPr>
            <a:r>
              <a:rPr lang="en-US"/>
              <a:t>aids fraud, harassment, extortion, distribution of child pornography, theft, and copyright infringement</a:t>
            </a:r>
            <a:endParaRPr/>
          </a:p>
          <a:p>
            <a:pPr indent="-285750" lvl="1" marL="742950" rtl="0" algn="l">
              <a:spcBef>
                <a:spcPts val="560"/>
              </a:spcBef>
              <a:spcAft>
                <a:spcPts val="0"/>
              </a:spcAft>
              <a:buSzPts val="1400"/>
              <a:buChar char="▪"/>
            </a:pPr>
            <a:r>
              <a:rPr lang="en-US"/>
              <a:t>masks illegal surveillance by government agencies</a:t>
            </a:r>
            <a:endParaRPr/>
          </a:p>
          <a:p>
            <a:pPr indent="-152400" lvl="0" marL="342900" rtl="0" algn="l">
              <a:spcBef>
                <a:spcPts val="600"/>
              </a:spcBef>
              <a:spcAft>
                <a:spcPts val="0"/>
              </a:spcAft>
              <a:buSzPts val="3000"/>
              <a:buNone/>
            </a:pPr>
            <a:r>
              <a:t/>
            </a:r>
            <a:endParaRPr/>
          </a:p>
        </p:txBody>
      </p:sp>
      <p:pic>
        <p:nvPicPr>
          <p:cNvPr id="165" name="Google Shape;165;p14"/>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66" name="Google Shape;166;p1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Is anonymity protected?</a:t>
            </a:r>
            <a:endParaRPr/>
          </a:p>
          <a:p>
            <a:pPr indent="-285750" lvl="1" marL="742950" rtl="0" algn="l">
              <a:spcBef>
                <a:spcPts val="520"/>
              </a:spcBef>
              <a:spcAft>
                <a:spcPts val="0"/>
              </a:spcAft>
              <a:buSzPts val="1300"/>
              <a:buChar char="▪"/>
            </a:pPr>
            <a:r>
              <a:rPr lang="en-US" sz="2600"/>
              <a:t>Many legal issues about anonymity are similar to those discussed in Chapter 2. </a:t>
            </a:r>
            <a:endParaRPr/>
          </a:p>
          <a:p>
            <a:pPr indent="-285750" lvl="1" marL="742950" rtl="0" algn="l">
              <a:spcBef>
                <a:spcPts val="520"/>
              </a:spcBef>
              <a:spcAft>
                <a:spcPts val="0"/>
              </a:spcAft>
              <a:buSzPts val="1300"/>
              <a:buChar char="▪"/>
            </a:pPr>
            <a:r>
              <a:rPr lang="en-US" sz="2600"/>
              <a:t>Should law enforcement develop tools against criminals who use anonymity OR should we be required to identify ourselves?</a:t>
            </a:r>
            <a:endParaRPr/>
          </a:p>
        </p:txBody>
      </p:sp>
      <p:pic>
        <p:nvPicPr>
          <p:cNvPr id="173" name="Google Shape;173;p15"/>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74" name="Google Shape;174;p1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000"/>
              <a:buFont typeface="Noto Sans Symbols"/>
              <a:buNone/>
            </a:pPr>
            <a:r>
              <a:rPr lang="en-US"/>
              <a:t>Discussion Questions</a:t>
            </a:r>
            <a:endParaRPr/>
          </a:p>
          <a:p>
            <a:pPr indent="-342900" lvl="0" marL="342900" rtl="0" algn="l">
              <a:spcBef>
                <a:spcPts val="600"/>
              </a:spcBef>
              <a:spcAft>
                <a:spcPts val="0"/>
              </a:spcAft>
              <a:buSzPts val="3000"/>
              <a:buAutoNum type="arabicPeriod"/>
            </a:pPr>
            <a:r>
              <a:rPr i="1" lang="en-US"/>
              <a:t>Where (if anywhere) is anonymity appropriate on the Internet?</a:t>
            </a:r>
            <a:endParaRPr/>
          </a:p>
          <a:p>
            <a:pPr indent="-342900" lvl="0" marL="342900" rtl="0" algn="l">
              <a:spcBef>
                <a:spcPts val="600"/>
              </a:spcBef>
              <a:spcAft>
                <a:spcPts val="0"/>
              </a:spcAft>
              <a:buSzPts val="3000"/>
              <a:buAutoNum type="arabicPeriod"/>
            </a:pPr>
            <a:r>
              <a:rPr i="1" lang="en-US"/>
              <a:t>What are some kinds of Web sites that should prohibit anonymity?</a:t>
            </a:r>
            <a:endParaRPr/>
          </a:p>
          <a:p>
            <a:pPr indent="-342900" lvl="0" marL="342900" rtl="0" algn="l">
              <a:spcBef>
                <a:spcPts val="600"/>
              </a:spcBef>
              <a:spcAft>
                <a:spcPts val="0"/>
              </a:spcAft>
              <a:buSzPts val="3000"/>
              <a:buAutoNum type="arabicPeriod"/>
            </a:pPr>
            <a:r>
              <a:rPr i="1" lang="en-US"/>
              <a:t>Where (if anywhere) should laws prohibit anonymity on the Internet?</a:t>
            </a:r>
            <a:endParaRPr/>
          </a:p>
        </p:txBody>
      </p:sp>
      <p:pic>
        <p:nvPicPr>
          <p:cNvPr id="181" name="Google Shape;181;p16"/>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82" name="Google Shape;182;p16"/>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idx="1" type="body"/>
          </p:nvPr>
        </p:nvSpPr>
        <p:spPr>
          <a:xfrm>
            <a:off x="1219200" y="1371600"/>
            <a:ext cx="77724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A5A5A5"/>
              </a:buClr>
              <a:buSzPts val="3000"/>
              <a:buChar char="▪"/>
            </a:pPr>
            <a:r>
              <a:rPr lang="en-US"/>
              <a:t>Communication Paradigms (1</a:t>
            </a:r>
            <a:r>
              <a:rPr baseline="30000" lang="en-US"/>
              <a:t>st</a:t>
            </a:r>
            <a:r>
              <a:rPr lang="en-US"/>
              <a:t> Amendment)</a:t>
            </a:r>
            <a:endParaRPr/>
          </a:p>
          <a:p>
            <a:pPr indent="-342900" lvl="0" marL="342900" rtl="0" algn="l">
              <a:lnSpc>
                <a:spcPct val="90000"/>
              </a:lnSpc>
              <a:spcBef>
                <a:spcPts val="600"/>
              </a:spcBef>
              <a:spcAft>
                <a:spcPts val="0"/>
              </a:spcAft>
              <a:buClr>
                <a:srgbClr val="A5A5A5"/>
              </a:buClr>
              <a:buSzPts val="3000"/>
              <a:buChar char="▪"/>
            </a:pPr>
            <a:r>
              <a:rPr lang="en-US"/>
              <a:t>Controlling  Speech</a:t>
            </a:r>
            <a:endParaRPr/>
          </a:p>
          <a:p>
            <a:pPr indent="-342900" lvl="0" marL="342900" rtl="0" algn="l">
              <a:lnSpc>
                <a:spcPct val="90000"/>
              </a:lnSpc>
              <a:spcBef>
                <a:spcPts val="600"/>
              </a:spcBef>
              <a:spcAft>
                <a:spcPts val="0"/>
              </a:spcAft>
              <a:buClr>
                <a:srgbClr val="A5A5A5"/>
              </a:buClr>
              <a:buSzPts val="3000"/>
              <a:buChar char="▪"/>
            </a:pPr>
            <a:r>
              <a:rPr lang="en-US">
                <a:solidFill>
                  <a:srgbClr val="00B050"/>
                </a:solidFill>
              </a:rPr>
              <a:t>Legal but Objectionable Content</a:t>
            </a:r>
            <a:endParaRPr>
              <a:solidFill>
                <a:srgbClr val="00B050"/>
              </a:solidFill>
            </a:endParaRPr>
          </a:p>
          <a:p>
            <a:pPr indent="-342900" lvl="0" marL="342900" rtl="0" algn="l">
              <a:lnSpc>
                <a:spcPct val="90000"/>
              </a:lnSpc>
              <a:spcBef>
                <a:spcPts val="600"/>
              </a:spcBef>
              <a:spcAft>
                <a:spcPts val="0"/>
              </a:spcAft>
              <a:buClr>
                <a:srgbClr val="A5A5A5"/>
              </a:buClr>
              <a:buSzPts val="3000"/>
              <a:buChar char="▪"/>
            </a:pPr>
            <a:r>
              <a:rPr lang="en-US">
                <a:solidFill>
                  <a:srgbClr val="00B050"/>
                </a:solidFill>
              </a:rPr>
              <a:t>Posting, Selling, and Leaking Sensitive Material</a:t>
            </a:r>
            <a:endParaRPr>
              <a:solidFill>
                <a:srgbClr val="00B050"/>
              </a:solidFill>
            </a:endParaRPr>
          </a:p>
          <a:p>
            <a:pPr indent="-342900" lvl="0" marL="342900" rtl="0" algn="l">
              <a:lnSpc>
                <a:spcPct val="90000"/>
              </a:lnSpc>
              <a:spcBef>
                <a:spcPts val="600"/>
              </a:spcBef>
              <a:spcAft>
                <a:spcPts val="0"/>
              </a:spcAft>
              <a:buClr>
                <a:srgbClr val="A5A5A5"/>
              </a:buClr>
              <a:buSzPts val="3000"/>
              <a:buChar char="▪"/>
            </a:pPr>
            <a:r>
              <a:rPr lang="en-US">
                <a:solidFill>
                  <a:srgbClr val="00B050"/>
                </a:solidFill>
              </a:rPr>
              <a:t>Anonymity</a:t>
            </a:r>
            <a:endParaRPr>
              <a:solidFill>
                <a:srgbClr val="00B050"/>
              </a:solidFill>
            </a:endParaRPr>
          </a:p>
          <a:p>
            <a:pPr indent="-342900" lvl="0" marL="342900" rtl="0" algn="l">
              <a:lnSpc>
                <a:spcPct val="90000"/>
              </a:lnSpc>
              <a:spcBef>
                <a:spcPts val="600"/>
              </a:spcBef>
              <a:spcAft>
                <a:spcPts val="0"/>
              </a:spcAft>
              <a:buClr>
                <a:srgbClr val="A5A5A5"/>
              </a:buClr>
              <a:buSzPts val="3000"/>
              <a:buChar char="▪"/>
            </a:pPr>
            <a:r>
              <a:rPr lang="en-US"/>
              <a:t>The Global Net: Censorship and Political Freedom</a:t>
            </a:r>
            <a:endParaRPr/>
          </a:p>
          <a:p>
            <a:pPr indent="-342900" lvl="0" marL="342900" rtl="0" algn="l">
              <a:lnSpc>
                <a:spcPct val="90000"/>
              </a:lnSpc>
              <a:spcBef>
                <a:spcPts val="600"/>
              </a:spcBef>
              <a:spcAft>
                <a:spcPts val="0"/>
              </a:spcAft>
              <a:buClr>
                <a:srgbClr val="A5A5A5"/>
              </a:buClr>
              <a:buSzPts val="3000"/>
              <a:buChar char="▪"/>
            </a:pPr>
            <a:r>
              <a:rPr lang="en-US"/>
              <a:t>Net Neutrality Regulations or the Market?</a:t>
            </a:r>
            <a:endParaRPr/>
          </a:p>
        </p:txBody>
      </p:sp>
      <p:pic>
        <p:nvPicPr>
          <p:cNvPr id="49" name="Google Shape;49;p2"/>
          <p:cNvPicPr preferRelativeResize="0"/>
          <p:nvPr>
            <p:ph type="title"/>
          </p:nvPr>
        </p:nvPicPr>
        <p:blipFill rotWithShape="1">
          <a:blip r:embed="rId3">
            <a:alphaModFix/>
          </a:blip>
          <a:srcRect b="0" l="0" r="0" t="0"/>
          <a:stretch/>
        </p:blipFill>
        <p:spPr>
          <a:xfrm>
            <a:off x="990600" y="96424"/>
            <a:ext cx="7540625" cy="1285875"/>
          </a:xfrm>
          <a:prstGeom prst="rect">
            <a:avLst/>
          </a:prstGeom>
          <a:noFill/>
          <a:ln>
            <a:noFill/>
          </a:ln>
          <a:effectLst>
            <a:outerShdw blurRad="63500" rotWithShape="0" algn="ctr" dir="3179998" dist="33020">
              <a:srgbClr val="000000">
                <a:alpha val="29803"/>
              </a:srgbClr>
            </a:outerShdw>
          </a:effectLst>
        </p:spPr>
      </p:pic>
      <p:sp>
        <p:nvSpPr>
          <p:cNvPr id="50" name="Google Shape;50;p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700">
                <a:latin typeface="Arial"/>
                <a:ea typeface="Arial"/>
                <a:cs typeface="Arial"/>
                <a:sym typeface="Arial"/>
              </a:rPr>
              <a:t>Copyright © 2018, 2013, 2008 Pearson Education, Inc. All Rights Reserved </a:t>
            </a:r>
            <a:endParaRPr sz="7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00"/>
              <a:buFont typeface="Noto Sans Symbols"/>
              <a:buNone/>
            </a:pPr>
            <a:r>
              <a:rPr lang="en-US" sz="2600"/>
              <a:t>Tools for communication, tools for oppression</a:t>
            </a:r>
            <a:endParaRPr/>
          </a:p>
          <a:p>
            <a:pPr indent="-342900" lvl="0" marL="342900" rtl="0" algn="l">
              <a:spcBef>
                <a:spcPts val="480"/>
              </a:spcBef>
              <a:spcAft>
                <a:spcPts val="0"/>
              </a:spcAft>
              <a:buSzPts val="2400"/>
              <a:buChar char="▪"/>
            </a:pPr>
            <a:r>
              <a:rPr lang="en-US" sz="2400"/>
              <a:t>Authoritarian governments have impeded flow of information and opinion throughout history.</a:t>
            </a:r>
            <a:endParaRPr/>
          </a:p>
          <a:p>
            <a:pPr indent="-342900" lvl="0" marL="342900" rtl="0" algn="l">
              <a:spcBef>
                <a:spcPts val="480"/>
              </a:spcBef>
              <a:spcAft>
                <a:spcPts val="0"/>
              </a:spcAft>
              <a:buSzPts val="2400"/>
              <a:buChar char="▪"/>
            </a:pPr>
            <a:r>
              <a:rPr lang="en-US" sz="2400"/>
              <a:t>The vibrant communication of the Internet threatens governments in countries that lack political and cultural freedom.</a:t>
            </a:r>
            <a:endParaRPr/>
          </a:p>
          <a:p>
            <a:pPr indent="-165100" lvl="0" marL="342900" rtl="0" algn="l">
              <a:spcBef>
                <a:spcPts val="560"/>
              </a:spcBef>
              <a:spcAft>
                <a:spcPts val="0"/>
              </a:spcAft>
              <a:buSzPts val="2800"/>
              <a:buNone/>
            </a:pPr>
            <a:r>
              <a:t/>
            </a:r>
            <a:endParaRPr sz="2800"/>
          </a:p>
          <a:p>
            <a:pPr indent="-165100" lvl="0" marL="342900" rtl="0" algn="l">
              <a:spcBef>
                <a:spcPts val="560"/>
              </a:spcBef>
              <a:spcAft>
                <a:spcPts val="0"/>
              </a:spcAft>
              <a:buSzPts val="2800"/>
              <a:buNone/>
            </a:pPr>
            <a:r>
              <a:t/>
            </a:r>
            <a:endParaRPr sz="2800"/>
          </a:p>
        </p:txBody>
      </p:sp>
      <p:pic>
        <p:nvPicPr>
          <p:cNvPr id="189" name="Google Shape;189;p17"/>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190" name="Google Shape;190;p17"/>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600"/>
              <a:buFont typeface="Noto Sans Symbols"/>
              <a:buNone/>
            </a:pPr>
            <a:r>
              <a:rPr lang="en-US" sz="2600"/>
              <a:t>Tools for communication, tools for oppression</a:t>
            </a:r>
            <a:endParaRPr sz="2600"/>
          </a:p>
          <a:p>
            <a:pPr indent="-342900" lvl="0" marL="342900" rtl="0" algn="l">
              <a:lnSpc>
                <a:spcPct val="90000"/>
              </a:lnSpc>
              <a:spcBef>
                <a:spcPts val="480"/>
              </a:spcBef>
              <a:spcAft>
                <a:spcPts val="0"/>
              </a:spcAft>
              <a:buSzPts val="2400"/>
              <a:buChar char="▪"/>
            </a:pPr>
            <a:r>
              <a:rPr lang="en-US" sz="2400"/>
              <a:t>Attempts to limit the flow of information on the Internet similar to earlier attempts to place limits on other communications media</a:t>
            </a:r>
            <a:endParaRPr/>
          </a:p>
          <a:p>
            <a:pPr indent="-342900" lvl="0" marL="342900" rtl="0" algn="l">
              <a:lnSpc>
                <a:spcPct val="90000"/>
              </a:lnSpc>
              <a:spcBef>
                <a:spcPts val="480"/>
              </a:spcBef>
              <a:spcAft>
                <a:spcPts val="0"/>
              </a:spcAft>
              <a:buSzPts val="2400"/>
              <a:buChar char="▪"/>
            </a:pPr>
            <a:r>
              <a:rPr lang="en-US" sz="2400"/>
              <a:t>Some countries own the Internet backbone within their countries and block specific sites and content at the border </a:t>
            </a:r>
            <a:endParaRPr sz="2400"/>
          </a:p>
          <a:p>
            <a:pPr indent="-342900" lvl="0" marL="342900" rtl="0" algn="l">
              <a:lnSpc>
                <a:spcPct val="90000"/>
              </a:lnSpc>
              <a:spcBef>
                <a:spcPts val="480"/>
              </a:spcBef>
              <a:spcAft>
                <a:spcPts val="0"/>
              </a:spcAft>
              <a:buSzPts val="2400"/>
              <a:buChar char="▪"/>
            </a:pPr>
            <a:r>
              <a:rPr lang="en-US" sz="2400"/>
              <a:t>Some countries ban all or certain types of access to the Internet</a:t>
            </a:r>
            <a:endParaRPr/>
          </a:p>
          <a:p>
            <a:pPr indent="0" lvl="0" marL="0" rtl="0" algn="l">
              <a:lnSpc>
                <a:spcPct val="90000"/>
              </a:lnSpc>
              <a:spcBef>
                <a:spcPts val="560"/>
              </a:spcBef>
              <a:spcAft>
                <a:spcPts val="0"/>
              </a:spcAft>
              <a:buSzPts val="2800"/>
              <a:buFont typeface="Noto Sans Symbols"/>
              <a:buNone/>
            </a:pPr>
            <a:r>
              <a:rPr lang="en-US" sz="2800"/>
              <a:t> </a:t>
            </a:r>
            <a:endParaRPr/>
          </a:p>
        </p:txBody>
      </p:sp>
      <p:pic>
        <p:nvPicPr>
          <p:cNvPr id="197" name="Google Shape;197;p18"/>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198" name="Google Shape;198;p18"/>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idx="1" type="body"/>
          </p:nvPr>
        </p:nvSpPr>
        <p:spPr>
          <a:xfrm>
            <a:off x="1219200" y="1371600"/>
            <a:ext cx="77724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600"/>
              <a:buFont typeface="Noto Sans Symbols"/>
              <a:buNone/>
            </a:pPr>
            <a:r>
              <a:rPr lang="en-US" sz="2600"/>
              <a:t>Tools for communication, tools for oppression</a:t>
            </a:r>
            <a:endParaRPr sz="2600"/>
          </a:p>
          <a:p>
            <a:pPr indent="-342900" lvl="0" marL="342900" rtl="0" algn="l">
              <a:spcBef>
                <a:spcPts val="480"/>
              </a:spcBef>
              <a:spcAft>
                <a:spcPts val="0"/>
              </a:spcAft>
              <a:buSzPts val="2400"/>
              <a:buChar char="▪"/>
            </a:pPr>
            <a:r>
              <a:rPr lang="en-US" sz="2400"/>
              <a:t>Avoiding censorship: the global nature of the Net allows restrictions (or barriers) in one country to be circumvented by using networks in other, less restrictive countries.</a:t>
            </a:r>
            <a:endParaRPr/>
          </a:p>
          <a:p>
            <a:pPr indent="-342900" lvl="0" marL="342900" rtl="0" algn="l">
              <a:spcBef>
                <a:spcPts val="480"/>
              </a:spcBef>
              <a:spcAft>
                <a:spcPts val="0"/>
              </a:spcAft>
              <a:buSzPts val="2400"/>
              <a:buChar char="▪"/>
            </a:pPr>
            <a:r>
              <a:rPr lang="en-US" sz="2400"/>
              <a:t>Creating censorship: the global nature of the Net makes it easier for one nation to impose restrictive standards on others.</a:t>
            </a:r>
            <a:endParaRPr/>
          </a:p>
          <a:p>
            <a:pPr indent="-285750" lvl="1" marL="742950" rtl="0" algn="l">
              <a:spcBef>
                <a:spcPts val="480"/>
              </a:spcBef>
              <a:spcAft>
                <a:spcPts val="0"/>
              </a:spcAft>
              <a:buSzPts val="1400"/>
              <a:buChar char="▪"/>
            </a:pPr>
            <a:r>
              <a:rPr lang="en-US"/>
              <a:t>China is a big market. Google made a version for Chinese standards at one time</a:t>
            </a:r>
            <a:endParaRPr/>
          </a:p>
          <a:p>
            <a:pPr indent="-285750" lvl="1" marL="742950" rtl="0" algn="l">
              <a:spcBef>
                <a:spcPts val="480"/>
              </a:spcBef>
              <a:spcAft>
                <a:spcPts val="0"/>
              </a:spcAft>
              <a:buSzPts val="1400"/>
              <a:buChar char="▪"/>
            </a:pPr>
            <a:r>
              <a:rPr lang="en-US"/>
              <a:t>Facebook still has a version</a:t>
            </a:r>
            <a:endParaRPr/>
          </a:p>
        </p:txBody>
      </p:sp>
      <p:pic>
        <p:nvPicPr>
          <p:cNvPr id="205" name="Google Shape;205;p19"/>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206" name="Google Shape;206;p19"/>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99ff847143_0_0"/>
          <p:cNvSpPr txBox="1"/>
          <p:nvPr>
            <p:ph idx="1" type="body"/>
          </p:nvPr>
        </p:nvSpPr>
        <p:spPr>
          <a:xfrm>
            <a:off x="1219200" y="1371600"/>
            <a:ext cx="7620000" cy="4876800"/>
          </a:xfrm>
          <a:prstGeom prst="rect">
            <a:avLst/>
          </a:prstGeom>
        </p:spPr>
        <p:txBody>
          <a:bodyPr anchorCtr="0" anchor="t" bIns="45700" lIns="91425" spcFirstLastPara="1" rIns="91425" wrap="square" tIns="45700">
            <a:noAutofit/>
          </a:bodyPr>
          <a:lstStyle/>
          <a:p>
            <a:pPr indent="-419100" lvl="0" marL="457200" rtl="0" algn="l">
              <a:spcBef>
                <a:spcPts val="600"/>
              </a:spcBef>
              <a:spcAft>
                <a:spcPts val="0"/>
              </a:spcAft>
              <a:buSzPts val="3000"/>
              <a:buChar char="❏"/>
            </a:pPr>
            <a:r>
              <a:rPr lang="en-US"/>
              <a:t>Some companies ban certain content, regardless of legality</a:t>
            </a:r>
            <a:endParaRPr/>
          </a:p>
          <a:p>
            <a:pPr indent="-419100" lvl="0" marL="457200" rtl="0" algn="l">
              <a:spcBef>
                <a:spcPts val="0"/>
              </a:spcBef>
              <a:spcAft>
                <a:spcPts val="0"/>
              </a:spcAft>
              <a:buSzPts val="3000"/>
              <a:buChar char="❏"/>
            </a:pPr>
            <a:r>
              <a:rPr lang="en-US"/>
              <a:t>Google will not take ads for firearms, tobacco, or high-interest payday loans</a:t>
            </a:r>
            <a:endParaRPr/>
          </a:p>
          <a:p>
            <a:pPr indent="-419100" lvl="0" marL="457200" rtl="0" algn="l">
              <a:spcBef>
                <a:spcPts val="0"/>
              </a:spcBef>
              <a:spcAft>
                <a:spcPts val="0"/>
              </a:spcAft>
              <a:buSzPts val="3000"/>
              <a:buChar char="❏"/>
            </a:pPr>
            <a:r>
              <a:rPr lang="en-US"/>
              <a:t>Facebook removes hate speech and violent or graphic images. Anti-terrorist policy.  </a:t>
            </a:r>
            <a:endParaRPr/>
          </a:p>
          <a:p>
            <a:pPr indent="-419100" lvl="0" marL="457200" rtl="0" algn="l">
              <a:spcBef>
                <a:spcPts val="0"/>
              </a:spcBef>
              <a:spcAft>
                <a:spcPts val="0"/>
              </a:spcAft>
              <a:buSzPts val="3000"/>
              <a:buChar char="❏"/>
            </a:pPr>
            <a:r>
              <a:rPr lang="en-US"/>
              <a:t>eBay does not allow the sale of confederate flags</a:t>
            </a:r>
            <a:endParaRPr/>
          </a:p>
          <a:p>
            <a:pPr indent="-419100" lvl="0" marL="457200" rtl="0" algn="l">
              <a:spcBef>
                <a:spcPts val="0"/>
              </a:spcBef>
              <a:spcAft>
                <a:spcPts val="0"/>
              </a:spcAft>
              <a:buSzPts val="3000"/>
              <a:buChar char="❏"/>
            </a:pPr>
            <a:r>
              <a:rPr lang="en-US"/>
              <a:t>An online news and entertainment company refused to run ads for one of the major political parties in a presidential campaign.</a:t>
            </a:r>
            <a:endParaRPr/>
          </a:p>
        </p:txBody>
      </p:sp>
      <p:sp>
        <p:nvSpPr>
          <p:cNvPr id="57" name="Google Shape;57;g99ff847143_0_0"/>
          <p:cNvSpPr txBox="1"/>
          <p:nvPr>
            <p:ph type="title"/>
          </p:nvPr>
        </p:nvSpPr>
        <p:spPr>
          <a:xfrm>
            <a:off x="1219200" y="228600"/>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Legal But Objectionable Content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99ff847143_0_6"/>
          <p:cNvSpPr txBox="1"/>
          <p:nvPr>
            <p:ph idx="1" type="body"/>
          </p:nvPr>
        </p:nvSpPr>
        <p:spPr>
          <a:xfrm>
            <a:off x="1219200" y="1371600"/>
            <a:ext cx="7620000" cy="4876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Some are less applaudable:</a:t>
            </a:r>
            <a:endParaRPr/>
          </a:p>
          <a:p>
            <a:pPr indent="-419100" lvl="0" marL="457200" rtl="0" algn="l">
              <a:spcBef>
                <a:spcPts val="600"/>
              </a:spcBef>
              <a:spcAft>
                <a:spcPts val="0"/>
              </a:spcAft>
              <a:buSzPts val="3000"/>
              <a:buChar char="❏"/>
            </a:pPr>
            <a:r>
              <a:rPr lang="en-US"/>
              <a:t>Facebook briefly b</a:t>
            </a:r>
            <a:r>
              <a:rPr lang="en-US"/>
              <a:t>anned pictures of breastfeeding</a:t>
            </a:r>
            <a:endParaRPr/>
          </a:p>
          <a:p>
            <a:pPr indent="-419100" lvl="0" marL="457200" rtl="0" algn="l">
              <a:spcBef>
                <a:spcPts val="0"/>
              </a:spcBef>
              <a:spcAft>
                <a:spcPts val="0"/>
              </a:spcAft>
              <a:buSzPts val="3000"/>
              <a:buChar char="❏"/>
            </a:pPr>
            <a:r>
              <a:rPr lang="en-US"/>
              <a:t>YouTube allows anti-Muslim and anti-Semitic speech, and also graphic violent content</a:t>
            </a:r>
            <a:endParaRPr/>
          </a:p>
          <a:p>
            <a:pPr indent="-419100" lvl="0" marL="457200" rtl="0" algn="l">
              <a:spcBef>
                <a:spcPts val="0"/>
              </a:spcBef>
              <a:spcAft>
                <a:spcPts val="0"/>
              </a:spcAft>
              <a:buSzPts val="3000"/>
              <a:buChar char="❏"/>
            </a:pPr>
            <a:r>
              <a:rPr lang="en-US"/>
              <a:t>A satellite view in Google maps shows sensitive areas in other countries like the South Korean presidential house, which the South Korean government would like removed.</a:t>
            </a:r>
            <a:endParaRPr/>
          </a:p>
        </p:txBody>
      </p:sp>
      <p:sp>
        <p:nvSpPr>
          <p:cNvPr id="64" name="Google Shape;64;g99ff847143_0_6"/>
          <p:cNvSpPr txBox="1"/>
          <p:nvPr>
            <p:ph type="title"/>
          </p:nvPr>
        </p:nvSpPr>
        <p:spPr>
          <a:xfrm>
            <a:off x="1219200" y="228600"/>
            <a:ext cx="75162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Legal But Objectionable Content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99ff847143_0_12"/>
          <p:cNvSpPr txBox="1"/>
          <p:nvPr>
            <p:ph idx="1" type="body"/>
          </p:nvPr>
        </p:nvSpPr>
        <p:spPr>
          <a:xfrm>
            <a:off x="1219200" y="1371600"/>
            <a:ext cx="7620000" cy="4876800"/>
          </a:xfrm>
          <a:prstGeom prst="rect">
            <a:avLst/>
          </a:prstGeom>
        </p:spPr>
        <p:txBody>
          <a:bodyPr anchorCtr="0" anchor="t" bIns="45700" lIns="91425" spcFirstLastPara="1" rIns="91425" wrap="square" tIns="45700">
            <a:noAutofit/>
          </a:bodyPr>
          <a:lstStyle/>
          <a:p>
            <a:pPr indent="-419100" lvl="0" marL="457200" rtl="0" algn="l">
              <a:spcBef>
                <a:spcPts val="600"/>
              </a:spcBef>
              <a:spcAft>
                <a:spcPts val="0"/>
              </a:spcAft>
              <a:buSzPts val="3000"/>
              <a:buChar char="❏"/>
            </a:pPr>
            <a:r>
              <a:rPr lang="en-US"/>
              <a:t>Recall that first amendment covers protects against </a:t>
            </a:r>
            <a:r>
              <a:rPr i="1" lang="en-US"/>
              <a:t>government</a:t>
            </a:r>
            <a:r>
              <a:rPr lang="en-US"/>
              <a:t> prosecution.</a:t>
            </a:r>
            <a:endParaRPr/>
          </a:p>
          <a:p>
            <a:pPr indent="-419100" lvl="0" marL="457200" rtl="0" algn="l">
              <a:spcBef>
                <a:spcPts val="0"/>
              </a:spcBef>
              <a:spcAft>
                <a:spcPts val="0"/>
              </a:spcAft>
              <a:buSzPts val="3000"/>
              <a:buChar char="❏"/>
            </a:pPr>
            <a:r>
              <a:rPr lang="en-US"/>
              <a:t>But when websites like Google and Facebook have such large importance, does their choice to censor content have a similar large effect on US citizens?</a:t>
            </a:r>
            <a:endParaRPr/>
          </a:p>
          <a:p>
            <a:pPr indent="-419100" lvl="0" marL="457200" rtl="0" algn="l">
              <a:spcBef>
                <a:spcPts val="0"/>
              </a:spcBef>
              <a:spcAft>
                <a:spcPts val="0"/>
              </a:spcAft>
              <a:buSzPts val="3000"/>
              <a:buChar char="❏"/>
            </a:pPr>
            <a:r>
              <a:rPr lang="en-US"/>
              <a:t>Fair for websites to censor religious content referencing anti-homosexual writing?</a:t>
            </a:r>
            <a:endParaRPr/>
          </a:p>
          <a:p>
            <a:pPr indent="-419100" lvl="0" marL="457200" rtl="0" algn="l">
              <a:spcBef>
                <a:spcPts val="0"/>
              </a:spcBef>
              <a:spcAft>
                <a:spcPts val="0"/>
              </a:spcAft>
              <a:buSzPts val="3000"/>
              <a:buChar char="❏"/>
            </a:pPr>
            <a:r>
              <a:rPr lang="en-US"/>
              <a:t>A company created two pages: one anti-Palestine and one anti-Israel. One was banned and the other remained. Fair?</a:t>
            </a:r>
            <a:endParaRPr/>
          </a:p>
        </p:txBody>
      </p:sp>
      <p:sp>
        <p:nvSpPr>
          <p:cNvPr id="71" name="Google Shape;71;g99ff847143_0_12"/>
          <p:cNvSpPr txBox="1"/>
          <p:nvPr>
            <p:ph type="title"/>
          </p:nvPr>
        </p:nvSpPr>
        <p:spPr>
          <a:xfrm>
            <a:off x="1219200" y="228600"/>
            <a:ext cx="76200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Legal But Objectionable Content</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99ff847143_0_18"/>
          <p:cNvSpPr txBox="1"/>
          <p:nvPr>
            <p:ph idx="1" type="body"/>
          </p:nvPr>
        </p:nvSpPr>
        <p:spPr>
          <a:xfrm>
            <a:off x="1219200" y="1371600"/>
            <a:ext cx="7620000" cy="4876800"/>
          </a:xfrm>
          <a:prstGeom prst="rect">
            <a:avLst/>
          </a:prstGeom>
        </p:spPr>
        <p:txBody>
          <a:bodyPr anchorCtr="0" anchor="t" bIns="45700" lIns="91425" spcFirstLastPara="1" rIns="91425" wrap="square" tIns="45700">
            <a:noAutofit/>
          </a:bodyPr>
          <a:lstStyle/>
          <a:p>
            <a:pPr indent="-419100" lvl="0" marL="457200" rtl="0" algn="l">
              <a:spcBef>
                <a:spcPts val="600"/>
              </a:spcBef>
              <a:spcAft>
                <a:spcPts val="0"/>
              </a:spcAft>
              <a:buSzPts val="3000"/>
              <a:buChar char="❏"/>
            </a:pPr>
            <a:r>
              <a:rPr lang="en-US"/>
              <a:t>Google bans high interest loan ads</a:t>
            </a:r>
            <a:endParaRPr/>
          </a:p>
          <a:p>
            <a:pPr indent="-419100" lvl="0" marL="457200" rtl="0" algn="l">
              <a:spcBef>
                <a:spcPts val="0"/>
              </a:spcBef>
              <a:spcAft>
                <a:spcPts val="0"/>
              </a:spcAft>
              <a:buSzPts val="3000"/>
              <a:buChar char="❏"/>
            </a:pPr>
            <a:r>
              <a:rPr lang="en-US"/>
              <a:t>Such loans attract people with out home ownership equity and don’t qualify for traditional bank loans</a:t>
            </a:r>
            <a:endParaRPr/>
          </a:p>
          <a:p>
            <a:pPr indent="-419100" lvl="0" marL="457200" rtl="0" algn="l">
              <a:spcBef>
                <a:spcPts val="0"/>
              </a:spcBef>
              <a:spcAft>
                <a:spcPts val="0"/>
              </a:spcAft>
              <a:buSzPts val="3000"/>
              <a:buChar char="❏"/>
            </a:pPr>
            <a:r>
              <a:rPr lang="en-US"/>
              <a:t>The high rates make debt accrue quickly</a:t>
            </a:r>
            <a:endParaRPr/>
          </a:p>
          <a:p>
            <a:pPr indent="-419100" lvl="0" marL="457200" rtl="0" algn="l">
              <a:spcBef>
                <a:spcPts val="0"/>
              </a:spcBef>
              <a:spcAft>
                <a:spcPts val="0"/>
              </a:spcAft>
              <a:buSzPts val="3000"/>
              <a:buChar char="❏"/>
            </a:pPr>
            <a:r>
              <a:rPr lang="en-US"/>
              <a:t>But Alphabet also invests in a loan company</a:t>
            </a:r>
            <a:endParaRPr/>
          </a:p>
        </p:txBody>
      </p:sp>
      <p:sp>
        <p:nvSpPr>
          <p:cNvPr id="78" name="Google Shape;78;g99ff847143_0_18"/>
          <p:cNvSpPr txBox="1"/>
          <p:nvPr>
            <p:ph type="title"/>
          </p:nvPr>
        </p:nvSpPr>
        <p:spPr>
          <a:xfrm>
            <a:off x="1219200" y="228600"/>
            <a:ext cx="731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Legal But Objectionable Content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idx="1" type="body"/>
          </p:nvPr>
        </p:nvSpPr>
        <p:spPr>
          <a:xfrm>
            <a:off x="1295400" y="1371600"/>
            <a:ext cx="54102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A6A6A6"/>
              </a:buClr>
              <a:buSzPts val="2400"/>
              <a:buFont typeface="Noto Sans Symbols"/>
              <a:buNone/>
            </a:pPr>
            <a:r>
              <a:t/>
            </a:r>
            <a:endParaRPr i="1" sz="2400">
              <a:latin typeface="Times New Roman"/>
              <a:ea typeface="Times New Roman"/>
              <a:cs typeface="Times New Roman"/>
              <a:sym typeface="Times New Roman"/>
            </a:endParaRPr>
          </a:p>
          <a:p>
            <a:pPr indent="0" lvl="0" marL="0" rtl="0" algn="l">
              <a:spcBef>
                <a:spcPts val="480"/>
              </a:spcBef>
              <a:spcAft>
                <a:spcPts val="0"/>
              </a:spcAft>
              <a:buClr>
                <a:srgbClr val="A6A6A6"/>
              </a:buClr>
              <a:buSzPts val="2400"/>
              <a:buFont typeface="Noto Sans Symbols"/>
              <a:buNone/>
            </a:pPr>
            <a:r>
              <a:rPr i="1" lang="en-US" sz="2400">
                <a:latin typeface="Times New Roman"/>
                <a:ea typeface="Times New Roman"/>
                <a:cs typeface="Times New Roman"/>
                <a:sym typeface="Times New Roman"/>
              </a:rPr>
              <a:t>“Free speech is enhanced by civility.”</a:t>
            </a:r>
            <a:endParaRPr/>
          </a:p>
          <a:p>
            <a:pPr indent="0" lvl="0" marL="0" rtl="0" algn="r">
              <a:spcBef>
                <a:spcPts val="400"/>
              </a:spcBef>
              <a:spcAft>
                <a:spcPts val="0"/>
              </a:spcAft>
              <a:buClr>
                <a:srgbClr val="A6A6A6"/>
              </a:buClr>
              <a:buSzPts val="2000"/>
              <a:buFont typeface="Noto Sans Symbols"/>
              <a:buNone/>
            </a:pPr>
            <a:r>
              <a:rPr lang="en-US" sz="2000"/>
              <a:t>-Tim O’Reilly</a:t>
            </a:r>
            <a:endParaRPr/>
          </a:p>
        </p:txBody>
      </p:sp>
      <p:pic>
        <p:nvPicPr>
          <p:cNvPr id="84" name="Google Shape;84;p3"/>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85" name="Google Shape;85;p3"/>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Char char="▪"/>
            </a:pPr>
            <a:r>
              <a:rPr lang="en-US"/>
              <a:t>Should we release data in mass?</a:t>
            </a:r>
            <a:endParaRPr/>
          </a:p>
          <a:p>
            <a:pPr indent="-342900" lvl="0" marL="342900" rtl="0" algn="l">
              <a:spcBef>
                <a:spcPts val="600"/>
              </a:spcBef>
              <a:spcAft>
                <a:spcPts val="0"/>
              </a:spcAft>
              <a:buSzPts val="3000"/>
              <a:buChar char="▪"/>
            </a:pPr>
            <a:r>
              <a:rPr lang="en-US"/>
              <a:t>Is it dangerous?</a:t>
            </a:r>
            <a:endParaRPr/>
          </a:p>
          <a:p>
            <a:pPr indent="-342900" lvl="0" marL="342900" rtl="0" algn="l">
              <a:spcBef>
                <a:spcPts val="600"/>
              </a:spcBef>
              <a:spcAft>
                <a:spcPts val="0"/>
              </a:spcAft>
              <a:buSzPts val="3000"/>
              <a:buChar char="▪"/>
            </a:pPr>
            <a:r>
              <a:rPr lang="en-US"/>
              <a:t>Is it ethical?</a:t>
            </a:r>
            <a:endParaRPr/>
          </a:p>
          <a:p>
            <a:pPr indent="-342900" lvl="0" marL="342900" rtl="0" algn="l">
              <a:spcBef>
                <a:spcPts val="600"/>
              </a:spcBef>
              <a:spcAft>
                <a:spcPts val="0"/>
              </a:spcAft>
              <a:buSzPts val="3000"/>
              <a:buChar char="▪"/>
            </a:pPr>
            <a:r>
              <a:rPr lang="en-US"/>
              <a:t>What is the responsibility of those running websites of leaked material?</a:t>
            </a:r>
            <a:endParaRPr/>
          </a:p>
        </p:txBody>
      </p:sp>
      <p:pic>
        <p:nvPicPr>
          <p:cNvPr id="92" name="Google Shape;92;p5"/>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93" name="Google Shape;93;p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sz="2800"/>
              <a:t>Leaks (Should something be leaked?)</a:t>
            </a:r>
            <a:endParaRPr/>
          </a:p>
          <a:p>
            <a:pPr indent="-285750" lvl="1" marL="742950" rtl="0" algn="l">
              <a:spcBef>
                <a:spcPts val="480"/>
              </a:spcBef>
              <a:spcAft>
                <a:spcPts val="0"/>
              </a:spcAft>
              <a:buSzPts val="1200"/>
              <a:buChar char="▪"/>
            </a:pPr>
            <a:r>
              <a:rPr lang="en-US" sz="2400"/>
              <a:t>Consider </a:t>
            </a:r>
            <a:r>
              <a:rPr b="1" lang="en-US" sz="2400"/>
              <a:t>Ethical</a:t>
            </a:r>
            <a:r>
              <a:rPr lang="en-US" sz="2400"/>
              <a:t> Issues</a:t>
            </a:r>
            <a:endParaRPr/>
          </a:p>
          <a:p>
            <a:pPr indent="-285750" lvl="1" marL="742950" rtl="0" algn="l">
              <a:spcBef>
                <a:spcPts val="480"/>
              </a:spcBef>
              <a:spcAft>
                <a:spcPts val="0"/>
              </a:spcAft>
              <a:buSzPts val="1200"/>
              <a:buChar char="▪"/>
            </a:pPr>
            <a:r>
              <a:rPr lang="en-US" sz="2400"/>
              <a:t>Type of material</a:t>
            </a:r>
            <a:endParaRPr/>
          </a:p>
          <a:p>
            <a:pPr indent="-285750" lvl="1" marL="742950" rtl="0" algn="l">
              <a:spcBef>
                <a:spcPts val="480"/>
              </a:spcBef>
              <a:spcAft>
                <a:spcPts val="0"/>
              </a:spcAft>
              <a:buSzPts val="1200"/>
              <a:buChar char="▪"/>
            </a:pPr>
            <a:r>
              <a:rPr lang="en-US" sz="2400"/>
              <a:t>Value to society</a:t>
            </a:r>
            <a:endParaRPr/>
          </a:p>
          <a:p>
            <a:pPr indent="-285750" lvl="1" marL="742950" rtl="0" algn="l">
              <a:spcBef>
                <a:spcPts val="480"/>
              </a:spcBef>
              <a:spcAft>
                <a:spcPts val="0"/>
              </a:spcAft>
              <a:buSzPts val="1200"/>
              <a:buChar char="▪"/>
            </a:pPr>
            <a:r>
              <a:rPr lang="en-US" sz="2400"/>
              <a:t>Risks to </a:t>
            </a:r>
            <a:r>
              <a:rPr b="1" lang="en-US" sz="2400"/>
              <a:t>society</a:t>
            </a:r>
            <a:r>
              <a:rPr lang="en-US" sz="2400"/>
              <a:t> and individuals</a:t>
            </a:r>
            <a:endParaRPr/>
          </a:p>
          <a:p>
            <a:pPr indent="-342900" lvl="0" marL="342900" rtl="0" algn="l">
              <a:spcBef>
                <a:spcPts val="520"/>
              </a:spcBef>
              <a:spcAft>
                <a:spcPts val="0"/>
              </a:spcAft>
              <a:buSzPts val="2600"/>
              <a:buChar char="▪"/>
            </a:pPr>
            <a:r>
              <a:rPr lang="en-US" sz="2600"/>
              <a:t>Release should be to expose wrongdoing, not embarrass individuals. Also don’t endanger lives.</a:t>
            </a:r>
            <a:endParaRPr/>
          </a:p>
        </p:txBody>
      </p:sp>
      <p:pic>
        <p:nvPicPr>
          <p:cNvPr id="100" name="Google Shape;100;p6"/>
          <p:cNvPicPr preferRelativeResize="0"/>
          <p:nvPr>
            <p:ph type="title"/>
          </p:nvPr>
        </p:nvPicPr>
        <p:blipFill rotWithShape="1">
          <a:blip r:embed="rId3">
            <a:alphaModFix/>
          </a:blip>
          <a:srcRect b="0" l="0" r="0" t="0"/>
          <a:stretch/>
        </p:blipFill>
        <p:spPr>
          <a:xfrm>
            <a:off x="969963" y="30163"/>
            <a:ext cx="7504112" cy="1444625"/>
          </a:xfrm>
          <a:prstGeom prst="rect">
            <a:avLst/>
          </a:prstGeom>
          <a:noFill/>
          <a:ln>
            <a:noFill/>
          </a:ln>
          <a:effectLst>
            <a:outerShdw blurRad="63500" rotWithShape="0" algn="ctr" dir="3179998" dist="33020">
              <a:srgbClr val="000000">
                <a:alpha val="29803"/>
              </a:srgbClr>
            </a:outerShdw>
          </a:effectLst>
        </p:spPr>
      </p:pic>
      <p:sp>
        <p:nvSpPr>
          <p:cNvPr id="101" name="Google Shape;101;p6"/>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pic>
        <p:nvPicPr>
          <p:cNvPr descr="Roundtable Discussion: Online Whistle-blowing and Ethical ..." id="102" name="Google Shape;102;p6"/>
          <p:cNvPicPr preferRelativeResize="0"/>
          <p:nvPr/>
        </p:nvPicPr>
        <p:blipFill rotWithShape="1">
          <a:blip r:embed="rId4">
            <a:alphaModFix/>
          </a:blip>
          <a:srcRect b="0" l="0" r="0" t="0"/>
          <a:stretch/>
        </p:blipFill>
        <p:spPr>
          <a:xfrm>
            <a:off x="2057400" y="4508605"/>
            <a:ext cx="5046862" cy="18540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2012-09-04T21:47:13Z</dcterms:created>
</cp:coreProperties>
</file>