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 id="2147483673"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70d537479_2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ga70d537479_2_1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
              <a:t>The government of Iran, at various times, blocked the sites of amazon.com, Wikipedia, the </a:t>
            </a:r>
            <a:r>
              <a:rPr i="1" lang="en"/>
              <a:t>New York Times</a:t>
            </a:r>
            <a:r>
              <a:rPr lang="en"/>
              <a:t>, and YouTube. It also blocked a site advocating the end of the practice of stoning women. Generally, the government says it blocks sites to keep out decadent Western culture.</a:t>
            </a:r>
            <a:endParaRPr/>
          </a:p>
          <a:p>
            <a:pPr indent="0" lvl="0" marL="0" rtl="0" algn="l">
              <a:lnSpc>
                <a:spcPct val="90000"/>
              </a:lnSpc>
              <a:spcBef>
                <a:spcPts val="360"/>
              </a:spcBef>
              <a:spcAft>
                <a:spcPts val="0"/>
              </a:spcAft>
              <a:buNone/>
            </a:pPr>
            <a:r>
              <a:t/>
            </a:r>
            <a:endParaRPr/>
          </a:p>
        </p:txBody>
      </p:sp>
      <p:sp>
        <p:nvSpPr>
          <p:cNvPr id="190" name="Google Shape;190;ga70d537479_2_1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70d537479_7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a70d537479_7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 book is a physical form.. So I can sell the book or give the book to someone else. But cannot copy it because I am copying the work itself</a:t>
            </a:r>
            <a:endParaRPr/>
          </a:p>
        </p:txBody>
      </p:sp>
      <p:sp>
        <p:nvSpPr>
          <p:cNvPr id="198" name="Google Shape;198;ga70d537479_7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70d537479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a70d537479_7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70d537479_7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2" name="Google Shape;212;ga70d537479_7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 content industries claim that about one-quarter of Internet traffic worldwide consists of copyright-infringing material.</a:t>
            </a:r>
            <a:endParaRPr/>
          </a:p>
        </p:txBody>
      </p:sp>
      <p:sp>
        <p:nvSpPr>
          <p:cNvPr id="213" name="Google Shape;213;ga70d537479_7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70d537479_7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0" name="Google Shape;220;ga70d537479_7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a70d537479_7_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70d537479_7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8" name="Google Shape;228;ga70d537479_7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
              <a:t>To consumers, who get movies and music online, the problem is to get them cheaply and conveniently. </a:t>
            </a:r>
            <a:endParaRPr/>
          </a:p>
          <a:p>
            <a:pPr indent="-171450" lvl="0" marL="171450" rtl="0" algn="l">
              <a:spcBef>
                <a:spcPts val="0"/>
              </a:spcBef>
              <a:spcAft>
                <a:spcPts val="0"/>
              </a:spcAft>
              <a:buClr>
                <a:schemeClr val="dk1"/>
              </a:buClr>
              <a:buSzPts val="1200"/>
              <a:buFont typeface="Calibri"/>
              <a:buChar char="•"/>
            </a:pPr>
            <a:r>
              <a:rPr lang="en"/>
              <a:t>To writers, singers, artists, actors – and to the people who work in production, marketing, and management – the problem is to ensure that they are paid for the time and effort they put in to create the intangible intellectual-property products we enjoy. </a:t>
            </a:r>
            <a:endParaRPr/>
          </a:p>
          <a:p>
            <a:pPr indent="-171450" lvl="0" marL="171450" rtl="0" algn="l">
              <a:spcBef>
                <a:spcPts val="0"/>
              </a:spcBef>
              <a:spcAft>
                <a:spcPts val="0"/>
              </a:spcAft>
              <a:buClr>
                <a:schemeClr val="dk1"/>
              </a:buClr>
              <a:buSzPts val="1200"/>
              <a:buFont typeface="Calibri"/>
              <a:buChar char="•"/>
            </a:pPr>
            <a:r>
              <a:rPr lang="en"/>
              <a:t>To the entertainment industry, to publishers and software companies, the problem is to protect their investment and expected, or hoped-for, revenues.</a:t>
            </a:r>
            <a:endParaRPr/>
          </a:p>
          <a:p>
            <a:pPr indent="-171450" lvl="0" marL="171450" rtl="0" algn="l">
              <a:spcBef>
                <a:spcPts val="0"/>
              </a:spcBef>
              <a:spcAft>
                <a:spcPts val="0"/>
              </a:spcAft>
              <a:buClr>
                <a:schemeClr val="dk1"/>
              </a:buClr>
              <a:buSzPts val="1200"/>
              <a:buFont typeface="Calibri"/>
              <a:buChar char="•"/>
            </a:pPr>
            <a:r>
              <a:rPr lang="en"/>
              <a:t>To the millions who post amateur works using the works of others, the problem is to continue to create without unreasonably burdensome requirements and threats of lawsuits. </a:t>
            </a:r>
            <a:endParaRPr/>
          </a:p>
          <a:p>
            <a:pPr indent="-171450" lvl="0" marL="171450" rtl="0" algn="l">
              <a:spcBef>
                <a:spcPts val="0"/>
              </a:spcBef>
              <a:spcAft>
                <a:spcPts val="0"/>
              </a:spcAft>
              <a:buClr>
                <a:schemeClr val="dk1"/>
              </a:buClr>
              <a:buSzPts val="1200"/>
              <a:buFont typeface="Calibri"/>
              <a:buChar char="•"/>
            </a:pPr>
            <a:r>
              <a:rPr lang="en"/>
              <a:t>To scholars and various advocates, the problem is how to protect intellectual property, but also to protect fair use, reasonable public access, and the opportunity to use new technologies to the fullest to provide new services and creative work.</a:t>
            </a:r>
            <a:endParaRPr/>
          </a:p>
        </p:txBody>
      </p:sp>
      <p:sp>
        <p:nvSpPr>
          <p:cNvPr id="229" name="Google Shape;229;ga70d537479_7_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70d537479_7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1" name="Google Shape;251;ga70d537479_7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After 1909 think about the automated pianos. Those rolls to make them work were not copyright violations of music since they could not be read </a:t>
            </a:r>
            <a:endParaRPr/>
          </a:p>
        </p:txBody>
      </p:sp>
      <p:sp>
        <p:nvSpPr>
          <p:cNvPr id="252" name="Google Shape;252;ga70d537479_7_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70d537479_7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a70d537479_7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70d537479_7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a70d537479_7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70d537479_7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3" name="Google Shape;273;ga70d537479_7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Value of intellectual property is not just the direct use and enjoyment one gets from a copy. </a:t>
            </a:r>
            <a:endParaRPr/>
          </a:p>
        </p:txBody>
      </p:sp>
      <p:sp>
        <p:nvSpPr>
          <p:cNvPr id="274" name="Google Shape;274;ga70d537479_7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70d537479_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70d537479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a70d537479_2_23: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70d537479_7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1" name="Google Shape;281;ga70d537479_7_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Arguments people make supporting personal copying or posting on the Web without authorization are listed, along with some counterpoints to consider, on page 189.</a:t>
            </a:r>
            <a:endParaRPr/>
          </a:p>
        </p:txBody>
      </p:sp>
      <p:sp>
        <p:nvSpPr>
          <p:cNvPr id="282" name="Google Shape;282;ga70d537479_7_1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70d537479_7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a70d537479_7_1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Sony Betamax used to record TV shows. Supreme court said its ok because no people were making money and it was for personal use. However, people copied the whole thing and movies are creative works. Supreme court said this is fair use</a:t>
            </a:r>
            <a:endParaRPr/>
          </a:p>
        </p:txBody>
      </p:sp>
      <p:sp>
        <p:nvSpPr>
          <p:cNvPr id="290" name="Google Shape;290;ga70d537479_7_1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70d537479_7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a70d537479_7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70d537479_7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a70d537479_7_1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Accolade reverse engineers sega software to see how it worked to build their games.court said ok</a:t>
            </a:r>
            <a:endParaRPr/>
          </a:p>
          <a:p>
            <a:pPr indent="0" lvl="0" marL="0" rtl="0" algn="l">
              <a:spcBef>
                <a:spcPts val="360"/>
              </a:spcBef>
              <a:spcAft>
                <a:spcPts val="0"/>
              </a:spcAft>
              <a:buNone/>
            </a:pPr>
            <a:r>
              <a:t/>
            </a:r>
            <a:endParaRPr/>
          </a:p>
        </p:txBody>
      </p:sp>
      <p:sp>
        <p:nvSpPr>
          <p:cNvPr id="305" name="Google Shape;305;ga70d537479_7_1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70d537479_7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a70d537479_7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70d537479_7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a70d537479_7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70d537479_7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a70d537479_7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70d537479_7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a70d537479_7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70d537479_7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a70d537479_7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70d537479_7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7" name="Google Shape;347;ga70d537479_7_2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 sz="2200"/>
              <a:t>JBM: courts ruled that look and feel is not copyrightable</a:t>
            </a:r>
            <a:endParaRPr/>
          </a:p>
          <a:p>
            <a:pPr indent="0" lvl="1" marL="0" rtl="0" algn="l">
              <a:spcBef>
                <a:spcPts val="0"/>
              </a:spcBef>
              <a:spcAft>
                <a:spcPts val="0"/>
              </a:spcAft>
              <a:buNone/>
            </a:pPr>
            <a:r>
              <a:t/>
            </a:r>
            <a:endParaRPr sz="2200"/>
          </a:p>
          <a:p>
            <a:pPr indent="0" lvl="1" marL="0" rtl="0" algn="l">
              <a:spcBef>
                <a:spcPts val="0"/>
              </a:spcBef>
              <a:spcAft>
                <a:spcPts val="0"/>
              </a:spcAft>
              <a:buNone/>
            </a:pPr>
            <a:r>
              <a:rPr lang="en" sz="2200"/>
              <a:t>Does copyright apply to user interfaces? The internal structure and programing could be entirely different.</a:t>
            </a:r>
            <a:endParaRPr/>
          </a:p>
          <a:p>
            <a:pPr indent="0" lvl="1" marL="0" rtl="0" algn="l">
              <a:spcBef>
                <a:spcPts val="0"/>
              </a:spcBef>
              <a:spcAft>
                <a:spcPts val="0"/>
              </a:spcAft>
              <a:buNone/>
            </a:pPr>
            <a:r>
              <a:t/>
            </a:r>
            <a:endParaRPr sz="2200"/>
          </a:p>
          <a:p>
            <a:pPr indent="0" lvl="1" marL="0" rtl="0" algn="l">
              <a:spcBef>
                <a:spcPts val="0"/>
              </a:spcBef>
              <a:spcAft>
                <a:spcPts val="0"/>
              </a:spcAft>
              <a:buNone/>
            </a:pPr>
            <a:r>
              <a:rPr lang="en" sz="2200"/>
              <a:t>In the 1980s and 1990s, some companies won copyright infringement suits against others whose software had similar look and feel. An appeals court, reversing one such case, ruled that menu commands are “a method of operation,” explicitly excluded from copyright protection. They are, the court said, like the controls of a car. The trend of court decisions has been against copyright protection for “look and feel.”</a:t>
            </a:r>
            <a:endParaRPr/>
          </a:p>
          <a:p>
            <a:pPr indent="0" lvl="1" marL="0" rtl="0" algn="l">
              <a:spcBef>
                <a:spcPts val="0"/>
              </a:spcBef>
              <a:spcAft>
                <a:spcPts val="0"/>
              </a:spcAft>
              <a:buNone/>
            </a:pPr>
            <a:r>
              <a:t/>
            </a:r>
            <a:endParaRPr sz="2200"/>
          </a:p>
          <a:p>
            <a:pPr indent="0" lvl="1" marL="0" rtl="0" algn="l">
              <a:spcBef>
                <a:spcPts val="0"/>
              </a:spcBef>
              <a:spcAft>
                <a:spcPts val="0"/>
              </a:spcAft>
              <a:buNone/>
            </a:pPr>
            <a:r>
              <a:rPr lang="en" sz="2200"/>
              <a:t>The main argument in favor of protecting a user interface is that it is a major creative effort. On the other hand, standard user interfaces increase productivity of users and programmers.</a:t>
            </a:r>
            <a:endParaRPr/>
          </a:p>
          <a:p>
            <a:pPr indent="0" lvl="0" marL="0" rtl="0" algn="l">
              <a:spcBef>
                <a:spcPts val="0"/>
              </a:spcBef>
              <a:spcAft>
                <a:spcPts val="0"/>
              </a:spcAft>
              <a:buNone/>
            </a:pPr>
            <a:r>
              <a:t/>
            </a:r>
            <a:endParaRPr/>
          </a:p>
        </p:txBody>
      </p:sp>
      <p:sp>
        <p:nvSpPr>
          <p:cNvPr id="348" name="Google Shape;348;ga70d537479_7_2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70d537479_2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70d537479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a70d537479_2_30: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70d537479_1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a70d537479_1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 industry did these things to prevent violations, but of course people find ways around many of them JBM</a:t>
            </a:r>
            <a:endParaRPr/>
          </a:p>
          <a:p>
            <a:pPr indent="0" lvl="0" marL="0" rtl="0" algn="l">
              <a:spcBef>
                <a:spcPts val="360"/>
              </a:spcBef>
              <a:spcAft>
                <a:spcPts val="0"/>
              </a:spcAft>
              <a:buNone/>
            </a:pPr>
            <a:r>
              <a:t/>
            </a:r>
            <a:endParaRPr/>
          </a:p>
        </p:txBody>
      </p:sp>
      <p:sp>
        <p:nvSpPr>
          <p:cNvPr id="356" name="Google Shape;356;ga70d537479_1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70d537479_12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a70d537479_12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EU imposed taxes on certain equipment to PAY FOR LOSSES on copyright infringement.. Basically making society pay for illegal activity… is this right?</a:t>
            </a:r>
            <a:endParaRPr/>
          </a:p>
        </p:txBody>
      </p:sp>
      <p:sp>
        <p:nvSpPr>
          <p:cNvPr id="364" name="Google Shape;364;ga70d537479_12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70d537479_12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a70d537479_12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Book says that Apple, Sony, etc started dropping DRM ~2009/2010 to some degree</a:t>
            </a:r>
            <a:endParaRPr/>
          </a:p>
        </p:txBody>
      </p:sp>
      <p:sp>
        <p:nvSpPr>
          <p:cNvPr id="372" name="Google Shape;372;ga70d537479_12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70d537479_1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9" name="Google Shape;379;ga70d537479_12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a70d537479_12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a70d537479_12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7" name="Google Shape;387;ga70d537479_12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Smartphones, tablets, game machines, and other devices have mechanisms to prevent installation of software or use of services that the maker of the device does not support or approve. Cracking such mechanisms is sometimes called </a:t>
            </a:r>
            <a:r>
              <a:rPr i="1" lang="en"/>
              <a:t>jailbreaking</a:t>
            </a:r>
            <a:r>
              <a:rPr lang="en"/>
              <a:t>, unlocking, or</a:t>
            </a:r>
            <a:r>
              <a:rPr i="1" lang="en"/>
              <a:t> rooting</a:t>
            </a:r>
            <a:r>
              <a:rPr lang="en"/>
              <a:t>. </a:t>
            </a:r>
            <a:endParaRPr/>
          </a:p>
        </p:txBody>
      </p:sp>
      <p:sp>
        <p:nvSpPr>
          <p:cNvPr id="388" name="Google Shape;388;ga70d537479_12_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a70d537479_12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a70d537479_12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NOTE: Cox cable LOST their Safe Harbor status in a 2015 court case, as per book, for not disabling accounts of those who BMG claimed were sharing songs. Apealed and still in progress?</a:t>
            </a:r>
            <a:endParaRPr/>
          </a:p>
        </p:txBody>
      </p:sp>
      <p:sp>
        <p:nvSpPr>
          <p:cNvPr id="396" name="Google Shape;396;ga70d537479_12_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70d537479_1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a70d537479_1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70d537479_1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0" name="Google Shape;410;ga70d537479_17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Commercial software, often called </a:t>
            </a:r>
            <a:r>
              <a:rPr i="1" lang="en"/>
              <a:t>proprietary software</a:t>
            </a:r>
            <a:r>
              <a:rPr lang="en"/>
              <a:t>, is normally sold in object code, the code run by the computer, but not intelligible to people. It is not modifiable by the end user. The source code is kept secret.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Critics (and some supporters) of free software point out some of its weaknesses. Much free software is not easy for ordinary consumers to use. Often, there is no technical support number to call for help. Because anyone can modify free software, there are many versions and few standards, creating a difficult and confusing environment for nontechnical consumers and businesses.</a:t>
            </a:r>
            <a:endParaRPr/>
          </a:p>
        </p:txBody>
      </p:sp>
      <p:sp>
        <p:nvSpPr>
          <p:cNvPr id="411" name="Google Shape;411;ga70d537479_17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70d537479_17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8" name="Google Shape;418;ga70d537479_17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Free software has many advantages. With freely distributed software, more people can use and benefit from a program. With source code available, any of thousands of programmers can find and fix bugs quickly. Users and programmers can adapt and improve programs.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 copyleft, the developer copyrights the program and releases it under an agreement that allows people to use, modify, and distribute it, or any program developed from it, but only if they apply the same agreement to the new work. No one may develop a new program from a copylefted program and add restrictions that limit is use and free distribution. Courts have said a person can sue for an injunction against someone who uses copylefted software without following the open source licensing agreement.</a:t>
            </a:r>
            <a:endParaRPr/>
          </a:p>
          <a:p>
            <a:pPr indent="0" lvl="0" marL="0" rtl="0" algn="l">
              <a:spcBef>
                <a:spcPts val="0"/>
              </a:spcBef>
              <a:spcAft>
                <a:spcPts val="0"/>
              </a:spcAft>
              <a:buNone/>
            </a:pPr>
            <a:r>
              <a:t/>
            </a:r>
            <a:endParaRPr/>
          </a:p>
        </p:txBody>
      </p:sp>
      <p:sp>
        <p:nvSpPr>
          <p:cNvPr id="419" name="Google Shape;419;ga70d537479_17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70d537479_17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a70d537479_1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a70d537479_17_1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70d537479_2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ga70d537479_2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Pull a document from Wikileaks and show here (I showed a message format from the CIA Protego project (missile system) PIC based missile control developed by raytheon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WikiLeaks released U.S. military documents related to the wars in Iraq and Afghanistan, including videos of shooting incidents. When a long, costly war is controversial, does the public have a right to see the internal reports and vivid video that can inform debate? WikiLeaks released a large set of confidential U.S. diplomatic cables that included, among much else, discussions of the personalities of foreign leaders.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Climategate emails leaked in 2009 and 2011 showed that researchers at the University of East Anglia pursued a variety of methods to deny access to their temperature data by scientists who question some aspects of global warming. The emails also described efforts to stop scientific journals from publishing papers by scientists who are considered skeptics about global warming. Investigations by the British government and other groups concluded that the emails did not show scientific misconduct, but the research center had broken Britain’s Freedom of Information Act. The reports criticized various procedures the research group used but not its scientific conclusions. Some emails discussed criticisms and uncertainties related to details of the argument that human activity causes global warming. Researchers discuss such uncertainties in papers and conferences, but news reports often exclude them. Is it important for the public to know what is in the emails? What criteria argue for or against these leaks?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When evaluating the ethics of leaking documents on political or highly politicized issues, it can be difficult to make judgments that are independent of our views on the issues themselves.</a:t>
            </a:r>
            <a:endParaRPr/>
          </a:p>
          <a:p>
            <a:pPr indent="0" lvl="0" marL="0" rtl="0" algn="l">
              <a:spcBef>
                <a:spcPts val="360"/>
              </a:spcBef>
              <a:spcAft>
                <a:spcPts val="0"/>
              </a:spcAft>
              <a:buNone/>
            </a:pPr>
            <a:r>
              <a:t/>
            </a:r>
            <a:endParaRPr/>
          </a:p>
        </p:txBody>
      </p:sp>
      <p:sp>
        <p:nvSpPr>
          <p:cNvPr id="142" name="Google Shape;142;ga70d537479_2_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a70d537479_17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a70d537479_1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a70d537479_17_2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70d537479_17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a70d537479_1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a70d537479_17_2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a70d537479_17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a70d537479_1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a70d537479_17_33: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70d537479_17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4" name="Google Shape;454;ga70d537479_17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Using a patented invention or process requires permission from the patent holder, even if another inventor independently came up with the same idea or invention.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Businesses routinely pay license fees to use patented inventions in their products.</a:t>
            </a:r>
            <a:endParaRPr/>
          </a:p>
          <a:p>
            <a:pPr indent="0" lvl="0" marL="0" rtl="0" algn="l">
              <a:spcBef>
                <a:spcPts val="0"/>
              </a:spcBef>
              <a:spcAft>
                <a:spcPts val="0"/>
              </a:spcAft>
              <a:buNone/>
            </a:pPr>
            <a:r>
              <a:t/>
            </a:r>
            <a:endParaRPr/>
          </a:p>
        </p:txBody>
      </p:sp>
      <p:sp>
        <p:nvSpPr>
          <p:cNvPr id="455" name="Google Shape;455;ga70d537479_17_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a70d537479_17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2" name="Google Shape;462;ga70d537479_17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Paul Allen (co-founder of Microsoft) sued several companies (Google, Facebook, Apple, eBay, Netflix, AOL, and others) for violating four early patents related to now widely used e-commerce and Web-viewing features. A judge dismissed the suit in 2011 while the Patent Office reconsiders the patents.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Apple won a patent case against a maker of Android phones. It covers technology that allows a user to tap a touch screen to perform various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IBM sued Amazon for violating a patent on electronic catalogues that covers targeting advertising and recommending specific products to a customer. Eventually, Amazon agreed to pay IBM a licensing fee.</a:t>
            </a:r>
            <a:endParaRPr/>
          </a:p>
          <a:p>
            <a:pPr indent="0" lvl="0" marL="0" rtl="0" algn="l">
              <a:spcBef>
                <a:spcPts val="0"/>
              </a:spcBef>
              <a:spcAft>
                <a:spcPts val="0"/>
              </a:spcAft>
              <a:buNone/>
            </a:pPr>
            <a:r>
              <a:t/>
            </a:r>
            <a:endParaRPr/>
          </a:p>
        </p:txBody>
      </p:sp>
      <p:sp>
        <p:nvSpPr>
          <p:cNvPr id="463" name="Google Shape;463;ga70d537479_17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70d537479_17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0" name="Google Shape;470;ga70d537479_17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JBM: Estimated 65,000 SOFTWARE PATENtS PER YEAR!! How do you know if you violate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computer scientists see all algorithms as mathematical formulas.</a:t>
            </a:r>
            <a:endParaRPr/>
          </a:p>
        </p:txBody>
      </p:sp>
      <p:sp>
        <p:nvSpPr>
          <p:cNvPr id="471" name="Google Shape;471;ga70d537479_17_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a70d537479_2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a70d537479_2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70d537479_22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5" name="Google Shape;485;ga70d537479_22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Some critics see the web as significantly encouraging narrowness and political extremes by making it easy for people to avoid seeing alternative opinions.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Searching online “puts researchers in touch with prevailing opinions, but this may accelerate consensus and narrow the range of findings and ideas built upon.”</a:t>
            </a:r>
            <a:r>
              <a:rPr baseline="30000" lang="en"/>
              <a:t>8</a:t>
            </a:r>
            <a:endParaRPr/>
          </a:p>
          <a:p>
            <a:pPr indent="0" lvl="0" marL="0" rtl="0" algn="l">
              <a:spcBef>
                <a:spcPts val="0"/>
              </a:spcBef>
              <a:spcAft>
                <a:spcPts val="0"/>
              </a:spcAft>
              <a:buNone/>
            </a:pPr>
            <a:r>
              <a:t/>
            </a:r>
            <a:endParaRPr/>
          </a:p>
        </p:txBody>
      </p:sp>
      <p:sp>
        <p:nvSpPr>
          <p:cNvPr id="486" name="Google Shape;486;ga70d537479_22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a70d537479_2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a70d537479_22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70d537479_2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9" name="Google Shape;149;ga70d537479_2_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JBM slide</a:t>
            </a:r>
            <a:endParaRPr/>
          </a:p>
        </p:txBody>
      </p:sp>
      <p:sp>
        <p:nvSpPr>
          <p:cNvPr id="150" name="Google Shape;150;ga70d537479_2_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70d537479_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ga70d537479_2_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 person or organization establishing a site to publish leaked documents that serve an important public purpose should consider the various points already raised, but also has responsibilities to avoid abuse of the site. The site must have sufficient security to protect whistleblowers – the people who supply the documents. There should be a well-thought-out policy about how to handle requests or demands from law enforcement agencies (of various countries) for the identity of a person supplying documents. Verification of the authenticity and validity of leaked documents, while it can be difficult, is the responsibility of the site operators.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Freedom of speech and of the press leave us with the ethical responsibility for what we say and publish.</a:t>
            </a:r>
            <a:endParaRPr/>
          </a:p>
        </p:txBody>
      </p:sp>
      <p:sp>
        <p:nvSpPr>
          <p:cNvPr id="158" name="Google Shape;158;ga70d537479_2_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70d537479_2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ga70d537479_2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Anonymizers are services available to send anonymous email. Reporters, human rights activists, citizens in repressive countries, and ordinary people use anonymous email to protect themselves.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Businesses, law enforcement agencies, and government intelligence services also use anonymizers.  A business might want to keep its research and planning about new products secret from competitors. If competitors can get logs of Web sites that a company’s employees visit, they might be able to figure out what the company is planning.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Anonymous Web surfing aids law enforcement investigations. Suppose law enforcement agents suspect a site contains child pornography, terrorist information, copyright-infringing material, or anything else relevant to an investigation. If they visit the site from their department computers, they might be blocked or see a bland page with nothing illegal. (Web sites can determine the IP addresses of a visitor and can block access from specified addresses or put up alternate pages for those visitors.)</a:t>
            </a:r>
            <a:endParaRPr/>
          </a:p>
        </p:txBody>
      </p:sp>
      <p:sp>
        <p:nvSpPr>
          <p:cNvPr id="166" name="Google Shape;166;ga70d537479_2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70d537479_2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ga70d537479_2_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
              <a:t>Glowing reviews (such as those posted on eBay or Amazon.com) may actually be from the author, publisher, seller, or their friends.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U.S. and European countries are working on laws that require ISPs to maintain records of the true identity of each user and maintain records of online activity for potential use in criminal investigations.</a:t>
            </a:r>
            <a:endParaRPr/>
          </a:p>
          <a:p>
            <a:pPr indent="0" lvl="0" marL="0" rtl="0" algn="l">
              <a:spcBef>
                <a:spcPts val="360"/>
              </a:spcBef>
              <a:spcAft>
                <a:spcPts val="0"/>
              </a:spcAft>
              <a:buNone/>
            </a:pPr>
            <a:r>
              <a:t/>
            </a:r>
            <a:endParaRPr/>
          </a:p>
        </p:txBody>
      </p:sp>
      <p:sp>
        <p:nvSpPr>
          <p:cNvPr id="174" name="Google Shape;174;ga70d537479_2_1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70d537479_2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ga70d537479_2_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Email and fax machines played a significant role during the collapse of the Soviet Union and the democracy demonstrations in China’s Tiananmen Square. Facebook and cellphones were key tools in organizing the 2011 Arab Spring.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Dissidents in Iran, Vietnam, various Middle Eastern countries, and elsewhere use Skype to communicate because of its strong encryption. Some countries ban Skype. Others subvert it. Before the revolution in Egypt in 2011, the Egyptian government, for example, used spyware to intercept Skype communications. They did not break Skype’s encryption scheme. Instead, it appears they planted spyware on people’s computers that intercepted a communication before it was encrypted on the sender’s computer or after it was decrypted on the recipient’s computer. During the revolution, the government temporarily shut down the Internet and cellphone service entirely.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In some countries, government agents, using social media, pretend to be dissidents and distribute information about planned protests; the police arrest anyone who comes.</a:t>
            </a:r>
            <a:endParaRPr/>
          </a:p>
        </p:txBody>
      </p:sp>
      <p:sp>
        <p:nvSpPr>
          <p:cNvPr id="182" name="Google Shape;182;ga70d537479_2_1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990600" y="2114550"/>
            <a:ext cx="5715000" cy="1102519"/>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 type="subTitle"/>
          </p:nvPr>
        </p:nvSpPr>
        <p:spPr>
          <a:xfrm>
            <a:off x="990600" y="3200400"/>
            <a:ext cx="4419600" cy="131445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Clr>
                <a:srgbClr val="8C8B8A"/>
              </a:buClr>
              <a:buSzPts val="3000"/>
              <a:buNone/>
              <a:defRPr>
                <a:solidFill>
                  <a:srgbClr val="8C8B8A"/>
                </a:solidFill>
              </a:defRPr>
            </a:lvl1pPr>
            <a:lvl2pPr lvl="1" algn="ctr">
              <a:spcBef>
                <a:spcPts val="560"/>
              </a:spcBef>
              <a:spcAft>
                <a:spcPts val="0"/>
              </a:spcAft>
              <a:buClr>
                <a:srgbClr val="8C8B8A"/>
              </a:buClr>
              <a:buSzPts val="1400"/>
              <a:buNone/>
              <a:defRPr>
                <a:solidFill>
                  <a:srgbClr val="8C8B8A"/>
                </a:solidFill>
              </a:defRPr>
            </a:lvl2pPr>
            <a:lvl3pPr lvl="2" algn="ctr">
              <a:spcBef>
                <a:spcPts val="480"/>
              </a:spcBef>
              <a:spcAft>
                <a:spcPts val="0"/>
              </a:spcAft>
              <a:buClr>
                <a:srgbClr val="8C8B8A"/>
              </a:buClr>
              <a:buSzPts val="2400"/>
              <a:buNone/>
              <a:defRPr>
                <a:solidFill>
                  <a:srgbClr val="8C8B8A"/>
                </a:solidFill>
              </a:defRPr>
            </a:lvl3pPr>
            <a:lvl4pPr lvl="3" algn="ctr">
              <a:spcBef>
                <a:spcPts val="400"/>
              </a:spcBef>
              <a:spcAft>
                <a:spcPts val="0"/>
              </a:spcAft>
              <a:buClr>
                <a:srgbClr val="8C8B8A"/>
              </a:buClr>
              <a:buSzPts val="1500"/>
              <a:buNone/>
              <a:defRPr>
                <a:solidFill>
                  <a:srgbClr val="8C8B8A"/>
                </a:solidFill>
              </a:defRPr>
            </a:lvl4pPr>
            <a:lvl5pPr lvl="4" algn="ctr">
              <a:spcBef>
                <a:spcPts val="400"/>
              </a:spcBef>
              <a:spcAft>
                <a:spcPts val="0"/>
              </a:spcAft>
              <a:buClr>
                <a:srgbClr val="8C8B8A"/>
              </a:buClr>
              <a:buSzPts val="2000"/>
              <a:buNone/>
              <a:defRPr>
                <a:solidFill>
                  <a:srgbClr val="8C8B8A"/>
                </a:solidFill>
              </a:defRPr>
            </a:lvl5pPr>
            <a:lvl6pPr lvl="5" algn="ctr">
              <a:spcBef>
                <a:spcPts val="400"/>
              </a:spcBef>
              <a:spcAft>
                <a:spcPts val="0"/>
              </a:spcAft>
              <a:buClr>
                <a:srgbClr val="8C8B8A"/>
              </a:buClr>
              <a:buSzPts val="2000"/>
              <a:buNone/>
              <a:defRPr>
                <a:solidFill>
                  <a:srgbClr val="8C8B8A"/>
                </a:solidFill>
              </a:defRPr>
            </a:lvl6pPr>
            <a:lvl7pPr lvl="6" algn="ctr">
              <a:spcBef>
                <a:spcPts val="400"/>
              </a:spcBef>
              <a:spcAft>
                <a:spcPts val="0"/>
              </a:spcAft>
              <a:buClr>
                <a:srgbClr val="8C8B8A"/>
              </a:buClr>
              <a:buSzPts val="2000"/>
              <a:buNone/>
              <a:defRPr>
                <a:solidFill>
                  <a:srgbClr val="8C8B8A"/>
                </a:solidFill>
              </a:defRPr>
            </a:lvl7pPr>
            <a:lvl8pPr lvl="7" algn="ctr">
              <a:spcBef>
                <a:spcPts val="400"/>
              </a:spcBef>
              <a:spcAft>
                <a:spcPts val="0"/>
              </a:spcAft>
              <a:buClr>
                <a:srgbClr val="8C8B8A"/>
              </a:buClr>
              <a:buSzPts val="2000"/>
              <a:buNone/>
              <a:defRPr>
                <a:solidFill>
                  <a:srgbClr val="8C8B8A"/>
                </a:solidFill>
              </a:defRPr>
            </a:lvl8pPr>
            <a:lvl9pPr lvl="8" algn="ctr">
              <a:spcBef>
                <a:spcPts val="400"/>
              </a:spcBef>
              <a:spcAft>
                <a:spcPts val="0"/>
              </a:spcAft>
              <a:buClr>
                <a:srgbClr val="8C8B8A"/>
              </a:buClr>
              <a:buSzPts val="2000"/>
              <a:buNone/>
              <a:defRPr>
                <a:solidFill>
                  <a:srgbClr val="8C8B8A"/>
                </a:solidFill>
              </a:defRPr>
            </a:lvl9pPr>
          </a:lstStyle>
          <a:p/>
        </p:txBody>
      </p:sp>
      <p:sp>
        <p:nvSpPr>
          <p:cNvPr id="60" name="Google Shape;60;p14"/>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
        <p:nvSpPr>
          <p:cNvPr id="62" name="Google Shape;62;p15"/>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lvl1pPr indent="-419100" lvl="0" marL="457200" algn="l">
              <a:spcBef>
                <a:spcPts val="600"/>
              </a:spcBef>
              <a:spcAft>
                <a:spcPts val="0"/>
              </a:spcAft>
              <a:buClr>
                <a:srgbClr val="A5A5A5"/>
              </a:buClr>
              <a:buSzPts val="3000"/>
              <a:buFont typeface="Noto Sans Symbols"/>
              <a:buChar char="▪"/>
              <a:defRPr/>
            </a:lvl1pPr>
            <a:lvl2pPr indent="-317500" lvl="1" marL="914400" algn="l">
              <a:spcBef>
                <a:spcPts val="560"/>
              </a:spcBef>
              <a:spcAft>
                <a:spcPts val="0"/>
              </a:spcAft>
              <a:buClr>
                <a:srgbClr val="A5A5A5"/>
              </a:buClr>
              <a:buSzPts val="1400"/>
              <a:buFont typeface="Noto Sans Symbols"/>
              <a:buChar char="▪"/>
              <a:defRPr/>
            </a:lvl2pPr>
            <a:lvl3pPr indent="-381000" lvl="2" marL="1371600" algn="l">
              <a:spcBef>
                <a:spcPts val="480"/>
              </a:spcBef>
              <a:spcAft>
                <a:spcPts val="0"/>
              </a:spcAft>
              <a:buClr>
                <a:srgbClr val="A5A5A5"/>
              </a:buClr>
              <a:buSzPts val="2400"/>
              <a:buFont typeface="Noto Sans Symbols"/>
              <a:buChar char="▪"/>
              <a:defRPr/>
            </a:lvl3pPr>
            <a:lvl4pPr indent="-323850" lvl="3" marL="1828800" algn="l">
              <a:spcBef>
                <a:spcPts val="400"/>
              </a:spcBef>
              <a:spcAft>
                <a:spcPts val="0"/>
              </a:spcAft>
              <a:buClr>
                <a:srgbClr val="A5A5A5"/>
              </a:buClr>
              <a:buSzPts val="1500"/>
              <a:buFont typeface="Noto Sans Symbols"/>
              <a:buChar char="▪"/>
              <a:defRPr/>
            </a:lvl4pPr>
            <a:lvl5pPr indent="-355600" lvl="4" marL="2286000" algn="l">
              <a:spcBef>
                <a:spcPts val="400"/>
              </a:spcBef>
              <a:spcAft>
                <a:spcPts val="0"/>
              </a:spcAft>
              <a:buClr>
                <a:srgbClr val="A5A5A5"/>
              </a:buClr>
              <a:buSzPts val="200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15"/>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5" name="Shape 65"/>
        <p:cNvGrpSpPr/>
        <p:nvPr/>
      </p:nvGrpSpPr>
      <p:grpSpPr>
        <a:xfrm>
          <a:off x="0" y="0"/>
          <a:ext cx="0" cy="0"/>
          <a:chOff x="0" y="0"/>
          <a:chExt cx="0" cy="0"/>
        </a:xfrm>
      </p:grpSpPr>
      <p:sp>
        <p:nvSpPr>
          <p:cNvPr id="66" name="Google Shape;66;p16"/>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7" name="Shape 67"/>
        <p:cNvGrpSpPr/>
        <p:nvPr/>
      </p:nvGrpSpPr>
      <p:grpSpPr>
        <a:xfrm>
          <a:off x="0" y="0"/>
          <a:ext cx="0" cy="0"/>
          <a:chOff x="0" y="0"/>
          <a:chExt cx="0" cy="0"/>
        </a:xfrm>
      </p:grpSpPr>
      <p:sp>
        <p:nvSpPr>
          <p:cNvPr id="68" name="Google Shape;68;p17"/>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 type="body"/>
          </p:nvPr>
        </p:nvSpPr>
        <p:spPr>
          <a:xfrm>
            <a:off x="1219200" y="1028700"/>
            <a:ext cx="7620000" cy="38290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285750" lvl="1" marL="914400" algn="l">
              <a:spcBef>
                <a:spcPts val="360"/>
              </a:spcBef>
              <a:spcAft>
                <a:spcPts val="0"/>
              </a:spcAft>
              <a:buClr>
                <a:schemeClr val="dk1"/>
              </a:buClr>
              <a:buSzPts val="900"/>
              <a:buChar char="–"/>
              <a:defRPr/>
            </a:lvl2pPr>
            <a:lvl3pPr indent="-342900" lvl="2" marL="1371600" algn="l">
              <a:spcBef>
                <a:spcPts val="360"/>
              </a:spcBef>
              <a:spcAft>
                <a:spcPts val="0"/>
              </a:spcAft>
              <a:buClr>
                <a:schemeClr val="dk1"/>
              </a:buClr>
              <a:buSzPts val="1800"/>
              <a:buChar char="•"/>
              <a:defRPr/>
            </a:lvl3pPr>
            <a:lvl4pPr indent="-314325" lvl="3" marL="1828800" algn="l">
              <a:spcBef>
                <a:spcPts val="360"/>
              </a:spcBef>
              <a:spcAft>
                <a:spcPts val="0"/>
              </a:spcAft>
              <a:buClr>
                <a:schemeClr val="dk1"/>
              </a:buClr>
              <a:buSzPts val="135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17"/>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Google Shape;71;p17"/>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8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0" marR="0" rtl="0" algn="l">
              <a:spcBef>
                <a:spcPts val="0"/>
              </a:spcBef>
              <a:spcAft>
                <a:spcPts val="0"/>
              </a:spcAft>
              <a:buNone/>
              <a:defRPr b="0" i="0" sz="1800" u="none" cap="none" strike="noStrike">
                <a:solidFill>
                  <a:schemeClr val="dk1"/>
                </a:solidFill>
                <a:latin typeface="Arial"/>
                <a:ea typeface="Arial"/>
                <a:cs typeface="Arial"/>
                <a:sym typeface="Arial"/>
              </a:defRPr>
            </a:lvl6pPr>
            <a:lvl7pPr indent="0" lvl="6" marL="0" marR="0" rtl="0" algn="l">
              <a:spcBef>
                <a:spcPts val="0"/>
              </a:spcBef>
              <a:spcAft>
                <a:spcPts val="0"/>
              </a:spcAft>
              <a:buNone/>
              <a:defRPr b="0" i="0" sz="1800" u="none" cap="none" strike="noStrike">
                <a:solidFill>
                  <a:schemeClr val="dk1"/>
                </a:solidFill>
                <a:latin typeface="Arial"/>
                <a:ea typeface="Arial"/>
                <a:cs typeface="Arial"/>
                <a:sym typeface="Arial"/>
              </a:defRPr>
            </a:lvl7pPr>
            <a:lvl8pPr indent="0" lvl="7" marL="0" marR="0" rtl="0" algn="l">
              <a:spcBef>
                <a:spcPts val="0"/>
              </a:spcBef>
              <a:spcAft>
                <a:spcPts val="0"/>
              </a:spcAft>
              <a:buNone/>
              <a:defRPr b="0" i="0" sz="1800" u="none" cap="none" strike="noStrike">
                <a:solidFill>
                  <a:schemeClr val="dk1"/>
                </a:solidFill>
                <a:latin typeface="Arial"/>
                <a:ea typeface="Arial"/>
                <a:cs typeface="Arial"/>
                <a:sym typeface="Arial"/>
              </a:defRPr>
            </a:lvl8pPr>
            <a:lvl9pPr indent="0" lvl="8" marL="0" marR="0" rtl="0" algn="l">
              <a:spcBef>
                <a:spcPts val="0"/>
              </a:spcBef>
              <a:spcAft>
                <a:spcPts val="0"/>
              </a:spcAft>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0" name="Shape 80"/>
        <p:cNvGrpSpPr/>
        <p:nvPr/>
      </p:nvGrpSpPr>
      <p:grpSpPr>
        <a:xfrm>
          <a:off x="0" y="0"/>
          <a:ext cx="0" cy="0"/>
          <a:chOff x="0" y="0"/>
          <a:chExt cx="0" cy="0"/>
        </a:xfrm>
      </p:grpSpPr>
      <p:sp>
        <p:nvSpPr>
          <p:cNvPr id="81" name="Google Shape;81;p19"/>
          <p:cNvSpPr txBox="1"/>
          <p:nvPr>
            <p:ph type="ctrTitle"/>
          </p:nvPr>
        </p:nvSpPr>
        <p:spPr>
          <a:xfrm>
            <a:off x="990600" y="2114550"/>
            <a:ext cx="5715000" cy="1102519"/>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 type="subTitle"/>
          </p:nvPr>
        </p:nvSpPr>
        <p:spPr>
          <a:xfrm>
            <a:off x="990600" y="3200400"/>
            <a:ext cx="4419600" cy="131445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Clr>
                <a:srgbClr val="8C8B8A"/>
              </a:buClr>
              <a:buSzPts val="3000"/>
              <a:buNone/>
              <a:defRPr>
                <a:solidFill>
                  <a:srgbClr val="8C8B8A"/>
                </a:solidFill>
              </a:defRPr>
            </a:lvl1pPr>
            <a:lvl2pPr lvl="1" algn="ctr">
              <a:spcBef>
                <a:spcPts val="560"/>
              </a:spcBef>
              <a:spcAft>
                <a:spcPts val="0"/>
              </a:spcAft>
              <a:buClr>
                <a:srgbClr val="8C8B8A"/>
              </a:buClr>
              <a:buSzPts val="1400"/>
              <a:buNone/>
              <a:defRPr>
                <a:solidFill>
                  <a:srgbClr val="8C8B8A"/>
                </a:solidFill>
              </a:defRPr>
            </a:lvl2pPr>
            <a:lvl3pPr lvl="2" algn="ctr">
              <a:spcBef>
                <a:spcPts val="480"/>
              </a:spcBef>
              <a:spcAft>
                <a:spcPts val="0"/>
              </a:spcAft>
              <a:buClr>
                <a:srgbClr val="8C8B8A"/>
              </a:buClr>
              <a:buSzPts val="2400"/>
              <a:buNone/>
              <a:defRPr>
                <a:solidFill>
                  <a:srgbClr val="8C8B8A"/>
                </a:solidFill>
              </a:defRPr>
            </a:lvl3pPr>
            <a:lvl4pPr lvl="3" algn="ctr">
              <a:spcBef>
                <a:spcPts val="400"/>
              </a:spcBef>
              <a:spcAft>
                <a:spcPts val="0"/>
              </a:spcAft>
              <a:buClr>
                <a:srgbClr val="8C8B8A"/>
              </a:buClr>
              <a:buSzPts val="1500"/>
              <a:buNone/>
              <a:defRPr>
                <a:solidFill>
                  <a:srgbClr val="8C8B8A"/>
                </a:solidFill>
              </a:defRPr>
            </a:lvl4pPr>
            <a:lvl5pPr lvl="4" algn="ctr">
              <a:spcBef>
                <a:spcPts val="400"/>
              </a:spcBef>
              <a:spcAft>
                <a:spcPts val="0"/>
              </a:spcAft>
              <a:buClr>
                <a:srgbClr val="8C8B8A"/>
              </a:buClr>
              <a:buSzPts val="2000"/>
              <a:buNone/>
              <a:defRPr>
                <a:solidFill>
                  <a:srgbClr val="8C8B8A"/>
                </a:solidFill>
              </a:defRPr>
            </a:lvl5pPr>
            <a:lvl6pPr lvl="5" algn="ctr">
              <a:spcBef>
                <a:spcPts val="400"/>
              </a:spcBef>
              <a:spcAft>
                <a:spcPts val="0"/>
              </a:spcAft>
              <a:buClr>
                <a:srgbClr val="8C8B8A"/>
              </a:buClr>
              <a:buSzPts val="2000"/>
              <a:buNone/>
              <a:defRPr>
                <a:solidFill>
                  <a:srgbClr val="8C8B8A"/>
                </a:solidFill>
              </a:defRPr>
            </a:lvl6pPr>
            <a:lvl7pPr lvl="6" algn="ctr">
              <a:spcBef>
                <a:spcPts val="400"/>
              </a:spcBef>
              <a:spcAft>
                <a:spcPts val="0"/>
              </a:spcAft>
              <a:buClr>
                <a:srgbClr val="8C8B8A"/>
              </a:buClr>
              <a:buSzPts val="2000"/>
              <a:buNone/>
              <a:defRPr>
                <a:solidFill>
                  <a:srgbClr val="8C8B8A"/>
                </a:solidFill>
              </a:defRPr>
            </a:lvl7pPr>
            <a:lvl8pPr lvl="7" algn="ctr">
              <a:spcBef>
                <a:spcPts val="400"/>
              </a:spcBef>
              <a:spcAft>
                <a:spcPts val="0"/>
              </a:spcAft>
              <a:buClr>
                <a:srgbClr val="8C8B8A"/>
              </a:buClr>
              <a:buSzPts val="2000"/>
              <a:buNone/>
              <a:defRPr>
                <a:solidFill>
                  <a:srgbClr val="8C8B8A"/>
                </a:solidFill>
              </a:defRPr>
            </a:lvl8pPr>
            <a:lvl9pPr lvl="8" algn="ctr">
              <a:spcBef>
                <a:spcPts val="400"/>
              </a:spcBef>
              <a:spcAft>
                <a:spcPts val="0"/>
              </a:spcAft>
              <a:buClr>
                <a:srgbClr val="8C8B8A"/>
              </a:buClr>
              <a:buSzPts val="2000"/>
              <a:buNone/>
              <a:defRPr>
                <a:solidFill>
                  <a:srgbClr val="8C8B8A"/>
                </a:solidFill>
              </a:defRPr>
            </a:lvl9pPr>
          </a:lstStyle>
          <a:p/>
        </p:txBody>
      </p:sp>
      <p:sp>
        <p:nvSpPr>
          <p:cNvPr id="83" name="Google Shape;83;p19"/>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4" name="Shape 84"/>
        <p:cNvGrpSpPr/>
        <p:nvPr/>
      </p:nvGrpSpPr>
      <p:grpSpPr>
        <a:xfrm>
          <a:off x="0" y="0"/>
          <a:ext cx="0" cy="0"/>
          <a:chOff x="0" y="0"/>
          <a:chExt cx="0" cy="0"/>
        </a:xfrm>
      </p:grpSpPr>
      <p:sp>
        <p:nvSpPr>
          <p:cNvPr id="85" name="Google Shape;85;p20"/>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lvl1pPr indent="-419100" lvl="0" marL="457200" algn="l">
              <a:spcBef>
                <a:spcPts val="600"/>
              </a:spcBef>
              <a:spcAft>
                <a:spcPts val="0"/>
              </a:spcAft>
              <a:buClr>
                <a:srgbClr val="A5A5A5"/>
              </a:buClr>
              <a:buSzPts val="3000"/>
              <a:buFont typeface="Noto Sans Symbols"/>
              <a:buChar char="▪"/>
              <a:defRPr/>
            </a:lvl1pPr>
            <a:lvl2pPr indent="-379730" lvl="1" marL="914400" algn="l">
              <a:spcBef>
                <a:spcPts val="560"/>
              </a:spcBef>
              <a:spcAft>
                <a:spcPts val="0"/>
              </a:spcAft>
              <a:buClr>
                <a:srgbClr val="A5A5A5"/>
              </a:buClr>
              <a:buSzPts val="2380"/>
              <a:buFont typeface="Noto Sans Symbols"/>
              <a:buChar char="▪"/>
              <a:defRPr/>
            </a:lvl2pPr>
            <a:lvl3pPr indent="-335280" lvl="2" marL="1371600" algn="l">
              <a:spcBef>
                <a:spcPts val="480"/>
              </a:spcBef>
              <a:spcAft>
                <a:spcPts val="0"/>
              </a:spcAft>
              <a:buClr>
                <a:srgbClr val="A5A5A5"/>
              </a:buClr>
              <a:buSzPts val="1680"/>
              <a:buFont typeface="Noto Sans Symbols"/>
              <a:buChar char="▪"/>
              <a:defRPr/>
            </a:lvl3pPr>
            <a:lvl4pPr indent="-323850" lvl="3" marL="1828800" algn="l">
              <a:spcBef>
                <a:spcPts val="400"/>
              </a:spcBef>
              <a:spcAft>
                <a:spcPts val="0"/>
              </a:spcAft>
              <a:buClr>
                <a:srgbClr val="A5A5A5"/>
              </a:buClr>
              <a:buSzPts val="1500"/>
              <a:buFont typeface="Noto Sans Symbols"/>
              <a:buChar char="▪"/>
              <a:defRPr/>
            </a:lvl4pPr>
            <a:lvl5pPr indent="-355600" lvl="4" marL="2286000" algn="l">
              <a:spcBef>
                <a:spcPts val="400"/>
              </a:spcBef>
              <a:spcAft>
                <a:spcPts val="0"/>
              </a:spcAft>
              <a:buClr>
                <a:srgbClr val="A5A5A5"/>
              </a:buClr>
              <a:buSzPts val="200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20"/>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8" name="Shape 88"/>
        <p:cNvGrpSpPr/>
        <p:nvPr/>
      </p:nvGrpSpPr>
      <p:grpSpPr>
        <a:xfrm>
          <a:off x="0" y="0"/>
          <a:ext cx="0" cy="0"/>
          <a:chOff x="0" y="0"/>
          <a:chExt cx="0" cy="0"/>
        </a:xfrm>
      </p:grpSpPr>
      <p:sp>
        <p:nvSpPr>
          <p:cNvPr id="89" name="Google Shape;89;p21"/>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90" name="Shape 90"/>
        <p:cNvGrpSpPr/>
        <p:nvPr/>
      </p:nvGrpSpPr>
      <p:grpSpPr>
        <a:xfrm>
          <a:off x="0" y="0"/>
          <a:ext cx="0" cy="0"/>
          <a:chOff x="0" y="0"/>
          <a:chExt cx="0" cy="0"/>
        </a:xfrm>
      </p:grpSpPr>
      <p:sp>
        <p:nvSpPr>
          <p:cNvPr id="91" name="Google Shape;91;p22"/>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 type="body"/>
          </p:nvPr>
        </p:nvSpPr>
        <p:spPr>
          <a:xfrm>
            <a:off x="1219200" y="1028700"/>
            <a:ext cx="7620000" cy="38290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285750" lvl="1" marL="914400" algn="l">
              <a:spcBef>
                <a:spcPts val="360"/>
              </a:spcBef>
              <a:spcAft>
                <a:spcPts val="0"/>
              </a:spcAft>
              <a:buClr>
                <a:schemeClr val="dk1"/>
              </a:buClr>
              <a:buSzPts val="900"/>
              <a:buChar char="–"/>
              <a:defRPr/>
            </a:lvl2pPr>
            <a:lvl3pPr indent="-342900" lvl="2" marL="1371600" algn="l">
              <a:spcBef>
                <a:spcPts val="360"/>
              </a:spcBef>
              <a:spcAft>
                <a:spcPts val="0"/>
              </a:spcAft>
              <a:buClr>
                <a:schemeClr val="dk1"/>
              </a:buClr>
              <a:buSzPts val="1800"/>
              <a:buChar char="•"/>
              <a:defRPr/>
            </a:lvl3pPr>
            <a:lvl4pPr indent="-314325" lvl="3" marL="1828800" algn="l">
              <a:spcBef>
                <a:spcPts val="360"/>
              </a:spcBef>
              <a:spcAft>
                <a:spcPts val="0"/>
              </a:spcAft>
              <a:buClr>
                <a:schemeClr val="dk1"/>
              </a:buClr>
              <a:buSzPts val="135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22"/>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4" name="Google Shape;94;p22"/>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1pPr>
            <a:lvl2pPr indent="0" lvl="1"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2pPr>
            <a:lvl3pPr indent="0" lvl="2"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3pPr>
            <a:lvl4pPr indent="0" lvl="3"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4pPr>
            <a:lvl5pPr indent="0" lvl="4"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5pPr>
            <a:lvl6pPr indent="0" lvl="5"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6pPr>
            <a:lvl7pPr indent="0" lvl="6"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7pPr>
            <a:lvl8pPr indent="0" lvl="7"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8pPr>
            <a:lvl9pPr indent="0" lvl="8"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3" name="Shape 103"/>
        <p:cNvGrpSpPr/>
        <p:nvPr/>
      </p:nvGrpSpPr>
      <p:grpSpPr>
        <a:xfrm>
          <a:off x="0" y="0"/>
          <a:ext cx="0" cy="0"/>
          <a:chOff x="0" y="0"/>
          <a:chExt cx="0" cy="0"/>
        </a:xfrm>
      </p:grpSpPr>
      <p:sp>
        <p:nvSpPr>
          <p:cNvPr id="104" name="Google Shape;104;p24"/>
          <p:cNvSpPr txBox="1"/>
          <p:nvPr>
            <p:ph type="ctrTitle"/>
          </p:nvPr>
        </p:nvSpPr>
        <p:spPr>
          <a:xfrm>
            <a:off x="990600" y="2114550"/>
            <a:ext cx="5715000" cy="1102519"/>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1" type="ftr"/>
          </p:nvPr>
        </p:nvSpPr>
        <p:spPr>
          <a:xfrm>
            <a:off x="5391150" y="4857750"/>
            <a:ext cx="375285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6" name="Shape 106"/>
        <p:cNvGrpSpPr/>
        <p:nvPr/>
      </p:nvGrpSpPr>
      <p:grpSpPr>
        <a:xfrm>
          <a:off x="0" y="0"/>
          <a:ext cx="0" cy="0"/>
          <a:chOff x="0" y="0"/>
          <a:chExt cx="0" cy="0"/>
        </a:xfrm>
      </p:grpSpPr>
      <p:sp>
        <p:nvSpPr>
          <p:cNvPr id="107" name="Google Shape;107;p25"/>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lvl1pPr indent="-419100" lvl="0" marL="457200" algn="l">
              <a:spcBef>
                <a:spcPts val="600"/>
              </a:spcBef>
              <a:spcAft>
                <a:spcPts val="0"/>
              </a:spcAft>
              <a:buClr>
                <a:srgbClr val="A5A5A5"/>
              </a:buClr>
              <a:buSzPts val="3000"/>
              <a:buFont typeface="Noto Sans Symbols"/>
              <a:buChar char="▪"/>
              <a:defRPr/>
            </a:lvl1pPr>
            <a:lvl2pPr indent="-370840" lvl="1" marL="914400" algn="l">
              <a:spcBef>
                <a:spcPts val="560"/>
              </a:spcBef>
              <a:spcAft>
                <a:spcPts val="0"/>
              </a:spcAft>
              <a:buClr>
                <a:srgbClr val="A5A5A5"/>
              </a:buClr>
              <a:buSzPts val="2240"/>
              <a:buFont typeface="Noto Sans Symbols"/>
              <a:buChar char="▪"/>
              <a:defRPr/>
            </a:lvl2pPr>
            <a:lvl3pPr indent="-335280" lvl="2" marL="1371600" algn="l">
              <a:spcBef>
                <a:spcPts val="480"/>
              </a:spcBef>
              <a:spcAft>
                <a:spcPts val="0"/>
              </a:spcAft>
              <a:buClr>
                <a:srgbClr val="A5A5A5"/>
              </a:buClr>
              <a:buSzPts val="1680"/>
              <a:buFont typeface="Noto Sans Symbols"/>
              <a:buChar char="▪"/>
              <a:defRPr/>
            </a:lvl3pPr>
            <a:lvl4pPr indent="-323850" lvl="3" marL="1828800" algn="l">
              <a:spcBef>
                <a:spcPts val="400"/>
              </a:spcBef>
              <a:spcAft>
                <a:spcPts val="0"/>
              </a:spcAft>
              <a:buClr>
                <a:srgbClr val="A5A5A5"/>
              </a:buClr>
              <a:buSzPts val="1500"/>
              <a:buFont typeface="Noto Sans Symbols"/>
              <a:buChar char="▪"/>
              <a:defRPr/>
            </a:lvl4pPr>
            <a:lvl5pPr indent="-355600" lvl="4" marL="2286000" algn="l">
              <a:spcBef>
                <a:spcPts val="400"/>
              </a:spcBef>
              <a:spcAft>
                <a:spcPts val="0"/>
              </a:spcAft>
              <a:buClr>
                <a:srgbClr val="A5A5A5"/>
              </a:buClr>
              <a:buSzPts val="200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25"/>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1" type="ftr"/>
          </p:nvPr>
        </p:nvSpPr>
        <p:spPr>
          <a:xfrm>
            <a:off x="5391150" y="4857750"/>
            <a:ext cx="375285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10" name="Shape 110"/>
        <p:cNvGrpSpPr/>
        <p:nvPr/>
      </p:nvGrpSpPr>
      <p:grpSpPr>
        <a:xfrm>
          <a:off x="0" y="0"/>
          <a:ext cx="0" cy="0"/>
          <a:chOff x="0" y="0"/>
          <a:chExt cx="0" cy="0"/>
        </a:xfrm>
      </p:grpSpPr>
      <p:sp>
        <p:nvSpPr>
          <p:cNvPr id="111" name="Google Shape;111;p26"/>
          <p:cNvSpPr txBox="1"/>
          <p:nvPr>
            <p:ph idx="1" type="body"/>
          </p:nvPr>
        </p:nvSpPr>
        <p:spPr>
          <a:xfrm>
            <a:off x="990599" y="2180035"/>
            <a:ext cx="7504113"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C8B8A"/>
              </a:buClr>
              <a:buSzPts val="2000"/>
              <a:buNone/>
              <a:defRPr sz="2000">
                <a:solidFill>
                  <a:srgbClr val="8C8B8A"/>
                </a:solidFill>
              </a:defRPr>
            </a:lvl1pPr>
            <a:lvl2pPr indent="-228600" lvl="1" marL="914400" algn="l">
              <a:spcBef>
                <a:spcPts val="360"/>
              </a:spcBef>
              <a:spcAft>
                <a:spcPts val="0"/>
              </a:spcAft>
              <a:buClr>
                <a:srgbClr val="8C8B8A"/>
              </a:buClr>
              <a:buSzPts val="900"/>
              <a:buNone/>
              <a:defRPr sz="1800">
                <a:solidFill>
                  <a:srgbClr val="8C8B8A"/>
                </a:solidFill>
              </a:defRPr>
            </a:lvl2pPr>
            <a:lvl3pPr indent="-228600" lvl="2" marL="1371600" algn="l">
              <a:spcBef>
                <a:spcPts val="320"/>
              </a:spcBef>
              <a:spcAft>
                <a:spcPts val="0"/>
              </a:spcAft>
              <a:buClr>
                <a:srgbClr val="8C8B8A"/>
              </a:buClr>
              <a:buSzPts val="1600"/>
              <a:buNone/>
              <a:defRPr sz="1600">
                <a:solidFill>
                  <a:srgbClr val="8C8B8A"/>
                </a:solidFill>
              </a:defRPr>
            </a:lvl3pPr>
            <a:lvl4pPr indent="-228600" lvl="3" marL="1828800" algn="l">
              <a:spcBef>
                <a:spcPts val="280"/>
              </a:spcBef>
              <a:spcAft>
                <a:spcPts val="0"/>
              </a:spcAft>
              <a:buClr>
                <a:srgbClr val="8C8B8A"/>
              </a:buClr>
              <a:buSzPts val="1050"/>
              <a:buNone/>
              <a:defRPr sz="1400">
                <a:solidFill>
                  <a:srgbClr val="8C8B8A"/>
                </a:solidFill>
              </a:defRPr>
            </a:lvl4pPr>
            <a:lvl5pPr indent="-228600" lvl="4" marL="2286000" algn="l">
              <a:spcBef>
                <a:spcPts val="280"/>
              </a:spcBef>
              <a:spcAft>
                <a:spcPts val="0"/>
              </a:spcAft>
              <a:buClr>
                <a:srgbClr val="8C8B8A"/>
              </a:buClr>
              <a:buSzPts val="1400"/>
              <a:buNone/>
              <a:defRPr sz="1400">
                <a:solidFill>
                  <a:srgbClr val="8C8B8A"/>
                </a:solidFill>
              </a:defRPr>
            </a:lvl5pPr>
            <a:lvl6pPr indent="-228600" lvl="5" marL="2743200" algn="l">
              <a:spcBef>
                <a:spcPts val="280"/>
              </a:spcBef>
              <a:spcAft>
                <a:spcPts val="0"/>
              </a:spcAft>
              <a:buClr>
                <a:srgbClr val="8C8B8A"/>
              </a:buClr>
              <a:buSzPts val="1400"/>
              <a:buNone/>
              <a:defRPr sz="1400">
                <a:solidFill>
                  <a:srgbClr val="8C8B8A"/>
                </a:solidFill>
              </a:defRPr>
            </a:lvl6pPr>
            <a:lvl7pPr indent="-228600" lvl="6" marL="3200400" algn="l">
              <a:spcBef>
                <a:spcPts val="280"/>
              </a:spcBef>
              <a:spcAft>
                <a:spcPts val="0"/>
              </a:spcAft>
              <a:buClr>
                <a:srgbClr val="8C8B8A"/>
              </a:buClr>
              <a:buSzPts val="1400"/>
              <a:buNone/>
              <a:defRPr sz="1400">
                <a:solidFill>
                  <a:srgbClr val="8C8B8A"/>
                </a:solidFill>
              </a:defRPr>
            </a:lvl7pPr>
            <a:lvl8pPr indent="-228600" lvl="7" marL="3657600" algn="l">
              <a:spcBef>
                <a:spcPts val="280"/>
              </a:spcBef>
              <a:spcAft>
                <a:spcPts val="0"/>
              </a:spcAft>
              <a:buClr>
                <a:srgbClr val="8C8B8A"/>
              </a:buClr>
              <a:buSzPts val="1400"/>
              <a:buNone/>
              <a:defRPr sz="1400">
                <a:solidFill>
                  <a:srgbClr val="8C8B8A"/>
                </a:solidFill>
              </a:defRPr>
            </a:lvl8pPr>
            <a:lvl9pPr indent="-228600" lvl="8" marL="4114800" algn="l">
              <a:spcBef>
                <a:spcPts val="280"/>
              </a:spcBef>
              <a:spcAft>
                <a:spcPts val="0"/>
              </a:spcAft>
              <a:buClr>
                <a:srgbClr val="8C8B8A"/>
              </a:buClr>
              <a:buSzPts val="1400"/>
              <a:buNone/>
              <a:defRPr sz="1400">
                <a:solidFill>
                  <a:srgbClr val="8C8B8A"/>
                </a:solidFill>
              </a:defRPr>
            </a:lvl9pPr>
          </a:lstStyle>
          <a:p/>
        </p:txBody>
      </p:sp>
      <p:sp>
        <p:nvSpPr>
          <p:cNvPr id="112" name="Google Shape;112;p26"/>
          <p:cNvSpPr txBox="1"/>
          <p:nvPr>
            <p:ph idx="11" type="ftr"/>
          </p:nvPr>
        </p:nvSpPr>
        <p:spPr>
          <a:xfrm>
            <a:off x="5391150" y="4857750"/>
            <a:ext cx="375285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13" name="Shape 113"/>
        <p:cNvGrpSpPr/>
        <p:nvPr/>
      </p:nvGrpSpPr>
      <p:grpSpPr>
        <a:xfrm>
          <a:off x="0" y="0"/>
          <a:ext cx="0" cy="0"/>
          <a:chOff x="0" y="0"/>
          <a:chExt cx="0" cy="0"/>
        </a:xfrm>
      </p:grpSpPr>
      <p:sp>
        <p:nvSpPr>
          <p:cNvPr id="114" name="Google Shape;114;p27"/>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7"/>
          <p:cNvSpPr txBox="1"/>
          <p:nvPr>
            <p:ph idx="1" type="body"/>
          </p:nvPr>
        </p:nvSpPr>
        <p:spPr>
          <a:xfrm>
            <a:off x="1219200" y="1028700"/>
            <a:ext cx="7620000" cy="38290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285750" lvl="1" marL="914400" algn="l">
              <a:spcBef>
                <a:spcPts val="360"/>
              </a:spcBef>
              <a:spcAft>
                <a:spcPts val="0"/>
              </a:spcAft>
              <a:buClr>
                <a:schemeClr val="dk1"/>
              </a:buClr>
              <a:buSzPts val="900"/>
              <a:buChar char="–"/>
              <a:defRPr/>
            </a:lvl2pPr>
            <a:lvl3pPr indent="-342900" lvl="2" marL="1371600" algn="l">
              <a:spcBef>
                <a:spcPts val="360"/>
              </a:spcBef>
              <a:spcAft>
                <a:spcPts val="0"/>
              </a:spcAft>
              <a:buClr>
                <a:schemeClr val="dk1"/>
              </a:buClr>
              <a:buSzPts val="1800"/>
              <a:buChar char="•"/>
              <a:defRPr/>
            </a:lvl3pPr>
            <a:lvl4pPr indent="-314325" lvl="3" marL="1828800" algn="l">
              <a:spcBef>
                <a:spcPts val="360"/>
              </a:spcBef>
              <a:spcAft>
                <a:spcPts val="0"/>
              </a:spcAft>
              <a:buClr>
                <a:schemeClr val="dk1"/>
              </a:buClr>
              <a:buSzPts val="135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7"/>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7" name="Google Shape;117;p27"/>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7"/>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1pPr>
            <a:lvl2pPr indent="0" lvl="1"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2pPr>
            <a:lvl3pPr indent="0" lvl="2"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3pPr>
            <a:lvl4pPr indent="0" lvl="3"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4pPr>
            <a:lvl5pPr indent="0" lvl="4"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5pPr>
            <a:lvl6pPr indent="0" lvl="5"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6pPr>
            <a:lvl7pPr indent="0" lvl="6"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7pPr>
            <a:lvl8pPr indent="0" lvl="7"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8pPr>
            <a:lvl9pPr indent="0" lvl="8" marL="0" marR="0" rtl="0" algn="l">
              <a:spcBef>
                <a:spcPts val="0"/>
              </a:spcBef>
              <a:spcAft>
                <a:spcPts val="0"/>
              </a:spcAft>
              <a:buNone/>
              <a:defRPr b="0" i="0" sz="18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5.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2000"/>
          </a:blip>
          <a:stretch>
            <a:fillRect/>
          </a:stretch>
        </a:blipFill>
      </p:bgPr>
    </p:bg>
    <p:spTree>
      <p:nvGrpSpPr>
        <p:cNvPr id="50" name="Shape 50"/>
        <p:cNvGrpSpPr/>
        <p:nvPr/>
      </p:nvGrpSpPr>
      <p:grpSpPr>
        <a:xfrm>
          <a:off x="0" y="0"/>
          <a:ext cx="0" cy="0"/>
          <a:chOff x="0" y="0"/>
          <a:chExt cx="0" cy="0"/>
        </a:xfrm>
      </p:grpSpPr>
      <p:sp>
        <p:nvSpPr>
          <p:cNvPr id="51" name="Google Shape;51;p13"/>
          <p:cNvSpPr/>
          <p:nvPr/>
        </p:nvSpPr>
        <p:spPr>
          <a:xfrm>
            <a:off x="876300" y="0"/>
            <a:ext cx="8305800" cy="5143500"/>
          </a:xfrm>
          <a:prstGeom prst="rect">
            <a:avLst/>
          </a:prstGeom>
          <a:solidFill>
            <a:srgbClr val="EA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 name="Google Shape;52;p13"/>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9pPr>
          </a:lstStyle>
          <a:p/>
        </p:txBody>
      </p:sp>
      <p:sp>
        <p:nvSpPr>
          <p:cNvPr id="53" name="Google Shape;53;p13"/>
          <p:cNvSpPr txBox="1"/>
          <p:nvPr>
            <p:ph idx="1" type="body"/>
          </p:nvPr>
        </p:nvSpPr>
        <p:spPr>
          <a:xfrm>
            <a:off x="1219200" y="1028700"/>
            <a:ext cx="7620000" cy="382905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dk1"/>
              </a:buClr>
              <a:buSzPts val="3000"/>
              <a:buFont typeface="Noto Sans Symbols"/>
              <a:buChar char="▪"/>
              <a:defRPr b="0" i="0" sz="3000" u="none" cap="none" strike="noStrike">
                <a:solidFill>
                  <a:schemeClr val="dk1"/>
                </a:solidFill>
                <a:latin typeface="Calibri"/>
                <a:ea typeface="Calibri"/>
                <a:cs typeface="Calibri"/>
                <a:sym typeface="Calibri"/>
              </a:defRPr>
            </a:lvl1pPr>
            <a:lvl2pPr indent="-317500" lvl="1" marL="914400" marR="0" rtl="0" algn="l">
              <a:spcBef>
                <a:spcPts val="560"/>
              </a:spcBef>
              <a:spcAft>
                <a:spcPts val="0"/>
              </a:spcAft>
              <a:buClr>
                <a:schemeClr val="dk1"/>
              </a:buClr>
              <a:buSzPts val="14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dk1"/>
              </a:buClr>
              <a:buSzPts val="15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54" name="Google Shape;54;p13"/>
          <p:cNvCxnSpPr/>
          <p:nvPr/>
        </p:nvCxnSpPr>
        <p:spPr>
          <a:xfrm>
            <a:off x="838200" y="0"/>
            <a:ext cx="0" cy="5143500"/>
          </a:xfrm>
          <a:prstGeom prst="straightConnector1">
            <a:avLst/>
          </a:prstGeom>
          <a:noFill/>
          <a:ln cap="flat" cmpd="sng" w="9525">
            <a:solidFill>
              <a:srgbClr val="679B9A"/>
            </a:solidFill>
            <a:prstDash val="solid"/>
            <a:round/>
            <a:headEnd len="sm" w="sm" type="none"/>
            <a:tailEnd len="sm" w="sm" type="none"/>
          </a:ln>
        </p:spPr>
      </p:cxnSp>
      <p:sp>
        <p:nvSpPr>
          <p:cNvPr id="55" name="Google Shape;55;p13"/>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700" u="none" cap="none" strike="noStrike">
                <a:solidFill>
                  <a:srgbClr val="8C8B8A"/>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id="56" name="Google Shape;56;p13"/>
          <p:cNvPicPr preferRelativeResize="0"/>
          <p:nvPr/>
        </p:nvPicPr>
        <p:blipFill rotWithShape="1">
          <a:blip r:embed="rId2">
            <a:alphaModFix/>
          </a:blip>
          <a:srcRect b="0" l="0" r="0" t="0"/>
          <a:stretch/>
        </p:blipFill>
        <p:spPr>
          <a:xfrm>
            <a:off x="934453" y="4716541"/>
            <a:ext cx="521253" cy="3703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2000"/>
          </a:blip>
          <a:stretch>
            <a:fillRect/>
          </a:stretch>
        </a:blipFill>
      </p:bgPr>
    </p:bg>
    <p:spTree>
      <p:nvGrpSpPr>
        <p:cNvPr id="73" name="Shape 73"/>
        <p:cNvGrpSpPr/>
        <p:nvPr/>
      </p:nvGrpSpPr>
      <p:grpSpPr>
        <a:xfrm>
          <a:off x="0" y="0"/>
          <a:ext cx="0" cy="0"/>
          <a:chOff x="0" y="0"/>
          <a:chExt cx="0" cy="0"/>
        </a:xfrm>
      </p:grpSpPr>
      <p:sp>
        <p:nvSpPr>
          <p:cNvPr id="74" name="Google Shape;74;p18"/>
          <p:cNvSpPr/>
          <p:nvPr/>
        </p:nvSpPr>
        <p:spPr>
          <a:xfrm>
            <a:off x="838200" y="0"/>
            <a:ext cx="8305800" cy="5143500"/>
          </a:xfrm>
          <a:prstGeom prst="rect">
            <a:avLst/>
          </a:prstGeom>
          <a:solidFill>
            <a:srgbClr val="EA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5" name="Google Shape;75;p18"/>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9pPr>
          </a:lstStyle>
          <a:p/>
        </p:txBody>
      </p:sp>
      <p:sp>
        <p:nvSpPr>
          <p:cNvPr id="76" name="Google Shape;76;p18"/>
          <p:cNvSpPr txBox="1"/>
          <p:nvPr>
            <p:ph idx="1" type="body"/>
          </p:nvPr>
        </p:nvSpPr>
        <p:spPr>
          <a:xfrm>
            <a:off x="1219200" y="1028700"/>
            <a:ext cx="7620000" cy="382905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dk1"/>
              </a:buClr>
              <a:buSzPts val="3000"/>
              <a:buFont typeface="Noto Sans Symbols"/>
              <a:buChar char="▪"/>
              <a:defRPr b="0" i="0" sz="3000" u="none" cap="none" strike="noStrike">
                <a:solidFill>
                  <a:schemeClr val="dk1"/>
                </a:solidFill>
                <a:latin typeface="Calibri"/>
                <a:ea typeface="Calibri"/>
                <a:cs typeface="Calibri"/>
                <a:sym typeface="Calibri"/>
              </a:defRPr>
            </a:lvl1pPr>
            <a:lvl2pPr indent="-317500" lvl="1" marL="914400" marR="0" rtl="0" algn="l">
              <a:spcBef>
                <a:spcPts val="560"/>
              </a:spcBef>
              <a:spcAft>
                <a:spcPts val="0"/>
              </a:spcAft>
              <a:buClr>
                <a:schemeClr val="dk1"/>
              </a:buClr>
              <a:buSzPts val="14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dk1"/>
              </a:buClr>
              <a:buSzPts val="15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77" name="Google Shape;77;p18"/>
          <p:cNvCxnSpPr/>
          <p:nvPr/>
        </p:nvCxnSpPr>
        <p:spPr>
          <a:xfrm>
            <a:off x="838200" y="0"/>
            <a:ext cx="0" cy="5143500"/>
          </a:xfrm>
          <a:prstGeom prst="straightConnector1">
            <a:avLst/>
          </a:prstGeom>
          <a:noFill/>
          <a:ln cap="flat" cmpd="sng" w="9525">
            <a:solidFill>
              <a:srgbClr val="679B9A"/>
            </a:solidFill>
            <a:prstDash val="solid"/>
            <a:round/>
            <a:headEnd len="sm" w="sm" type="none"/>
            <a:tailEnd len="sm" w="sm" type="none"/>
          </a:ln>
        </p:spPr>
      </p:cxnSp>
      <p:pic>
        <p:nvPicPr>
          <p:cNvPr id="78" name="Google Shape;78;p18"/>
          <p:cNvPicPr preferRelativeResize="0"/>
          <p:nvPr/>
        </p:nvPicPr>
        <p:blipFill rotWithShape="1">
          <a:blip r:embed="rId2">
            <a:alphaModFix/>
          </a:blip>
          <a:srcRect b="0" l="0" r="0" t="0"/>
          <a:stretch/>
        </p:blipFill>
        <p:spPr>
          <a:xfrm>
            <a:off x="914400" y="4730829"/>
            <a:ext cx="521253" cy="370364"/>
          </a:xfrm>
          <a:prstGeom prst="rect">
            <a:avLst/>
          </a:prstGeom>
          <a:noFill/>
          <a:ln>
            <a:noFill/>
          </a:ln>
        </p:spPr>
      </p:pic>
      <p:sp>
        <p:nvSpPr>
          <p:cNvPr id="79" name="Google Shape;79;p18"/>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700" u="none" cap="none" strike="noStrike">
                <a:solidFill>
                  <a:srgbClr val="8C8B8A"/>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63" r:id="rId3"/>
    <p:sldLayoutId id="2147483664" r:id="rId4"/>
    <p:sldLayoutId id="2147483665" r:id="rId5"/>
    <p:sldLayoutId id="2147483666"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2000"/>
          </a:blip>
          <a:stretch>
            <a:fillRect/>
          </a:stretch>
        </a:blipFill>
      </p:bgPr>
    </p:bg>
    <p:spTree>
      <p:nvGrpSpPr>
        <p:cNvPr id="96" name="Shape 96"/>
        <p:cNvGrpSpPr/>
        <p:nvPr/>
      </p:nvGrpSpPr>
      <p:grpSpPr>
        <a:xfrm>
          <a:off x="0" y="0"/>
          <a:ext cx="0" cy="0"/>
          <a:chOff x="0" y="0"/>
          <a:chExt cx="0" cy="0"/>
        </a:xfrm>
      </p:grpSpPr>
      <p:sp>
        <p:nvSpPr>
          <p:cNvPr id="97" name="Google Shape;97;p23"/>
          <p:cNvSpPr/>
          <p:nvPr/>
        </p:nvSpPr>
        <p:spPr>
          <a:xfrm>
            <a:off x="838200" y="0"/>
            <a:ext cx="8305800" cy="5143500"/>
          </a:xfrm>
          <a:prstGeom prst="rect">
            <a:avLst/>
          </a:prstGeom>
          <a:solidFill>
            <a:srgbClr val="EA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8" name="Google Shape;98;p23"/>
          <p:cNvSpPr txBox="1"/>
          <p:nvPr>
            <p:ph type="title"/>
          </p:nvPr>
        </p:nvSpPr>
        <p:spPr>
          <a:xfrm>
            <a:off x="1219200" y="171450"/>
            <a:ext cx="7162800" cy="85725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9pPr>
          </a:lstStyle>
          <a:p/>
        </p:txBody>
      </p:sp>
      <p:sp>
        <p:nvSpPr>
          <p:cNvPr id="99" name="Google Shape;99;p23"/>
          <p:cNvSpPr txBox="1"/>
          <p:nvPr>
            <p:ph idx="1" type="body"/>
          </p:nvPr>
        </p:nvSpPr>
        <p:spPr>
          <a:xfrm>
            <a:off x="1219200" y="1028700"/>
            <a:ext cx="7620000" cy="382905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dk1"/>
              </a:buClr>
              <a:buSzPts val="3000"/>
              <a:buFont typeface="Noto Sans Symbols"/>
              <a:buChar char="▪"/>
              <a:defRPr b="0" i="0" sz="3000" u="none" cap="none" strike="noStrike">
                <a:solidFill>
                  <a:schemeClr val="dk1"/>
                </a:solidFill>
                <a:latin typeface="Calibri"/>
                <a:ea typeface="Calibri"/>
                <a:cs typeface="Calibri"/>
                <a:sym typeface="Calibri"/>
              </a:defRPr>
            </a:lvl1pPr>
            <a:lvl2pPr indent="-317500" lvl="1" marL="914400" marR="0" rtl="0" algn="l">
              <a:spcBef>
                <a:spcPts val="560"/>
              </a:spcBef>
              <a:spcAft>
                <a:spcPts val="0"/>
              </a:spcAft>
              <a:buClr>
                <a:schemeClr val="dk1"/>
              </a:buClr>
              <a:buSzPts val="14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dk1"/>
              </a:buClr>
              <a:buSzPts val="15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100" name="Google Shape;100;p23"/>
          <p:cNvCxnSpPr/>
          <p:nvPr/>
        </p:nvCxnSpPr>
        <p:spPr>
          <a:xfrm>
            <a:off x="838200" y="0"/>
            <a:ext cx="0" cy="5143500"/>
          </a:xfrm>
          <a:prstGeom prst="straightConnector1">
            <a:avLst/>
          </a:prstGeom>
          <a:noFill/>
          <a:ln cap="flat" cmpd="sng" w="9525">
            <a:solidFill>
              <a:srgbClr val="679B9A"/>
            </a:solidFill>
            <a:prstDash val="solid"/>
            <a:round/>
            <a:headEnd len="sm" w="sm" type="none"/>
            <a:tailEnd len="sm" w="sm" type="none"/>
          </a:ln>
        </p:spPr>
      </p:cxnSp>
      <p:sp>
        <p:nvSpPr>
          <p:cNvPr id="101" name="Google Shape;101;p23"/>
          <p:cNvSpPr txBox="1"/>
          <p:nvPr>
            <p:ph idx="11" type="ftr"/>
          </p:nvPr>
        </p:nvSpPr>
        <p:spPr>
          <a:xfrm>
            <a:off x="5391150" y="4857750"/>
            <a:ext cx="375285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700" u="none" cap="none" strike="noStrike">
                <a:solidFill>
                  <a:srgbClr val="8C8B8A"/>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pic>
        <p:nvPicPr>
          <p:cNvPr id="102" name="Google Shape;102;p23"/>
          <p:cNvPicPr preferRelativeResize="0"/>
          <p:nvPr/>
        </p:nvPicPr>
        <p:blipFill rotWithShape="1">
          <a:blip r:embed="rId2">
            <a:alphaModFix/>
          </a:blip>
          <a:srcRect b="0" l="0" r="0" t="0"/>
          <a:stretch/>
        </p:blipFill>
        <p:spPr>
          <a:xfrm>
            <a:off x="921026" y="4745803"/>
            <a:ext cx="521253" cy="3703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7" r:id="rId3"/>
    <p:sldLayoutId id="2147483668" r:id="rId4"/>
    <p:sldLayoutId id="2147483669" r:id="rId5"/>
    <p:sldLayoutId id="2147483670"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www.wikileaks.org/" TargetMode="Externa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CMPS 310: Midterm 2 Review</a:t>
            </a:r>
            <a:endParaRPr/>
          </a:p>
        </p:txBody>
      </p:sp>
      <p:sp>
        <p:nvSpPr>
          <p:cNvPr id="124" name="Google Shape;124;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600"/>
              <a:buFont typeface="Noto Sans Symbols"/>
              <a:buNone/>
            </a:pPr>
            <a:r>
              <a:rPr lang="en" sz="2300"/>
              <a:t>Tools for communication, tools for oppression</a:t>
            </a:r>
            <a:endParaRPr sz="2300"/>
          </a:p>
          <a:p>
            <a:pPr indent="-323850" lvl="0" marL="342900" rtl="0" algn="l">
              <a:lnSpc>
                <a:spcPct val="90000"/>
              </a:lnSpc>
              <a:spcBef>
                <a:spcPts val="480"/>
              </a:spcBef>
              <a:spcAft>
                <a:spcPts val="0"/>
              </a:spcAft>
              <a:buSzPts val="2100"/>
              <a:buChar char="▪"/>
            </a:pPr>
            <a:r>
              <a:rPr lang="en" sz="2100"/>
              <a:t>Attempts to limit the flow of information on the Internet similar to earlier attempts to place limits on other communications media</a:t>
            </a:r>
            <a:endParaRPr sz="2700"/>
          </a:p>
          <a:p>
            <a:pPr indent="-323850" lvl="0" marL="342900" rtl="0" algn="l">
              <a:lnSpc>
                <a:spcPct val="90000"/>
              </a:lnSpc>
              <a:spcBef>
                <a:spcPts val="480"/>
              </a:spcBef>
              <a:spcAft>
                <a:spcPts val="0"/>
              </a:spcAft>
              <a:buSzPts val="2100"/>
              <a:buChar char="▪"/>
            </a:pPr>
            <a:r>
              <a:rPr lang="en" sz="2100"/>
              <a:t>Some countries own the Internet backbone within their countries and block specific sites and content at the border </a:t>
            </a:r>
            <a:endParaRPr sz="2100"/>
          </a:p>
          <a:p>
            <a:pPr indent="-323850" lvl="0" marL="342900" rtl="0" algn="l">
              <a:lnSpc>
                <a:spcPct val="90000"/>
              </a:lnSpc>
              <a:spcBef>
                <a:spcPts val="480"/>
              </a:spcBef>
              <a:spcAft>
                <a:spcPts val="0"/>
              </a:spcAft>
              <a:buSzPts val="2100"/>
              <a:buChar char="▪"/>
            </a:pPr>
            <a:r>
              <a:rPr lang="en" sz="2100"/>
              <a:t>Some countries ban all or certain types of access to the Internet</a:t>
            </a:r>
            <a:endParaRPr sz="2100"/>
          </a:p>
          <a:p>
            <a:pPr indent="-330200" lvl="1" marL="742950" rtl="0" algn="l">
              <a:lnSpc>
                <a:spcPct val="90000"/>
              </a:lnSpc>
              <a:spcBef>
                <a:spcPts val="480"/>
              </a:spcBef>
              <a:spcAft>
                <a:spcPts val="0"/>
              </a:spcAft>
              <a:buSzPts val="2100"/>
              <a:buChar char="▪"/>
            </a:pPr>
            <a:r>
              <a:rPr lang="en" sz="2100"/>
              <a:t>Iran has at various times blocked amazon, wikipedia, the New York Times, and Youtube</a:t>
            </a:r>
            <a:endParaRPr sz="2100"/>
          </a:p>
          <a:p>
            <a:pPr indent="-330200" lvl="1" marL="742950" rtl="0" algn="l">
              <a:lnSpc>
                <a:spcPct val="90000"/>
              </a:lnSpc>
              <a:spcBef>
                <a:spcPts val="480"/>
              </a:spcBef>
              <a:spcAft>
                <a:spcPts val="0"/>
              </a:spcAft>
              <a:buSzPts val="2100"/>
              <a:buChar char="▪"/>
            </a:pPr>
            <a:r>
              <a:rPr lang="en" sz="2100"/>
              <a:t>China makes websites comply with various policies that allow the government to monitor its citizens</a:t>
            </a:r>
            <a:endParaRPr sz="2100"/>
          </a:p>
          <a:p>
            <a:pPr indent="0" lvl="0" marL="0" rtl="0" algn="l">
              <a:lnSpc>
                <a:spcPct val="90000"/>
              </a:lnSpc>
              <a:spcBef>
                <a:spcPts val="560"/>
              </a:spcBef>
              <a:spcAft>
                <a:spcPts val="0"/>
              </a:spcAft>
              <a:buSzPts val="2800"/>
              <a:buFont typeface="Noto Sans Symbols"/>
              <a:buNone/>
            </a:pPr>
            <a:r>
              <a:rPr lang="en" sz="2800"/>
              <a:t> </a:t>
            </a:r>
            <a:endParaRPr/>
          </a:p>
        </p:txBody>
      </p:sp>
      <p:pic>
        <p:nvPicPr>
          <p:cNvPr id="193" name="Google Shape;193;p37"/>
          <p:cNvPicPr preferRelativeResize="0"/>
          <p:nvPr>
            <p:ph type="title"/>
          </p:nvPr>
        </p:nvPicPr>
        <p:blipFill rotWithShape="1">
          <a:blip r:embed="rId3">
            <a:alphaModFix/>
          </a:blip>
          <a:srcRect b="0" l="0" r="0" t="0"/>
          <a:stretch/>
        </p:blipFill>
        <p:spPr>
          <a:xfrm>
            <a:off x="969963" y="22622"/>
            <a:ext cx="7504112" cy="1083469"/>
          </a:xfrm>
          <a:prstGeom prst="rect">
            <a:avLst/>
          </a:prstGeom>
          <a:noFill/>
          <a:ln>
            <a:noFill/>
          </a:ln>
          <a:effectLst>
            <a:outerShdw blurRad="63500" rotWithShape="0" algn="ctr" dir="3179998" dist="33020">
              <a:srgbClr val="000000">
                <a:alpha val="29803"/>
              </a:srgbClr>
            </a:outerShdw>
          </a:effectLst>
        </p:spPr>
      </p:pic>
      <p:sp>
        <p:nvSpPr>
          <p:cNvPr id="194" name="Google Shape;194;p37"/>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8"/>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Calibri"/>
              <a:buNone/>
            </a:pPr>
            <a:r>
              <a:rPr lang="en" sz="2600"/>
              <a:t>What is Intellectual Property?</a:t>
            </a:r>
            <a:endParaRPr sz="2600"/>
          </a:p>
          <a:p>
            <a:pPr indent="-317500" lvl="0" marL="342900" rtl="0" algn="l">
              <a:lnSpc>
                <a:spcPct val="90000"/>
              </a:lnSpc>
              <a:spcBef>
                <a:spcPts val="560"/>
              </a:spcBef>
              <a:spcAft>
                <a:spcPts val="0"/>
              </a:spcAft>
              <a:buSzPts val="2400"/>
              <a:buChar char="▪"/>
            </a:pPr>
            <a:r>
              <a:rPr lang="en" sz="2400"/>
              <a:t>The intangible creative work, not its particular physical form</a:t>
            </a:r>
            <a:endParaRPr sz="2600"/>
          </a:p>
          <a:p>
            <a:pPr indent="-317500" lvl="0" marL="342900" rtl="0" algn="l">
              <a:lnSpc>
                <a:spcPct val="90000"/>
              </a:lnSpc>
              <a:spcBef>
                <a:spcPts val="560"/>
              </a:spcBef>
              <a:spcAft>
                <a:spcPts val="0"/>
              </a:spcAft>
              <a:buSzPts val="2400"/>
              <a:buChar char="▪"/>
            </a:pPr>
            <a:r>
              <a:rPr lang="en" sz="2400"/>
              <a:t>Value of intelligence and artistic work comes from creativity, ideas, research, skills, labor, non-material efforts and attributes the creator provides</a:t>
            </a:r>
            <a:endParaRPr sz="2400"/>
          </a:p>
          <a:p>
            <a:pPr indent="-287019" lvl="1" marL="742950" rtl="0" algn="l">
              <a:lnSpc>
                <a:spcPct val="90000"/>
              </a:lnSpc>
              <a:spcBef>
                <a:spcPts val="560"/>
              </a:spcBef>
              <a:spcAft>
                <a:spcPts val="0"/>
              </a:spcAft>
              <a:buSzPts val="2400"/>
              <a:buChar char="▪"/>
            </a:pPr>
            <a:r>
              <a:rPr lang="en" sz="2400"/>
              <a:t>Would you put years into creative work for profit?</a:t>
            </a:r>
            <a:endParaRPr sz="2400"/>
          </a:p>
          <a:p>
            <a:pPr indent="-317500" lvl="0" marL="342900" rtl="0" algn="l">
              <a:lnSpc>
                <a:spcPct val="90000"/>
              </a:lnSpc>
              <a:spcBef>
                <a:spcPts val="560"/>
              </a:spcBef>
              <a:spcAft>
                <a:spcPts val="0"/>
              </a:spcAft>
              <a:buSzPts val="2400"/>
              <a:buChar char="▪"/>
            </a:pPr>
            <a:r>
              <a:rPr lang="en" sz="2400"/>
              <a:t>Protected by copyright and patent law</a:t>
            </a:r>
            <a:endParaRPr sz="2400"/>
          </a:p>
          <a:p>
            <a:pPr indent="-317500" lvl="0" marL="342900" rtl="0" algn="l">
              <a:lnSpc>
                <a:spcPct val="90000"/>
              </a:lnSpc>
              <a:spcBef>
                <a:spcPts val="560"/>
              </a:spcBef>
              <a:spcAft>
                <a:spcPts val="0"/>
              </a:spcAft>
              <a:buSzPts val="2400"/>
              <a:buChar char="▪"/>
            </a:pPr>
            <a:r>
              <a:rPr lang="en" sz="2400"/>
              <a:t>Copyright law became a much bigger deal with digital media</a:t>
            </a:r>
            <a:endParaRPr sz="2400"/>
          </a:p>
        </p:txBody>
      </p:sp>
      <p:pic>
        <p:nvPicPr>
          <p:cNvPr id="201" name="Google Shape;201;p38"/>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02" name="Google Shape;202;p38"/>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1"/>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1"/>
                                        <p:tgtEl>
                                          <p:spTgt spid="2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animEffect filter="fade" transition="in">
                                      <p:cBhvr>
                                        <p:cTn dur="1"/>
                                        <p:tgtEl>
                                          <p:spTgt spid="2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animEffect filter="fade" transition="in">
                                      <p:cBhvr>
                                        <p:cTn dur="1"/>
                                        <p:tgtEl>
                                          <p:spTgt spid="20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Char char="▪"/>
            </a:pPr>
            <a:r>
              <a:rPr lang="en" sz="2800"/>
              <a:t>U.S copyright Law (Title 17 of U.S. Code) gives copyright holder following exclusive rights:</a:t>
            </a:r>
            <a:endParaRPr/>
          </a:p>
          <a:p>
            <a:pPr indent="-285750" lvl="1" marL="742950" rtl="0" algn="l">
              <a:lnSpc>
                <a:spcPct val="90000"/>
              </a:lnSpc>
              <a:spcBef>
                <a:spcPts val="520"/>
              </a:spcBef>
              <a:spcAft>
                <a:spcPts val="0"/>
              </a:spcAft>
              <a:buSzPts val="2210"/>
              <a:buChar char="▪"/>
            </a:pPr>
            <a:r>
              <a:rPr lang="en" sz="2600"/>
              <a:t>To make copies</a:t>
            </a:r>
            <a:endParaRPr/>
          </a:p>
          <a:p>
            <a:pPr indent="-285750" lvl="1" marL="742950" rtl="0" algn="l">
              <a:lnSpc>
                <a:spcPct val="90000"/>
              </a:lnSpc>
              <a:spcBef>
                <a:spcPts val="520"/>
              </a:spcBef>
              <a:spcAft>
                <a:spcPts val="0"/>
              </a:spcAft>
              <a:buSzPts val="2210"/>
              <a:buChar char="▪"/>
            </a:pPr>
            <a:r>
              <a:rPr lang="en" sz="2600"/>
              <a:t>To produce derivative works, such as translations into other languages or movies based on books</a:t>
            </a:r>
            <a:endParaRPr/>
          </a:p>
          <a:p>
            <a:pPr indent="-285750" lvl="1" marL="742950" rtl="0" algn="l">
              <a:lnSpc>
                <a:spcPct val="90000"/>
              </a:lnSpc>
              <a:spcBef>
                <a:spcPts val="520"/>
              </a:spcBef>
              <a:spcAft>
                <a:spcPts val="0"/>
              </a:spcAft>
              <a:buSzPts val="2210"/>
              <a:buChar char="▪"/>
            </a:pPr>
            <a:r>
              <a:rPr lang="en" sz="2600"/>
              <a:t>To distribute copies</a:t>
            </a:r>
            <a:endParaRPr/>
          </a:p>
          <a:p>
            <a:pPr indent="-285750" lvl="1" marL="742950" rtl="0" algn="l">
              <a:lnSpc>
                <a:spcPct val="90000"/>
              </a:lnSpc>
              <a:spcBef>
                <a:spcPts val="520"/>
              </a:spcBef>
              <a:spcAft>
                <a:spcPts val="0"/>
              </a:spcAft>
              <a:buSzPts val="2210"/>
              <a:buChar char="▪"/>
            </a:pPr>
            <a:r>
              <a:rPr lang="en" sz="2600"/>
              <a:t>To perform the work in public (e.g. music, plays)</a:t>
            </a:r>
            <a:endParaRPr/>
          </a:p>
          <a:p>
            <a:pPr indent="-285750" lvl="1" marL="742950" rtl="0" algn="l">
              <a:lnSpc>
                <a:spcPct val="90000"/>
              </a:lnSpc>
              <a:spcBef>
                <a:spcPts val="520"/>
              </a:spcBef>
              <a:spcAft>
                <a:spcPts val="0"/>
              </a:spcAft>
              <a:buSzPts val="2210"/>
              <a:buChar char="▪"/>
            </a:pPr>
            <a:r>
              <a:rPr lang="en" sz="2600"/>
              <a:t>To display the work in public (e.g. artwork, movies, computer games, video on a Web site)</a:t>
            </a:r>
            <a:endParaRPr/>
          </a:p>
        </p:txBody>
      </p:sp>
      <p:pic>
        <p:nvPicPr>
          <p:cNvPr id="208" name="Google Shape;208;p39"/>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09" name="Google Shape;209;p39"/>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
                                        <p:tgtEl>
                                          <p:spTgt spid="2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1"/>
                                        <p:tgtEl>
                                          <p:spTgt spid="2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1"/>
                                        <p:tgtEl>
                                          <p:spTgt spid="2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animEffect filter="fade" transition="in">
                                      <p:cBhvr>
                                        <p:cTn dur="1"/>
                                        <p:tgtEl>
                                          <p:spTgt spid="2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animEffect filter="fade" transition="in">
                                      <p:cBhvr>
                                        <p:cTn dur="1"/>
                                        <p:tgtEl>
                                          <p:spTgt spid="2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animEffect filter="fade" transition="in">
                                      <p:cBhvr>
                                        <p:cTn dur="1"/>
                                        <p:tgtEl>
                                          <p:spTgt spid="20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idx="1" type="body"/>
          </p:nvPr>
        </p:nvSpPr>
        <p:spPr>
          <a:xfrm>
            <a:off x="1219200" y="1028700"/>
            <a:ext cx="7772400" cy="38290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Calibri"/>
              <a:buNone/>
            </a:pPr>
            <a:r>
              <a:rPr lang="en" sz="2800"/>
              <a:t>Challenges of New Technology</a:t>
            </a:r>
            <a:endParaRPr sz="2800"/>
          </a:p>
          <a:p>
            <a:pPr indent="-330200" lvl="0" marL="342900" rtl="0" algn="l">
              <a:lnSpc>
                <a:spcPct val="90000"/>
              </a:lnSpc>
              <a:spcBef>
                <a:spcPts val="560"/>
              </a:spcBef>
              <a:spcAft>
                <a:spcPts val="0"/>
              </a:spcAft>
              <a:buSzPts val="2600"/>
              <a:buChar char="▪"/>
            </a:pPr>
            <a:r>
              <a:rPr lang="en" sz="2600"/>
              <a:t>Digital technology and the Internet make copyright infringement easier and cheaper.</a:t>
            </a:r>
            <a:endParaRPr sz="2800"/>
          </a:p>
          <a:p>
            <a:pPr indent="-330200" lvl="0" marL="342900" rtl="0" algn="l">
              <a:lnSpc>
                <a:spcPct val="90000"/>
              </a:lnSpc>
              <a:spcBef>
                <a:spcPts val="560"/>
              </a:spcBef>
              <a:spcAft>
                <a:spcPts val="0"/>
              </a:spcAft>
              <a:buSzPts val="2600"/>
              <a:buChar char="▪"/>
            </a:pPr>
            <a:r>
              <a:rPr lang="en" sz="2600"/>
              <a:t>New compression technologies make copying large files (e.g. graphics, video and audio files) feasible.</a:t>
            </a:r>
            <a:endParaRPr sz="2800"/>
          </a:p>
          <a:p>
            <a:pPr indent="-330200" lvl="0" marL="342900" rtl="0" algn="l">
              <a:lnSpc>
                <a:spcPct val="90000"/>
              </a:lnSpc>
              <a:spcBef>
                <a:spcPts val="560"/>
              </a:spcBef>
              <a:spcAft>
                <a:spcPts val="0"/>
              </a:spcAft>
              <a:buSzPts val="2600"/>
              <a:buChar char="▪"/>
            </a:pPr>
            <a:r>
              <a:rPr lang="en" sz="2600"/>
              <a:t>Search engines make finding material easier.</a:t>
            </a:r>
            <a:endParaRPr sz="2800"/>
          </a:p>
          <a:p>
            <a:pPr indent="-330200" lvl="0" marL="342900" rtl="0" algn="l">
              <a:lnSpc>
                <a:spcPct val="90000"/>
              </a:lnSpc>
              <a:spcBef>
                <a:spcPts val="560"/>
              </a:spcBef>
              <a:spcAft>
                <a:spcPts val="0"/>
              </a:spcAft>
              <a:buSzPts val="2600"/>
              <a:buChar char="▪"/>
            </a:pPr>
            <a:r>
              <a:rPr lang="en" sz="2600"/>
              <a:t>Peer-to-peer technology makes transferring and sharing files easier.</a:t>
            </a:r>
            <a:endParaRPr sz="2600"/>
          </a:p>
          <a:p>
            <a:pPr indent="-330200" lvl="0" marL="342900" rtl="0" algn="l">
              <a:lnSpc>
                <a:spcPct val="90000"/>
              </a:lnSpc>
              <a:spcBef>
                <a:spcPts val="560"/>
              </a:spcBef>
              <a:spcAft>
                <a:spcPts val="0"/>
              </a:spcAft>
              <a:buSzPts val="2600"/>
              <a:buChar char="▪"/>
            </a:pPr>
            <a:r>
              <a:rPr lang="en" sz="2600"/>
              <a:t>Content industries claim that ¼ of internet traffic is copyright infringing material</a:t>
            </a:r>
            <a:endParaRPr sz="2600"/>
          </a:p>
        </p:txBody>
      </p:sp>
      <p:pic>
        <p:nvPicPr>
          <p:cNvPr id="216" name="Google Shape;216;p40"/>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17" name="Google Shape;217;p40"/>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
                                        <p:tgtEl>
                                          <p:spTgt spid="21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idx="1" type="body"/>
          </p:nvPr>
        </p:nvSpPr>
        <p:spPr>
          <a:xfrm>
            <a:off x="1219200" y="1028700"/>
            <a:ext cx="7772400" cy="38290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Calibri"/>
              <a:buNone/>
            </a:pPr>
            <a:r>
              <a:rPr lang="en" sz="2700"/>
              <a:t>Challenges of New Technology</a:t>
            </a:r>
            <a:endParaRPr sz="2700"/>
          </a:p>
          <a:p>
            <a:pPr indent="-323850" lvl="0" marL="342900" rtl="0" algn="l">
              <a:lnSpc>
                <a:spcPct val="90000"/>
              </a:lnSpc>
              <a:spcBef>
                <a:spcPts val="560"/>
              </a:spcBef>
              <a:spcAft>
                <a:spcPts val="0"/>
              </a:spcAft>
              <a:buSzPts val="2500"/>
              <a:buChar char="▪"/>
            </a:pPr>
            <a:r>
              <a:rPr lang="en" sz="2500"/>
              <a:t>Broadband connections make transferring files easier and enable streaming video.</a:t>
            </a:r>
            <a:endParaRPr sz="2700"/>
          </a:p>
          <a:p>
            <a:pPr indent="-323850" lvl="0" marL="342900" rtl="0" algn="l">
              <a:lnSpc>
                <a:spcPct val="90000"/>
              </a:lnSpc>
              <a:spcBef>
                <a:spcPts val="560"/>
              </a:spcBef>
              <a:spcAft>
                <a:spcPts val="0"/>
              </a:spcAft>
              <a:buSzPts val="2500"/>
              <a:buChar char="▪"/>
            </a:pPr>
            <a:r>
              <a:rPr lang="en" sz="2500"/>
              <a:t>Miniaturization of cameras and other equipment enable audience members to record and transmit events.</a:t>
            </a:r>
            <a:endParaRPr sz="2700"/>
          </a:p>
          <a:p>
            <a:pPr indent="-323850" lvl="0" marL="342900" rtl="0" algn="l">
              <a:lnSpc>
                <a:spcPct val="90000"/>
              </a:lnSpc>
              <a:spcBef>
                <a:spcPts val="560"/>
              </a:spcBef>
              <a:spcAft>
                <a:spcPts val="0"/>
              </a:spcAft>
              <a:buSzPts val="2500"/>
              <a:buChar char="▪"/>
            </a:pPr>
            <a:r>
              <a:rPr lang="en" sz="2500"/>
              <a:t>Scanners allow us to change the media of a copyrighted work, converting printed text, photos, and artwork to electronic form.</a:t>
            </a:r>
            <a:endParaRPr sz="2700"/>
          </a:p>
          <a:p>
            <a:pPr indent="-323850" lvl="0" marL="342900" rtl="0" algn="l">
              <a:lnSpc>
                <a:spcPct val="90000"/>
              </a:lnSpc>
              <a:spcBef>
                <a:spcPts val="560"/>
              </a:spcBef>
              <a:spcAft>
                <a:spcPts val="0"/>
              </a:spcAft>
              <a:buSzPts val="2500"/>
              <a:buChar char="▪"/>
            </a:pPr>
            <a:r>
              <a:rPr lang="en" sz="2500"/>
              <a:t>New tools allow us to modify graphics, video and audio files to make derivative works.</a:t>
            </a:r>
            <a:endParaRPr sz="2700"/>
          </a:p>
        </p:txBody>
      </p:sp>
      <p:pic>
        <p:nvPicPr>
          <p:cNvPr id="224" name="Google Shape;224;p41"/>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25" name="Google Shape;225;p41"/>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
                                        <p:tgtEl>
                                          <p:spTgt spid="2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2"/>
          <p:cNvPicPr preferRelativeResize="0"/>
          <p:nvPr>
            <p:ph type="title"/>
          </p:nvPr>
        </p:nvPicPr>
        <p:blipFill rotWithShape="1">
          <a:blip r:embed="rId3">
            <a:alphaModFix/>
          </a:blip>
          <a:srcRect b="0" l="0" r="0" t="0"/>
          <a:stretch/>
        </p:blipFill>
        <p:spPr>
          <a:xfrm>
            <a:off x="933450" y="117329"/>
            <a:ext cx="7540625" cy="964406"/>
          </a:xfrm>
          <a:prstGeom prst="rect">
            <a:avLst/>
          </a:prstGeom>
          <a:noFill/>
          <a:ln>
            <a:noFill/>
          </a:ln>
          <a:effectLst>
            <a:outerShdw blurRad="63500" rotWithShape="0" algn="ctr" dir="3179998" dist="33020">
              <a:srgbClr val="000000">
                <a:alpha val="29803"/>
              </a:srgbClr>
            </a:outerShdw>
          </a:effectLst>
        </p:spPr>
      </p:pic>
      <p:sp>
        <p:nvSpPr>
          <p:cNvPr id="232" name="Google Shape;232;p42"/>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grpSp>
        <p:nvGrpSpPr>
          <p:cNvPr id="233" name="Google Shape;233;p42"/>
          <p:cNvGrpSpPr/>
          <p:nvPr/>
        </p:nvGrpSpPr>
        <p:grpSpPr>
          <a:xfrm>
            <a:off x="1066800" y="971549"/>
            <a:ext cx="7848600" cy="3881972"/>
            <a:chOff x="0" y="0"/>
            <a:chExt cx="7848600" cy="5175963"/>
          </a:xfrm>
        </p:grpSpPr>
        <p:sp>
          <p:nvSpPr>
            <p:cNvPr id="234" name="Google Shape;234;p42"/>
            <p:cNvSpPr/>
            <p:nvPr/>
          </p:nvSpPr>
          <p:spPr>
            <a:xfrm>
              <a:off x="0" y="0"/>
              <a:ext cx="7848600" cy="958511"/>
            </a:xfrm>
            <a:prstGeom prst="roundRect">
              <a:avLst>
                <a:gd fmla="val 10000" name="adj"/>
              </a:avLst>
            </a:prstGeom>
            <a:solidFill>
              <a:srgbClr val="A9A57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2"/>
            <p:cNvSpPr txBox="1"/>
            <p:nvPr/>
          </p:nvSpPr>
          <p:spPr>
            <a:xfrm>
              <a:off x="1665571" y="0"/>
              <a:ext cx="6183028" cy="95851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imes New Roman"/>
                <a:buNone/>
              </a:pPr>
              <a:r>
                <a:rPr b="0" i="0" lang="en" sz="1600" u="none" cap="none" strike="noStrike">
                  <a:solidFill>
                    <a:schemeClr val="lt1"/>
                  </a:solidFill>
                  <a:latin typeface="Times New Roman"/>
                  <a:ea typeface="Times New Roman"/>
                  <a:cs typeface="Times New Roman"/>
                  <a:sym typeface="Times New Roman"/>
                </a:rPr>
                <a:t>Consumers</a:t>
              </a:r>
              <a:endParaRPr sz="1200"/>
            </a:p>
            <a:p>
              <a:pPr indent="-101600" lvl="1" marL="114300" marR="0" rtl="0" algn="l">
                <a:lnSpc>
                  <a:spcPct val="90000"/>
                </a:lnSpc>
                <a:spcBef>
                  <a:spcPts val="630"/>
                </a:spcBef>
                <a:spcAft>
                  <a:spcPts val="0"/>
                </a:spcAft>
                <a:buClr>
                  <a:schemeClr val="lt1"/>
                </a:buClr>
                <a:buSzPts val="1200"/>
                <a:buFont typeface="Times New Roman"/>
                <a:buChar char="•"/>
              </a:pPr>
              <a:r>
                <a:rPr b="0" i="0" lang="en" sz="1200" u="none" cap="none" strike="noStrike">
                  <a:solidFill>
                    <a:schemeClr val="lt1"/>
                  </a:solidFill>
                  <a:latin typeface="Times New Roman"/>
                  <a:ea typeface="Times New Roman"/>
                  <a:cs typeface="Times New Roman"/>
                  <a:sym typeface="Times New Roman"/>
                </a:rPr>
                <a:t>Want Cheap Entertainment</a:t>
              </a:r>
              <a:endParaRPr sz="1200"/>
            </a:p>
            <a:p>
              <a:pPr indent="-101600" lvl="1" marL="114300" marR="0" rtl="0" algn="l">
                <a:lnSpc>
                  <a:spcPct val="90000"/>
                </a:lnSpc>
                <a:spcBef>
                  <a:spcPts val="210"/>
                </a:spcBef>
                <a:spcAft>
                  <a:spcPts val="0"/>
                </a:spcAft>
                <a:buClr>
                  <a:schemeClr val="lt1"/>
                </a:buClr>
                <a:buSzPts val="1200"/>
                <a:buFont typeface="Times New Roman"/>
                <a:buChar char="•"/>
              </a:pPr>
              <a:r>
                <a:rPr b="0" i="0" lang="en" sz="1200" u="none" cap="none" strike="noStrike">
                  <a:solidFill>
                    <a:schemeClr val="lt1"/>
                  </a:solidFill>
                  <a:latin typeface="Times New Roman"/>
                  <a:ea typeface="Times New Roman"/>
                  <a:cs typeface="Times New Roman"/>
                  <a:sym typeface="Times New Roman"/>
                </a:rPr>
                <a:t>Convenience</a:t>
              </a:r>
              <a:endParaRPr sz="1200"/>
            </a:p>
          </p:txBody>
        </p:sp>
        <p:sp>
          <p:nvSpPr>
            <p:cNvPr id="236" name="Google Shape;236;p42"/>
            <p:cNvSpPr/>
            <p:nvPr/>
          </p:nvSpPr>
          <p:spPr>
            <a:xfrm>
              <a:off x="95851" y="95851"/>
              <a:ext cx="1569720" cy="766809"/>
            </a:xfrm>
            <a:prstGeom prst="roundRect">
              <a:avLst>
                <a:gd fmla="val 10000" name="adj"/>
              </a:avLst>
            </a:prstGeom>
            <a:solidFill>
              <a:srgbClr val="D9D8C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2"/>
            <p:cNvSpPr/>
            <p:nvPr/>
          </p:nvSpPr>
          <p:spPr>
            <a:xfrm>
              <a:off x="0" y="1054363"/>
              <a:ext cx="7848600" cy="958511"/>
            </a:xfrm>
            <a:prstGeom prst="roundRect">
              <a:avLst>
                <a:gd fmla="val 10000" name="adj"/>
              </a:avLst>
            </a:prstGeom>
            <a:solidFill>
              <a:srgbClr val="A9A57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2"/>
            <p:cNvSpPr txBox="1"/>
            <p:nvPr/>
          </p:nvSpPr>
          <p:spPr>
            <a:xfrm>
              <a:off x="1665571" y="1054363"/>
              <a:ext cx="6183028" cy="95851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imes New Roman"/>
                <a:buNone/>
              </a:pPr>
              <a:r>
                <a:rPr b="0" i="0" lang="en" sz="1800" u="none" cap="none" strike="noStrike">
                  <a:solidFill>
                    <a:schemeClr val="lt1"/>
                  </a:solidFill>
                  <a:latin typeface="Times New Roman"/>
                  <a:ea typeface="Times New Roman"/>
                  <a:cs typeface="Times New Roman"/>
                  <a:sym typeface="Times New Roman"/>
                </a:rPr>
                <a:t>Writers/Singers/Actors/etc.</a:t>
              </a:r>
              <a:endParaRPr/>
            </a:p>
            <a:p>
              <a:pPr indent="-114300" lvl="1" marL="114300" marR="0" rtl="0" algn="l">
                <a:lnSpc>
                  <a:spcPct val="90000"/>
                </a:lnSpc>
                <a:spcBef>
                  <a:spcPts val="63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Be paid for time and effort</a:t>
              </a:r>
              <a:endParaRPr/>
            </a:p>
          </p:txBody>
        </p:sp>
        <p:sp>
          <p:nvSpPr>
            <p:cNvPr id="239" name="Google Shape;239;p42"/>
            <p:cNvSpPr/>
            <p:nvPr/>
          </p:nvSpPr>
          <p:spPr>
            <a:xfrm>
              <a:off x="95851" y="1150214"/>
              <a:ext cx="1569720" cy="766809"/>
            </a:xfrm>
            <a:prstGeom prst="roundRect">
              <a:avLst>
                <a:gd fmla="val 10000" name="adj"/>
              </a:avLst>
            </a:prstGeom>
            <a:solidFill>
              <a:srgbClr val="D9D8C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2"/>
            <p:cNvSpPr/>
            <p:nvPr/>
          </p:nvSpPr>
          <p:spPr>
            <a:xfrm>
              <a:off x="0" y="2108726"/>
              <a:ext cx="7848600" cy="958511"/>
            </a:xfrm>
            <a:prstGeom prst="roundRect">
              <a:avLst>
                <a:gd fmla="val 10000" name="adj"/>
              </a:avLst>
            </a:prstGeom>
            <a:solidFill>
              <a:srgbClr val="A9A57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2"/>
            <p:cNvSpPr txBox="1"/>
            <p:nvPr/>
          </p:nvSpPr>
          <p:spPr>
            <a:xfrm>
              <a:off x="1665571" y="2108726"/>
              <a:ext cx="6183028" cy="95851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imes New Roman"/>
                <a:buNone/>
              </a:pPr>
              <a:r>
                <a:rPr b="0" i="0" lang="en" sz="1800" u="none" cap="none" strike="noStrike">
                  <a:solidFill>
                    <a:schemeClr val="lt1"/>
                  </a:solidFill>
                  <a:latin typeface="Times New Roman"/>
                  <a:ea typeface="Times New Roman"/>
                  <a:cs typeface="Times New Roman"/>
                  <a:sym typeface="Times New Roman"/>
                </a:rPr>
                <a:t>Entertainment Industry</a:t>
              </a:r>
              <a:endParaRPr/>
            </a:p>
            <a:p>
              <a:pPr indent="-114300" lvl="1" marL="114300" marR="0" rtl="0" algn="l">
                <a:lnSpc>
                  <a:spcPct val="90000"/>
                </a:lnSpc>
                <a:spcBef>
                  <a:spcPts val="63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Protect investment and revenues</a:t>
              </a:r>
              <a:endParaRPr/>
            </a:p>
          </p:txBody>
        </p:sp>
        <p:sp>
          <p:nvSpPr>
            <p:cNvPr id="242" name="Google Shape;242;p42"/>
            <p:cNvSpPr/>
            <p:nvPr/>
          </p:nvSpPr>
          <p:spPr>
            <a:xfrm>
              <a:off x="95851" y="2204577"/>
              <a:ext cx="1569720" cy="766809"/>
            </a:xfrm>
            <a:prstGeom prst="roundRect">
              <a:avLst>
                <a:gd fmla="val 10000" name="adj"/>
              </a:avLst>
            </a:prstGeom>
            <a:solidFill>
              <a:srgbClr val="D9D8C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2"/>
            <p:cNvSpPr/>
            <p:nvPr/>
          </p:nvSpPr>
          <p:spPr>
            <a:xfrm>
              <a:off x="0" y="3163089"/>
              <a:ext cx="7848600" cy="958511"/>
            </a:xfrm>
            <a:prstGeom prst="roundRect">
              <a:avLst>
                <a:gd fmla="val 10000" name="adj"/>
              </a:avLst>
            </a:prstGeom>
            <a:solidFill>
              <a:srgbClr val="A9A57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2"/>
            <p:cNvSpPr txBox="1"/>
            <p:nvPr/>
          </p:nvSpPr>
          <p:spPr>
            <a:xfrm>
              <a:off x="1665571" y="3163089"/>
              <a:ext cx="6183028" cy="95851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imes New Roman"/>
                <a:buNone/>
              </a:pPr>
              <a:r>
                <a:rPr b="0" i="0" lang="en" sz="1800" u="none" cap="none" strike="noStrike">
                  <a:solidFill>
                    <a:schemeClr val="lt1"/>
                  </a:solidFill>
                  <a:latin typeface="Times New Roman"/>
                  <a:ea typeface="Times New Roman"/>
                  <a:cs typeface="Times New Roman"/>
                  <a:sym typeface="Times New Roman"/>
                </a:rPr>
                <a:t>Those reusing/creating material</a:t>
              </a:r>
              <a:endParaRPr/>
            </a:p>
            <a:p>
              <a:pPr indent="-114300" lvl="1" marL="114300" marR="0" rtl="0" algn="l">
                <a:lnSpc>
                  <a:spcPct val="90000"/>
                </a:lnSpc>
                <a:spcBef>
                  <a:spcPts val="63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Reduce burdensome requirements</a:t>
              </a:r>
              <a:endParaRPr/>
            </a:p>
          </p:txBody>
        </p:sp>
        <p:sp>
          <p:nvSpPr>
            <p:cNvPr id="245" name="Google Shape;245;p42"/>
            <p:cNvSpPr/>
            <p:nvPr/>
          </p:nvSpPr>
          <p:spPr>
            <a:xfrm>
              <a:off x="95851" y="3258940"/>
              <a:ext cx="1569720" cy="766809"/>
            </a:xfrm>
            <a:prstGeom prst="roundRect">
              <a:avLst>
                <a:gd fmla="val 10000" name="adj"/>
              </a:avLst>
            </a:prstGeom>
            <a:solidFill>
              <a:srgbClr val="D9D8C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2"/>
            <p:cNvSpPr/>
            <p:nvPr/>
          </p:nvSpPr>
          <p:spPr>
            <a:xfrm>
              <a:off x="0" y="4217452"/>
              <a:ext cx="7848600" cy="958511"/>
            </a:xfrm>
            <a:prstGeom prst="roundRect">
              <a:avLst>
                <a:gd fmla="val 10000" name="adj"/>
              </a:avLst>
            </a:prstGeom>
            <a:solidFill>
              <a:srgbClr val="A9A57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2"/>
            <p:cNvSpPr txBox="1"/>
            <p:nvPr/>
          </p:nvSpPr>
          <p:spPr>
            <a:xfrm>
              <a:off x="1665571" y="4217452"/>
              <a:ext cx="6183028" cy="95851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imes New Roman"/>
                <a:buNone/>
              </a:pPr>
              <a:r>
                <a:rPr b="0" i="0" lang="en" sz="1800" u="none" cap="none" strike="noStrike">
                  <a:solidFill>
                    <a:schemeClr val="lt1"/>
                  </a:solidFill>
                  <a:latin typeface="Times New Roman"/>
                  <a:ea typeface="Times New Roman"/>
                  <a:cs typeface="Times New Roman"/>
                  <a:sym typeface="Times New Roman"/>
                </a:rPr>
                <a:t>Scholars</a:t>
              </a:r>
              <a:endParaRPr/>
            </a:p>
            <a:p>
              <a:pPr indent="-114300" lvl="1" marL="114300" marR="0" rtl="0" algn="l">
                <a:lnSpc>
                  <a:spcPct val="90000"/>
                </a:lnSpc>
                <a:spcBef>
                  <a:spcPts val="63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Fair use/public access/creative works</a:t>
              </a:r>
              <a:endParaRPr/>
            </a:p>
          </p:txBody>
        </p:sp>
        <p:sp>
          <p:nvSpPr>
            <p:cNvPr id="248" name="Google Shape;248;p42"/>
            <p:cNvSpPr/>
            <p:nvPr/>
          </p:nvSpPr>
          <p:spPr>
            <a:xfrm>
              <a:off x="95851" y="4313303"/>
              <a:ext cx="1569720" cy="766809"/>
            </a:xfrm>
            <a:prstGeom prst="roundRect">
              <a:avLst>
                <a:gd fmla="val 10000" name="adj"/>
              </a:avLst>
            </a:prstGeom>
            <a:solidFill>
              <a:srgbClr val="D9D8C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Font typeface="Calibri"/>
              <a:buNone/>
            </a:pPr>
            <a:r>
              <a:rPr lang="en" sz="2800"/>
              <a:t>A bit of history</a:t>
            </a:r>
            <a:endParaRPr/>
          </a:p>
          <a:p>
            <a:pPr indent="-342900" lvl="0" marL="342900" rtl="0" algn="l">
              <a:lnSpc>
                <a:spcPct val="90000"/>
              </a:lnSpc>
              <a:spcBef>
                <a:spcPts val="480"/>
              </a:spcBef>
              <a:spcAft>
                <a:spcPts val="0"/>
              </a:spcAft>
              <a:buSzPts val="2400"/>
              <a:buChar char="▪"/>
            </a:pPr>
            <a:r>
              <a:rPr lang="en" sz="2400"/>
              <a:t>1790 first copyright law passed</a:t>
            </a:r>
            <a:endParaRPr/>
          </a:p>
          <a:p>
            <a:pPr indent="-342900" lvl="0" marL="342900" rtl="0" algn="l">
              <a:lnSpc>
                <a:spcPct val="90000"/>
              </a:lnSpc>
              <a:spcBef>
                <a:spcPts val="480"/>
              </a:spcBef>
              <a:spcAft>
                <a:spcPts val="0"/>
              </a:spcAft>
              <a:buSzPts val="2400"/>
              <a:buChar char="▪"/>
            </a:pPr>
            <a:r>
              <a:rPr lang="en" sz="2400"/>
              <a:t>1909 Copyright Act of 1909 defined an unauthorized copy as a form that could be seen and read visually</a:t>
            </a:r>
            <a:endParaRPr/>
          </a:p>
          <a:p>
            <a:pPr indent="-342900" lvl="0" marL="342900" rtl="0" algn="l">
              <a:lnSpc>
                <a:spcPct val="90000"/>
              </a:lnSpc>
              <a:spcBef>
                <a:spcPts val="480"/>
              </a:spcBef>
              <a:spcAft>
                <a:spcPts val="0"/>
              </a:spcAft>
              <a:buSzPts val="2400"/>
              <a:buChar char="▪"/>
            </a:pPr>
            <a:r>
              <a:rPr lang="en" sz="2400"/>
              <a:t>1976 and 1980 copyright law revised to include software and databases that exhibit "authorship" (original expression of ideas), included the "Fair Use Doctrine"</a:t>
            </a:r>
            <a:endParaRPr/>
          </a:p>
          <a:p>
            <a:pPr indent="-342900" lvl="0" marL="342900" rtl="0" algn="l">
              <a:lnSpc>
                <a:spcPct val="90000"/>
              </a:lnSpc>
              <a:spcBef>
                <a:spcPts val="480"/>
              </a:spcBef>
              <a:spcAft>
                <a:spcPts val="0"/>
              </a:spcAft>
              <a:buSzPts val="2400"/>
              <a:buChar char="▪"/>
            </a:pPr>
            <a:r>
              <a:rPr lang="en" sz="2400"/>
              <a:t>1982 high-volume copying became a felony</a:t>
            </a:r>
            <a:endParaRPr/>
          </a:p>
          <a:p>
            <a:pPr indent="-342900" lvl="0" marL="342900" rtl="0" algn="l">
              <a:lnSpc>
                <a:spcPct val="90000"/>
              </a:lnSpc>
              <a:spcBef>
                <a:spcPts val="480"/>
              </a:spcBef>
              <a:spcAft>
                <a:spcPts val="0"/>
              </a:spcAft>
              <a:buSzPts val="2400"/>
              <a:buChar char="▪"/>
            </a:pPr>
            <a:r>
              <a:rPr lang="en" sz="2400"/>
              <a:t>1992 making multiple copies for commercial advantage and private gain became a felony</a:t>
            </a:r>
            <a:endParaRPr/>
          </a:p>
        </p:txBody>
      </p:sp>
      <p:pic>
        <p:nvPicPr>
          <p:cNvPr id="255" name="Google Shape;255;p43"/>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56" name="Google Shape;256;p43"/>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800"/>
              <a:buFont typeface="Calibri"/>
              <a:buNone/>
            </a:pPr>
            <a:r>
              <a:rPr lang="en" sz="2800"/>
              <a:t>A bit of History</a:t>
            </a:r>
            <a:endParaRPr/>
          </a:p>
          <a:p>
            <a:pPr indent="-342900" lvl="0" marL="342900" rtl="0" algn="l">
              <a:lnSpc>
                <a:spcPct val="80000"/>
              </a:lnSpc>
              <a:spcBef>
                <a:spcPts val="480"/>
              </a:spcBef>
              <a:spcAft>
                <a:spcPts val="0"/>
              </a:spcAft>
              <a:buSzPts val="2400"/>
              <a:buChar char="▪"/>
            </a:pPr>
            <a:r>
              <a:rPr lang="en" sz="2400"/>
              <a:t>1997 No Electronic Theft Act made it a felony to willfully infringe copyright by reproducing or distributing one or more copies of copyrighted work with a total value of more than $1,000 within a six-month period </a:t>
            </a:r>
            <a:endParaRPr/>
          </a:p>
          <a:p>
            <a:pPr indent="-342900" lvl="0" marL="342900" rtl="0" algn="l">
              <a:lnSpc>
                <a:spcPct val="80000"/>
              </a:lnSpc>
              <a:spcBef>
                <a:spcPts val="480"/>
              </a:spcBef>
              <a:spcAft>
                <a:spcPts val="0"/>
              </a:spcAft>
              <a:buSzPts val="2400"/>
              <a:buChar char="▪"/>
            </a:pPr>
            <a:r>
              <a:rPr lang="en" sz="2400"/>
              <a:t>1998 Digital Millennium Copyright Act (DMCA) prohibits making, distributing or using tools to circumvent technological copyright protection systems and included protection from some copyright lawsuits for Web sites where users post material</a:t>
            </a:r>
            <a:endParaRPr/>
          </a:p>
          <a:p>
            <a:pPr indent="-342900" lvl="0" marL="342900" rtl="0" algn="l">
              <a:lnSpc>
                <a:spcPct val="80000"/>
              </a:lnSpc>
              <a:spcBef>
                <a:spcPts val="480"/>
              </a:spcBef>
              <a:spcAft>
                <a:spcPts val="0"/>
              </a:spcAft>
              <a:buSzPts val="2400"/>
              <a:buChar char="▪"/>
            </a:pPr>
            <a:r>
              <a:rPr lang="en" sz="2400"/>
              <a:t>2005 Congress made it a felony to record a movie in a movie theater</a:t>
            </a:r>
            <a:endParaRPr/>
          </a:p>
        </p:txBody>
      </p:sp>
      <p:pic>
        <p:nvPicPr>
          <p:cNvPr id="262" name="Google Shape;262;p44"/>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63" name="Google Shape;263;p44"/>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1"/>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1"/>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1"/>
                                        <p:tgtEl>
                                          <p:spTgt spid="2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animEffect filter="fade" transition="in">
                                      <p:cBhvr>
                                        <p:cTn dur="1"/>
                                        <p:tgtEl>
                                          <p:spTgt spid="2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800"/>
              <a:buFont typeface="Calibri"/>
              <a:buNone/>
            </a:pPr>
            <a:r>
              <a:rPr lang="en" sz="2800"/>
              <a:t>Fair Use Doctrine</a:t>
            </a:r>
            <a:endParaRPr/>
          </a:p>
          <a:p>
            <a:pPr indent="-342900" lvl="0" marL="342900" rtl="0" algn="l">
              <a:lnSpc>
                <a:spcPct val="80000"/>
              </a:lnSpc>
              <a:spcBef>
                <a:spcPts val="480"/>
              </a:spcBef>
              <a:spcAft>
                <a:spcPts val="0"/>
              </a:spcAft>
              <a:buSzPts val="2400"/>
              <a:buChar char="▪"/>
            </a:pPr>
            <a:r>
              <a:rPr lang="en" sz="2400"/>
              <a:t>Four factors considered</a:t>
            </a:r>
            <a:endParaRPr/>
          </a:p>
          <a:p>
            <a:pPr indent="-285750" lvl="1" marL="742950" rtl="0" algn="l">
              <a:lnSpc>
                <a:spcPct val="80000"/>
              </a:lnSpc>
              <a:spcBef>
                <a:spcPts val="480"/>
              </a:spcBef>
              <a:spcAft>
                <a:spcPts val="0"/>
              </a:spcAft>
              <a:buSzPts val="2040"/>
              <a:buChar char="▪"/>
            </a:pPr>
            <a:r>
              <a:rPr lang="en" sz="2400"/>
              <a:t>Purpose and nature of use – commercial (less likely) or nonprofit purposes</a:t>
            </a:r>
            <a:endParaRPr/>
          </a:p>
          <a:p>
            <a:pPr indent="-285750" lvl="1" marL="742950" rtl="0" algn="l">
              <a:lnSpc>
                <a:spcPct val="80000"/>
              </a:lnSpc>
              <a:spcBef>
                <a:spcPts val="480"/>
              </a:spcBef>
              <a:spcAft>
                <a:spcPts val="0"/>
              </a:spcAft>
              <a:buSzPts val="2040"/>
              <a:buChar char="▪"/>
            </a:pPr>
            <a:r>
              <a:rPr lang="en" sz="2400"/>
              <a:t>Nature of the copyrighted work</a:t>
            </a:r>
            <a:endParaRPr/>
          </a:p>
          <a:p>
            <a:pPr indent="-285750" lvl="1" marL="742950" rtl="0" algn="l">
              <a:lnSpc>
                <a:spcPct val="80000"/>
              </a:lnSpc>
              <a:spcBef>
                <a:spcPts val="480"/>
              </a:spcBef>
              <a:spcAft>
                <a:spcPts val="0"/>
              </a:spcAft>
              <a:buSzPts val="2040"/>
              <a:buChar char="▪"/>
            </a:pPr>
            <a:r>
              <a:rPr lang="en" sz="2400"/>
              <a:t>Amount and significance of portion used</a:t>
            </a:r>
            <a:endParaRPr/>
          </a:p>
          <a:p>
            <a:pPr indent="-285750" lvl="1" marL="742950" rtl="0" algn="l">
              <a:lnSpc>
                <a:spcPct val="80000"/>
              </a:lnSpc>
              <a:spcBef>
                <a:spcPts val="480"/>
              </a:spcBef>
              <a:spcAft>
                <a:spcPts val="0"/>
              </a:spcAft>
              <a:buSzPts val="2040"/>
              <a:buChar char="▪"/>
            </a:pPr>
            <a:r>
              <a:rPr lang="en" sz="2400"/>
              <a:t>Effect of use on potential market or value of the copyright work (will it reduce sales of work?)</a:t>
            </a:r>
            <a:endParaRPr/>
          </a:p>
          <a:p>
            <a:pPr indent="-342900" lvl="0" marL="342900" rtl="0" algn="l">
              <a:lnSpc>
                <a:spcPct val="80000"/>
              </a:lnSpc>
              <a:spcBef>
                <a:spcPts val="480"/>
              </a:spcBef>
              <a:spcAft>
                <a:spcPts val="0"/>
              </a:spcAft>
              <a:buSzPts val="2400"/>
              <a:buChar char="▪"/>
            </a:pPr>
            <a:r>
              <a:rPr lang="en" sz="2400"/>
              <a:t>No single factor alone determines</a:t>
            </a:r>
            <a:endParaRPr/>
          </a:p>
          <a:p>
            <a:pPr indent="-342900" lvl="0" marL="342900" rtl="0" algn="l">
              <a:lnSpc>
                <a:spcPct val="80000"/>
              </a:lnSpc>
              <a:spcBef>
                <a:spcPts val="480"/>
              </a:spcBef>
              <a:spcAft>
                <a:spcPts val="0"/>
              </a:spcAft>
              <a:buSzPts val="2400"/>
              <a:buChar char="▪"/>
            </a:pPr>
            <a:r>
              <a:rPr lang="en" sz="2400"/>
              <a:t>Not all factors given equal weight, varies by circumstance</a:t>
            </a:r>
            <a:endParaRPr sz="2400"/>
          </a:p>
          <a:p>
            <a:pPr indent="0" lvl="0" marL="0" rtl="0" algn="l">
              <a:lnSpc>
                <a:spcPct val="80000"/>
              </a:lnSpc>
              <a:spcBef>
                <a:spcPts val="480"/>
              </a:spcBef>
              <a:spcAft>
                <a:spcPts val="0"/>
              </a:spcAft>
              <a:buNone/>
            </a:pPr>
            <a:r>
              <a:t/>
            </a:r>
            <a:endParaRPr sz="2400"/>
          </a:p>
        </p:txBody>
      </p:sp>
      <p:pic>
        <p:nvPicPr>
          <p:cNvPr id="269" name="Google Shape;269;p45"/>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70" name="Google Shape;270;p45"/>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1"/>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1"/>
                                        <p:tgtEl>
                                          <p:spTgt spid="2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Effect filter="fade" transition="in">
                                      <p:cBhvr>
                                        <p:cTn dur="1"/>
                                        <p:tgtEl>
                                          <p:spTgt spid="2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animEffect filter="fade" transition="in">
                                      <p:cBhvr>
                                        <p:cTn dur="1"/>
                                        <p:tgtEl>
                                          <p:spTgt spid="2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animEffect filter="fade" transition="in">
                                      <p:cBhvr>
                                        <p:cTn dur="1"/>
                                        <p:tgtEl>
                                          <p:spTgt spid="2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5" st="5"/>
                                            </p:txEl>
                                          </p:spTgt>
                                        </p:tgtEl>
                                        <p:attrNameLst>
                                          <p:attrName>style.visibility</p:attrName>
                                        </p:attrNameLst>
                                      </p:cBhvr>
                                      <p:to>
                                        <p:strVal val="visible"/>
                                      </p:to>
                                    </p:set>
                                    <p:animEffect filter="fade" transition="in">
                                      <p:cBhvr>
                                        <p:cTn dur="1"/>
                                        <p:tgtEl>
                                          <p:spTgt spid="2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6" st="6"/>
                                            </p:txEl>
                                          </p:spTgt>
                                        </p:tgtEl>
                                        <p:attrNameLst>
                                          <p:attrName>style.visibility</p:attrName>
                                        </p:attrNameLst>
                                      </p:cBhvr>
                                      <p:to>
                                        <p:strVal val="visible"/>
                                      </p:to>
                                    </p:set>
                                    <p:animEffect filter="fade" transition="in">
                                      <p:cBhvr>
                                        <p:cTn dur="1"/>
                                        <p:tgtEl>
                                          <p:spTgt spid="2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7" st="7"/>
                                            </p:txEl>
                                          </p:spTgt>
                                        </p:tgtEl>
                                        <p:attrNameLst>
                                          <p:attrName>style.visibility</p:attrName>
                                        </p:attrNameLst>
                                      </p:cBhvr>
                                      <p:to>
                                        <p:strVal val="visible"/>
                                      </p:to>
                                    </p:set>
                                    <p:animEffect filter="fade" transition="in">
                                      <p:cBhvr>
                                        <p:cTn dur="1"/>
                                        <p:tgtEl>
                                          <p:spTgt spid="26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8" st="8"/>
                                            </p:txEl>
                                          </p:spTgt>
                                        </p:tgtEl>
                                        <p:attrNameLst>
                                          <p:attrName>style.visibility</p:attrName>
                                        </p:attrNameLst>
                                      </p:cBhvr>
                                      <p:to>
                                        <p:strVal val="visible"/>
                                      </p:to>
                                    </p:set>
                                    <p:animEffect filter="fade" transition="in">
                                      <p:cBhvr>
                                        <p:cTn dur="1"/>
                                        <p:tgtEl>
                                          <p:spTgt spid="26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3000"/>
              <a:buFont typeface="Calibri"/>
              <a:buNone/>
            </a:pPr>
            <a:r>
              <a:rPr lang="en" sz="2800"/>
              <a:t>Ethical arguments about copying</a:t>
            </a:r>
            <a:endParaRPr sz="2800"/>
          </a:p>
          <a:p>
            <a:pPr indent="-330200" lvl="0" marL="342900" rtl="0" algn="l">
              <a:lnSpc>
                <a:spcPct val="80000"/>
              </a:lnSpc>
              <a:spcBef>
                <a:spcPts val="560"/>
              </a:spcBef>
              <a:spcAft>
                <a:spcPts val="0"/>
              </a:spcAft>
              <a:buSzPts val="2600"/>
              <a:buChar char="▪"/>
            </a:pPr>
            <a:r>
              <a:rPr lang="en" sz="2600"/>
              <a:t>Copying or distributing a song or computer program does not decrease the use and enjoyment any other person gets from </a:t>
            </a:r>
            <a:br>
              <a:rPr lang="en" sz="2600"/>
            </a:br>
            <a:r>
              <a:rPr lang="en" sz="2600"/>
              <a:t>his or her copy.</a:t>
            </a:r>
            <a:endParaRPr sz="2800"/>
          </a:p>
          <a:p>
            <a:pPr indent="-330200" lvl="0" marL="342900" rtl="0" algn="l">
              <a:lnSpc>
                <a:spcPct val="80000"/>
              </a:lnSpc>
              <a:spcBef>
                <a:spcPts val="560"/>
              </a:spcBef>
              <a:spcAft>
                <a:spcPts val="0"/>
              </a:spcAft>
              <a:buSzPts val="2600"/>
              <a:buChar char="▪"/>
            </a:pPr>
            <a:r>
              <a:rPr lang="en" sz="2600"/>
              <a:t>Copying can decrease the amount of money that the copyright owner earns.</a:t>
            </a:r>
            <a:endParaRPr sz="2600"/>
          </a:p>
          <a:p>
            <a:pPr indent="-330200" lvl="0" marL="342900" rtl="0" algn="l">
              <a:lnSpc>
                <a:spcPct val="80000"/>
              </a:lnSpc>
              <a:spcBef>
                <a:spcPts val="560"/>
              </a:spcBef>
              <a:spcAft>
                <a:spcPts val="0"/>
              </a:spcAft>
              <a:buSzPts val="2600"/>
              <a:buChar char="▪"/>
            </a:pPr>
            <a:r>
              <a:rPr lang="en" sz="2600"/>
              <a:t>Without the ability of content producers to make money there will be less content for consumers to enjoy.</a:t>
            </a:r>
            <a:endParaRPr sz="2600"/>
          </a:p>
          <a:p>
            <a:pPr indent="-330200" lvl="0" marL="342900" rtl="0" algn="l">
              <a:lnSpc>
                <a:spcPct val="80000"/>
              </a:lnSpc>
              <a:spcBef>
                <a:spcPts val="560"/>
              </a:spcBef>
              <a:spcAft>
                <a:spcPts val="0"/>
              </a:spcAft>
              <a:buSzPts val="2600"/>
              <a:buChar char="▪"/>
            </a:pPr>
            <a:r>
              <a:rPr lang="en" sz="2600"/>
              <a:t>Do people buy music any more?</a:t>
            </a:r>
            <a:endParaRPr sz="2600"/>
          </a:p>
          <a:p>
            <a:pPr indent="-165100" lvl="0" marL="342900" rtl="0" algn="l">
              <a:lnSpc>
                <a:spcPct val="80000"/>
              </a:lnSpc>
              <a:spcBef>
                <a:spcPts val="560"/>
              </a:spcBef>
              <a:spcAft>
                <a:spcPts val="0"/>
              </a:spcAft>
              <a:buSzPts val="2800"/>
              <a:buNone/>
            </a:pPr>
            <a:r>
              <a:t/>
            </a:r>
            <a:endParaRPr sz="2600"/>
          </a:p>
        </p:txBody>
      </p:sp>
      <p:pic>
        <p:nvPicPr>
          <p:cNvPr id="277" name="Google Shape;277;p46"/>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78" name="Google Shape;278;p46"/>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000"/>
                                        <p:tgtEl>
                                          <p:spTgt spid="2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1000"/>
                                        <p:tgtEl>
                                          <p:spTgt spid="2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animEffect filter="fade" transition="in">
                                      <p:cBhvr>
                                        <p:cTn dur="1000"/>
                                        <p:tgtEl>
                                          <p:spTgt spid="27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idx="1" type="body"/>
          </p:nvPr>
        </p:nvSpPr>
        <p:spPr>
          <a:xfrm>
            <a:off x="1219200" y="1028700"/>
            <a:ext cx="7620000" cy="3657600"/>
          </a:xfrm>
          <a:prstGeom prst="rect">
            <a:avLst/>
          </a:prstGeom>
        </p:spPr>
        <p:txBody>
          <a:bodyPr anchorCtr="0" anchor="t" bIns="45700" lIns="91425" spcFirstLastPara="1" rIns="91425" wrap="square" tIns="45700">
            <a:noAutofit/>
          </a:bodyPr>
          <a:lstStyle/>
          <a:p>
            <a:pPr indent="-387350" lvl="0" marL="457200" rtl="0" algn="l">
              <a:spcBef>
                <a:spcPts val="600"/>
              </a:spcBef>
              <a:spcAft>
                <a:spcPts val="0"/>
              </a:spcAft>
              <a:buSzPts val="2500"/>
              <a:buChar char="❏"/>
            </a:pPr>
            <a:r>
              <a:rPr lang="en" sz="2500"/>
              <a:t>Some companies ban certain content, regardless of legality</a:t>
            </a:r>
            <a:endParaRPr sz="2500"/>
          </a:p>
          <a:p>
            <a:pPr indent="-387350" lvl="0" marL="457200" rtl="0" algn="l">
              <a:spcBef>
                <a:spcPts val="0"/>
              </a:spcBef>
              <a:spcAft>
                <a:spcPts val="0"/>
              </a:spcAft>
              <a:buSzPts val="2500"/>
              <a:buChar char="❏"/>
            </a:pPr>
            <a:r>
              <a:rPr lang="en" sz="2500"/>
              <a:t>Google will not take ads for firearms, tobacco, or high-interest payday loans</a:t>
            </a:r>
            <a:endParaRPr sz="2500"/>
          </a:p>
          <a:p>
            <a:pPr indent="-387350" lvl="0" marL="457200" rtl="0" algn="l">
              <a:spcBef>
                <a:spcPts val="0"/>
              </a:spcBef>
              <a:spcAft>
                <a:spcPts val="0"/>
              </a:spcAft>
              <a:buSzPts val="2500"/>
              <a:buChar char="❏"/>
            </a:pPr>
            <a:r>
              <a:rPr lang="en" sz="2500"/>
              <a:t>Facebook removes hate speech and violent or graphic images. Anti-terrorist policy.  </a:t>
            </a:r>
            <a:endParaRPr sz="2500"/>
          </a:p>
          <a:p>
            <a:pPr indent="-387350" lvl="0" marL="457200" rtl="0" algn="l">
              <a:spcBef>
                <a:spcPts val="0"/>
              </a:spcBef>
              <a:spcAft>
                <a:spcPts val="0"/>
              </a:spcAft>
              <a:buSzPts val="2500"/>
              <a:buChar char="❏"/>
            </a:pPr>
            <a:r>
              <a:rPr lang="en" sz="2500"/>
              <a:t>eBay does not allow the sale of confederate flags</a:t>
            </a:r>
            <a:endParaRPr sz="2500"/>
          </a:p>
          <a:p>
            <a:pPr indent="-387350" lvl="0" marL="457200" rtl="0" algn="l">
              <a:spcBef>
                <a:spcPts val="0"/>
              </a:spcBef>
              <a:spcAft>
                <a:spcPts val="0"/>
              </a:spcAft>
              <a:buSzPts val="2500"/>
              <a:buChar char="❏"/>
            </a:pPr>
            <a:r>
              <a:rPr lang="en" sz="2500"/>
              <a:t>An online news and entertainment company refused to run ads for one of the major political parties in a presidential campaign.</a:t>
            </a:r>
            <a:endParaRPr sz="2500"/>
          </a:p>
        </p:txBody>
      </p:sp>
      <p:sp>
        <p:nvSpPr>
          <p:cNvPr id="131" name="Google Shape;131;p29"/>
          <p:cNvSpPr txBox="1"/>
          <p:nvPr>
            <p:ph type="title"/>
          </p:nvPr>
        </p:nvSpPr>
        <p:spPr>
          <a:xfrm>
            <a:off x="1219200" y="171450"/>
            <a:ext cx="7620000" cy="85725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Legal But Objectionable Content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3000"/>
              <a:buFont typeface="Calibri"/>
              <a:buNone/>
            </a:pPr>
            <a:r>
              <a:rPr lang="en"/>
              <a:t>Ethical arguments about copying</a:t>
            </a:r>
            <a:endParaRPr/>
          </a:p>
          <a:p>
            <a:pPr indent="-342900" lvl="0" marL="342900" rtl="0" algn="l">
              <a:lnSpc>
                <a:spcPct val="80000"/>
              </a:lnSpc>
              <a:spcBef>
                <a:spcPts val="560"/>
              </a:spcBef>
              <a:spcAft>
                <a:spcPts val="0"/>
              </a:spcAft>
              <a:buSzPts val="2800"/>
              <a:buChar char="▪"/>
            </a:pPr>
            <a:r>
              <a:rPr lang="en" sz="2800"/>
              <a:t>Copying enables users to try out products, benefiting the copyright owner by encouraging sales.</a:t>
            </a:r>
            <a:endParaRPr/>
          </a:p>
          <a:p>
            <a:pPr indent="-342900" lvl="0" marL="342900" rtl="0" algn="l">
              <a:lnSpc>
                <a:spcPct val="80000"/>
              </a:lnSpc>
              <a:spcBef>
                <a:spcPts val="560"/>
              </a:spcBef>
              <a:spcAft>
                <a:spcPts val="0"/>
              </a:spcAft>
              <a:buSzPts val="2800"/>
              <a:buChar char="▪"/>
            </a:pPr>
            <a:r>
              <a:rPr lang="en" sz="2800"/>
              <a:t>Businesses and organizations should make their own decisions about marketing products, not consumers who want free samples.</a:t>
            </a:r>
            <a:endParaRPr/>
          </a:p>
          <a:p>
            <a:pPr indent="-342900" lvl="0" marL="342900" rtl="0" algn="l">
              <a:lnSpc>
                <a:spcPct val="90000"/>
              </a:lnSpc>
              <a:spcBef>
                <a:spcPts val="560"/>
              </a:spcBef>
              <a:spcAft>
                <a:spcPts val="0"/>
              </a:spcAft>
              <a:buSzPts val="2800"/>
              <a:buChar char="▪"/>
            </a:pPr>
            <a:r>
              <a:rPr lang="en" sz="2800"/>
              <a:t>Fair use guidelines are useful ethical guidelines.</a:t>
            </a:r>
            <a:endParaRPr sz="2800"/>
          </a:p>
        </p:txBody>
      </p:sp>
      <p:pic>
        <p:nvPicPr>
          <p:cNvPr id="285" name="Google Shape;285;p47"/>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86" name="Google Shape;286;p47"/>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1"/>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1"/>
                                        <p:tgtEl>
                                          <p:spTgt spid="2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800"/>
              <a:buFont typeface="Calibri"/>
              <a:buNone/>
            </a:pPr>
            <a:r>
              <a:rPr lang="en" sz="2800"/>
              <a:t>Significant Cases</a:t>
            </a:r>
            <a:endParaRPr/>
          </a:p>
          <a:p>
            <a:pPr indent="-342900" lvl="0" marL="342900" rtl="0" algn="l">
              <a:lnSpc>
                <a:spcPct val="80000"/>
              </a:lnSpc>
              <a:spcBef>
                <a:spcPts val="560"/>
              </a:spcBef>
              <a:spcAft>
                <a:spcPts val="0"/>
              </a:spcAft>
              <a:buSzPts val="2800"/>
              <a:buChar char="▪"/>
            </a:pPr>
            <a:r>
              <a:rPr lang="en" sz="2800"/>
              <a:t>Sony v. Universal City Studios (1984)</a:t>
            </a:r>
            <a:endParaRPr/>
          </a:p>
          <a:p>
            <a:pPr indent="-285750" lvl="1" marL="742950" rtl="0" algn="l">
              <a:lnSpc>
                <a:spcPct val="80000"/>
              </a:lnSpc>
              <a:spcBef>
                <a:spcPts val="480"/>
              </a:spcBef>
              <a:spcAft>
                <a:spcPts val="0"/>
              </a:spcAft>
              <a:buSzPts val="2040"/>
              <a:buChar char="▪"/>
            </a:pPr>
            <a:r>
              <a:rPr lang="en" sz="2400"/>
              <a:t>Supreme Court decided that the makers of a device with legitimate uses should not be penalized because some people may use it to infringe on copyright</a:t>
            </a:r>
            <a:endParaRPr/>
          </a:p>
          <a:p>
            <a:pPr indent="-285750" lvl="1" marL="742950" rtl="0" algn="l">
              <a:lnSpc>
                <a:spcPct val="80000"/>
              </a:lnSpc>
              <a:spcBef>
                <a:spcPts val="480"/>
              </a:spcBef>
              <a:spcAft>
                <a:spcPts val="0"/>
              </a:spcAft>
              <a:buSzPts val="2040"/>
              <a:buChar char="▪"/>
            </a:pPr>
            <a:r>
              <a:rPr lang="en" sz="2400"/>
              <a:t>Supreme Court decided copying movies for later viewing was fair use</a:t>
            </a:r>
            <a:endParaRPr/>
          </a:p>
          <a:p>
            <a:pPr indent="-285750" lvl="1" marL="742950" rtl="0" algn="l">
              <a:lnSpc>
                <a:spcPct val="80000"/>
              </a:lnSpc>
              <a:spcBef>
                <a:spcPts val="480"/>
              </a:spcBef>
              <a:spcAft>
                <a:spcPts val="0"/>
              </a:spcAft>
              <a:buSzPts val="2040"/>
              <a:buChar char="▪"/>
            </a:pPr>
            <a:r>
              <a:rPr lang="en" sz="2400"/>
              <a:t>Arguments against fair use</a:t>
            </a:r>
            <a:endParaRPr/>
          </a:p>
          <a:p>
            <a:pPr indent="-228600" lvl="2" marL="1143000" rtl="0" algn="l">
              <a:lnSpc>
                <a:spcPct val="80000"/>
              </a:lnSpc>
              <a:spcBef>
                <a:spcPts val="480"/>
              </a:spcBef>
              <a:spcAft>
                <a:spcPts val="0"/>
              </a:spcAft>
              <a:buSzPts val="1680"/>
              <a:buChar char="▪"/>
            </a:pPr>
            <a:r>
              <a:rPr lang="en"/>
              <a:t>People copied the entire work</a:t>
            </a:r>
            <a:endParaRPr/>
          </a:p>
          <a:p>
            <a:pPr indent="-228600" lvl="2" marL="1143000" rtl="0" algn="l">
              <a:lnSpc>
                <a:spcPct val="80000"/>
              </a:lnSpc>
              <a:spcBef>
                <a:spcPts val="480"/>
              </a:spcBef>
              <a:spcAft>
                <a:spcPts val="0"/>
              </a:spcAft>
              <a:buSzPts val="1680"/>
              <a:buChar char="▪"/>
            </a:pPr>
            <a:r>
              <a:rPr lang="en"/>
              <a:t>Movies are creative, not factual</a:t>
            </a:r>
            <a:endParaRPr/>
          </a:p>
        </p:txBody>
      </p:sp>
      <p:pic>
        <p:nvPicPr>
          <p:cNvPr id="293" name="Google Shape;293;p48"/>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294" name="Google Shape;294;p48"/>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Effect filter="fade" transition="in">
                                      <p:cBhvr>
                                        <p:cTn dur="1"/>
                                        <p:tgtEl>
                                          <p:spTgt spid="2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animEffect filter="fade" transition="in">
                                      <p:cBhvr>
                                        <p:cTn dur="1"/>
                                        <p:tgtEl>
                                          <p:spTgt spid="2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animEffect filter="fade" transition="in">
                                      <p:cBhvr>
                                        <p:cTn dur="1"/>
                                        <p:tgtEl>
                                          <p:spTgt spid="2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animEffect filter="fade" transition="in">
                                      <p:cBhvr>
                                        <p:cTn dur="1"/>
                                        <p:tgtEl>
                                          <p:spTgt spid="2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animEffect filter="fade" transition="in">
                                      <p:cBhvr>
                                        <p:cTn dur="1"/>
                                        <p:tgtEl>
                                          <p:spTgt spid="2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animEffect filter="fade" transition="in">
                                      <p:cBhvr>
                                        <p:cTn dur="1"/>
                                        <p:tgtEl>
                                          <p:spTgt spid="2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6" st="6"/>
                                            </p:txEl>
                                          </p:spTgt>
                                        </p:tgtEl>
                                        <p:attrNameLst>
                                          <p:attrName>style.visibility</p:attrName>
                                        </p:attrNameLst>
                                      </p:cBhvr>
                                      <p:to>
                                        <p:strVal val="visible"/>
                                      </p:to>
                                    </p:set>
                                    <p:animEffect filter="fade" transition="in">
                                      <p:cBhvr>
                                        <p:cTn dur="1"/>
                                        <p:tgtEl>
                                          <p:spTgt spid="29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Font typeface="Calibri"/>
              <a:buNone/>
            </a:pPr>
            <a:r>
              <a:rPr lang="en" sz="2800"/>
              <a:t>Significant Cases </a:t>
            </a:r>
            <a:endParaRPr/>
          </a:p>
          <a:p>
            <a:pPr indent="-342900" lvl="0" marL="342900" rtl="0" algn="l">
              <a:lnSpc>
                <a:spcPct val="90000"/>
              </a:lnSpc>
              <a:spcBef>
                <a:spcPts val="560"/>
              </a:spcBef>
              <a:spcAft>
                <a:spcPts val="0"/>
              </a:spcAft>
              <a:buSzPts val="2800"/>
              <a:buChar char="▪"/>
            </a:pPr>
            <a:r>
              <a:rPr lang="en" sz="2800"/>
              <a:t>Sony v. Universal City Studios (1984)</a:t>
            </a:r>
            <a:endParaRPr/>
          </a:p>
          <a:p>
            <a:pPr indent="-285750" lvl="1" marL="742950" rtl="0" algn="l">
              <a:lnSpc>
                <a:spcPct val="90000"/>
              </a:lnSpc>
              <a:spcBef>
                <a:spcPts val="480"/>
              </a:spcBef>
              <a:spcAft>
                <a:spcPts val="0"/>
              </a:spcAft>
              <a:buSzPts val="2040"/>
              <a:buChar char="▪"/>
            </a:pPr>
            <a:r>
              <a:rPr lang="en" sz="2400"/>
              <a:t>Arguments for fair use</a:t>
            </a:r>
            <a:endParaRPr/>
          </a:p>
          <a:p>
            <a:pPr indent="-228600" lvl="2" marL="1143000" rtl="0" algn="l">
              <a:lnSpc>
                <a:spcPct val="90000"/>
              </a:lnSpc>
              <a:spcBef>
                <a:spcPts val="480"/>
              </a:spcBef>
              <a:spcAft>
                <a:spcPts val="0"/>
              </a:spcAft>
              <a:buSzPts val="1680"/>
              <a:buChar char="▪"/>
            </a:pPr>
            <a:r>
              <a:rPr lang="en"/>
              <a:t>The copy was for private, noncommercial use and generally was not kept after viewing</a:t>
            </a:r>
            <a:endParaRPr/>
          </a:p>
          <a:p>
            <a:pPr indent="-228600" lvl="2" marL="1143000" rtl="0" algn="l">
              <a:lnSpc>
                <a:spcPct val="90000"/>
              </a:lnSpc>
              <a:spcBef>
                <a:spcPts val="480"/>
              </a:spcBef>
              <a:spcAft>
                <a:spcPts val="0"/>
              </a:spcAft>
              <a:buSzPts val="1680"/>
              <a:buChar char="▪"/>
            </a:pPr>
            <a:r>
              <a:rPr lang="en"/>
              <a:t>The movie studios could not demonstrate that they suffered any harm</a:t>
            </a:r>
            <a:endParaRPr/>
          </a:p>
          <a:p>
            <a:pPr indent="-228600" lvl="2" marL="1143000" rtl="0" algn="l">
              <a:lnSpc>
                <a:spcPct val="90000"/>
              </a:lnSpc>
              <a:spcBef>
                <a:spcPts val="480"/>
              </a:spcBef>
              <a:spcAft>
                <a:spcPts val="0"/>
              </a:spcAft>
              <a:buSzPts val="1680"/>
              <a:buChar char="▪"/>
            </a:pPr>
            <a:r>
              <a:rPr lang="en"/>
              <a:t>The studios had received a substantial fee for broadcasting movies on TV, and the fee depends on having a large audience who view for free</a:t>
            </a:r>
            <a:endParaRPr/>
          </a:p>
        </p:txBody>
      </p:sp>
      <p:pic>
        <p:nvPicPr>
          <p:cNvPr id="300" name="Google Shape;300;p49"/>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301" name="Google Shape;301;p49"/>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1"/>
                                        <p:tgtEl>
                                          <p:spTgt spid="2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1"/>
                                        <p:tgtEl>
                                          <p:spTgt spid="2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1"/>
                                        <p:tgtEl>
                                          <p:spTgt spid="2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Effect filter="fade" transition="in">
                                      <p:cBhvr>
                                        <p:cTn dur="1"/>
                                        <p:tgtEl>
                                          <p:spTgt spid="2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Effect filter="fade" transition="in">
                                      <p:cBhvr>
                                        <p:cTn dur="1"/>
                                        <p:tgtEl>
                                          <p:spTgt spid="2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animEffect filter="fade" transition="in">
                                      <p:cBhvr>
                                        <p:cTn dur="1"/>
                                        <p:tgtEl>
                                          <p:spTgt spid="29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800"/>
              <a:buFont typeface="Calibri"/>
              <a:buNone/>
            </a:pPr>
            <a:r>
              <a:rPr lang="en" sz="2800"/>
              <a:t>Significant Cases </a:t>
            </a:r>
            <a:endParaRPr/>
          </a:p>
          <a:p>
            <a:pPr indent="-342900" lvl="0" marL="342900" rtl="0" algn="l">
              <a:lnSpc>
                <a:spcPct val="80000"/>
              </a:lnSpc>
              <a:spcBef>
                <a:spcPts val="560"/>
              </a:spcBef>
              <a:spcAft>
                <a:spcPts val="0"/>
              </a:spcAft>
              <a:buSzPts val="2800"/>
              <a:buChar char="▪"/>
            </a:pPr>
            <a:r>
              <a:rPr lang="en" sz="2800"/>
              <a:t>Reverse engineering: game machines</a:t>
            </a:r>
            <a:endParaRPr/>
          </a:p>
          <a:p>
            <a:pPr indent="-285750" lvl="1" marL="742950" rtl="0" algn="l">
              <a:lnSpc>
                <a:spcPct val="80000"/>
              </a:lnSpc>
              <a:spcBef>
                <a:spcPts val="480"/>
              </a:spcBef>
              <a:spcAft>
                <a:spcPts val="0"/>
              </a:spcAft>
              <a:buSzPts val="2040"/>
              <a:buChar char="▪"/>
            </a:pPr>
            <a:r>
              <a:rPr lang="en" sz="2400"/>
              <a:t>Sega Enterprises Ltd. v. Accolade Inc. (1992)</a:t>
            </a:r>
            <a:endParaRPr/>
          </a:p>
          <a:p>
            <a:pPr indent="-285750" lvl="1" marL="742950" rtl="0" algn="l">
              <a:lnSpc>
                <a:spcPct val="80000"/>
              </a:lnSpc>
              <a:spcBef>
                <a:spcPts val="480"/>
              </a:spcBef>
              <a:spcAft>
                <a:spcPts val="0"/>
              </a:spcAft>
              <a:buSzPts val="2040"/>
              <a:buChar char="▪"/>
            </a:pPr>
            <a:r>
              <a:rPr lang="en" sz="2400"/>
              <a:t>Atari Games v. Nintendo (1992)</a:t>
            </a:r>
            <a:endParaRPr/>
          </a:p>
          <a:p>
            <a:pPr indent="-285750" lvl="1" marL="742950" rtl="0" algn="l">
              <a:lnSpc>
                <a:spcPct val="80000"/>
              </a:lnSpc>
              <a:spcBef>
                <a:spcPts val="480"/>
              </a:spcBef>
              <a:spcAft>
                <a:spcPts val="0"/>
              </a:spcAft>
              <a:buSzPts val="2040"/>
              <a:buChar char="▪"/>
            </a:pPr>
            <a:r>
              <a:rPr lang="en" sz="2400"/>
              <a:t>Sony Computer Entertainment, Inc. v. Connectix Corporation (2000)</a:t>
            </a:r>
            <a:endParaRPr/>
          </a:p>
          <a:p>
            <a:pPr indent="-285750" lvl="1" marL="742950" rtl="0" algn="l">
              <a:lnSpc>
                <a:spcPct val="80000"/>
              </a:lnSpc>
              <a:spcBef>
                <a:spcPts val="480"/>
              </a:spcBef>
              <a:spcAft>
                <a:spcPts val="0"/>
              </a:spcAft>
              <a:buSzPts val="2040"/>
              <a:buChar char="▪"/>
            </a:pPr>
            <a:r>
              <a:rPr lang="en" sz="2400"/>
              <a:t>Courts ruled that reverse engineering does not violate copyright if the intention is to make new creative works (video games), not copy the original work (the game systems)</a:t>
            </a:r>
            <a:endParaRPr/>
          </a:p>
        </p:txBody>
      </p:sp>
      <p:pic>
        <p:nvPicPr>
          <p:cNvPr id="308" name="Google Shape;308;p50"/>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309" name="Google Shape;309;p50"/>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animEffect filter="fade" transition="in">
                                      <p:cBhvr>
                                        <p:cTn dur="1"/>
                                        <p:tgtEl>
                                          <p:spTgt spid="3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animEffect filter="fade" transition="in">
                                      <p:cBhvr>
                                        <p:cTn dur="1"/>
                                        <p:tgtEl>
                                          <p:spTgt spid="3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animEffect filter="fade" transition="in">
                                      <p:cBhvr>
                                        <p:cTn dur="1"/>
                                        <p:tgtEl>
                                          <p:spTgt spid="3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animEffect filter="fade" transition="in">
                                      <p:cBhvr>
                                        <p:cTn dur="1"/>
                                        <p:tgtEl>
                                          <p:spTgt spid="3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animEffect filter="fade" transition="in">
                                      <p:cBhvr>
                                        <p:cTn dur="1"/>
                                        <p:tgtEl>
                                          <p:spTgt spid="3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5" st="5"/>
                                            </p:txEl>
                                          </p:spTgt>
                                        </p:tgtEl>
                                        <p:attrNameLst>
                                          <p:attrName>style.visibility</p:attrName>
                                        </p:attrNameLst>
                                      </p:cBhvr>
                                      <p:to>
                                        <p:strVal val="visible"/>
                                      </p:to>
                                    </p:set>
                                    <p:animEffect filter="fade" transition="in">
                                      <p:cBhvr>
                                        <p:cTn dur="1"/>
                                        <p:tgtEl>
                                          <p:spTgt spid="30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Font typeface="Calibri"/>
              <a:buNone/>
            </a:pPr>
            <a:r>
              <a:rPr lang="en" sz="2800"/>
              <a:t>Significant Cases</a:t>
            </a:r>
            <a:endParaRPr/>
          </a:p>
          <a:p>
            <a:pPr indent="-323850" lvl="0" marL="342900" rtl="0" algn="l">
              <a:lnSpc>
                <a:spcPct val="90000"/>
              </a:lnSpc>
              <a:spcBef>
                <a:spcPts val="560"/>
              </a:spcBef>
              <a:spcAft>
                <a:spcPts val="0"/>
              </a:spcAft>
              <a:buSzPts val="2500"/>
              <a:buChar char="▪"/>
            </a:pPr>
            <a:r>
              <a:rPr lang="en" sz="2500"/>
              <a:t>Sharing music: the Napster case</a:t>
            </a:r>
            <a:endParaRPr sz="2700"/>
          </a:p>
          <a:p>
            <a:pPr indent="-266700" lvl="1" marL="742950" rtl="0" algn="l">
              <a:lnSpc>
                <a:spcPct val="90000"/>
              </a:lnSpc>
              <a:spcBef>
                <a:spcPts val="480"/>
              </a:spcBef>
              <a:spcAft>
                <a:spcPts val="0"/>
              </a:spcAft>
              <a:buSzPts val="1740"/>
              <a:buChar char="▪"/>
            </a:pPr>
            <a:r>
              <a:rPr lang="en" sz="2100"/>
              <a:t>Napster's arguments for fair use</a:t>
            </a:r>
            <a:endParaRPr sz="2500"/>
          </a:p>
          <a:p>
            <a:pPr indent="-209550" lvl="2" marL="1143000" rtl="0" algn="l">
              <a:lnSpc>
                <a:spcPct val="90000"/>
              </a:lnSpc>
              <a:spcBef>
                <a:spcPts val="480"/>
              </a:spcBef>
              <a:spcAft>
                <a:spcPts val="0"/>
              </a:spcAft>
              <a:buSzPts val="1380"/>
              <a:buChar char="▪"/>
            </a:pPr>
            <a:r>
              <a:rPr lang="en" sz="2100"/>
              <a:t>The Sony decision allowed for entertainment use to be considered fair use</a:t>
            </a:r>
            <a:endParaRPr sz="2100"/>
          </a:p>
          <a:p>
            <a:pPr indent="-209550" lvl="2" marL="1143000" rtl="0" algn="l">
              <a:lnSpc>
                <a:spcPct val="90000"/>
              </a:lnSpc>
              <a:spcBef>
                <a:spcPts val="480"/>
              </a:spcBef>
              <a:spcAft>
                <a:spcPts val="0"/>
              </a:spcAft>
              <a:buSzPts val="1380"/>
              <a:buChar char="▪"/>
            </a:pPr>
            <a:r>
              <a:rPr lang="en" sz="2100"/>
              <a:t>It wasn’t Napster’s fault if users copied music to each other, just as it wasn’t Sony’s fault if users recorded copyrighted programs and distributed them</a:t>
            </a:r>
            <a:endParaRPr sz="2100"/>
          </a:p>
          <a:p>
            <a:pPr indent="-209550" lvl="2" marL="1143000" rtl="0" algn="l">
              <a:lnSpc>
                <a:spcPct val="90000"/>
              </a:lnSpc>
              <a:spcBef>
                <a:spcPts val="480"/>
              </a:spcBef>
              <a:spcAft>
                <a:spcPts val="0"/>
              </a:spcAft>
              <a:buSzPts val="1380"/>
              <a:buChar char="▪"/>
            </a:pPr>
            <a:r>
              <a:rPr lang="en" sz="2100"/>
              <a:t>Did not hurt industry sales because users sampled the music on Napster and bought the CD if they liked it</a:t>
            </a:r>
            <a:endParaRPr sz="2100"/>
          </a:p>
        </p:txBody>
      </p:sp>
      <p:pic>
        <p:nvPicPr>
          <p:cNvPr id="315" name="Google Shape;315;p51"/>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316" name="Google Shape;316;p51"/>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1"/>
                                        <p:tgtEl>
                                          <p:spTgt spid="3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Effect filter="fade" transition="in">
                                      <p:cBhvr>
                                        <p:cTn dur="1"/>
                                        <p:tgtEl>
                                          <p:spTgt spid="3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Effect filter="fade" transition="in">
                                      <p:cBhvr>
                                        <p:cTn dur="1"/>
                                        <p:tgtEl>
                                          <p:spTgt spid="3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Effect filter="fade" transition="in">
                                      <p:cBhvr>
                                        <p:cTn dur="1"/>
                                        <p:tgtEl>
                                          <p:spTgt spid="3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Effect filter="fade" transition="in">
                                      <p:cBhvr>
                                        <p:cTn dur="1"/>
                                        <p:tgtEl>
                                          <p:spTgt spid="3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animEffect filter="fade" transition="in">
                                      <p:cBhvr>
                                        <p:cTn dur="1"/>
                                        <p:tgtEl>
                                          <p:spTgt spid="31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800"/>
              <a:buFont typeface="Calibri"/>
              <a:buNone/>
            </a:pPr>
            <a:r>
              <a:rPr lang="en" sz="2800"/>
              <a:t>Significant Cases </a:t>
            </a:r>
            <a:endParaRPr/>
          </a:p>
          <a:p>
            <a:pPr indent="-323850" lvl="0" marL="342900" rtl="0" algn="l">
              <a:lnSpc>
                <a:spcPct val="80000"/>
              </a:lnSpc>
              <a:spcBef>
                <a:spcPts val="560"/>
              </a:spcBef>
              <a:spcAft>
                <a:spcPts val="0"/>
              </a:spcAft>
              <a:buSzPts val="2500"/>
              <a:buChar char="▪"/>
            </a:pPr>
            <a:r>
              <a:rPr lang="en" sz="2500"/>
              <a:t>Sharing music: the Napster case</a:t>
            </a:r>
            <a:endParaRPr sz="2700"/>
          </a:p>
          <a:p>
            <a:pPr indent="-266700" lvl="1" marL="742950" rtl="0" algn="l">
              <a:lnSpc>
                <a:spcPct val="80000"/>
              </a:lnSpc>
              <a:spcBef>
                <a:spcPts val="480"/>
              </a:spcBef>
              <a:spcAft>
                <a:spcPts val="0"/>
              </a:spcAft>
              <a:buSzPts val="1740"/>
              <a:buChar char="▪"/>
            </a:pPr>
            <a:r>
              <a:rPr lang="en" sz="2100"/>
              <a:t>RIAA's (Recording Industry Association of America) arguments against fair use</a:t>
            </a:r>
            <a:endParaRPr sz="2500"/>
          </a:p>
          <a:p>
            <a:pPr indent="-209550" lvl="2" marL="1143000" rtl="0" algn="l">
              <a:lnSpc>
                <a:spcPct val="80000"/>
              </a:lnSpc>
              <a:spcBef>
                <a:spcPts val="480"/>
              </a:spcBef>
              <a:spcAft>
                <a:spcPts val="0"/>
              </a:spcAft>
              <a:buSzPts val="1380"/>
              <a:buChar char="▪"/>
            </a:pPr>
            <a:r>
              <a:rPr lang="en" sz="2100"/>
              <a:t>"Personal" meant very limited use, not trading with thousands of strangers</a:t>
            </a:r>
            <a:endParaRPr sz="2100"/>
          </a:p>
          <a:p>
            <a:pPr indent="-209550" lvl="2" marL="1143000" rtl="0" algn="l">
              <a:lnSpc>
                <a:spcPct val="80000"/>
              </a:lnSpc>
              <a:spcBef>
                <a:spcPts val="480"/>
              </a:spcBef>
              <a:spcAft>
                <a:spcPts val="0"/>
              </a:spcAft>
              <a:buSzPts val="1380"/>
              <a:buChar char="▪"/>
            </a:pPr>
            <a:r>
              <a:rPr lang="en" sz="2100"/>
              <a:t>Songs and music are creative works and users were copying whole songs</a:t>
            </a:r>
            <a:endParaRPr sz="2100"/>
          </a:p>
          <a:p>
            <a:pPr indent="-209550" lvl="2" marL="1143000" rtl="0" algn="l">
              <a:lnSpc>
                <a:spcPct val="80000"/>
              </a:lnSpc>
              <a:spcBef>
                <a:spcPts val="480"/>
              </a:spcBef>
              <a:spcAft>
                <a:spcPts val="0"/>
              </a:spcAft>
              <a:buSzPts val="1380"/>
              <a:buChar char="▪"/>
            </a:pPr>
            <a:r>
              <a:rPr lang="en" sz="2100"/>
              <a:t>Claimed Napster severely hurt sales (but did they?)</a:t>
            </a:r>
            <a:endParaRPr sz="2100"/>
          </a:p>
          <a:p>
            <a:pPr indent="-209550" lvl="2" marL="1143000" rtl="0" algn="l">
              <a:lnSpc>
                <a:spcPct val="80000"/>
              </a:lnSpc>
              <a:spcBef>
                <a:spcPts val="480"/>
              </a:spcBef>
              <a:spcAft>
                <a:spcPts val="0"/>
              </a:spcAft>
              <a:buSzPts val="1380"/>
              <a:buChar char="▪"/>
            </a:pPr>
            <a:r>
              <a:rPr lang="en" sz="2100"/>
              <a:t>Napster aided users in breaking copyright</a:t>
            </a:r>
            <a:endParaRPr sz="2100"/>
          </a:p>
          <a:p>
            <a:pPr indent="-209550" lvl="2" marL="1143000" rtl="0" algn="l">
              <a:lnSpc>
                <a:spcPct val="80000"/>
              </a:lnSpc>
              <a:spcBef>
                <a:spcPts val="480"/>
              </a:spcBef>
              <a:spcAft>
                <a:spcPts val="0"/>
              </a:spcAft>
              <a:buSzPts val="1380"/>
              <a:buChar char="▪"/>
            </a:pPr>
            <a:r>
              <a:rPr lang="en" sz="2100"/>
              <a:t>They also profited</a:t>
            </a:r>
            <a:endParaRPr sz="2100"/>
          </a:p>
          <a:p>
            <a:pPr indent="-266700" lvl="1" marL="742950" rtl="0" algn="l">
              <a:lnSpc>
                <a:spcPct val="80000"/>
              </a:lnSpc>
              <a:spcBef>
                <a:spcPts val="480"/>
              </a:spcBef>
              <a:spcAft>
                <a:spcPts val="0"/>
              </a:spcAft>
              <a:buSzPts val="1740"/>
              <a:buChar char="▪"/>
            </a:pPr>
            <a:r>
              <a:rPr lang="en" sz="2100"/>
              <a:t>Court ruled sharing music via copied MP3 files violated copyright</a:t>
            </a:r>
            <a:endParaRPr sz="2500"/>
          </a:p>
        </p:txBody>
      </p:sp>
      <p:pic>
        <p:nvPicPr>
          <p:cNvPr id="322" name="Google Shape;322;p52"/>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323" name="Google Shape;323;p52"/>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1"/>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1"/>
                                        <p:tgtEl>
                                          <p:spTgt spid="3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1"/>
                                        <p:tgtEl>
                                          <p:spTgt spid="3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Effect filter="fade" transition="in">
                                      <p:cBhvr>
                                        <p:cTn dur="1"/>
                                        <p:tgtEl>
                                          <p:spTgt spid="3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animEffect filter="fade" transition="in">
                                      <p:cBhvr>
                                        <p:cTn dur="1"/>
                                        <p:tgtEl>
                                          <p:spTgt spid="3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5" st="5"/>
                                            </p:txEl>
                                          </p:spTgt>
                                        </p:tgtEl>
                                        <p:attrNameLst>
                                          <p:attrName>style.visibility</p:attrName>
                                        </p:attrNameLst>
                                      </p:cBhvr>
                                      <p:to>
                                        <p:strVal val="visible"/>
                                      </p:to>
                                    </p:set>
                                    <p:animEffect filter="fade" transition="in">
                                      <p:cBhvr>
                                        <p:cTn dur="1"/>
                                        <p:tgtEl>
                                          <p:spTgt spid="3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6" st="6"/>
                                            </p:txEl>
                                          </p:spTgt>
                                        </p:tgtEl>
                                        <p:attrNameLst>
                                          <p:attrName>style.visibility</p:attrName>
                                        </p:attrNameLst>
                                      </p:cBhvr>
                                      <p:to>
                                        <p:strVal val="visible"/>
                                      </p:to>
                                    </p:set>
                                    <p:animEffect filter="fade" transition="in">
                                      <p:cBhvr>
                                        <p:cTn dur="1"/>
                                        <p:tgtEl>
                                          <p:spTgt spid="3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7" st="7"/>
                                            </p:txEl>
                                          </p:spTgt>
                                        </p:tgtEl>
                                        <p:attrNameLst>
                                          <p:attrName>style.visibility</p:attrName>
                                        </p:attrNameLst>
                                      </p:cBhvr>
                                      <p:to>
                                        <p:strVal val="visible"/>
                                      </p:to>
                                    </p:set>
                                    <p:animEffect filter="fade" transition="in">
                                      <p:cBhvr>
                                        <p:cTn dur="1"/>
                                        <p:tgtEl>
                                          <p:spTgt spid="32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8" st="8"/>
                                            </p:txEl>
                                          </p:spTgt>
                                        </p:tgtEl>
                                        <p:attrNameLst>
                                          <p:attrName>style.visibility</p:attrName>
                                        </p:attrNameLst>
                                      </p:cBhvr>
                                      <p:to>
                                        <p:strVal val="visible"/>
                                      </p:to>
                                    </p:set>
                                    <p:animEffect filter="fade" transition="in">
                                      <p:cBhvr>
                                        <p:cTn dur="1"/>
                                        <p:tgtEl>
                                          <p:spTgt spid="32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800"/>
              <a:buFont typeface="Calibri"/>
              <a:buNone/>
            </a:pPr>
            <a:r>
              <a:rPr lang="en" sz="2800"/>
              <a:t>Significant Cases </a:t>
            </a:r>
            <a:endParaRPr/>
          </a:p>
          <a:p>
            <a:pPr indent="-342900" lvl="0" marL="342900" rtl="0" algn="l">
              <a:lnSpc>
                <a:spcPct val="80000"/>
              </a:lnSpc>
              <a:spcBef>
                <a:spcPts val="560"/>
              </a:spcBef>
              <a:spcAft>
                <a:spcPts val="0"/>
              </a:spcAft>
              <a:buSzPts val="2800"/>
              <a:buChar char="▪"/>
            </a:pPr>
            <a:r>
              <a:rPr lang="en" sz="2800"/>
              <a:t>Sharing music: the Napster case</a:t>
            </a:r>
            <a:endParaRPr/>
          </a:p>
          <a:p>
            <a:pPr indent="-285750" lvl="1" marL="742950" rtl="0" algn="l">
              <a:lnSpc>
                <a:spcPct val="80000"/>
              </a:lnSpc>
              <a:spcBef>
                <a:spcPts val="480"/>
              </a:spcBef>
              <a:spcAft>
                <a:spcPts val="0"/>
              </a:spcAft>
              <a:buSzPts val="2040"/>
              <a:buChar char="▪"/>
            </a:pPr>
            <a:r>
              <a:rPr lang="en" sz="2400"/>
              <a:t>Was Napster responsible for the actions of its users?</a:t>
            </a:r>
            <a:endParaRPr/>
          </a:p>
          <a:p>
            <a:pPr indent="-285750" lvl="1" marL="742950" rtl="0" algn="l">
              <a:lnSpc>
                <a:spcPct val="80000"/>
              </a:lnSpc>
              <a:spcBef>
                <a:spcPts val="480"/>
              </a:spcBef>
              <a:spcAft>
                <a:spcPts val="0"/>
              </a:spcAft>
              <a:buSzPts val="2040"/>
              <a:buChar char="▪"/>
            </a:pPr>
            <a:r>
              <a:rPr lang="en" sz="2400"/>
              <a:t>Napster's arguments</a:t>
            </a:r>
            <a:endParaRPr/>
          </a:p>
          <a:p>
            <a:pPr indent="-228600" lvl="2" marL="1143000" rtl="0" algn="l">
              <a:lnSpc>
                <a:spcPct val="80000"/>
              </a:lnSpc>
              <a:spcBef>
                <a:spcPts val="480"/>
              </a:spcBef>
              <a:spcAft>
                <a:spcPts val="0"/>
              </a:spcAft>
              <a:buSzPts val="1680"/>
              <a:buChar char="▪"/>
            </a:pPr>
            <a:r>
              <a:rPr lang="en"/>
              <a:t>It was the same as a search engine, which is protected under the DMCA</a:t>
            </a:r>
            <a:endParaRPr/>
          </a:p>
          <a:p>
            <a:pPr indent="-228600" lvl="2" marL="1143000" rtl="0" algn="l">
              <a:lnSpc>
                <a:spcPct val="80000"/>
              </a:lnSpc>
              <a:spcBef>
                <a:spcPts val="480"/>
              </a:spcBef>
              <a:spcAft>
                <a:spcPts val="0"/>
              </a:spcAft>
              <a:buSzPts val="1680"/>
              <a:buChar char="▪"/>
            </a:pPr>
            <a:r>
              <a:rPr lang="en"/>
              <a:t>They did not store any of the MP3 files</a:t>
            </a:r>
            <a:endParaRPr/>
          </a:p>
          <a:p>
            <a:pPr indent="-228600" lvl="2" marL="1143000" rtl="0" algn="l">
              <a:lnSpc>
                <a:spcPct val="80000"/>
              </a:lnSpc>
              <a:spcBef>
                <a:spcPts val="480"/>
              </a:spcBef>
              <a:spcAft>
                <a:spcPts val="0"/>
              </a:spcAft>
              <a:buSzPts val="1680"/>
              <a:buChar char="▪"/>
            </a:pPr>
            <a:r>
              <a:rPr lang="en"/>
              <a:t>Their technology had substantial legitimate uses</a:t>
            </a:r>
            <a:endParaRPr/>
          </a:p>
          <a:p>
            <a:pPr indent="-228600" lvl="3" marL="1600200" rtl="0" algn="l">
              <a:lnSpc>
                <a:spcPct val="80000"/>
              </a:lnSpc>
              <a:spcBef>
                <a:spcPts val="480"/>
              </a:spcBef>
              <a:spcAft>
                <a:spcPts val="0"/>
              </a:spcAft>
              <a:buSzPts val="1500"/>
              <a:buChar char="▪"/>
            </a:pPr>
            <a:r>
              <a:rPr lang="en"/>
              <a:t>New musicians could host their own music and allow users to copy their mp3s</a:t>
            </a:r>
            <a:endParaRPr/>
          </a:p>
        </p:txBody>
      </p:sp>
      <p:pic>
        <p:nvPicPr>
          <p:cNvPr id="329" name="Google Shape;329;p53"/>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330" name="Google Shape;330;p53"/>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animEffect filter="fade" transition="in">
                                      <p:cBhvr>
                                        <p:cTn dur="1"/>
                                        <p:tgtEl>
                                          <p:spTgt spid="3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animEffect filter="fade" transition="in">
                                      <p:cBhvr>
                                        <p:cTn dur="1"/>
                                        <p:tgtEl>
                                          <p:spTgt spid="3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animEffect filter="fade" transition="in">
                                      <p:cBhvr>
                                        <p:cTn dur="1"/>
                                        <p:tgtEl>
                                          <p:spTgt spid="3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animEffect filter="fade" transition="in">
                                      <p:cBhvr>
                                        <p:cTn dur="1"/>
                                        <p:tgtEl>
                                          <p:spTgt spid="3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animEffect filter="fade" transition="in">
                                      <p:cBhvr>
                                        <p:cTn dur="1"/>
                                        <p:tgtEl>
                                          <p:spTgt spid="3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5" st="5"/>
                                            </p:txEl>
                                          </p:spTgt>
                                        </p:tgtEl>
                                        <p:attrNameLst>
                                          <p:attrName>style.visibility</p:attrName>
                                        </p:attrNameLst>
                                      </p:cBhvr>
                                      <p:to>
                                        <p:strVal val="visible"/>
                                      </p:to>
                                    </p:set>
                                    <p:animEffect filter="fade" transition="in">
                                      <p:cBhvr>
                                        <p:cTn dur="1"/>
                                        <p:tgtEl>
                                          <p:spTgt spid="3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6" st="6"/>
                                            </p:txEl>
                                          </p:spTgt>
                                        </p:tgtEl>
                                        <p:attrNameLst>
                                          <p:attrName>style.visibility</p:attrName>
                                        </p:attrNameLst>
                                      </p:cBhvr>
                                      <p:to>
                                        <p:strVal val="visible"/>
                                      </p:to>
                                    </p:set>
                                    <p:animEffect filter="fade" transition="in">
                                      <p:cBhvr>
                                        <p:cTn dur="1"/>
                                        <p:tgtEl>
                                          <p:spTgt spid="3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7" st="7"/>
                                            </p:txEl>
                                          </p:spTgt>
                                        </p:tgtEl>
                                        <p:attrNameLst>
                                          <p:attrName>style.visibility</p:attrName>
                                        </p:attrNameLst>
                                      </p:cBhvr>
                                      <p:to>
                                        <p:strVal val="visible"/>
                                      </p:to>
                                    </p:set>
                                    <p:animEffect filter="fade" transition="in">
                                      <p:cBhvr>
                                        <p:cTn dur="1"/>
                                        <p:tgtEl>
                                          <p:spTgt spid="32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Font typeface="Calibri"/>
              <a:buNone/>
            </a:pPr>
            <a:r>
              <a:rPr lang="en" sz="2800"/>
              <a:t>Significant Cases </a:t>
            </a:r>
            <a:endParaRPr/>
          </a:p>
          <a:p>
            <a:pPr indent="-342900" lvl="0" marL="342900" rtl="0" algn="l">
              <a:lnSpc>
                <a:spcPct val="90000"/>
              </a:lnSpc>
              <a:spcBef>
                <a:spcPts val="560"/>
              </a:spcBef>
              <a:spcAft>
                <a:spcPts val="0"/>
              </a:spcAft>
              <a:buSzPts val="2800"/>
              <a:buChar char="▪"/>
            </a:pPr>
            <a:r>
              <a:rPr lang="en" sz="2800"/>
              <a:t>Sharing music: the Napster case</a:t>
            </a:r>
            <a:endParaRPr/>
          </a:p>
          <a:p>
            <a:pPr indent="-285750" lvl="1" marL="742950" rtl="0" algn="l">
              <a:lnSpc>
                <a:spcPct val="90000"/>
              </a:lnSpc>
              <a:spcBef>
                <a:spcPts val="480"/>
              </a:spcBef>
              <a:spcAft>
                <a:spcPts val="0"/>
              </a:spcAft>
              <a:buSzPts val="2040"/>
              <a:buChar char="▪"/>
            </a:pPr>
            <a:r>
              <a:rPr lang="en" sz="2400"/>
              <a:t>RIAA's arguments</a:t>
            </a:r>
            <a:endParaRPr/>
          </a:p>
          <a:p>
            <a:pPr indent="-228600" lvl="2" marL="1143000" rtl="0" algn="l">
              <a:lnSpc>
                <a:spcPct val="90000"/>
              </a:lnSpc>
              <a:spcBef>
                <a:spcPts val="480"/>
              </a:spcBef>
              <a:spcAft>
                <a:spcPts val="0"/>
              </a:spcAft>
              <a:buSzPts val="1680"/>
              <a:buChar char="▪"/>
            </a:pPr>
            <a:r>
              <a:rPr lang="en"/>
              <a:t>Companies are required to make an effort to prevent copyright violations and Napster did not take sufficient steps</a:t>
            </a:r>
            <a:endParaRPr/>
          </a:p>
          <a:p>
            <a:pPr indent="-228600" lvl="2" marL="1143000" rtl="0" algn="l">
              <a:lnSpc>
                <a:spcPct val="90000"/>
              </a:lnSpc>
              <a:spcBef>
                <a:spcPts val="480"/>
              </a:spcBef>
              <a:spcAft>
                <a:spcPts val="0"/>
              </a:spcAft>
              <a:buSzPts val="1680"/>
              <a:buChar char="▪"/>
            </a:pPr>
            <a:r>
              <a:rPr lang="en"/>
              <a:t>Napster was not a device or new technology and the RIAA was not seeking to ban the technology</a:t>
            </a:r>
            <a:endParaRPr/>
          </a:p>
          <a:p>
            <a:pPr indent="-285750" lvl="1" marL="742950" rtl="0" algn="l">
              <a:lnSpc>
                <a:spcPct val="90000"/>
              </a:lnSpc>
              <a:spcBef>
                <a:spcPts val="480"/>
              </a:spcBef>
              <a:spcAft>
                <a:spcPts val="0"/>
              </a:spcAft>
              <a:buSzPts val="2040"/>
              <a:buChar char="▪"/>
            </a:pPr>
            <a:r>
              <a:rPr lang="en" sz="2400"/>
              <a:t>Court ruled Napster liable because they had the right and ability to supervise the system, including copyright infringing activities</a:t>
            </a:r>
            <a:endParaRPr/>
          </a:p>
          <a:p>
            <a:pPr indent="-156209" lvl="1" marL="742950" rtl="0" algn="l">
              <a:lnSpc>
                <a:spcPct val="90000"/>
              </a:lnSpc>
              <a:spcBef>
                <a:spcPts val="480"/>
              </a:spcBef>
              <a:spcAft>
                <a:spcPts val="0"/>
              </a:spcAft>
              <a:buSzPts val="2040"/>
              <a:buNone/>
            </a:pPr>
            <a:r>
              <a:t/>
            </a:r>
            <a:endParaRPr sz="2400"/>
          </a:p>
        </p:txBody>
      </p:sp>
      <p:pic>
        <p:nvPicPr>
          <p:cNvPr id="336" name="Google Shape;336;p54"/>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337" name="Google Shape;337;p54"/>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animEffect filter="fade" transition="in">
                                      <p:cBhvr>
                                        <p:cTn dur="1"/>
                                        <p:tgtEl>
                                          <p:spTgt spid="3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animEffect filter="fade" transition="in">
                                      <p:cBhvr>
                                        <p:cTn dur="1"/>
                                        <p:tgtEl>
                                          <p:spTgt spid="3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animEffect filter="fade" transition="in">
                                      <p:cBhvr>
                                        <p:cTn dur="1"/>
                                        <p:tgtEl>
                                          <p:spTgt spid="3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3" st="3"/>
                                            </p:txEl>
                                          </p:spTgt>
                                        </p:tgtEl>
                                        <p:attrNameLst>
                                          <p:attrName>style.visibility</p:attrName>
                                        </p:attrNameLst>
                                      </p:cBhvr>
                                      <p:to>
                                        <p:strVal val="visible"/>
                                      </p:to>
                                    </p:set>
                                    <p:animEffect filter="fade" transition="in">
                                      <p:cBhvr>
                                        <p:cTn dur="1"/>
                                        <p:tgtEl>
                                          <p:spTgt spid="3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4" st="4"/>
                                            </p:txEl>
                                          </p:spTgt>
                                        </p:tgtEl>
                                        <p:attrNameLst>
                                          <p:attrName>style.visibility</p:attrName>
                                        </p:attrNameLst>
                                      </p:cBhvr>
                                      <p:to>
                                        <p:strVal val="visible"/>
                                      </p:to>
                                    </p:set>
                                    <p:animEffect filter="fade" transition="in">
                                      <p:cBhvr>
                                        <p:cTn dur="1"/>
                                        <p:tgtEl>
                                          <p:spTgt spid="3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5" st="5"/>
                                            </p:txEl>
                                          </p:spTgt>
                                        </p:tgtEl>
                                        <p:attrNameLst>
                                          <p:attrName>style.visibility</p:attrName>
                                        </p:attrNameLst>
                                      </p:cBhvr>
                                      <p:to>
                                        <p:strVal val="visible"/>
                                      </p:to>
                                    </p:set>
                                    <p:animEffect filter="fade" transition="in">
                                      <p:cBhvr>
                                        <p:cTn dur="1"/>
                                        <p:tgtEl>
                                          <p:spTgt spid="3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6" st="6"/>
                                            </p:txEl>
                                          </p:spTgt>
                                        </p:tgtEl>
                                        <p:attrNameLst>
                                          <p:attrName>style.visibility</p:attrName>
                                        </p:attrNameLst>
                                      </p:cBhvr>
                                      <p:to>
                                        <p:strVal val="visible"/>
                                      </p:to>
                                    </p:set>
                                    <p:animEffect filter="fade" transition="in">
                                      <p:cBhvr>
                                        <p:cTn dur="1"/>
                                        <p:tgtEl>
                                          <p:spTgt spid="33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800"/>
              <a:buFont typeface="Calibri"/>
              <a:buNone/>
            </a:pPr>
            <a:r>
              <a:rPr lang="en" sz="2800"/>
              <a:t>Significant Cases</a:t>
            </a:r>
            <a:endParaRPr/>
          </a:p>
          <a:p>
            <a:pPr indent="-342900" lvl="0" marL="342900" rtl="0" algn="l">
              <a:lnSpc>
                <a:spcPct val="80000"/>
              </a:lnSpc>
              <a:spcBef>
                <a:spcPts val="560"/>
              </a:spcBef>
              <a:spcAft>
                <a:spcPts val="0"/>
              </a:spcAft>
              <a:buSzPts val="2800"/>
              <a:buChar char="▪"/>
            </a:pPr>
            <a:r>
              <a:rPr lang="en" sz="2800"/>
              <a:t>File sharing: MGM v. Grokster</a:t>
            </a:r>
            <a:endParaRPr/>
          </a:p>
          <a:p>
            <a:pPr indent="-285750" lvl="1" marL="742950" rtl="0" algn="l">
              <a:lnSpc>
                <a:spcPct val="80000"/>
              </a:lnSpc>
              <a:spcBef>
                <a:spcPts val="480"/>
              </a:spcBef>
              <a:spcAft>
                <a:spcPts val="0"/>
              </a:spcAft>
              <a:buSzPts val="2040"/>
              <a:buChar char="▪"/>
            </a:pPr>
            <a:r>
              <a:rPr lang="en" sz="2400"/>
              <a:t>Grokster, Gnutella, Morpheus, Kazaa, and others provided peer-to-peer (P2P) file sharing services</a:t>
            </a:r>
            <a:endParaRPr/>
          </a:p>
          <a:p>
            <a:pPr indent="-228600" lvl="2" marL="1143000" rtl="0" algn="l">
              <a:lnSpc>
                <a:spcPct val="80000"/>
              </a:lnSpc>
              <a:spcBef>
                <a:spcPts val="480"/>
              </a:spcBef>
              <a:spcAft>
                <a:spcPts val="0"/>
              </a:spcAft>
              <a:buSzPts val="1680"/>
              <a:buChar char="▪"/>
            </a:pPr>
            <a:r>
              <a:rPr lang="en"/>
              <a:t>The companies did not provide a central service or lists of songs</a:t>
            </a:r>
            <a:endParaRPr/>
          </a:p>
          <a:p>
            <a:pPr indent="-228600" lvl="2" marL="1143000" rtl="0" algn="l">
              <a:lnSpc>
                <a:spcPct val="80000"/>
              </a:lnSpc>
              <a:spcBef>
                <a:spcPts val="480"/>
              </a:spcBef>
              <a:spcAft>
                <a:spcPts val="0"/>
              </a:spcAft>
              <a:buSzPts val="1680"/>
              <a:buChar char="▪"/>
            </a:pPr>
            <a:r>
              <a:rPr lang="en"/>
              <a:t>P2P file transfer programs have legitimate uses</a:t>
            </a:r>
            <a:endParaRPr/>
          </a:p>
          <a:p>
            <a:pPr indent="-285750" lvl="1" marL="742950" rtl="0" algn="l">
              <a:lnSpc>
                <a:spcPct val="80000"/>
              </a:lnSpc>
              <a:spcBef>
                <a:spcPts val="480"/>
              </a:spcBef>
              <a:spcAft>
                <a:spcPts val="0"/>
              </a:spcAft>
              <a:buSzPts val="2040"/>
              <a:buChar char="▪"/>
            </a:pPr>
            <a:r>
              <a:rPr lang="en" sz="2400"/>
              <a:t>Lower Courts ruled that P2P does have legitimate uses</a:t>
            </a:r>
            <a:endParaRPr/>
          </a:p>
          <a:p>
            <a:pPr indent="-285750" lvl="1" marL="742950" rtl="0" algn="l">
              <a:lnSpc>
                <a:spcPct val="80000"/>
              </a:lnSpc>
              <a:spcBef>
                <a:spcPts val="480"/>
              </a:spcBef>
              <a:spcAft>
                <a:spcPts val="0"/>
              </a:spcAft>
              <a:buSzPts val="2040"/>
              <a:buChar char="▪"/>
            </a:pPr>
            <a:r>
              <a:rPr lang="en" sz="2400"/>
              <a:t>Supreme Court ruled that intellectual property owners could sue the companies for encouraging copyright infringement</a:t>
            </a:r>
            <a:endParaRPr/>
          </a:p>
        </p:txBody>
      </p:sp>
      <p:pic>
        <p:nvPicPr>
          <p:cNvPr id="343" name="Google Shape;343;p55"/>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344" name="Google Shape;344;p55"/>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Effect filter="fade" transition="in">
                                      <p:cBhvr>
                                        <p:cTn dur="1"/>
                                        <p:tgtEl>
                                          <p:spTgt spid="3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Effect filter="fade" transition="in">
                                      <p:cBhvr>
                                        <p:cTn dur="1"/>
                                        <p:tgtEl>
                                          <p:spTgt spid="3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Effect filter="fade" transition="in">
                                      <p:cBhvr>
                                        <p:cTn dur="1"/>
                                        <p:tgtEl>
                                          <p:spTgt spid="3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animEffect filter="fade" transition="in">
                                      <p:cBhvr>
                                        <p:cTn dur="1"/>
                                        <p:tgtEl>
                                          <p:spTgt spid="3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4" st="4"/>
                                            </p:txEl>
                                          </p:spTgt>
                                        </p:tgtEl>
                                        <p:attrNameLst>
                                          <p:attrName>style.visibility</p:attrName>
                                        </p:attrNameLst>
                                      </p:cBhvr>
                                      <p:to>
                                        <p:strVal val="visible"/>
                                      </p:to>
                                    </p:set>
                                    <p:animEffect filter="fade" transition="in">
                                      <p:cBhvr>
                                        <p:cTn dur="1"/>
                                        <p:tgtEl>
                                          <p:spTgt spid="3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5" st="5"/>
                                            </p:txEl>
                                          </p:spTgt>
                                        </p:tgtEl>
                                        <p:attrNameLst>
                                          <p:attrName>style.visibility</p:attrName>
                                        </p:attrNameLst>
                                      </p:cBhvr>
                                      <p:to>
                                        <p:strVal val="visible"/>
                                      </p:to>
                                    </p:set>
                                    <p:animEffect filter="fade" transition="in">
                                      <p:cBhvr>
                                        <p:cTn dur="1"/>
                                        <p:tgtEl>
                                          <p:spTgt spid="3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6" st="6"/>
                                            </p:txEl>
                                          </p:spTgt>
                                        </p:tgtEl>
                                        <p:attrNameLst>
                                          <p:attrName>style.visibility</p:attrName>
                                        </p:attrNameLst>
                                      </p:cBhvr>
                                      <p:to>
                                        <p:strVal val="visible"/>
                                      </p:to>
                                    </p:set>
                                    <p:animEffect filter="fade" transition="in">
                                      <p:cBhvr>
                                        <p:cTn dur="1"/>
                                        <p:tgtEl>
                                          <p:spTgt spid="34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6"/>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800"/>
              <a:buFont typeface="Calibri"/>
              <a:buNone/>
            </a:pPr>
            <a:r>
              <a:rPr lang="en" sz="2800"/>
              <a:t>Significant Cases</a:t>
            </a:r>
            <a:endParaRPr/>
          </a:p>
          <a:p>
            <a:pPr indent="-342900" lvl="0" marL="342900" rtl="0" algn="l">
              <a:lnSpc>
                <a:spcPct val="80000"/>
              </a:lnSpc>
              <a:spcBef>
                <a:spcPts val="560"/>
              </a:spcBef>
              <a:spcAft>
                <a:spcPts val="0"/>
              </a:spcAft>
              <a:buSzPts val="2800"/>
              <a:buChar char="▪"/>
            </a:pPr>
            <a:r>
              <a:rPr lang="en" sz="2800"/>
              <a:t>“Look and feel”</a:t>
            </a:r>
            <a:endParaRPr/>
          </a:p>
          <a:p>
            <a:pPr indent="-285750" lvl="1" marL="742950" rtl="0" algn="l">
              <a:lnSpc>
                <a:spcPct val="80000"/>
              </a:lnSpc>
              <a:spcBef>
                <a:spcPts val="440"/>
              </a:spcBef>
              <a:spcAft>
                <a:spcPts val="0"/>
              </a:spcAft>
              <a:buSzPts val="1870"/>
              <a:buChar char="▪"/>
            </a:pPr>
            <a:r>
              <a:rPr lang="en" sz="2200"/>
              <a:t>Refers to features such as pull-down menus, windows, icons, and finger movements and specific ways they are used to select or initiate actions.</a:t>
            </a:r>
            <a:endParaRPr/>
          </a:p>
          <a:p>
            <a:pPr indent="-285750" lvl="1" marL="742950" rtl="0" algn="l">
              <a:lnSpc>
                <a:spcPct val="80000"/>
              </a:lnSpc>
              <a:spcBef>
                <a:spcPts val="440"/>
              </a:spcBef>
              <a:spcAft>
                <a:spcPts val="0"/>
              </a:spcAft>
              <a:buSzPts val="1870"/>
              <a:buChar char="▪"/>
            </a:pPr>
            <a:r>
              <a:rPr lang="en" sz="2200"/>
              <a:t>Reflects major creative effort by programmers.</a:t>
            </a:r>
            <a:endParaRPr sz="2200"/>
          </a:p>
          <a:p>
            <a:pPr indent="-306705" lvl="1" marL="742950" rtl="0" algn="l">
              <a:lnSpc>
                <a:spcPct val="80000"/>
              </a:lnSpc>
              <a:spcBef>
                <a:spcPts val="440"/>
              </a:spcBef>
              <a:spcAft>
                <a:spcPts val="0"/>
              </a:spcAft>
              <a:buSzPts val="2200"/>
              <a:buChar char="▪"/>
            </a:pPr>
            <a:r>
              <a:rPr lang="en" sz="2200"/>
              <a:t>Apple wanted to patent look and feel</a:t>
            </a:r>
            <a:endParaRPr sz="2200"/>
          </a:p>
          <a:p>
            <a:pPr indent="-306705" lvl="1" marL="742950" rtl="0" algn="l">
              <a:lnSpc>
                <a:spcPct val="80000"/>
              </a:lnSpc>
              <a:spcBef>
                <a:spcPts val="440"/>
              </a:spcBef>
              <a:spcAft>
                <a:spcPts val="0"/>
              </a:spcAft>
              <a:buSzPts val="2200"/>
              <a:buChar char="▪"/>
            </a:pPr>
            <a:r>
              <a:rPr lang="en" sz="2200"/>
              <a:t>look and feel is not copywrite-able</a:t>
            </a:r>
            <a:endParaRPr sz="2200"/>
          </a:p>
          <a:p>
            <a:pPr indent="-167005" lvl="1" marL="742950" rtl="0" algn="l">
              <a:lnSpc>
                <a:spcPct val="80000"/>
              </a:lnSpc>
              <a:spcBef>
                <a:spcPts val="440"/>
              </a:spcBef>
              <a:spcAft>
                <a:spcPts val="0"/>
              </a:spcAft>
              <a:buSzPts val="1870"/>
              <a:buNone/>
            </a:pPr>
            <a:r>
              <a:t/>
            </a:r>
            <a:endParaRPr sz="2200"/>
          </a:p>
        </p:txBody>
      </p:sp>
      <p:pic>
        <p:nvPicPr>
          <p:cNvPr id="351" name="Google Shape;351;p56"/>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352" name="Google Shape;352;p56"/>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Effect filter="fade" transition="in">
                                      <p:cBhvr>
                                        <p:cTn dur="1"/>
                                        <p:tgtEl>
                                          <p:spTgt spid="3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animEffect filter="fade" transition="in">
                                      <p:cBhvr>
                                        <p:cTn dur="1"/>
                                        <p:tgtEl>
                                          <p:spTgt spid="3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animEffect filter="fade" transition="in">
                                      <p:cBhvr>
                                        <p:cTn dur="1"/>
                                        <p:tgtEl>
                                          <p:spTgt spid="3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3" st="3"/>
                                            </p:txEl>
                                          </p:spTgt>
                                        </p:tgtEl>
                                        <p:attrNameLst>
                                          <p:attrName>style.visibility</p:attrName>
                                        </p:attrNameLst>
                                      </p:cBhvr>
                                      <p:to>
                                        <p:strVal val="visible"/>
                                      </p:to>
                                    </p:set>
                                    <p:animEffect filter="fade" transition="in">
                                      <p:cBhvr>
                                        <p:cTn dur="1"/>
                                        <p:tgtEl>
                                          <p:spTgt spid="3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4" st="4"/>
                                            </p:txEl>
                                          </p:spTgt>
                                        </p:tgtEl>
                                        <p:attrNameLst>
                                          <p:attrName>style.visibility</p:attrName>
                                        </p:attrNameLst>
                                      </p:cBhvr>
                                      <p:to>
                                        <p:strVal val="visible"/>
                                      </p:to>
                                    </p:set>
                                    <p:animEffect filter="fade" transition="in">
                                      <p:cBhvr>
                                        <p:cTn dur="1"/>
                                        <p:tgtEl>
                                          <p:spTgt spid="3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5" st="5"/>
                                            </p:txEl>
                                          </p:spTgt>
                                        </p:tgtEl>
                                        <p:attrNameLst>
                                          <p:attrName>style.visibility</p:attrName>
                                        </p:attrNameLst>
                                      </p:cBhvr>
                                      <p:to>
                                        <p:strVal val="visible"/>
                                      </p:to>
                                    </p:set>
                                    <p:animEffect filter="fade" transition="in">
                                      <p:cBhvr>
                                        <p:cTn dur="1"/>
                                        <p:tgtEl>
                                          <p:spTgt spid="3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6" st="6"/>
                                            </p:txEl>
                                          </p:spTgt>
                                        </p:tgtEl>
                                        <p:attrNameLst>
                                          <p:attrName>style.visibility</p:attrName>
                                        </p:attrNameLst>
                                      </p:cBhvr>
                                      <p:to>
                                        <p:strVal val="visible"/>
                                      </p:to>
                                    </p:set>
                                    <p:animEffect filter="fade" transition="in">
                                      <p:cBhvr>
                                        <p:cTn dur="1"/>
                                        <p:tgtEl>
                                          <p:spTgt spid="35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idx="1" type="body"/>
          </p:nvPr>
        </p:nvSpPr>
        <p:spPr>
          <a:xfrm>
            <a:off x="1219200" y="1028700"/>
            <a:ext cx="7620000" cy="3657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 sz="2600"/>
              <a:t>Some are less applaudable:</a:t>
            </a:r>
            <a:endParaRPr sz="2600"/>
          </a:p>
          <a:p>
            <a:pPr indent="-393700" lvl="0" marL="457200" rtl="0" algn="l">
              <a:spcBef>
                <a:spcPts val="600"/>
              </a:spcBef>
              <a:spcAft>
                <a:spcPts val="0"/>
              </a:spcAft>
              <a:buSzPts val="2600"/>
              <a:buChar char="❏"/>
            </a:pPr>
            <a:r>
              <a:rPr lang="en" sz="2600"/>
              <a:t>Facebook briefly b</a:t>
            </a:r>
            <a:r>
              <a:rPr lang="en" sz="2600"/>
              <a:t>anned pictures of breastfeeding</a:t>
            </a:r>
            <a:endParaRPr sz="2600"/>
          </a:p>
          <a:p>
            <a:pPr indent="-393700" lvl="0" marL="457200" rtl="0" algn="l">
              <a:spcBef>
                <a:spcPts val="0"/>
              </a:spcBef>
              <a:spcAft>
                <a:spcPts val="0"/>
              </a:spcAft>
              <a:buSzPts val="2600"/>
              <a:buChar char="❏"/>
            </a:pPr>
            <a:r>
              <a:rPr lang="en" sz="2600"/>
              <a:t>YouTube allows anti-Muslim and anti-Semitic speech, and also graphic violent content</a:t>
            </a:r>
            <a:endParaRPr sz="2600"/>
          </a:p>
          <a:p>
            <a:pPr indent="-393700" lvl="0" marL="457200" rtl="0" algn="l">
              <a:spcBef>
                <a:spcPts val="0"/>
              </a:spcBef>
              <a:spcAft>
                <a:spcPts val="0"/>
              </a:spcAft>
              <a:buSzPts val="2600"/>
              <a:buChar char="❏"/>
            </a:pPr>
            <a:r>
              <a:rPr lang="en" sz="2600"/>
              <a:t>A satellite view in Google maps shows sensitive areas in other countries like the South Korean presidential house, which the South Korean government would like removed.</a:t>
            </a:r>
            <a:endParaRPr sz="2600"/>
          </a:p>
        </p:txBody>
      </p:sp>
      <p:sp>
        <p:nvSpPr>
          <p:cNvPr id="138" name="Google Shape;138;p30"/>
          <p:cNvSpPr txBox="1"/>
          <p:nvPr>
            <p:ph type="title"/>
          </p:nvPr>
        </p:nvSpPr>
        <p:spPr>
          <a:xfrm>
            <a:off x="1219200" y="171450"/>
            <a:ext cx="7516200" cy="85725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Legal But Objectionable Content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7"/>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Calibri"/>
              <a:buNone/>
            </a:pPr>
            <a:r>
              <a:rPr lang="en"/>
              <a:t>Responses from the Content Industries</a:t>
            </a:r>
            <a:endParaRPr/>
          </a:p>
          <a:p>
            <a:pPr indent="-342900" lvl="0" marL="342900" rtl="0" algn="l">
              <a:lnSpc>
                <a:spcPct val="90000"/>
              </a:lnSpc>
              <a:spcBef>
                <a:spcPts val="560"/>
              </a:spcBef>
              <a:spcAft>
                <a:spcPts val="0"/>
              </a:spcAft>
              <a:buSzPts val="2800"/>
              <a:buChar char="▪"/>
            </a:pPr>
            <a:r>
              <a:rPr lang="en" sz="2800"/>
              <a:t>Ideas from the software industries</a:t>
            </a:r>
            <a:endParaRPr/>
          </a:p>
          <a:p>
            <a:pPr indent="-285750" lvl="1" marL="742950" rtl="0" algn="l">
              <a:lnSpc>
                <a:spcPct val="90000"/>
              </a:lnSpc>
              <a:spcBef>
                <a:spcPts val="480"/>
              </a:spcBef>
              <a:spcAft>
                <a:spcPts val="0"/>
              </a:spcAft>
              <a:buSzPts val="2040"/>
              <a:buChar char="▪"/>
            </a:pPr>
            <a:r>
              <a:rPr lang="en" sz="2400"/>
              <a:t>Expiration dates within the software</a:t>
            </a:r>
            <a:endParaRPr/>
          </a:p>
          <a:p>
            <a:pPr indent="-285750" lvl="1" marL="742950" rtl="0" algn="l">
              <a:lnSpc>
                <a:spcPct val="90000"/>
              </a:lnSpc>
              <a:spcBef>
                <a:spcPts val="480"/>
              </a:spcBef>
              <a:spcAft>
                <a:spcPts val="0"/>
              </a:spcAft>
              <a:buSzPts val="2040"/>
              <a:buChar char="▪"/>
            </a:pPr>
            <a:r>
              <a:rPr lang="en" sz="2400"/>
              <a:t>Dongles (a device that must be plugged into a computer port)</a:t>
            </a:r>
            <a:endParaRPr/>
          </a:p>
          <a:p>
            <a:pPr indent="-285750" lvl="1" marL="742950" rtl="0" algn="l">
              <a:lnSpc>
                <a:spcPct val="90000"/>
              </a:lnSpc>
              <a:spcBef>
                <a:spcPts val="480"/>
              </a:spcBef>
              <a:spcAft>
                <a:spcPts val="0"/>
              </a:spcAft>
              <a:buSzPts val="2040"/>
              <a:buChar char="▪"/>
            </a:pPr>
            <a:r>
              <a:rPr lang="en" sz="2400"/>
              <a:t>Copy protection that prevents copying</a:t>
            </a:r>
            <a:endParaRPr/>
          </a:p>
          <a:p>
            <a:pPr indent="-285750" lvl="1" marL="742950" rtl="0" algn="l">
              <a:lnSpc>
                <a:spcPct val="90000"/>
              </a:lnSpc>
              <a:spcBef>
                <a:spcPts val="480"/>
              </a:spcBef>
              <a:spcAft>
                <a:spcPts val="0"/>
              </a:spcAft>
              <a:buSzPts val="2040"/>
              <a:buChar char="▪"/>
            </a:pPr>
            <a:r>
              <a:rPr lang="en" sz="2400"/>
              <a:t>Activation or registration codes</a:t>
            </a:r>
            <a:endParaRPr/>
          </a:p>
          <a:p>
            <a:pPr indent="-285750" lvl="1" marL="742950" rtl="0" algn="l">
              <a:lnSpc>
                <a:spcPct val="90000"/>
              </a:lnSpc>
              <a:spcBef>
                <a:spcPts val="480"/>
              </a:spcBef>
              <a:spcAft>
                <a:spcPts val="0"/>
              </a:spcAft>
              <a:buSzPts val="2040"/>
              <a:buChar char="▪"/>
            </a:pPr>
            <a:r>
              <a:rPr lang="en" sz="2400"/>
              <a:t>Court orders to shut down Internet bulletin boards and Web sites</a:t>
            </a:r>
            <a:endParaRPr/>
          </a:p>
        </p:txBody>
      </p:sp>
      <p:pic>
        <p:nvPicPr>
          <p:cNvPr id="359" name="Google Shape;359;p57"/>
          <p:cNvPicPr preferRelativeResize="0"/>
          <p:nvPr>
            <p:ph type="title"/>
          </p:nvPr>
        </p:nvPicPr>
        <p:blipFill rotWithShape="1">
          <a:blip r:embed="rId3">
            <a:alphaModFix/>
          </a:blip>
          <a:srcRect b="0" l="0" r="0" t="0"/>
          <a:stretch/>
        </p:blipFill>
        <p:spPr>
          <a:xfrm>
            <a:off x="969963" y="22622"/>
            <a:ext cx="7504112" cy="1083469"/>
          </a:xfrm>
          <a:prstGeom prst="rect">
            <a:avLst/>
          </a:prstGeom>
          <a:noFill/>
          <a:ln>
            <a:noFill/>
          </a:ln>
          <a:effectLst>
            <a:outerShdw blurRad="63500" rotWithShape="0" algn="ctr" dir="3179998" dist="33020">
              <a:srgbClr val="000000">
                <a:alpha val="29803"/>
              </a:srgbClr>
            </a:outerShdw>
          </a:effectLst>
        </p:spPr>
      </p:pic>
      <p:sp>
        <p:nvSpPr>
          <p:cNvPr id="360" name="Google Shape;360;p57"/>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animEffect filter="fade" transition="in">
                                      <p:cBhvr>
                                        <p:cTn dur="1"/>
                                        <p:tgtEl>
                                          <p:spTgt spid="3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animEffect filter="fade" transition="in">
                                      <p:cBhvr>
                                        <p:cTn dur="1"/>
                                        <p:tgtEl>
                                          <p:spTgt spid="3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2" st="2"/>
                                            </p:txEl>
                                          </p:spTgt>
                                        </p:tgtEl>
                                        <p:attrNameLst>
                                          <p:attrName>style.visibility</p:attrName>
                                        </p:attrNameLst>
                                      </p:cBhvr>
                                      <p:to>
                                        <p:strVal val="visible"/>
                                      </p:to>
                                    </p:set>
                                    <p:animEffect filter="fade" transition="in">
                                      <p:cBhvr>
                                        <p:cTn dur="1"/>
                                        <p:tgtEl>
                                          <p:spTgt spid="3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3" st="3"/>
                                            </p:txEl>
                                          </p:spTgt>
                                        </p:tgtEl>
                                        <p:attrNameLst>
                                          <p:attrName>style.visibility</p:attrName>
                                        </p:attrNameLst>
                                      </p:cBhvr>
                                      <p:to>
                                        <p:strVal val="visible"/>
                                      </p:to>
                                    </p:set>
                                    <p:animEffect filter="fade" transition="in">
                                      <p:cBhvr>
                                        <p:cTn dur="1"/>
                                        <p:tgtEl>
                                          <p:spTgt spid="3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4" st="4"/>
                                            </p:txEl>
                                          </p:spTgt>
                                        </p:tgtEl>
                                        <p:attrNameLst>
                                          <p:attrName>style.visibility</p:attrName>
                                        </p:attrNameLst>
                                      </p:cBhvr>
                                      <p:to>
                                        <p:strVal val="visible"/>
                                      </p:to>
                                    </p:set>
                                    <p:animEffect filter="fade" transition="in">
                                      <p:cBhvr>
                                        <p:cTn dur="1"/>
                                        <p:tgtEl>
                                          <p:spTgt spid="3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5" st="5"/>
                                            </p:txEl>
                                          </p:spTgt>
                                        </p:tgtEl>
                                        <p:attrNameLst>
                                          <p:attrName>style.visibility</p:attrName>
                                        </p:attrNameLst>
                                      </p:cBhvr>
                                      <p:to>
                                        <p:strVal val="visible"/>
                                      </p:to>
                                    </p:set>
                                    <p:animEffect filter="fade" transition="in">
                                      <p:cBhvr>
                                        <p:cTn dur="1"/>
                                        <p:tgtEl>
                                          <p:spTgt spid="3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6" st="6"/>
                                            </p:txEl>
                                          </p:spTgt>
                                        </p:tgtEl>
                                        <p:attrNameLst>
                                          <p:attrName>style.visibility</p:attrName>
                                        </p:attrNameLst>
                                      </p:cBhvr>
                                      <p:to>
                                        <p:strVal val="visible"/>
                                      </p:to>
                                    </p:set>
                                    <p:animEffect filter="fade" transition="in">
                                      <p:cBhvr>
                                        <p:cTn dur="1"/>
                                        <p:tgtEl>
                                          <p:spTgt spid="35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8"/>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3000"/>
              <a:buFont typeface="Calibri"/>
              <a:buNone/>
            </a:pPr>
            <a:r>
              <a:rPr lang="en"/>
              <a:t>Responses from the Content Industries</a:t>
            </a:r>
            <a:endParaRPr/>
          </a:p>
          <a:p>
            <a:pPr indent="-342900" lvl="0" marL="342900" rtl="0" algn="l">
              <a:lnSpc>
                <a:spcPct val="80000"/>
              </a:lnSpc>
              <a:spcBef>
                <a:spcPts val="560"/>
              </a:spcBef>
              <a:spcAft>
                <a:spcPts val="0"/>
              </a:spcAft>
              <a:buSzPts val="2800"/>
              <a:buChar char="▪"/>
            </a:pPr>
            <a:r>
              <a:rPr lang="en" sz="2800"/>
              <a:t>Banning, suing and taxing</a:t>
            </a:r>
            <a:endParaRPr/>
          </a:p>
          <a:p>
            <a:pPr indent="-285750" lvl="1" marL="742950" rtl="0" algn="l">
              <a:lnSpc>
                <a:spcPct val="80000"/>
              </a:lnSpc>
              <a:spcBef>
                <a:spcPts val="480"/>
              </a:spcBef>
              <a:spcAft>
                <a:spcPts val="0"/>
              </a:spcAft>
              <a:buSzPts val="2040"/>
              <a:buChar char="▪"/>
            </a:pPr>
            <a:r>
              <a:rPr lang="en" sz="2400"/>
              <a:t>Ban or delay technology via lawsuits </a:t>
            </a:r>
            <a:endParaRPr/>
          </a:p>
          <a:p>
            <a:pPr indent="-228600" lvl="2" marL="1143000" rtl="0" algn="l">
              <a:lnSpc>
                <a:spcPct val="80000"/>
              </a:lnSpc>
              <a:spcBef>
                <a:spcPts val="480"/>
              </a:spcBef>
              <a:spcAft>
                <a:spcPts val="0"/>
              </a:spcAft>
              <a:buSzPts val="1680"/>
              <a:buChar char="▪"/>
            </a:pPr>
            <a:r>
              <a:rPr lang="en"/>
              <a:t>CD-recording devices</a:t>
            </a:r>
            <a:endParaRPr/>
          </a:p>
          <a:p>
            <a:pPr indent="-228600" lvl="2" marL="1143000" rtl="0" algn="l">
              <a:lnSpc>
                <a:spcPct val="80000"/>
              </a:lnSpc>
              <a:spcBef>
                <a:spcPts val="480"/>
              </a:spcBef>
              <a:spcAft>
                <a:spcPts val="0"/>
              </a:spcAft>
              <a:buSzPts val="1680"/>
              <a:buChar char="▪"/>
            </a:pPr>
            <a:r>
              <a:rPr lang="en"/>
              <a:t>DVD players</a:t>
            </a:r>
            <a:endParaRPr/>
          </a:p>
          <a:p>
            <a:pPr indent="-228600" lvl="2" marL="1143000" rtl="0" algn="l">
              <a:lnSpc>
                <a:spcPct val="80000"/>
              </a:lnSpc>
              <a:spcBef>
                <a:spcPts val="480"/>
              </a:spcBef>
              <a:spcAft>
                <a:spcPts val="0"/>
              </a:spcAft>
              <a:buSzPts val="1680"/>
              <a:buChar char="▪"/>
            </a:pPr>
            <a:r>
              <a:rPr lang="en"/>
              <a:t>Portable MP3 players</a:t>
            </a:r>
            <a:endParaRPr/>
          </a:p>
          <a:p>
            <a:pPr indent="-285750" lvl="1" marL="742950" rtl="0" algn="l">
              <a:lnSpc>
                <a:spcPct val="80000"/>
              </a:lnSpc>
              <a:spcBef>
                <a:spcPts val="480"/>
              </a:spcBef>
              <a:spcAft>
                <a:spcPts val="0"/>
              </a:spcAft>
              <a:buSzPts val="2040"/>
              <a:buChar char="▪"/>
            </a:pPr>
            <a:r>
              <a:rPr lang="en" sz="2400"/>
              <a:t>Require that new technology include copyright protections</a:t>
            </a:r>
            <a:endParaRPr/>
          </a:p>
          <a:p>
            <a:pPr indent="-285750" lvl="1" marL="742950" rtl="0" algn="l">
              <a:lnSpc>
                <a:spcPct val="80000"/>
              </a:lnSpc>
              <a:spcBef>
                <a:spcPts val="480"/>
              </a:spcBef>
              <a:spcAft>
                <a:spcPts val="0"/>
              </a:spcAft>
              <a:buSzPts val="2040"/>
              <a:buChar char="▪"/>
            </a:pPr>
            <a:r>
              <a:rPr lang="en" sz="2400"/>
              <a:t>Tax digital media to compensate the industry for expected losses</a:t>
            </a:r>
            <a:endParaRPr/>
          </a:p>
        </p:txBody>
      </p:sp>
      <p:pic>
        <p:nvPicPr>
          <p:cNvPr id="367" name="Google Shape;367;p58"/>
          <p:cNvPicPr preferRelativeResize="0"/>
          <p:nvPr>
            <p:ph type="title"/>
          </p:nvPr>
        </p:nvPicPr>
        <p:blipFill rotWithShape="1">
          <a:blip r:embed="rId3">
            <a:alphaModFix/>
          </a:blip>
          <a:srcRect b="0" l="0" r="0" t="0"/>
          <a:stretch/>
        </p:blipFill>
        <p:spPr>
          <a:xfrm>
            <a:off x="969963" y="22622"/>
            <a:ext cx="7504112" cy="1083469"/>
          </a:xfrm>
          <a:prstGeom prst="rect">
            <a:avLst/>
          </a:prstGeom>
          <a:noFill/>
          <a:ln>
            <a:noFill/>
          </a:ln>
          <a:effectLst>
            <a:outerShdw blurRad="63500" rotWithShape="0" algn="ctr" dir="3179998" dist="33020">
              <a:srgbClr val="000000">
                <a:alpha val="29803"/>
              </a:srgbClr>
            </a:outerShdw>
          </a:effectLst>
        </p:spPr>
      </p:pic>
      <p:sp>
        <p:nvSpPr>
          <p:cNvPr id="368" name="Google Shape;368;p58"/>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animEffect filter="fade" transition="in">
                                      <p:cBhvr>
                                        <p:cTn dur="1"/>
                                        <p:tgtEl>
                                          <p:spTgt spid="3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animEffect filter="fade" transition="in">
                                      <p:cBhvr>
                                        <p:cTn dur="1"/>
                                        <p:tgtEl>
                                          <p:spTgt spid="3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animEffect filter="fade" transition="in">
                                      <p:cBhvr>
                                        <p:cTn dur="1"/>
                                        <p:tgtEl>
                                          <p:spTgt spid="3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3" st="3"/>
                                            </p:txEl>
                                          </p:spTgt>
                                        </p:tgtEl>
                                        <p:attrNameLst>
                                          <p:attrName>style.visibility</p:attrName>
                                        </p:attrNameLst>
                                      </p:cBhvr>
                                      <p:to>
                                        <p:strVal val="visible"/>
                                      </p:to>
                                    </p:set>
                                    <p:animEffect filter="fade" transition="in">
                                      <p:cBhvr>
                                        <p:cTn dur="1"/>
                                        <p:tgtEl>
                                          <p:spTgt spid="3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4" st="4"/>
                                            </p:txEl>
                                          </p:spTgt>
                                        </p:tgtEl>
                                        <p:attrNameLst>
                                          <p:attrName>style.visibility</p:attrName>
                                        </p:attrNameLst>
                                      </p:cBhvr>
                                      <p:to>
                                        <p:strVal val="visible"/>
                                      </p:to>
                                    </p:set>
                                    <p:animEffect filter="fade" transition="in">
                                      <p:cBhvr>
                                        <p:cTn dur="1"/>
                                        <p:tgtEl>
                                          <p:spTgt spid="3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5" st="5"/>
                                            </p:txEl>
                                          </p:spTgt>
                                        </p:tgtEl>
                                        <p:attrNameLst>
                                          <p:attrName>style.visibility</p:attrName>
                                        </p:attrNameLst>
                                      </p:cBhvr>
                                      <p:to>
                                        <p:strVal val="visible"/>
                                      </p:to>
                                    </p:set>
                                    <p:animEffect filter="fade" transition="in">
                                      <p:cBhvr>
                                        <p:cTn dur="1"/>
                                        <p:tgtEl>
                                          <p:spTgt spid="3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6" st="6"/>
                                            </p:txEl>
                                          </p:spTgt>
                                        </p:tgtEl>
                                        <p:attrNameLst>
                                          <p:attrName>style.visibility</p:attrName>
                                        </p:attrNameLst>
                                      </p:cBhvr>
                                      <p:to>
                                        <p:strVal val="visible"/>
                                      </p:to>
                                    </p:set>
                                    <p:animEffect filter="fade" transition="in">
                                      <p:cBhvr>
                                        <p:cTn dur="1"/>
                                        <p:tgtEl>
                                          <p:spTgt spid="3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7" st="7"/>
                                            </p:txEl>
                                          </p:spTgt>
                                        </p:tgtEl>
                                        <p:attrNameLst>
                                          <p:attrName>style.visibility</p:attrName>
                                        </p:attrNameLst>
                                      </p:cBhvr>
                                      <p:to>
                                        <p:strVal val="visible"/>
                                      </p:to>
                                    </p:set>
                                    <p:animEffect filter="fade" transition="in">
                                      <p:cBhvr>
                                        <p:cTn dur="1"/>
                                        <p:tgtEl>
                                          <p:spTgt spid="36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9"/>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Calibri"/>
              <a:buNone/>
            </a:pPr>
            <a:r>
              <a:rPr lang="en"/>
              <a:t>Digital Rights Management </a:t>
            </a:r>
            <a:endParaRPr/>
          </a:p>
          <a:p>
            <a:pPr indent="-342900" lvl="0" marL="342900" rtl="0" algn="l">
              <a:lnSpc>
                <a:spcPct val="90000"/>
              </a:lnSpc>
              <a:spcBef>
                <a:spcPts val="560"/>
              </a:spcBef>
              <a:spcAft>
                <a:spcPts val="0"/>
              </a:spcAft>
              <a:buSzPts val="2800"/>
              <a:buChar char="▪"/>
            </a:pPr>
            <a:r>
              <a:rPr lang="en" sz="2800"/>
              <a:t>Collection of techniques that control uses of intellectual property in digital formats</a:t>
            </a:r>
            <a:endParaRPr/>
          </a:p>
          <a:p>
            <a:pPr indent="-342900" lvl="0" marL="342900" rtl="0" algn="l">
              <a:lnSpc>
                <a:spcPct val="90000"/>
              </a:lnSpc>
              <a:spcBef>
                <a:spcPts val="560"/>
              </a:spcBef>
              <a:spcAft>
                <a:spcPts val="0"/>
              </a:spcAft>
              <a:buSzPts val="2800"/>
              <a:buChar char="▪"/>
            </a:pPr>
            <a:r>
              <a:rPr lang="en" sz="2800"/>
              <a:t>Includes hardware and software schemes using encryption</a:t>
            </a:r>
            <a:endParaRPr/>
          </a:p>
          <a:p>
            <a:pPr indent="-342900" lvl="0" marL="342900" rtl="0" algn="l">
              <a:lnSpc>
                <a:spcPct val="90000"/>
              </a:lnSpc>
              <a:spcBef>
                <a:spcPts val="560"/>
              </a:spcBef>
              <a:spcAft>
                <a:spcPts val="0"/>
              </a:spcAft>
              <a:buSzPts val="2800"/>
              <a:buChar char="▪"/>
            </a:pPr>
            <a:r>
              <a:rPr lang="en" sz="2800"/>
              <a:t>The producer of a file has flexibility to specify what a user may do with it</a:t>
            </a:r>
            <a:endParaRPr/>
          </a:p>
          <a:p>
            <a:pPr indent="-342900" lvl="0" marL="342900" rtl="0" algn="l">
              <a:lnSpc>
                <a:spcPct val="90000"/>
              </a:lnSpc>
              <a:spcBef>
                <a:spcPts val="560"/>
              </a:spcBef>
              <a:spcAft>
                <a:spcPts val="0"/>
              </a:spcAft>
              <a:buSzPts val="2800"/>
              <a:buChar char="▪"/>
            </a:pPr>
            <a:r>
              <a:rPr lang="en" sz="2800"/>
              <a:t>Apple, Microsoft and Sony all use different schemes of DRM</a:t>
            </a:r>
            <a:endParaRPr/>
          </a:p>
        </p:txBody>
      </p:sp>
      <p:pic>
        <p:nvPicPr>
          <p:cNvPr id="375" name="Google Shape;375;p59"/>
          <p:cNvPicPr preferRelativeResize="0"/>
          <p:nvPr>
            <p:ph type="title"/>
          </p:nvPr>
        </p:nvPicPr>
        <p:blipFill rotWithShape="1">
          <a:blip r:embed="rId3">
            <a:alphaModFix/>
          </a:blip>
          <a:srcRect b="0" l="0" r="0" t="0"/>
          <a:stretch/>
        </p:blipFill>
        <p:spPr>
          <a:xfrm>
            <a:off x="969963" y="22622"/>
            <a:ext cx="7504112" cy="1083469"/>
          </a:xfrm>
          <a:prstGeom prst="rect">
            <a:avLst/>
          </a:prstGeom>
          <a:noFill/>
          <a:ln>
            <a:noFill/>
          </a:ln>
          <a:effectLst>
            <a:outerShdw blurRad="63500" rotWithShape="0" algn="ctr" dir="3179998" dist="33020">
              <a:srgbClr val="000000">
                <a:alpha val="29803"/>
              </a:srgbClr>
            </a:outerShdw>
          </a:effectLst>
        </p:spPr>
      </p:pic>
      <p:sp>
        <p:nvSpPr>
          <p:cNvPr id="376" name="Google Shape;376;p59"/>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0" st="0"/>
                                            </p:txEl>
                                          </p:spTgt>
                                        </p:tgtEl>
                                        <p:attrNameLst>
                                          <p:attrName>style.visibility</p:attrName>
                                        </p:attrNameLst>
                                      </p:cBhvr>
                                      <p:to>
                                        <p:strVal val="visible"/>
                                      </p:to>
                                    </p:set>
                                    <p:animEffect filter="fade" transition="in">
                                      <p:cBhvr>
                                        <p:cTn dur="1"/>
                                        <p:tgtEl>
                                          <p:spTgt spid="3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1" st="1"/>
                                            </p:txEl>
                                          </p:spTgt>
                                        </p:tgtEl>
                                        <p:attrNameLst>
                                          <p:attrName>style.visibility</p:attrName>
                                        </p:attrNameLst>
                                      </p:cBhvr>
                                      <p:to>
                                        <p:strVal val="visible"/>
                                      </p:to>
                                    </p:set>
                                    <p:animEffect filter="fade" transition="in">
                                      <p:cBhvr>
                                        <p:cTn dur="1"/>
                                        <p:tgtEl>
                                          <p:spTgt spid="3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2" st="2"/>
                                            </p:txEl>
                                          </p:spTgt>
                                        </p:tgtEl>
                                        <p:attrNameLst>
                                          <p:attrName>style.visibility</p:attrName>
                                        </p:attrNameLst>
                                      </p:cBhvr>
                                      <p:to>
                                        <p:strVal val="visible"/>
                                      </p:to>
                                    </p:set>
                                    <p:animEffect filter="fade" transition="in">
                                      <p:cBhvr>
                                        <p:cTn dur="1"/>
                                        <p:tgtEl>
                                          <p:spTgt spid="3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3" st="3"/>
                                            </p:txEl>
                                          </p:spTgt>
                                        </p:tgtEl>
                                        <p:attrNameLst>
                                          <p:attrName>style.visibility</p:attrName>
                                        </p:attrNameLst>
                                      </p:cBhvr>
                                      <p:to>
                                        <p:strVal val="visible"/>
                                      </p:to>
                                    </p:set>
                                    <p:animEffect filter="fade" transition="in">
                                      <p:cBhvr>
                                        <p:cTn dur="1"/>
                                        <p:tgtEl>
                                          <p:spTgt spid="3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4" st="4"/>
                                            </p:txEl>
                                          </p:spTgt>
                                        </p:tgtEl>
                                        <p:attrNameLst>
                                          <p:attrName>style.visibility</p:attrName>
                                        </p:attrNameLst>
                                      </p:cBhvr>
                                      <p:to>
                                        <p:strVal val="visible"/>
                                      </p:to>
                                    </p:set>
                                    <p:animEffect filter="fade" transition="in">
                                      <p:cBhvr>
                                        <p:cTn dur="1"/>
                                        <p:tgtEl>
                                          <p:spTgt spid="37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0"/>
          <p:cNvSpPr txBox="1"/>
          <p:nvPr>
            <p:ph idx="1" type="body"/>
          </p:nvPr>
        </p:nvSpPr>
        <p:spPr>
          <a:xfrm>
            <a:off x="1219200" y="1028700"/>
            <a:ext cx="77724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800"/>
              <a:buFont typeface="Calibri"/>
              <a:buNone/>
            </a:pPr>
            <a:r>
              <a:rPr lang="en" sz="2800"/>
              <a:t>The Digital Millennium Copyright Act (DMCA) 1998</a:t>
            </a:r>
            <a:endParaRPr/>
          </a:p>
          <a:p>
            <a:pPr indent="-342900" lvl="0" marL="342900" rtl="0" algn="l">
              <a:lnSpc>
                <a:spcPct val="80000"/>
              </a:lnSpc>
              <a:spcBef>
                <a:spcPts val="560"/>
              </a:spcBef>
              <a:spcAft>
                <a:spcPts val="0"/>
              </a:spcAft>
              <a:buSzPts val="2800"/>
              <a:buChar char="▪"/>
            </a:pPr>
            <a:r>
              <a:rPr lang="en" sz="2800"/>
              <a:t>Anticircumvention</a:t>
            </a:r>
            <a:endParaRPr/>
          </a:p>
          <a:p>
            <a:pPr indent="-285750" lvl="1" marL="742950" rtl="0" algn="l">
              <a:lnSpc>
                <a:spcPct val="80000"/>
              </a:lnSpc>
              <a:spcBef>
                <a:spcPts val="520"/>
              </a:spcBef>
              <a:spcAft>
                <a:spcPts val="0"/>
              </a:spcAft>
              <a:buSzPts val="2210"/>
              <a:buChar char="▪"/>
            </a:pPr>
            <a:r>
              <a:rPr lang="en" sz="2600"/>
              <a:t>Prohibit circumventing technological access controls and copy-prevention systems</a:t>
            </a:r>
            <a:endParaRPr/>
          </a:p>
          <a:p>
            <a:pPr indent="-342900" lvl="0" marL="342900" rtl="0" algn="l">
              <a:lnSpc>
                <a:spcPct val="80000"/>
              </a:lnSpc>
              <a:spcBef>
                <a:spcPts val="560"/>
              </a:spcBef>
              <a:spcAft>
                <a:spcPts val="0"/>
              </a:spcAft>
              <a:buSzPts val="2800"/>
              <a:buChar char="▪"/>
            </a:pPr>
            <a:r>
              <a:rPr lang="en" sz="2800"/>
              <a:t>Safe harbor</a:t>
            </a:r>
            <a:endParaRPr/>
          </a:p>
          <a:p>
            <a:pPr indent="-285750" lvl="1" marL="742950" rtl="0" algn="l">
              <a:lnSpc>
                <a:spcPct val="80000"/>
              </a:lnSpc>
              <a:spcBef>
                <a:spcPts val="520"/>
              </a:spcBef>
              <a:spcAft>
                <a:spcPts val="0"/>
              </a:spcAft>
              <a:buSzPts val="2210"/>
              <a:buChar char="▪"/>
            </a:pPr>
            <a:r>
              <a:rPr lang="en" sz="2600"/>
              <a:t>Protect Web sites from lawsuits for copyright infringement by users of site</a:t>
            </a:r>
            <a:endParaRPr/>
          </a:p>
        </p:txBody>
      </p:sp>
      <p:pic>
        <p:nvPicPr>
          <p:cNvPr id="383" name="Google Shape;383;p60"/>
          <p:cNvPicPr preferRelativeResize="0"/>
          <p:nvPr>
            <p:ph type="title"/>
          </p:nvPr>
        </p:nvPicPr>
        <p:blipFill rotWithShape="1">
          <a:blip r:embed="rId3">
            <a:alphaModFix/>
          </a:blip>
          <a:srcRect b="0" l="0" r="0" t="0"/>
          <a:stretch/>
        </p:blipFill>
        <p:spPr>
          <a:xfrm>
            <a:off x="969963" y="22622"/>
            <a:ext cx="7504112" cy="1083469"/>
          </a:xfrm>
          <a:prstGeom prst="rect">
            <a:avLst/>
          </a:prstGeom>
          <a:noFill/>
          <a:ln>
            <a:noFill/>
          </a:ln>
          <a:effectLst>
            <a:outerShdw blurRad="63500" rotWithShape="0" algn="ctr" dir="3179998" dist="33020">
              <a:srgbClr val="000000">
                <a:alpha val="29803"/>
              </a:srgbClr>
            </a:outerShdw>
          </a:effectLst>
        </p:spPr>
      </p:pic>
      <p:sp>
        <p:nvSpPr>
          <p:cNvPr id="384" name="Google Shape;384;p60"/>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1"/>
          <p:cNvSpPr txBox="1"/>
          <p:nvPr>
            <p:ph idx="1" type="body"/>
          </p:nvPr>
        </p:nvSpPr>
        <p:spPr>
          <a:xfrm>
            <a:off x="1219200" y="1028700"/>
            <a:ext cx="77724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400"/>
              <a:buFont typeface="Calibri"/>
              <a:buNone/>
            </a:pPr>
            <a:r>
              <a:rPr lang="en" sz="2400"/>
              <a:t>The DMCA vs. Fair Use, Freedom of Speech, and Innovation</a:t>
            </a:r>
            <a:endParaRPr/>
          </a:p>
          <a:p>
            <a:pPr indent="-342900" lvl="0" marL="342900" rtl="0" algn="l">
              <a:lnSpc>
                <a:spcPct val="80000"/>
              </a:lnSpc>
              <a:spcBef>
                <a:spcPts val="480"/>
              </a:spcBef>
              <a:spcAft>
                <a:spcPts val="0"/>
              </a:spcAft>
              <a:buSzPts val="2400"/>
              <a:buChar char="▪"/>
            </a:pPr>
            <a:r>
              <a:rPr lang="en" sz="2400"/>
              <a:t>Lawsuits have been filed to ban new technologies</a:t>
            </a:r>
            <a:endParaRPr/>
          </a:p>
          <a:p>
            <a:pPr indent="-342900" lvl="0" marL="342900" rtl="0" algn="l">
              <a:lnSpc>
                <a:spcPct val="80000"/>
              </a:lnSpc>
              <a:spcBef>
                <a:spcPts val="480"/>
              </a:spcBef>
              <a:spcAft>
                <a:spcPts val="0"/>
              </a:spcAft>
              <a:buSzPts val="2400"/>
              <a:buChar char="▪"/>
            </a:pPr>
            <a:r>
              <a:rPr lang="en" sz="2400"/>
              <a:t>U.S. courts have banned technologies such as DeCSS even though it has legitimate uses, while courts in other countries have not.</a:t>
            </a:r>
            <a:endParaRPr/>
          </a:p>
          <a:p>
            <a:pPr indent="-342900" lvl="0" marL="342900" rtl="0" algn="l">
              <a:lnSpc>
                <a:spcPct val="80000"/>
              </a:lnSpc>
              <a:spcBef>
                <a:spcPts val="480"/>
              </a:spcBef>
              <a:spcAft>
                <a:spcPts val="0"/>
              </a:spcAft>
              <a:buSzPts val="2400"/>
              <a:buChar char="▪"/>
            </a:pPr>
            <a:r>
              <a:rPr lang="en" sz="2400"/>
              <a:t>Protesters published the code as part of creative works (in haiku, songs, short movies, a computer game and art)</a:t>
            </a:r>
            <a:endParaRPr/>
          </a:p>
          <a:p>
            <a:pPr indent="-342900" lvl="0" marL="342900" rtl="0" algn="l">
              <a:lnSpc>
                <a:spcPct val="80000"/>
              </a:lnSpc>
              <a:spcBef>
                <a:spcPts val="480"/>
              </a:spcBef>
              <a:spcAft>
                <a:spcPts val="0"/>
              </a:spcAft>
              <a:buSzPts val="2400"/>
              <a:buChar char="▪"/>
            </a:pPr>
            <a:r>
              <a:rPr lang="en" sz="2400"/>
              <a:t>U.S. courts eventually allowed publishing of DeCSS, but prohibited manufacturers of DVD players from including it in their products</a:t>
            </a:r>
            <a:endParaRPr/>
          </a:p>
        </p:txBody>
      </p:sp>
      <p:pic>
        <p:nvPicPr>
          <p:cNvPr id="391" name="Google Shape;391;p61"/>
          <p:cNvPicPr preferRelativeResize="0"/>
          <p:nvPr>
            <p:ph type="title"/>
          </p:nvPr>
        </p:nvPicPr>
        <p:blipFill rotWithShape="1">
          <a:blip r:embed="rId3">
            <a:alphaModFix/>
          </a:blip>
          <a:srcRect b="0" l="0" r="0" t="0"/>
          <a:stretch/>
        </p:blipFill>
        <p:spPr>
          <a:xfrm>
            <a:off x="969963" y="22622"/>
            <a:ext cx="7504112" cy="1083469"/>
          </a:xfrm>
          <a:prstGeom prst="rect">
            <a:avLst/>
          </a:prstGeom>
          <a:noFill/>
          <a:ln>
            <a:noFill/>
          </a:ln>
          <a:effectLst>
            <a:outerShdw blurRad="63500" rotWithShape="0" algn="ctr" dir="3179998" dist="33020">
              <a:srgbClr val="000000">
                <a:alpha val="29803"/>
              </a:srgbClr>
            </a:outerShdw>
          </a:effectLst>
        </p:spPr>
      </p:pic>
      <p:sp>
        <p:nvSpPr>
          <p:cNvPr id="392" name="Google Shape;392;p61"/>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Effect filter="fade" transition="in">
                                      <p:cBhvr>
                                        <p:cTn dur="1"/>
                                        <p:tgtEl>
                                          <p:spTgt spid="3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Effect filter="fade" transition="in">
                                      <p:cBhvr>
                                        <p:cTn dur="1"/>
                                        <p:tgtEl>
                                          <p:spTgt spid="3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Effect filter="fade" transition="in">
                                      <p:cBhvr>
                                        <p:cTn dur="1"/>
                                        <p:tgtEl>
                                          <p:spTgt spid="3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animEffect filter="fade" transition="in">
                                      <p:cBhvr>
                                        <p:cTn dur="1"/>
                                        <p:tgtEl>
                                          <p:spTgt spid="3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animEffect filter="fade" transition="in">
                                      <p:cBhvr>
                                        <p:cTn dur="1"/>
                                        <p:tgtEl>
                                          <p:spTgt spid="39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2"/>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Calibri"/>
              <a:buNone/>
            </a:pPr>
            <a:r>
              <a:rPr lang="en"/>
              <a:t>Safe Harbor</a:t>
            </a:r>
            <a:endParaRPr/>
          </a:p>
          <a:p>
            <a:pPr indent="-342900" lvl="0" marL="342900" rtl="0" algn="l">
              <a:lnSpc>
                <a:spcPct val="90000"/>
              </a:lnSpc>
              <a:spcBef>
                <a:spcPts val="560"/>
              </a:spcBef>
              <a:spcAft>
                <a:spcPts val="0"/>
              </a:spcAft>
              <a:buSzPts val="2800"/>
              <a:buChar char="▪"/>
            </a:pPr>
            <a:r>
              <a:rPr lang="en" sz="2800"/>
              <a:t>Industry issues "take down" notices per the DMCA</a:t>
            </a:r>
            <a:endParaRPr/>
          </a:p>
          <a:p>
            <a:pPr indent="-342900" lvl="0" marL="342900" rtl="0" algn="l">
              <a:lnSpc>
                <a:spcPct val="90000"/>
              </a:lnSpc>
              <a:spcBef>
                <a:spcPts val="560"/>
              </a:spcBef>
              <a:spcAft>
                <a:spcPts val="0"/>
              </a:spcAft>
              <a:buSzPts val="2800"/>
              <a:buChar char="▪"/>
            </a:pPr>
            <a:r>
              <a:rPr lang="en" sz="2800"/>
              <a:t>As long as sites like YouTube and MySpace comply with take down notices they are not in violation</a:t>
            </a:r>
            <a:endParaRPr/>
          </a:p>
          <a:p>
            <a:pPr indent="-342900" lvl="0" marL="342900" rtl="0" algn="l">
              <a:lnSpc>
                <a:spcPct val="90000"/>
              </a:lnSpc>
              <a:spcBef>
                <a:spcPts val="560"/>
              </a:spcBef>
              <a:spcAft>
                <a:spcPts val="0"/>
              </a:spcAft>
              <a:buSzPts val="2800"/>
              <a:buChar char="▪"/>
            </a:pPr>
            <a:r>
              <a:rPr lang="en" sz="2800"/>
              <a:t>Take down notices may violate fair use, some have been issued against small portions of video being used for educational purposes</a:t>
            </a:r>
            <a:endParaRPr/>
          </a:p>
        </p:txBody>
      </p:sp>
      <p:pic>
        <p:nvPicPr>
          <p:cNvPr id="399" name="Google Shape;399;p62"/>
          <p:cNvPicPr preferRelativeResize="0"/>
          <p:nvPr>
            <p:ph type="title"/>
          </p:nvPr>
        </p:nvPicPr>
        <p:blipFill rotWithShape="1">
          <a:blip r:embed="rId3">
            <a:alphaModFix/>
          </a:blip>
          <a:srcRect b="0" l="0" r="0" t="0"/>
          <a:stretch/>
        </p:blipFill>
        <p:spPr>
          <a:xfrm>
            <a:off x="969963" y="22622"/>
            <a:ext cx="7504112" cy="1083469"/>
          </a:xfrm>
          <a:prstGeom prst="rect">
            <a:avLst/>
          </a:prstGeom>
          <a:noFill/>
          <a:ln>
            <a:noFill/>
          </a:ln>
          <a:effectLst>
            <a:outerShdw blurRad="63500" rotWithShape="0" algn="ctr" dir="3179998" dist="33020">
              <a:srgbClr val="000000">
                <a:alpha val="29803"/>
              </a:srgbClr>
            </a:outerShdw>
          </a:effectLst>
        </p:spPr>
      </p:pic>
      <p:sp>
        <p:nvSpPr>
          <p:cNvPr id="400" name="Google Shape;400;p62"/>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animEffect filter="fade" transition="in">
                                      <p:cBhvr>
                                        <p:cTn dur="1"/>
                                        <p:tgtEl>
                                          <p:spTgt spid="3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animEffect filter="fade" transition="in">
                                      <p:cBhvr>
                                        <p:cTn dur="1"/>
                                        <p:tgtEl>
                                          <p:spTgt spid="3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2" st="2"/>
                                            </p:txEl>
                                          </p:spTgt>
                                        </p:tgtEl>
                                        <p:attrNameLst>
                                          <p:attrName>style.visibility</p:attrName>
                                        </p:attrNameLst>
                                      </p:cBhvr>
                                      <p:to>
                                        <p:strVal val="visible"/>
                                      </p:to>
                                    </p:set>
                                    <p:animEffect filter="fade" transition="in">
                                      <p:cBhvr>
                                        <p:cTn dur="1"/>
                                        <p:tgtEl>
                                          <p:spTgt spid="3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3" st="3"/>
                                            </p:txEl>
                                          </p:spTgt>
                                        </p:tgtEl>
                                        <p:attrNameLst>
                                          <p:attrName>style.visibility</p:attrName>
                                        </p:attrNameLst>
                                      </p:cBhvr>
                                      <p:to>
                                        <p:strVal val="visible"/>
                                      </p:to>
                                    </p:set>
                                    <p:animEffect filter="fade" transition="in">
                                      <p:cBhvr>
                                        <p:cTn dur="1"/>
                                        <p:tgtEl>
                                          <p:spTgt spid="3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3"/>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Calibri"/>
              <a:buNone/>
            </a:pPr>
            <a:r>
              <a:rPr lang="en"/>
              <a:t>Evolving Business Models</a:t>
            </a:r>
            <a:endParaRPr/>
          </a:p>
          <a:p>
            <a:pPr indent="-342900" lvl="0" marL="342900" rtl="0" algn="l">
              <a:lnSpc>
                <a:spcPct val="90000"/>
              </a:lnSpc>
              <a:spcBef>
                <a:spcPts val="480"/>
              </a:spcBef>
              <a:spcAft>
                <a:spcPts val="0"/>
              </a:spcAft>
              <a:buSzPts val="2400"/>
              <a:buChar char="▪"/>
            </a:pPr>
            <a:r>
              <a:rPr lang="en" sz="2400"/>
              <a:t>Cloud storage raises copyright issues.</a:t>
            </a:r>
            <a:endParaRPr/>
          </a:p>
          <a:p>
            <a:pPr indent="-285750" lvl="1" marL="742950" rtl="0" algn="l">
              <a:lnSpc>
                <a:spcPct val="90000"/>
              </a:lnSpc>
              <a:spcBef>
                <a:spcPts val="480"/>
              </a:spcBef>
              <a:spcAft>
                <a:spcPts val="0"/>
              </a:spcAft>
              <a:buSzPts val="2040"/>
              <a:buChar char="▪"/>
            </a:pPr>
            <a:r>
              <a:rPr lang="en" sz="2400"/>
              <a:t>Is copying legally purchased files to and from the cloud a fair use?</a:t>
            </a:r>
            <a:endParaRPr/>
          </a:p>
          <a:p>
            <a:pPr indent="-285750" lvl="1" marL="742950" rtl="0" algn="l">
              <a:lnSpc>
                <a:spcPct val="90000"/>
              </a:lnSpc>
              <a:spcBef>
                <a:spcPts val="480"/>
              </a:spcBef>
              <a:spcAft>
                <a:spcPts val="0"/>
              </a:spcAft>
              <a:buSzPts val="2040"/>
              <a:buChar char="▪"/>
            </a:pPr>
            <a:r>
              <a:rPr lang="en" sz="2400"/>
              <a:t>Will the companies operating the cloud services have any responsibility for unauthorized content their customers store and share?</a:t>
            </a:r>
            <a:endParaRPr/>
          </a:p>
          <a:p>
            <a:pPr indent="-285750" lvl="1" marL="742950" rtl="0" algn="l">
              <a:lnSpc>
                <a:spcPct val="90000"/>
              </a:lnSpc>
              <a:spcBef>
                <a:spcPts val="480"/>
              </a:spcBef>
              <a:spcAft>
                <a:spcPts val="0"/>
              </a:spcAft>
              <a:buSzPts val="2040"/>
              <a:buChar char="▪"/>
            </a:pPr>
            <a:r>
              <a:rPr lang="en" sz="2400"/>
              <a:t>Since copyright holders do not see what is stored, they do not have the option of sending takedown notices.</a:t>
            </a:r>
            <a:endParaRPr/>
          </a:p>
        </p:txBody>
      </p:sp>
      <p:pic>
        <p:nvPicPr>
          <p:cNvPr id="406" name="Google Shape;406;p63"/>
          <p:cNvPicPr preferRelativeResize="0"/>
          <p:nvPr>
            <p:ph type="title"/>
          </p:nvPr>
        </p:nvPicPr>
        <p:blipFill rotWithShape="1">
          <a:blip r:embed="rId3">
            <a:alphaModFix/>
          </a:blip>
          <a:srcRect b="0" l="0" r="0" t="0"/>
          <a:stretch/>
        </p:blipFill>
        <p:spPr>
          <a:xfrm>
            <a:off x="969963" y="22622"/>
            <a:ext cx="7504112" cy="1083469"/>
          </a:xfrm>
          <a:prstGeom prst="rect">
            <a:avLst/>
          </a:prstGeom>
          <a:noFill/>
          <a:ln>
            <a:noFill/>
          </a:ln>
          <a:effectLst>
            <a:outerShdw blurRad="63500" rotWithShape="0" algn="ctr" dir="3179998" dist="33020">
              <a:srgbClr val="000000">
                <a:alpha val="29803"/>
              </a:srgbClr>
            </a:outerShdw>
          </a:effectLst>
        </p:spPr>
      </p:pic>
      <p:sp>
        <p:nvSpPr>
          <p:cNvPr id="407" name="Google Shape;407;p63"/>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1"/>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1"/>
                                        <p:tgtEl>
                                          <p:spTgt spid="4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1"/>
                                        <p:tgtEl>
                                          <p:spTgt spid="4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Effect filter="fade" transition="in">
                                      <p:cBhvr>
                                        <p:cTn dur="1"/>
                                        <p:tgtEl>
                                          <p:spTgt spid="4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Effect filter="fade" transition="in">
                                      <p:cBhvr>
                                        <p:cTn dur="1"/>
                                        <p:tgtEl>
                                          <p:spTgt spid="4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4"/>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800"/>
              <a:buFont typeface="Noto Sans Symbols"/>
              <a:buNone/>
            </a:pPr>
            <a:r>
              <a:rPr lang="en" sz="2800"/>
              <a:t>What is free software?</a:t>
            </a:r>
            <a:endParaRPr/>
          </a:p>
          <a:p>
            <a:pPr indent="-342900" lvl="0" marL="342900" rtl="0" algn="l">
              <a:lnSpc>
                <a:spcPct val="80000"/>
              </a:lnSpc>
              <a:spcBef>
                <a:spcPts val="480"/>
              </a:spcBef>
              <a:spcAft>
                <a:spcPts val="0"/>
              </a:spcAft>
              <a:buSzPts val="2400"/>
              <a:buChar char="▪"/>
            </a:pPr>
            <a:r>
              <a:rPr lang="en" sz="2400"/>
              <a:t>Free software is an idea advocated and supported by a large, loose-knit group of computer programmers who allow people to copy, use, and modify their software</a:t>
            </a:r>
            <a:endParaRPr/>
          </a:p>
          <a:p>
            <a:pPr indent="-342900" lvl="0" marL="342900" rtl="0" algn="l">
              <a:lnSpc>
                <a:spcPct val="80000"/>
              </a:lnSpc>
              <a:spcBef>
                <a:spcPts val="480"/>
              </a:spcBef>
              <a:spcAft>
                <a:spcPts val="0"/>
              </a:spcAft>
              <a:buSzPts val="2400"/>
              <a:buChar char="▪"/>
            </a:pPr>
            <a:r>
              <a:rPr lang="en" sz="2400"/>
              <a:t>Free means freedom of use, not necessarily lack of cost</a:t>
            </a:r>
            <a:endParaRPr/>
          </a:p>
          <a:p>
            <a:pPr indent="-342900" lvl="0" marL="342900" rtl="0" algn="l">
              <a:lnSpc>
                <a:spcPct val="80000"/>
              </a:lnSpc>
              <a:spcBef>
                <a:spcPts val="480"/>
              </a:spcBef>
              <a:spcAft>
                <a:spcPts val="0"/>
              </a:spcAft>
              <a:buSzPts val="2400"/>
              <a:buChar char="▪"/>
            </a:pPr>
            <a:r>
              <a:rPr lang="en" sz="2400"/>
              <a:t>Open source - software distributed or made public in source code (readable and modifiable)</a:t>
            </a:r>
            <a:endParaRPr/>
          </a:p>
        </p:txBody>
      </p:sp>
      <p:pic>
        <p:nvPicPr>
          <p:cNvPr id="414" name="Google Shape;414;p64"/>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415" name="Google Shape;415;p64"/>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animEffect filter="fade" transition="in">
                                      <p:cBhvr>
                                        <p:cTn dur="1"/>
                                        <p:tgtEl>
                                          <p:spTgt spid="4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animEffect filter="fade" transition="in">
                                      <p:cBhvr>
                                        <p:cTn dur="1"/>
                                        <p:tgtEl>
                                          <p:spTgt spid="4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animEffect filter="fade" transition="in">
                                      <p:cBhvr>
                                        <p:cTn dur="1"/>
                                        <p:tgtEl>
                                          <p:spTgt spid="4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3" st="3"/>
                                            </p:txEl>
                                          </p:spTgt>
                                        </p:tgtEl>
                                        <p:attrNameLst>
                                          <p:attrName>style.visibility</p:attrName>
                                        </p:attrNameLst>
                                      </p:cBhvr>
                                      <p:to>
                                        <p:strVal val="visible"/>
                                      </p:to>
                                    </p:set>
                                    <p:animEffect filter="fade" transition="in">
                                      <p:cBhvr>
                                        <p:cTn dur="1"/>
                                        <p:tgtEl>
                                          <p:spTgt spid="4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5"/>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800"/>
              <a:buFont typeface="Noto Sans Symbols"/>
              <a:buNone/>
            </a:pPr>
            <a:r>
              <a:rPr lang="en" sz="2800"/>
              <a:t>GNU project</a:t>
            </a:r>
            <a:endParaRPr/>
          </a:p>
          <a:p>
            <a:pPr indent="-317500" lvl="0" marL="342900" rtl="0" algn="l">
              <a:lnSpc>
                <a:spcPct val="80000"/>
              </a:lnSpc>
              <a:spcBef>
                <a:spcPts val="480"/>
              </a:spcBef>
              <a:spcAft>
                <a:spcPts val="0"/>
              </a:spcAft>
              <a:buSzPts val="2000"/>
              <a:buChar char="▪"/>
            </a:pPr>
            <a:r>
              <a:rPr lang="en" sz="2000"/>
              <a:t>Began with a UNIX-like operating system, a sophisticated text editor, and many compilers and utilities</a:t>
            </a:r>
            <a:endParaRPr sz="2600"/>
          </a:p>
          <a:p>
            <a:pPr indent="-317500" lvl="0" marL="342900" rtl="0" algn="l">
              <a:lnSpc>
                <a:spcPct val="80000"/>
              </a:lnSpc>
              <a:spcBef>
                <a:spcPts val="480"/>
              </a:spcBef>
              <a:spcAft>
                <a:spcPts val="0"/>
              </a:spcAft>
              <a:buSzPts val="2000"/>
              <a:buChar char="▪"/>
            </a:pPr>
            <a:r>
              <a:rPr lang="en" sz="2000"/>
              <a:t>Now has hundreds of programs freely available and thousands of software packages available as free software (with modifiable source code)</a:t>
            </a:r>
            <a:endParaRPr sz="2000"/>
          </a:p>
          <a:p>
            <a:pPr indent="-317500" lvl="0" marL="342900" rtl="0" algn="l">
              <a:lnSpc>
                <a:spcPct val="80000"/>
              </a:lnSpc>
              <a:spcBef>
                <a:spcPts val="480"/>
              </a:spcBef>
              <a:spcAft>
                <a:spcPts val="0"/>
              </a:spcAft>
              <a:buSzPts val="2000"/>
              <a:buChar char="▪"/>
            </a:pPr>
            <a:r>
              <a:rPr lang="en" sz="2000"/>
              <a:t>Pioneered by Richard Stallman</a:t>
            </a:r>
            <a:endParaRPr sz="2000"/>
          </a:p>
          <a:p>
            <a:pPr indent="-317500" lvl="0" marL="342900" rtl="0" algn="l">
              <a:lnSpc>
                <a:spcPct val="80000"/>
              </a:lnSpc>
              <a:spcBef>
                <a:spcPts val="480"/>
              </a:spcBef>
              <a:spcAft>
                <a:spcPts val="0"/>
              </a:spcAft>
              <a:buSzPts val="2000"/>
              <a:buChar char="▪"/>
            </a:pPr>
            <a:r>
              <a:rPr lang="en" sz="2000"/>
              <a:t>Developed the concept of </a:t>
            </a:r>
            <a:r>
              <a:rPr i="1" lang="en" sz="2000"/>
              <a:t>copyleft</a:t>
            </a:r>
            <a:endParaRPr i="1" sz="2000"/>
          </a:p>
          <a:p>
            <a:pPr indent="-261619" lvl="1" marL="742950" rtl="0" algn="l">
              <a:lnSpc>
                <a:spcPct val="80000"/>
              </a:lnSpc>
              <a:spcBef>
                <a:spcPts val="480"/>
              </a:spcBef>
              <a:spcAft>
                <a:spcPts val="0"/>
              </a:spcAft>
              <a:buSzPts val="2000"/>
              <a:buChar char="▪"/>
            </a:pPr>
            <a:r>
              <a:rPr lang="en" sz="2000"/>
              <a:t>These programs are free to modify, copy, etc. (free as in liberty not as in beer), but the programs that use/modify copyleft programs must also be copyleft programs</a:t>
            </a:r>
            <a:endParaRPr sz="2000"/>
          </a:p>
          <a:p>
            <a:pPr indent="-261619" lvl="1" marL="742950" rtl="0" algn="l">
              <a:lnSpc>
                <a:spcPct val="80000"/>
              </a:lnSpc>
              <a:spcBef>
                <a:spcPts val="480"/>
              </a:spcBef>
              <a:spcAft>
                <a:spcPts val="0"/>
              </a:spcAft>
              <a:buSzPts val="2000"/>
              <a:buChar char="▪"/>
            </a:pPr>
            <a:r>
              <a:rPr lang="en" sz="2000"/>
              <a:t>The most common license associated with copyleft is the </a:t>
            </a:r>
            <a:r>
              <a:rPr b="1" lang="en" sz="2000"/>
              <a:t>GPL</a:t>
            </a:r>
            <a:r>
              <a:rPr lang="en" sz="2000"/>
              <a:t> license</a:t>
            </a:r>
            <a:endParaRPr sz="2000"/>
          </a:p>
          <a:p>
            <a:pPr indent="-165100" lvl="0" marL="342900" rtl="0" algn="l">
              <a:lnSpc>
                <a:spcPct val="80000"/>
              </a:lnSpc>
              <a:spcBef>
                <a:spcPts val="560"/>
              </a:spcBef>
              <a:spcAft>
                <a:spcPts val="0"/>
              </a:spcAft>
              <a:buSzPts val="2800"/>
              <a:buNone/>
            </a:pPr>
            <a:r>
              <a:t/>
            </a:r>
            <a:endParaRPr sz="2400"/>
          </a:p>
        </p:txBody>
      </p:sp>
      <p:pic>
        <p:nvPicPr>
          <p:cNvPr id="422" name="Google Shape;422;p65"/>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423" name="Google Shape;423;p65"/>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animEffect filter="fade" transition="in">
                                      <p:cBhvr>
                                        <p:cTn dur="1"/>
                                        <p:tgtEl>
                                          <p:spTgt spid="4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1" st="1"/>
                                            </p:txEl>
                                          </p:spTgt>
                                        </p:tgtEl>
                                        <p:attrNameLst>
                                          <p:attrName>style.visibility</p:attrName>
                                        </p:attrNameLst>
                                      </p:cBhvr>
                                      <p:to>
                                        <p:strVal val="visible"/>
                                      </p:to>
                                    </p:set>
                                    <p:animEffect filter="fade" transition="in">
                                      <p:cBhvr>
                                        <p:cTn dur="1"/>
                                        <p:tgtEl>
                                          <p:spTgt spid="4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2" st="2"/>
                                            </p:txEl>
                                          </p:spTgt>
                                        </p:tgtEl>
                                        <p:attrNameLst>
                                          <p:attrName>style.visibility</p:attrName>
                                        </p:attrNameLst>
                                      </p:cBhvr>
                                      <p:to>
                                        <p:strVal val="visible"/>
                                      </p:to>
                                    </p:set>
                                    <p:animEffect filter="fade" transition="in">
                                      <p:cBhvr>
                                        <p:cTn dur="1"/>
                                        <p:tgtEl>
                                          <p:spTgt spid="4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3" st="3"/>
                                            </p:txEl>
                                          </p:spTgt>
                                        </p:tgtEl>
                                        <p:attrNameLst>
                                          <p:attrName>style.visibility</p:attrName>
                                        </p:attrNameLst>
                                      </p:cBhvr>
                                      <p:to>
                                        <p:strVal val="visible"/>
                                      </p:to>
                                    </p:set>
                                    <p:animEffect filter="fade" transition="in">
                                      <p:cBhvr>
                                        <p:cTn dur="1"/>
                                        <p:tgtEl>
                                          <p:spTgt spid="4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4" st="4"/>
                                            </p:txEl>
                                          </p:spTgt>
                                        </p:tgtEl>
                                        <p:attrNameLst>
                                          <p:attrName>style.visibility</p:attrName>
                                        </p:attrNameLst>
                                      </p:cBhvr>
                                      <p:to>
                                        <p:strVal val="visible"/>
                                      </p:to>
                                    </p:set>
                                    <p:animEffect filter="fade" transition="in">
                                      <p:cBhvr>
                                        <p:cTn dur="1"/>
                                        <p:tgtEl>
                                          <p:spTgt spid="4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5" st="5"/>
                                            </p:txEl>
                                          </p:spTgt>
                                        </p:tgtEl>
                                        <p:attrNameLst>
                                          <p:attrName>style.visibility</p:attrName>
                                        </p:attrNameLst>
                                      </p:cBhvr>
                                      <p:to>
                                        <p:strVal val="visible"/>
                                      </p:to>
                                    </p:set>
                                    <p:animEffect filter="fade" transition="in">
                                      <p:cBhvr>
                                        <p:cTn dur="1"/>
                                        <p:tgtEl>
                                          <p:spTgt spid="4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6" st="6"/>
                                            </p:txEl>
                                          </p:spTgt>
                                        </p:tgtEl>
                                        <p:attrNameLst>
                                          <p:attrName>style.visibility</p:attrName>
                                        </p:attrNameLst>
                                      </p:cBhvr>
                                      <p:to>
                                        <p:strVal val="visible"/>
                                      </p:to>
                                    </p:set>
                                    <p:animEffect filter="fade" transition="in">
                                      <p:cBhvr>
                                        <p:cTn dur="1"/>
                                        <p:tgtEl>
                                          <p:spTgt spid="4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7" st="7"/>
                                            </p:txEl>
                                          </p:spTgt>
                                        </p:tgtEl>
                                        <p:attrNameLst>
                                          <p:attrName>style.visibility</p:attrName>
                                        </p:attrNameLst>
                                      </p:cBhvr>
                                      <p:to>
                                        <p:strVal val="visible"/>
                                      </p:to>
                                    </p:set>
                                    <p:animEffect filter="fade" transition="in">
                                      <p:cBhvr>
                                        <p:cTn dur="1"/>
                                        <p:tgtEl>
                                          <p:spTgt spid="42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6"/>
          <p:cNvSpPr txBox="1"/>
          <p:nvPr>
            <p:ph idx="1" type="body"/>
          </p:nvPr>
        </p:nvSpPr>
        <p:spPr>
          <a:xfrm>
            <a:off x="1219200" y="1028700"/>
            <a:ext cx="7620000" cy="3657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b="1" lang="en" sz="2400">
                <a:solidFill>
                  <a:srgbClr val="000000"/>
                </a:solidFill>
              </a:rPr>
              <a:t>Public domain.</a:t>
            </a:r>
            <a:r>
              <a:rPr lang="en" sz="2400">
                <a:solidFill>
                  <a:srgbClr val="000000"/>
                </a:solidFill>
              </a:rPr>
              <a:t> </a:t>
            </a:r>
            <a:endParaRPr sz="2400">
              <a:solidFill>
                <a:srgbClr val="000000"/>
              </a:solidFill>
            </a:endParaRPr>
          </a:p>
          <a:p>
            <a:pPr indent="-381000" lvl="0" marL="457200" rtl="0" algn="l">
              <a:spcBef>
                <a:spcPts val="600"/>
              </a:spcBef>
              <a:spcAft>
                <a:spcPts val="0"/>
              </a:spcAft>
              <a:buClr>
                <a:srgbClr val="000000"/>
              </a:buClr>
              <a:buSzPts val="2400"/>
              <a:buChar char="●"/>
            </a:pPr>
            <a:r>
              <a:rPr lang="en" sz="2400">
                <a:solidFill>
                  <a:srgbClr val="000000"/>
                </a:solidFill>
              </a:rPr>
              <a:t>This is the most permissive type of software license. </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When software is in the public domain, anyone can modify and use the software without any restrictions. But you should always make sure it’s secure before adding it to your own codebase. </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Warning: Code that doesn’t have an explicit license is NOT automatically in the public domain. This includes code snippets you find on the internet.</a:t>
            </a:r>
            <a:endParaRPr sz="2400"/>
          </a:p>
        </p:txBody>
      </p:sp>
      <p:sp>
        <p:nvSpPr>
          <p:cNvPr id="430" name="Google Shape;430;p66"/>
          <p:cNvSpPr txBox="1"/>
          <p:nvPr>
            <p:ph type="title"/>
          </p:nvPr>
        </p:nvSpPr>
        <p:spPr>
          <a:xfrm>
            <a:off x="1219200" y="171450"/>
            <a:ext cx="7162800" cy="85725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Software Licenses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animEffect filter="fade" transition="in">
                                      <p:cBhvr>
                                        <p:cTn dur="1"/>
                                        <p:tgtEl>
                                          <p:spTgt spid="4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1" st="1"/>
                                            </p:txEl>
                                          </p:spTgt>
                                        </p:tgtEl>
                                        <p:attrNameLst>
                                          <p:attrName>style.visibility</p:attrName>
                                        </p:attrNameLst>
                                      </p:cBhvr>
                                      <p:to>
                                        <p:strVal val="visible"/>
                                      </p:to>
                                    </p:set>
                                    <p:animEffect filter="fade" transition="in">
                                      <p:cBhvr>
                                        <p:cTn dur="1"/>
                                        <p:tgtEl>
                                          <p:spTgt spid="4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2" st="2"/>
                                            </p:txEl>
                                          </p:spTgt>
                                        </p:tgtEl>
                                        <p:attrNameLst>
                                          <p:attrName>style.visibility</p:attrName>
                                        </p:attrNameLst>
                                      </p:cBhvr>
                                      <p:to>
                                        <p:strVal val="visible"/>
                                      </p:to>
                                    </p:set>
                                    <p:animEffect filter="fade" transition="in">
                                      <p:cBhvr>
                                        <p:cTn dur="1"/>
                                        <p:tgtEl>
                                          <p:spTgt spid="4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3" st="3"/>
                                            </p:txEl>
                                          </p:spTgt>
                                        </p:tgtEl>
                                        <p:attrNameLst>
                                          <p:attrName>style.visibility</p:attrName>
                                        </p:attrNameLst>
                                      </p:cBhvr>
                                      <p:to>
                                        <p:strVal val="visible"/>
                                      </p:to>
                                    </p:set>
                                    <p:animEffect filter="fade" transition="in">
                                      <p:cBhvr>
                                        <p:cTn dur="1"/>
                                        <p:tgtEl>
                                          <p:spTgt spid="42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 sz="2800"/>
              <a:t>Leaks</a:t>
            </a:r>
            <a:endParaRPr/>
          </a:p>
          <a:p>
            <a:pPr indent="-285750" lvl="1" marL="742950" rtl="0" algn="l">
              <a:spcBef>
                <a:spcPts val="520"/>
              </a:spcBef>
              <a:spcAft>
                <a:spcPts val="0"/>
              </a:spcAft>
              <a:buSzPts val="1300"/>
              <a:buChar char="▪"/>
            </a:pPr>
            <a:r>
              <a:rPr lang="en" sz="2600"/>
              <a:t>Examples</a:t>
            </a:r>
            <a:endParaRPr sz="2600"/>
          </a:p>
          <a:p>
            <a:pPr indent="-228600" lvl="2" marL="1143000" rtl="0" algn="l">
              <a:spcBef>
                <a:spcPts val="480"/>
              </a:spcBef>
              <a:spcAft>
                <a:spcPts val="0"/>
              </a:spcAft>
              <a:buSzPts val="2400"/>
              <a:buChar char="▪"/>
            </a:pPr>
            <a:r>
              <a:rPr lang="en" u="sng">
                <a:solidFill>
                  <a:schemeClr val="hlink"/>
                </a:solidFill>
                <a:hlinkClick r:id="rId3"/>
              </a:rPr>
              <a:t>WikiLeaks </a:t>
            </a:r>
            <a:endParaRPr/>
          </a:p>
          <a:p>
            <a:pPr indent="-228600" lvl="2" marL="1143000" rtl="0" algn="l">
              <a:spcBef>
                <a:spcPts val="480"/>
              </a:spcBef>
              <a:spcAft>
                <a:spcPts val="0"/>
              </a:spcAft>
              <a:buSzPts val="2400"/>
              <a:buChar char="▪"/>
            </a:pPr>
            <a:r>
              <a:rPr lang="en"/>
              <a:t>Climategate</a:t>
            </a:r>
            <a:endParaRPr/>
          </a:p>
        </p:txBody>
      </p:sp>
      <p:pic>
        <p:nvPicPr>
          <p:cNvPr id="145" name="Google Shape;145;p31"/>
          <p:cNvPicPr preferRelativeResize="0"/>
          <p:nvPr>
            <p:ph type="title"/>
          </p:nvPr>
        </p:nvPicPr>
        <p:blipFill rotWithShape="1">
          <a:blip r:embed="rId4">
            <a:alphaModFix/>
          </a:blip>
          <a:srcRect b="0" l="0" r="0" t="0"/>
          <a:stretch/>
        </p:blipFill>
        <p:spPr>
          <a:xfrm>
            <a:off x="969963" y="22622"/>
            <a:ext cx="7504112" cy="1083469"/>
          </a:xfrm>
          <a:prstGeom prst="rect">
            <a:avLst/>
          </a:prstGeom>
          <a:noFill/>
          <a:ln>
            <a:noFill/>
          </a:ln>
          <a:effectLst>
            <a:outerShdw blurRad="63500" rotWithShape="0" algn="ctr" dir="3179998" dist="33020">
              <a:srgbClr val="000000">
                <a:alpha val="29803"/>
              </a:srgbClr>
            </a:outerShdw>
          </a:effectLst>
        </p:spPr>
      </p:pic>
      <p:sp>
        <p:nvSpPr>
          <p:cNvPr id="146" name="Google Shape;146;p31"/>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7"/>
          <p:cNvSpPr txBox="1"/>
          <p:nvPr>
            <p:ph idx="1" type="body"/>
          </p:nvPr>
        </p:nvSpPr>
        <p:spPr>
          <a:xfrm>
            <a:off x="1219200" y="1028700"/>
            <a:ext cx="7620000" cy="3657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 sz="2400">
                <a:solidFill>
                  <a:srgbClr val="000000"/>
                </a:solidFill>
              </a:rPr>
              <a:t>Permissive.</a:t>
            </a:r>
            <a:endParaRPr b="1" sz="2400">
              <a:solidFill>
                <a:srgbClr val="000000"/>
              </a:solidFill>
            </a:endParaRPr>
          </a:p>
          <a:p>
            <a:pPr indent="-381000" lvl="0" marL="457200" rtl="0" algn="l">
              <a:lnSpc>
                <a:spcPct val="115000"/>
              </a:lnSpc>
              <a:spcBef>
                <a:spcPts val="1200"/>
              </a:spcBef>
              <a:spcAft>
                <a:spcPts val="0"/>
              </a:spcAft>
              <a:buClr>
                <a:srgbClr val="000000"/>
              </a:buClr>
              <a:buSzPts val="2400"/>
              <a:buChar char="●"/>
            </a:pPr>
            <a:r>
              <a:rPr lang="en" sz="2400">
                <a:solidFill>
                  <a:srgbClr val="000000"/>
                </a:solidFill>
              </a:rPr>
              <a:t> Permissive licenses are also known as “Apache style” or “BSD style.” They contain minimal requirements about how the software can be modified or redistributed. </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 sz="2400">
                <a:solidFill>
                  <a:srgbClr val="000000"/>
                </a:solidFill>
              </a:rPr>
              <a:t>This type of software license is perhaps the most popular license used with free and open source software.</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 sz="2400">
                <a:solidFill>
                  <a:srgbClr val="000000"/>
                </a:solidFill>
              </a:rPr>
              <a:t> Aside from the Apache License and the BSD License, another common variant is the MIT License.</a:t>
            </a:r>
            <a:endParaRPr sz="2400">
              <a:solidFill>
                <a:srgbClr val="000000"/>
              </a:solidFill>
            </a:endParaRPr>
          </a:p>
          <a:p>
            <a:pPr indent="0" lvl="0" marL="0" rtl="0" algn="l">
              <a:spcBef>
                <a:spcPts val="1200"/>
              </a:spcBef>
              <a:spcAft>
                <a:spcPts val="0"/>
              </a:spcAft>
              <a:buNone/>
            </a:pPr>
            <a:r>
              <a:t/>
            </a:r>
            <a:endParaRPr/>
          </a:p>
        </p:txBody>
      </p:sp>
      <p:sp>
        <p:nvSpPr>
          <p:cNvPr id="437" name="Google Shape;437;p67"/>
          <p:cNvSpPr txBox="1"/>
          <p:nvPr>
            <p:ph type="title"/>
          </p:nvPr>
        </p:nvSpPr>
        <p:spPr>
          <a:xfrm>
            <a:off x="1219200" y="171450"/>
            <a:ext cx="7162800" cy="85725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Software Licenses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animEffect filter="fade" transition="in">
                                      <p:cBhvr>
                                        <p:cTn dur="1"/>
                                        <p:tgtEl>
                                          <p:spTgt spid="4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animEffect filter="fade" transition="in">
                                      <p:cBhvr>
                                        <p:cTn dur="1"/>
                                        <p:tgtEl>
                                          <p:spTgt spid="4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2" st="2"/>
                                            </p:txEl>
                                          </p:spTgt>
                                        </p:tgtEl>
                                        <p:attrNameLst>
                                          <p:attrName>style.visibility</p:attrName>
                                        </p:attrNameLst>
                                      </p:cBhvr>
                                      <p:to>
                                        <p:strVal val="visible"/>
                                      </p:to>
                                    </p:set>
                                    <p:animEffect filter="fade" transition="in">
                                      <p:cBhvr>
                                        <p:cTn dur="1"/>
                                        <p:tgtEl>
                                          <p:spTgt spid="4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3" st="3"/>
                                            </p:txEl>
                                          </p:spTgt>
                                        </p:tgtEl>
                                        <p:attrNameLst>
                                          <p:attrName>style.visibility</p:attrName>
                                        </p:attrNameLst>
                                      </p:cBhvr>
                                      <p:to>
                                        <p:strVal val="visible"/>
                                      </p:to>
                                    </p:set>
                                    <p:animEffect filter="fade" transition="in">
                                      <p:cBhvr>
                                        <p:cTn dur="1"/>
                                        <p:tgtEl>
                                          <p:spTgt spid="4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4" st="4"/>
                                            </p:txEl>
                                          </p:spTgt>
                                        </p:tgtEl>
                                        <p:attrNameLst>
                                          <p:attrName>style.visibility</p:attrName>
                                        </p:attrNameLst>
                                      </p:cBhvr>
                                      <p:to>
                                        <p:strVal val="visible"/>
                                      </p:to>
                                    </p:set>
                                    <p:animEffect filter="fade" transition="in">
                                      <p:cBhvr>
                                        <p:cTn dur="1"/>
                                        <p:tgtEl>
                                          <p:spTgt spid="43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8"/>
          <p:cNvSpPr txBox="1"/>
          <p:nvPr>
            <p:ph idx="1" type="body"/>
          </p:nvPr>
        </p:nvSpPr>
        <p:spPr>
          <a:xfrm>
            <a:off x="1219200" y="1028700"/>
            <a:ext cx="7620000" cy="3657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 sz="2400">
                <a:solidFill>
                  <a:srgbClr val="000000"/>
                </a:solidFill>
              </a:rPr>
              <a:t>LGPL.</a:t>
            </a:r>
            <a:r>
              <a:rPr lang="en" sz="2400">
                <a:solidFill>
                  <a:srgbClr val="000000"/>
                </a:solidFill>
              </a:rPr>
              <a:t> </a:t>
            </a:r>
            <a:endParaRPr sz="2400">
              <a:solidFill>
                <a:srgbClr val="000000"/>
              </a:solidFill>
            </a:endParaRPr>
          </a:p>
          <a:p>
            <a:pPr indent="-381000" lvl="0" marL="457200" rtl="0" algn="l">
              <a:lnSpc>
                <a:spcPct val="115000"/>
              </a:lnSpc>
              <a:spcBef>
                <a:spcPts val="1200"/>
              </a:spcBef>
              <a:spcAft>
                <a:spcPts val="0"/>
              </a:spcAft>
              <a:buClr>
                <a:srgbClr val="000000"/>
              </a:buClr>
              <a:buSzPts val="2400"/>
              <a:buChar char="●"/>
            </a:pPr>
            <a:r>
              <a:rPr lang="en" sz="2400">
                <a:solidFill>
                  <a:srgbClr val="000000"/>
                </a:solidFill>
              </a:rPr>
              <a:t>The GNU Lesser General Public License allows you to link to open source libraries in your software. </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 sz="2400">
                <a:solidFill>
                  <a:srgbClr val="000000"/>
                </a:solidFill>
              </a:rPr>
              <a:t>If you simply compile or link an LGPL-licensed library with your own code, you can release your application under any license you want, even a proprietary license. </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 sz="2400">
                <a:solidFill>
                  <a:srgbClr val="000000"/>
                </a:solidFill>
              </a:rPr>
              <a:t>But if you modify the library or copy parts of it into your code, you’ll have to release your application under similar terms as the LGPL.</a:t>
            </a:r>
            <a:endParaRPr sz="2400"/>
          </a:p>
        </p:txBody>
      </p:sp>
      <p:sp>
        <p:nvSpPr>
          <p:cNvPr id="444" name="Google Shape;444;p68"/>
          <p:cNvSpPr txBox="1"/>
          <p:nvPr>
            <p:ph type="title"/>
          </p:nvPr>
        </p:nvSpPr>
        <p:spPr>
          <a:xfrm>
            <a:off x="1219200" y="171450"/>
            <a:ext cx="7162800" cy="85725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Software Licenses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animEffect filter="fade" transition="in">
                                      <p:cBhvr>
                                        <p:cTn dur="1"/>
                                        <p:tgtEl>
                                          <p:spTgt spid="4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animEffect filter="fade" transition="in">
                                      <p:cBhvr>
                                        <p:cTn dur="1"/>
                                        <p:tgtEl>
                                          <p:spTgt spid="4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2" st="2"/>
                                            </p:txEl>
                                          </p:spTgt>
                                        </p:tgtEl>
                                        <p:attrNameLst>
                                          <p:attrName>style.visibility</p:attrName>
                                        </p:attrNameLst>
                                      </p:cBhvr>
                                      <p:to>
                                        <p:strVal val="visible"/>
                                      </p:to>
                                    </p:set>
                                    <p:animEffect filter="fade" transition="in">
                                      <p:cBhvr>
                                        <p:cTn dur="1"/>
                                        <p:tgtEl>
                                          <p:spTgt spid="4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3" st="3"/>
                                            </p:txEl>
                                          </p:spTgt>
                                        </p:tgtEl>
                                        <p:attrNameLst>
                                          <p:attrName>style.visibility</p:attrName>
                                        </p:attrNameLst>
                                      </p:cBhvr>
                                      <p:to>
                                        <p:strVal val="visible"/>
                                      </p:to>
                                    </p:set>
                                    <p:animEffect filter="fade" transition="in">
                                      <p:cBhvr>
                                        <p:cTn dur="1"/>
                                        <p:tgtEl>
                                          <p:spTgt spid="44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9"/>
          <p:cNvSpPr txBox="1"/>
          <p:nvPr>
            <p:ph idx="1" type="body"/>
          </p:nvPr>
        </p:nvSpPr>
        <p:spPr>
          <a:xfrm>
            <a:off x="1219200" y="1028700"/>
            <a:ext cx="7620000" cy="3657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 sz="2400">
                <a:solidFill>
                  <a:srgbClr val="000000"/>
                </a:solidFill>
              </a:rPr>
              <a:t>Proprietary.</a:t>
            </a:r>
            <a:endParaRPr b="1" sz="2400">
              <a:solidFill>
                <a:srgbClr val="000000"/>
              </a:solidFill>
            </a:endParaRPr>
          </a:p>
          <a:p>
            <a:pPr indent="-381000" lvl="0" marL="457200" rtl="0" algn="l">
              <a:lnSpc>
                <a:spcPct val="115000"/>
              </a:lnSpc>
              <a:spcBef>
                <a:spcPts val="1200"/>
              </a:spcBef>
              <a:spcAft>
                <a:spcPts val="0"/>
              </a:spcAft>
              <a:buClr>
                <a:srgbClr val="000000"/>
              </a:buClr>
              <a:buSzPts val="2400"/>
              <a:buChar char="●"/>
            </a:pPr>
            <a:r>
              <a:rPr lang="en" sz="2400">
                <a:solidFill>
                  <a:srgbClr val="000000"/>
                </a:solidFill>
              </a:rPr>
              <a:t> Of all types of software licenses, this is the most restrictive. The idea behind it is that all rights are reserved.</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 sz="2400">
                <a:solidFill>
                  <a:srgbClr val="000000"/>
                </a:solidFill>
              </a:rPr>
              <a:t> It’s generally used for proprietary software where the work may not be modified or redistributed.</a:t>
            </a:r>
            <a:endParaRPr sz="2400"/>
          </a:p>
        </p:txBody>
      </p:sp>
      <p:sp>
        <p:nvSpPr>
          <p:cNvPr id="451" name="Google Shape;451;p69"/>
          <p:cNvSpPr txBox="1"/>
          <p:nvPr>
            <p:ph type="title"/>
          </p:nvPr>
        </p:nvSpPr>
        <p:spPr>
          <a:xfrm>
            <a:off x="1219200" y="171450"/>
            <a:ext cx="7162800" cy="85725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Software Licenses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animEffect filter="fade" transition="in">
                                      <p:cBhvr>
                                        <p:cTn dur="1"/>
                                        <p:tgtEl>
                                          <p:spTgt spid="4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animEffect filter="fade" transition="in">
                                      <p:cBhvr>
                                        <p:cTn dur="1"/>
                                        <p:tgtEl>
                                          <p:spTgt spid="4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2" st="2"/>
                                            </p:txEl>
                                          </p:spTgt>
                                        </p:tgtEl>
                                        <p:attrNameLst>
                                          <p:attrName>style.visibility</p:attrName>
                                        </p:attrNameLst>
                                      </p:cBhvr>
                                      <p:to>
                                        <p:strVal val="visible"/>
                                      </p:to>
                                    </p:set>
                                    <p:animEffect filter="fade" transition="in">
                                      <p:cBhvr>
                                        <p:cTn dur="1"/>
                                        <p:tgtEl>
                                          <p:spTgt spid="4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animEffect filter="fade" transition="in">
                                      <p:cBhvr>
                                        <p:cTn dur="1"/>
                                        <p:tgtEl>
                                          <p:spTgt spid="4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animEffect filter="fade" transition="in">
                                      <p:cBhvr>
                                        <p:cTn dur="1"/>
                                        <p:tgtEl>
                                          <p:spTgt spid="4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2" st="2"/>
                                            </p:txEl>
                                          </p:spTgt>
                                        </p:tgtEl>
                                        <p:attrNameLst>
                                          <p:attrName>style.visibility</p:attrName>
                                        </p:attrNameLst>
                                      </p:cBhvr>
                                      <p:to>
                                        <p:strVal val="visible"/>
                                      </p:to>
                                    </p:set>
                                    <p:animEffect filter="fade" transition="in">
                                      <p:cBhvr>
                                        <p:cTn dur="1"/>
                                        <p:tgtEl>
                                          <p:spTgt spid="45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0"/>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000"/>
              <a:buFont typeface="Noto Sans Symbols"/>
              <a:buNone/>
            </a:pPr>
            <a:r>
              <a:rPr lang="en"/>
              <a:t>Patent decisions, confusion, and consequences</a:t>
            </a:r>
            <a:endParaRPr/>
          </a:p>
          <a:p>
            <a:pPr indent="-342900" lvl="0" marL="342900" rtl="0" algn="l">
              <a:spcBef>
                <a:spcPts val="480"/>
              </a:spcBef>
              <a:spcAft>
                <a:spcPts val="0"/>
              </a:spcAft>
              <a:buSzPts val="2400"/>
              <a:buChar char="▪"/>
            </a:pPr>
            <a:r>
              <a:rPr lang="en" sz="2400"/>
              <a:t>Patents protect inventions by giving the inventor a monopoly for a specified time period.</a:t>
            </a:r>
            <a:endParaRPr/>
          </a:p>
          <a:p>
            <a:pPr indent="-342900" lvl="0" marL="342900" rtl="0" algn="l">
              <a:spcBef>
                <a:spcPts val="480"/>
              </a:spcBef>
              <a:spcAft>
                <a:spcPts val="0"/>
              </a:spcAft>
              <a:buSzPts val="2400"/>
              <a:buChar char="▪"/>
            </a:pPr>
            <a:r>
              <a:rPr lang="en" sz="2400"/>
              <a:t>Laws of nature and mathematical formulas cannot be patented.</a:t>
            </a:r>
            <a:endParaRPr/>
          </a:p>
          <a:p>
            <a:pPr indent="-342900" lvl="0" marL="342900" rtl="0" algn="l">
              <a:spcBef>
                <a:spcPts val="480"/>
              </a:spcBef>
              <a:spcAft>
                <a:spcPts val="0"/>
              </a:spcAft>
              <a:buSzPts val="2400"/>
              <a:buChar char="▪"/>
            </a:pPr>
            <a:r>
              <a:rPr lang="en" sz="2400"/>
              <a:t>Obvious inventions or methods cannot be patented.</a:t>
            </a:r>
            <a:endParaRPr/>
          </a:p>
          <a:p>
            <a:pPr indent="-152400" lvl="0" marL="342900" rtl="0" algn="l">
              <a:spcBef>
                <a:spcPts val="600"/>
              </a:spcBef>
              <a:spcAft>
                <a:spcPts val="0"/>
              </a:spcAft>
              <a:buSzPts val="3000"/>
              <a:buNone/>
            </a:pPr>
            <a:r>
              <a:t/>
            </a:r>
            <a:endParaRPr/>
          </a:p>
        </p:txBody>
      </p:sp>
      <p:pic>
        <p:nvPicPr>
          <p:cNvPr id="458" name="Google Shape;458;p70"/>
          <p:cNvPicPr preferRelativeResize="0"/>
          <p:nvPr>
            <p:ph type="title"/>
          </p:nvPr>
        </p:nvPicPr>
        <p:blipFill rotWithShape="1">
          <a:blip r:embed="rId3">
            <a:alphaModFix/>
          </a:blip>
          <a:srcRect b="0" l="0" r="0" t="0"/>
          <a:stretch/>
        </p:blipFill>
        <p:spPr>
          <a:xfrm>
            <a:off x="933450" y="136922"/>
            <a:ext cx="8113713" cy="964406"/>
          </a:xfrm>
          <a:prstGeom prst="rect">
            <a:avLst/>
          </a:prstGeom>
          <a:noFill/>
          <a:ln>
            <a:noFill/>
          </a:ln>
          <a:effectLst>
            <a:outerShdw blurRad="63500" rotWithShape="0" algn="ctr" dir="3179998" dist="33020">
              <a:srgbClr val="000000">
                <a:alpha val="29803"/>
              </a:srgbClr>
            </a:outerShdw>
          </a:effectLst>
        </p:spPr>
      </p:pic>
      <p:sp>
        <p:nvSpPr>
          <p:cNvPr id="459" name="Google Shape;459;p70"/>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0" st="0"/>
                                            </p:txEl>
                                          </p:spTgt>
                                        </p:tgtEl>
                                        <p:attrNameLst>
                                          <p:attrName>style.visibility</p:attrName>
                                        </p:attrNameLst>
                                      </p:cBhvr>
                                      <p:to>
                                        <p:strVal val="visible"/>
                                      </p:to>
                                    </p:set>
                                    <p:animEffect filter="fade" transition="in">
                                      <p:cBhvr>
                                        <p:cTn dur="1"/>
                                        <p:tgtEl>
                                          <p:spTgt spid="4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1" st="1"/>
                                            </p:txEl>
                                          </p:spTgt>
                                        </p:tgtEl>
                                        <p:attrNameLst>
                                          <p:attrName>style.visibility</p:attrName>
                                        </p:attrNameLst>
                                      </p:cBhvr>
                                      <p:to>
                                        <p:strVal val="visible"/>
                                      </p:to>
                                    </p:set>
                                    <p:animEffect filter="fade" transition="in">
                                      <p:cBhvr>
                                        <p:cTn dur="1"/>
                                        <p:tgtEl>
                                          <p:spTgt spid="4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2" st="2"/>
                                            </p:txEl>
                                          </p:spTgt>
                                        </p:tgtEl>
                                        <p:attrNameLst>
                                          <p:attrName>style.visibility</p:attrName>
                                        </p:attrNameLst>
                                      </p:cBhvr>
                                      <p:to>
                                        <p:strVal val="visible"/>
                                      </p:to>
                                    </p:set>
                                    <p:animEffect filter="fade" transition="in">
                                      <p:cBhvr>
                                        <p:cTn dur="1"/>
                                        <p:tgtEl>
                                          <p:spTgt spid="4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3" st="3"/>
                                            </p:txEl>
                                          </p:spTgt>
                                        </p:tgtEl>
                                        <p:attrNameLst>
                                          <p:attrName>style.visibility</p:attrName>
                                        </p:attrNameLst>
                                      </p:cBhvr>
                                      <p:to>
                                        <p:strVal val="visible"/>
                                      </p:to>
                                    </p:set>
                                    <p:animEffect filter="fade" transition="in">
                                      <p:cBhvr>
                                        <p:cTn dur="1"/>
                                        <p:tgtEl>
                                          <p:spTgt spid="4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4" st="4"/>
                                            </p:txEl>
                                          </p:spTgt>
                                        </p:tgtEl>
                                        <p:attrNameLst>
                                          <p:attrName>style.visibility</p:attrName>
                                        </p:attrNameLst>
                                      </p:cBhvr>
                                      <p:to>
                                        <p:strVal val="visible"/>
                                      </p:to>
                                    </p:set>
                                    <p:animEffect filter="fade" transition="in">
                                      <p:cBhvr>
                                        <p:cTn dur="1"/>
                                        <p:tgtEl>
                                          <p:spTgt spid="4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1"/>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000"/>
              <a:buFont typeface="Noto Sans Symbols"/>
              <a:buNone/>
            </a:pPr>
            <a:r>
              <a:rPr lang="en" sz="2800"/>
              <a:t>A few cases</a:t>
            </a:r>
            <a:endParaRPr sz="2800"/>
          </a:p>
          <a:p>
            <a:pPr indent="-330200" lvl="0" marL="342900" rtl="0" algn="l">
              <a:lnSpc>
                <a:spcPct val="90000"/>
              </a:lnSpc>
              <a:spcBef>
                <a:spcPts val="560"/>
              </a:spcBef>
              <a:spcAft>
                <a:spcPts val="0"/>
              </a:spcAft>
              <a:buSzPts val="2600"/>
              <a:buChar char="▪"/>
            </a:pPr>
            <a:r>
              <a:rPr lang="en" sz="2600"/>
              <a:t>Amazon -&gt; Sued barnesandnoble.com</a:t>
            </a:r>
            <a:endParaRPr sz="2800"/>
          </a:p>
          <a:p>
            <a:pPr indent="-273050" lvl="1" marL="742950" rtl="0" algn="l">
              <a:lnSpc>
                <a:spcPct val="90000"/>
              </a:lnSpc>
              <a:spcBef>
                <a:spcPts val="520"/>
              </a:spcBef>
              <a:spcAft>
                <a:spcPts val="0"/>
              </a:spcAft>
              <a:buSzPts val="2010"/>
              <a:buChar char="▪"/>
            </a:pPr>
            <a:r>
              <a:rPr lang="en" sz="2400"/>
              <a:t>One Click Shopping </a:t>
            </a:r>
            <a:endParaRPr sz="2600"/>
          </a:p>
          <a:p>
            <a:pPr indent="-330200" lvl="0" marL="342900" rtl="0" algn="l">
              <a:lnSpc>
                <a:spcPct val="90000"/>
              </a:lnSpc>
              <a:spcBef>
                <a:spcPts val="560"/>
              </a:spcBef>
              <a:spcAft>
                <a:spcPts val="0"/>
              </a:spcAft>
              <a:buSzPts val="2600"/>
              <a:buChar char="▪"/>
            </a:pPr>
            <a:r>
              <a:rPr lang="en" sz="2600"/>
              <a:t>Paul Allen, co-founder of Microsoft-&gt;Sued multiple companies </a:t>
            </a:r>
            <a:endParaRPr sz="2800"/>
          </a:p>
          <a:p>
            <a:pPr indent="-273050" lvl="1" marL="742950" rtl="0" algn="l">
              <a:lnSpc>
                <a:spcPct val="90000"/>
              </a:lnSpc>
              <a:spcBef>
                <a:spcPts val="520"/>
              </a:spcBef>
              <a:spcAft>
                <a:spcPts val="0"/>
              </a:spcAft>
              <a:buSzPts val="2010"/>
              <a:buChar char="▪"/>
            </a:pPr>
            <a:r>
              <a:rPr lang="en" sz="2400"/>
              <a:t>for e-commerce and Web-viewing </a:t>
            </a:r>
            <a:endParaRPr sz="2600"/>
          </a:p>
          <a:p>
            <a:pPr indent="-330200" lvl="0" marL="342900" rtl="0" algn="l">
              <a:lnSpc>
                <a:spcPct val="90000"/>
              </a:lnSpc>
              <a:spcBef>
                <a:spcPts val="560"/>
              </a:spcBef>
              <a:spcAft>
                <a:spcPts val="0"/>
              </a:spcAft>
              <a:buSzPts val="2600"/>
              <a:buChar char="▪"/>
            </a:pPr>
            <a:r>
              <a:rPr lang="en" sz="2600"/>
              <a:t>Apple -&gt; Sued Android (Samsung)</a:t>
            </a:r>
            <a:endParaRPr sz="2800"/>
          </a:p>
          <a:p>
            <a:pPr indent="-273050" lvl="1" marL="742950" rtl="0" algn="l">
              <a:lnSpc>
                <a:spcPct val="90000"/>
              </a:lnSpc>
              <a:spcBef>
                <a:spcPts val="520"/>
              </a:spcBef>
              <a:spcAft>
                <a:spcPts val="0"/>
              </a:spcAft>
              <a:buSzPts val="2010"/>
              <a:buChar char="▪"/>
            </a:pPr>
            <a:r>
              <a:rPr lang="en" sz="2400"/>
              <a:t>tap-touch screens, pinch</a:t>
            </a:r>
            <a:endParaRPr sz="2600"/>
          </a:p>
          <a:p>
            <a:pPr indent="-330200" lvl="0" marL="342900" rtl="0" algn="l">
              <a:lnSpc>
                <a:spcPct val="90000"/>
              </a:lnSpc>
              <a:spcBef>
                <a:spcPts val="560"/>
              </a:spcBef>
              <a:spcAft>
                <a:spcPts val="0"/>
              </a:spcAft>
              <a:buSzPts val="2600"/>
              <a:buChar char="▪"/>
            </a:pPr>
            <a:r>
              <a:rPr lang="en" sz="2600"/>
              <a:t>IBM -&gt; Sued Amazon </a:t>
            </a:r>
            <a:endParaRPr sz="2800"/>
          </a:p>
          <a:p>
            <a:pPr indent="-285750" lvl="1" marL="742950" rtl="0" algn="l">
              <a:lnSpc>
                <a:spcPct val="90000"/>
              </a:lnSpc>
              <a:spcBef>
                <a:spcPts val="520"/>
              </a:spcBef>
              <a:spcAft>
                <a:spcPts val="0"/>
              </a:spcAft>
              <a:buSzPts val="2210"/>
              <a:buChar char="▪"/>
            </a:pPr>
            <a:r>
              <a:rPr lang="en" sz="2400"/>
              <a:t>electronic catalogues</a:t>
            </a:r>
            <a:r>
              <a:rPr lang="en" sz="2600"/>
              <a:t> </a:t>
            </a:r>
            <a:endParaRPr/>
          </a:p>
        </p:txBody>
      </p:sp>
      <p:pic>
        <p:nvPicPr>
          <p:cNvPr id="466" name="Google Shape;466;p71"/>
          <p:cNvPicPr preferRelativeResize="0"/>
          <p:nvPr>
            <p:ph type="title"/>
          </p:nvPr>
        </p:nvPicPr>
        <p:blipFill rotWithShape="1">
          <a:blip r:embed="rId3">
            <a:alphaModFix/>
          </a:blip>
          <a:srcRect b="0" l="0" r="0" t="0"/>
          <a:stretch/>
        </p:blipFill>
        <p:spPr>
          <a:xfrm>
            <a:off x="933450" y="136922"/>
            <a:ext cx="8113713" cy="964406"/>
          </a:xfrm>
          <a:prstGeom prst="rect">
            <a:avLst/>
          </a:prstGeom>
          <a:noFill/>
          <a:ln>
            <a:noFill/>
          </a:ln>
          <a:effectLst>
            <a:outerShdw blurRad="63500" rotWithShape="0" algn="ctr" dir="3179998" dist="33020">
              <a:srgbClr val="000000">
                <a:alpha val="29803"/>
              </a:srgbClr>
            </a:outerShdw>
          </a:effectLst>
        </p:spPr>
      </p:pic>
      <p:sp>
        <p:nvSpPr>
          <p:cNvPr id="467" name="Google Shape;467;p71"/>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animEffect filter="fade" transition="in">
                                      <p:cBhvr>
                                        <p:cTn dur="1"/>
                                        <p:tgtEl>
                                          <p:spTgt spid="4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animEffect filter="fade" transition="in">
                                      <p:cBhvr>
                                        <p:cTn dur="1"/>
                                        <p:tgtEl>
                                          <p:spTgt spid="4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2" st="2"/>
                                            </p:txEl>
                                          </p:spTgt>
                                        </p:tgtEl>
                                        <p:attrNameLst>
                                          <p:attrName>style.visibility</p:attrName>
                                        </p:attrNameLst>
                                      </p:cBhvr>
                                      <p:to>
                                        <p:strVal val="visible"/>
                                      </p:to>
                                    </p:set>
                                    <p:animEffect filter="fade" transition="in">
                                      <p:cBhvr>
                                        <p:cTn dur="1"/>
                                        <p:tgtEl>
                                          <p:spTgt spid="4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3" st="3"/>
                                            </p:txEl>
                                          </p:spTgt>
                                        </p:tgtEl>
                                        <p:attrNameLst>
                                          <p:attrName>style.visibility</p:attrName>
                                        </p:attrNameLst>
                                      </p:cBhvr>
                                      <p:to>
                                        <p:strVal val="visible"/>
                                      </p:to>
                                    </p:set>
                                    <p:animEffect filter="fade" transition="in">
                                      <p:cBhvr>
                                        <p:cTn dur="1"/>
                                        <p:tgtEl>
                                          <p:spTgt spid="4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4" st="4"/>
                                            </p:txEl>
                                          </p:spTgt>
                                        </p:tgtEl>
                                        <p:attrNameLst>
                                          <p:attrName>style.visibility</p:attrName>
                                        </p:attrNameLst>
                                      </p:cBhvr>
                                      <p:to>
                                        <p:strVal val="visible"/>
                                      </p:to>
                                    </p:set>
                                    <p:animEffect filter="fade" transition="in">
                                      <p:cBhvr>
                                        <p:cTn dur="1"/>
                                        <p:tgtEl>
                                          <p:spTgt spid="4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5" st="5"/>
                                            </p:txEl>
                                          </p:spTgt>
                                        </p:tgtEl>
                                        <p:attrNameLst>
                                          <p:attrName>style.visibility</p:attrName>
                                        </p:attrNameLst>
                                      </p:cBhvr>
                                      <p:to>
                                        <p:strVal val="visible"/>
                                      </p:to>
                                    </p:set>
                                    <p:animEffect filter="fade" transition="in">
                                      <p:cBhvr>
                                        <p:cTn dur="1"/>
                                        <p:tgtEl>
                                          <p:spTgt spid="4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6" st="6"/>
                                            </p:txEl>
                                          </p:spTgt>
                                        </p:tgtEl>
                                        <p:attrNameLst>
                                          <p:attrName>style.visibility</p:attrName>
                                        </p:attrNameLst>
                                      </p:cBhvr>
                                      <p:to>
                                        <p:strVal val="visible"/>
                                      </p:to>
                                    </p:set>
                                    <p:animEffect filter="fade" transition="in">
                                      <p:cBhvr>
                                        <p:cTn dur="1"/>
                                        <p:tgtEl>
                                          <p:spTgt spid="4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7" st="7"/>
                                            </p:txEl>
                                          </p:spTgt>
                                        </p:tgtEl>
                                        <p:attrNameLst>
                                          <p:attrName>style.visibility</p:attrName>
                                        </p:attrNameLst>
                                      </p:cBhvr>
                                      <p:to>
                                        <p:strVal val="visible"/>
                                      </p:to>
                                    </p:set>
                                    <p:animEffect filter="fade" transition="in">
                                      <p:cBhvr>
                                        <p:cTn dur="1"/>
                                        <p:tgtEl>
                                          <p:spTgt spid="4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8" st="8"/>
                                            </p:txEl>
                                          </p:spTgt>
                                        </p:tgtEl>
                                        <p:attrNameLst>
                                          <p:attrName>style.visibility</p:attrName>
                                        </p:attrNameLst>
                                      </p:cBhvr>
                                      <p:to>
                                        <p:strVal val="visible"/>
                                      </p:to>
                                    </p:set>
                                    <p:animEffect filter="fade" transition="in">
                                      <p:cBhvr>
                                        <p:cTn dur="1"/>
                                        <p:tgtEl>
                                          <p:spTgt spid="46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2"/>
          <p:cNvSpPr txBox="1"/>
          <p:nvPr>
            <p:ph idx="1" type="body"/>
          </p:nvPr>
        </p:nvSpPr>
        <p:spPr>
          <a:xfrm>
            <a:off x="1219200" y="1028700"/>
            <a:ext cx="7772400" cy="365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000"/>
              <a:buFont typeface="Noto Sans Symbols"/>
              <a:buNone/>
            </a:pPr>
            <a:r>
              <a:rPr lang="en" sz="2700"/>
              <a:t>To patent or not?</a:t>
            </a:r>
            <a:endParaRPr sz="2700"/>
          </a:p>
          <a:p>
            <a:pPr indent="-323850" lvl="0" marL="342900" rtl="0" algn="l">
              <a:spcBef>
                <a:spcPts val="560"/>
              </a:spcBef>
              <a:spcAft>
                <a:spcPts val="0"/>
              </a:spcAft>
              <a:buSzPts val="2500"/>
              <a:buChar char="▪"/>
            </a:pPr>
            <a:r>
              <a:rPr lang="en" sz="2500"/>
              <a:t>Against software patents</a:t>
            </a:r>
            <a:endParaRPr sz="2700"/>
          </a:p>
          <a:p>
            <a:pPr indent="-266700" lvl="1" marL="742950" rtl="0" algn="l">
              <a:spcBef>
                <a:spcPts val="520"/>
              </a:spcBef>
              <a:spcAft>
                <a:spcPts val="0"/>
              </a:spcAft>
              <a:buSzPts val="1910"/>
              <a:buChar char="▪"/>
            </a:pPr>
            <a:r>
              <a:rPr lang="en" sz="2300"/>
              <a:t>Patents can stifle innovation, rather than encourage it.</a:t>
            </a:r>
            <a:endParaRPr sz="2500"/>
          </a:p>
          <a:p>
            <a:pPr indent="-266700" lvl="1" marL="742950" rtl="0" algn="l">
              <a:spcBef>
                <a:spcPts val="520"/>
              </a:spcBef>
              <a:spcAft>
                <a:spcPts val="0"/>
              </a:spcAft>
              <a:buSzPts val="1910"/>
              <a:buChar char="▪"/>
            </a:pPr>
            <a:r>
              <a:rPr lang="en" sz="2300"/>
              <a:t>Cost of lawyers to research patents and risk of being sued discourage small companies from attempting to develop and market new innovations.</a:t>
            </a:r>
            <a:endParaRPr sz="2500"/>
          </a:p>
          <a:p>
            <a:pPr indent="-266700" lvl="1" marL="742950" rtl="0" algn="l">
              <a:spcBef>
                <a:spcPts val="520"/>
              </a:spcBef>
              <a:spcAft>
                <a:spcPts val="0"/>
              </a:spcAft>
              <a:buSzPts val="1910"/>
              <a:buChar char="▪"/>
            </a:pPr>
            <a:r>
              <a:rPr lang="en" sz="2300"/>
              <a:t>It is difficult to determine what is truly original and distinguish a patentable innovation from one that is not.</a:t>
            </a:r>
            <a:endParaRPr sz="2500"/>
          </a:p>
        </p:txBody>
      </p:sp>
      <p:pic>
        <p:nvPicPr>
          <p:cNvPr id="474" name="Google Shape;474;p72"/>
          <p:cNvPicPr preferRelativeResize="0"/>
          <p:nvPr>
            <p:ph type="title"/>
          </p:nvPr>
        </p:nvPicPr>
        <p:blipFill rotWithShape="1">
          <a:blip r:embed="rId3">
            <a:alphaModFix/>
          </a:blip>
          <a:srcRect b="0" l="0" r="0" t="0"/>
          <a:stretch/>
        </p:blipFill>
        <p:spPr>
          <a:xfrm>
            <a:off x="933450" y="136922"/>
            <a:ext cx="8113713" cy="964406"/>
          </a:xfrm>
          <a:prstGeom prst="rect">
            <a:avLst/>
          </a:prstGeom>
          <a:noFill/>
          <a:ln>
            <a:noFill/>
          </a:ln>
          <a:effectLst>
            <a:outerShdw blurRad="63500" rotWithShape="0" algn="ctr" dir="3179998" dist="33020">
              <a:srgbClr val="000000">
                <a:alpha val="29803"/>
              </a:srgbClr>
            </a:outerShdw>
          </a:effectLst>
        </p:spPr>
      </p:pic>
      <p:sp>
        <p:nvSpPr>
          <p:cNvPr id="475" name="Google Shape;475;p72"/>
          <p:cNvSpPr txBox="1"/>
          <p:nvPr>
            <p:ph idx="11" type="ftr"/>
          </p:nvPr>
        </p:nvSpPr>
        <p:spPr>
          <a:xfrm>
            <a:off x="5924550" y="4856179"/>
            <a:ext cx="32194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animEffect filter="fade" transition="in">
                                      <p:cBhvr>
                                        <p:cTn dur="1"/>
                                        <p:tgtEl>
                                          <p:spTgt spid="4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animEffect filter="fade" transition="in">
                                      <p:cBhvr>
                                        <p:cTn dur="1"/>
                                        <p:tgtEl>
                                          <p:spTgt spid="4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2" st="2"/>
                                            </p:txEl>
                                          </p:spTgt>
                                        </p:tgtEl>
                                        <p:attrNameLst>
                                          <p:attrName>style.visibility</p:attrName>
                                        </p:attrNameLst>
                                      </p:cBhvr>
                                      <p:to>
                                        <p:strVal val="visible"/>
                                      </p:to>
                                    </p:set>
                                    <p:animEffect filter="fade" transition="in">
                                      <p:cBhvr>
                                        <p:cTn dur="1"/>
                                        <p:tgtEl>
                                          <p:spTgt spid="4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3" st="3"/>
                                            </p:txEl>
                                          </p:spTgt>
                                        </p:tgtEl>
                                        <p:attrNameLst>
                                          <p:attrName>style.visibility</p:attrName>
                                        </p:attrNameLst>
                                      </p:cBhvr>
                                      <p:to>
                                        <p:strVal val="visible"/>
                                      </p:to>
                                    </p:set>
                                    <p:animEffect filter="fade" transition="in">
                                      <p:cBhvr>
                                        <p:cTn dur="1"/>
                                        <p:tgtEl>
                                          <p:spTgt spid="4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4" st="4"/>
                                            </p:txEl>
                                          </p:spTgt>
                                        </p:tgtEl>
                                        <p:attrNameLst>
                                          <p:attrName>style.visibility</p:attrName>
                                        </p:attrNameLst>
                                      </p:cBhvr>
                                      <p:to>
                                        <p:strVal val="visible"/>
                                      </p:to>
                                    </p:set>
                                    <p:animEffect filter="fade" transition="in">
                                      <p:cBhvr>
                                        <p:cTn dur="1"/>
                                        <p:tgtEl>
                                          <p:spTgt spid="47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3"/>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Font typeface="Calibri"/>
              <a:buNone/>
            </a:pPr>
            <a:r>
              <a:rPr lang="en" sz="2800"/>
              <a:t>The Need for Responsible Judgment</a:t>
            </a:r>
            <a:endParaRPr/>
          </a:p>
          <a:p>
            <a:pPr indent="-342900" lvl="0" marL="342900" rtl="0" algn="l">
              <a:lnSpc>
                <a:spcPct val="80000"/>
              </a:lnSpc>
              <a:spcBef>
                <a:spcPts val="560"/>
              </a:spcBef>
              <a:spcAft>
                <a:spcPts val="0"/>
              </a:spcAft>
              <a:buSzPts val="2800"/>
              <a:buChar char="▪"/>
            </a:pPr>
            <a:r>
              <a:rPr lang="en" sz="2800"/>
              <a:t>Wisdom of the crowd</a:t>
            </a:r>
            <a:endParaRPr/>
          </a:p>
          <a:p>
            <a:pPr indent="-285750" lvl="1" marL="742950" rtl="0" algn="l">
              <a:lnSpc>
                <a:spcPct val="80000"/>
              </a:lnSpc>
              <a:spcBef>
                <a:spcPts val="480"/>
              </a:spcBef>
              <a:spcAft>
                <a:spcPts val="0"/>
              </a:spcAft>
              <a:buSzPts val="1920"/>
              <a:buChar char="▪"/>
            </a:pPr>
            <a:r>
              <a:rPr lang="en" sz="2400"/>
              <a:t>Problems of unreliable information are not new</a:t>
            </a:r>
            <a:endParaRPr/>
          </a:p>
          <a:p>
            <a:pPr indent="-285750" lvl="1" marL="742950" rtl="0" algn="l">
              <a:lnSpc>
                <a:spcPct val="80000"/>
              </a:lnSpc>
              <a:spcBef>
                <a:spcPts val="480"/>
              </a:spcBef>
              <a:spcAft>
                <a:spcPts val="0"/>
              </a:spcAft>
              <a:buSzPts val="1920"/>
              <a:buChar char="▪"/>
            </a:pPr>
            <a:r>
              <a:rPr lang="en" sz="2400"/>
              <a:t>The Web magnifies the problems</a:t>
            </a:r>
            <a:endParaRPr/>
          </a:p>
          <a:p>
            <a:pPr indent="-285750" lvl="1" marL="742950" rtl="0" algn="l">
              <a:lnSpc>
                <a:spcPct val="80000"/>
              </a:lnSpc>
              <a:spcBef>
                <a:spcPts val="480"/>
              </a:spcBef>
              <a:spcAft>
                <a:spcPts val="0"/>
              </a:spcAft>
              <a:buSzPts val="1920"/>
              <a:buChar char="▪"/>
            </a:pPr>
            <a:r>
              <a:rPr lang="en" sz="2400"/>
              <a:t>Rating systems are easy to manipulate</a:t>
            </a:r>
            <a:endParaRPr/>
          </a:p>
          <a:p>
            <a:pPr indent="-342900" lvl="0" marL="342900" rtl="0" algn="l">
              <a:lnSpc>
                <a:spcPct val="80000"/>
              </a:lnSpc>
              <a:spcBef>
                <a:spcPts val="560"/>
              </a:spcBef>
              <a:spcAft>
                <a:spcPts val="0"/>
              </a:spcAft>
              <a:buSzPts val="2800"/>
              <a:buChar char="▪"/>
            </a:pPr>
            <a:r>
              <a:rPr lang="en" sz="2800"/>
              <a:t>Vulnerable viewers</a:t>
            </a:r>
            <a:endParaRPr/>
          </a:p>
          <a:p>
            <a:pPr indent="-285750" lvl="1" marL="742950" rtl="0" algn="l">
              <a:lnSpc>
                <a:spcPct val="80000"/>
              </a:lnSpc>
              <a:spcBef>
                <a:spcPts val="480"/>
              </a:spcBef>
              <a:spcAft>
                <a:spcPts val="0"/>
              </a:spcAft>
              <a:buSzPts val="1920"/>
              <a:buChar char="▪"/>
            </a:pPr>
            <a:r>
              <a:rPr lang="en" sz="2400"/>
              <a:t>Less educated individuals</a:t>
            </a:r>
            <a:endParaRPr/>
          </a:p>
          <a:p>
            <a:pPr indent="-285750" lvl="1" marL="742950" rtl="0" algn="l">
              <a:lnSpc>
                <a:spcPct val="80000"/>
              </a:lnSpc>
              <a:spcBef>
                <a:spcPts val="480"/>
              </a:spcBef>
              <a:spcAft>
                <a:spcPts val="0"/>
              </a:spcAft>
              <a:buSzPts val="1920"/>
              <a:buChar char="▪"/>
            </a:pPr>
            <a:r>
              <a:rPr lang="en" sz="2400"/>
              <a:t>Children</a:t>
            </a:r>
            <a:endParaRPr sz="2400"/>
          </a:p>
        </p:txBody>
      </p:sp>
      <p:pic>
        <p:nvPicPr>
          <p:cNvPr id="481" name="Google Shape;481;p73"/>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482" name="Google Shape;482;p73"/>
          <p:cNvSpPr txBox="1"/>
          <p:nvPr>
            <p:ph idx="11" type="ftr"/>
          </p:nvPr>
        </p:nvSpPr>
        <p:spPr>
          <a:xfrm>
            <a:off x="5391150" y="4857750"/>
            <a:ext cx="37528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0" st="0"/>
                                            </p:txEl>
                                          </p:spTgt>
                                        </p:tgtEl>
                                        <p:attrNameLst>
                                          <p:attrName>style.visibility</p:attrName>
                                        </p:attrNameLst>
                                      </p:cBhvr>
                                      <p:to>
                                        <p:strVal val="visible"/>
                                      </p:to>
                                    </p:set>
                                    <p:animEffect filter="fade" transition="in">
                                      <p:cBhvr>
                                        <p:cTn dur="1"/>
                                        <p:tgtEl>
                                          <p:spTgt spid="4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1" st="1"/>
                                            </p:txEl>
                                          </p:spTgt>
                                        </p:tgtEl>
                                        <p:attrNameLst>
                                          <p:attrName>style.visibility</p:attrName>
                                        </p:attrNameLst>
                                      </p:cBhvr>
                                      <p:to>
                                        <p:strVal val="visible"/>
                                      </p:to>
                                    </p:set>
                                    <p:animEffect filter="fade" transition="in">
                                      <p:cBhvr>
                                        <p:cTn dur="1"/>
                                        <p:tgtEl>
                                          <p:spTgt spid="4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2" st="2"/>
                                            </p:txEl>
                                          </p:spTgt>
                                        </p:tgtEl>
                                        <p:attrNameLst>
                                          <p:attrName>style.visibility</p:attrName>
                                        </p:attrNameLst>
                                      </p:cBhvr>
                                      <p:to>
                                        <p:strVal val="visible"/>
                                      </p:to>
                                    </p:set>
                                    <p:animEffect filter="fade" transition="in">
                                      <p:cBhvr>
                                        <p:cTn dur="1"/>
                                        <p:tgtEl>
                                          <p:spTgt spid="4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3" st="3"/>
                                            </p:txEl>
                                          </p:spTgt>
                                        </p:tgtEl>
                                        <p:attrNameLst>
                                          <p:attrName>style.visibility</p:attrName>
                                        </p:attrNameLst>
                                      </p:cBhvr>
                                      <p:to>
                                        <p:strVal val="visible"/>
                                      </p:to>
                                    </p:set>
                                    <p:animEffect filter="fade" transition="in">
                                      <p:cBhvr>
                                        <p:cTn dur="1"/>
                                        <p:tgtEl>
                                          <p:spTgt spid="4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4" st="4"/>
                                            </p:txEl>
                                          </p:spTgt>
                                        </p:tgtEl>
                                        <p:attrNameLst>
                                          <p:attrName>style.visibility</p:attrName>
                                        </p:attrNameLst>
                                      </p:cBhvr>
                                      <p:to>
                                        <p:strVal val="visible"/>
                                      </p:to>
                                    </p:set>
                                    <p:animEffect filter="fade" transition="in">
                                      <p:cBhvr>
                                        <p:cTn dur="1"/>
                                        <p:tgtEl>
                                          <p:spTgt spid="4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5" st="5"/>
                                            </p:txEl>
                                          </p:spTgt>
                                        </p:tgtEl>
                                        <p:attrNameLst>
                                          <p:attrName>style.visibility</p:attrName>
                                        </p:attrNameLst>
                                      </p:cBhvr>
                                      <p:to>
                                        <p:strVal val="visible"/>
                                      </p:to>
                                    </p:set>
                                    <p:animEffect filter="fade" transition="in">
                                      <p:cBhvr>
                                        <p:cTn dur="1"/>
                                        <p:tgtEl>
                                          <p:spTgt spid="4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6" st="6"/>
                                            </p:txEl>
                                          </p:spTgt>
                                        </p:tgtEl>
                                        <p:attrNameLst>
                                          <p:attrName>style.visibility</p:attrName>
                                        </p:attrNameLst>
                                      </p:cBhvr>
                                      <p:to>
                                        <p:strVal val="visible"/>
                                      </p:to>
                                    </p:set>
                                    <p:animEffect filter="fade" transition="in">
                                      <p:cBhvr>
                                        <p:cTn dur="1"/>
                                        <p:tgtEl>
                                          <p:spTgt spid="4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7" st="7"/>
                                            </p:txEl>
                                          </p:spTgt>
                                        </p:tgtEl>
                                        <p:attrNameLst>
                                          <p:attrName>style.visibility</p:attrName>
                                        </p:attrNameLst>
                                      </p:cBhvr>
                                      <p:to>
                                        <p:strVal val="visible"/>
                                      </p:to>
                                    </p:set>
                                    <p:animEffect filter="fade" transition="in">
                                      <p:cBhvr>
                                        <p:cTn dur="1"/>
                                        <p:tgtEl>
                                          <p:spTgt spid="48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4"/>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Font typeface="Calibri"/>
              <a:buNone/>
            </a:pPr>
            <a:r>
              <a:rPr lang="en" sz="2800"/>
              <a:t>The Need for Responsible Judgment</a:t>
            </a:r>
            <a:endParaRPr/>
          </a:p>
          <a:p>
            <a:pPr indent="-342900" lvl="0" marL="342900" rtl="0" algn="l">
              <a:spcBef>
                <a:spcPts val="560"/>
              </a:spcBef>
              <a:spcAft>
                <a:spcPts val="0"/>
              </a:spcAft>
              <a:buSzPts val="2800"/>
              <a:buChar char="▪"/>
            </a:pPr>
            <a:r>
              <a:rPr lang="en" sz="2800"/>
              <a:t>Narrowing the information stream</a:t>
            </a:r>
            <a:endParaRPr sz="2800"/>
          </a:p>
          <a:p>
            <a:pPr indent="-321310" lvl="1" marL="742950" rtl="0" algn="l">
              <a:spcBef>
                <a:spcPts val="560"/>
              </a:spcBef>
              <a:spcAft>
                <a:spcPts val="0"/>
              </a:spcAft>
              <a:buSzPts val="2800"/>
              <a:buChar char="▪"/>
            </a:pPr>
            <a:r>
              <a:rPr lang="en"/>
              <a:t>Do people actually seek alternative opinions?</a:t>
            </a:r>
            <a:endParaRPr/>
          </a:p>
          <a:p>
            <a:pPr indent="-285750" lvl="1" marL="742950" rtl="0" algn="l">
              <a:spcBef>
                <a:spcPts val="560"/>
              </a:spcBef>
              <a:spcAft>
                <a:spcPts val="0"/>
              </a:spcAft>
              <a:buSzPts val="2240"/>
              <a:buChar char="▪"/>
            </a:pPr>
            <a:r>
              <a:rPr lang="en"/>
              <a:t>Do people vote based on reason?</a:t>
            </a:r>
            <a:endParaRPr/>
          </a:p>
          <a:p>
            <a:pPr indent="-285750" lvl="1" marL="742950" rtl="0" algn="l">
              <a:spcBef>
                <a:spcPts val="560"/>
              </a:spcBef>
              <a:spcAft>
                <a:spcPts val="0"/>
              </a:spcAft>
              <a:buSzPts val="2240"/>
              <a:buChar char="▪"/>
            </a:pPr>
            <a:r>
              <a:rPr lang="en"/>
              <a:t>Voting patterns are affected by unconscious biases.</a:t>
            </a:r>
            <a:endParaRPr/>
          </a:p>
          <a:p>
            <a:pPr indent="-342900" lvl="0" marL="342900" rtl="0" algn="l">
              <a:spcBef>
                <a:spcPts val="560"/>
              </a:spcBef>
              <a:spcAft>
                <a:spcPts val="0"/>
              </a:spcAft>
              <a:buSzPts val="3000"/>
              <a:buChar char="▪"/>
            </a:pPr>
            <a:r>
              <a:rPr lang="en"/>
              <a:t>Is the prevailing opinion based on ideas with intellectual merit?</a:t>
            </a:r>
            <a:endParaRPr/>
          </a:p>
          <a:p>
            <a:pPr indent="0" lvl="1" marL="457200" rtl="0" algn="l">
              <a:lnSpc>
                <a:spcPct val="80000"/>
              </a:lnSpc>
              <a:spcBef>
                <a:spcPts val="480"/>
              </a:spcBef>
              <a:spcAft>
                <a:spcPts val="0"/>
              </a:spcAft>
              <a:buSzPts val="1920"/>
              <a:buFont typeface="Noto Sans Symbols"/>
              <a:buNone/>
            </a:pPr>
            <a:r>
              <a:t/>
            </a:r>
            <a:endParaRPr sz="2400"/>
          </a:p>
        </p:txBody>
      </p:sp>
      <p:pic>
        <p:nvPicPr>
          <p:cNvPr id="489" name="Google Shape;489;p74"/>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490" name="Google Shape;490;p74"/>
          <p:cNvSpPr txBox="1"/>
          <p:nvPr>
            <p:ph idx="11" type="ftr"/>
          </p:nvPr>
        </p:nvSpPr>
        <p:spPr>
          <a:xfrm>
            <a:off x="5391150" y="4857750"/>
            <a:ext cx="37528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0" st="0"/>
                                            </p:txEl>
                                          </p:spTgt>
                                        </p:tgtEl>
                                        <p:attrNameLst>
                                          <p:attrName>style.visibility</p:attrName>
                                        </p:attrNameLst>
                                      </p:cBhvr>
                                      <p:to>
                                        <p:strVal val="visible"/>
                                      </p:to>
                                    </p:set>
                                    <p:animEffect filter="fade" transition="in">
                                      <p:cBhvr>
                                        <p:cTn dur="1"/>
                                        <p:tgtEl>
                                          <p:spTgt spid="4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1" st="1"/>
                                            </p:txEl>
                                          </p:spTgt>
                                        </p:tgtEl>
                                        <p:attrNameLst>
                                          <p:attrName>style.visibility</p:attrName>
                                        </p:attrNameLst>
                                      </p:cBhvr>
                                      <p:to>
                                        <p:strVal val="visible"/>
                                      </p:to>
                                    </p:set>
                                    <p:animEffect filter="fade" transition="in">
                                      <p:cBhvr>
                                        <p:cTn dur="1"/>
                                        <p:tgtEl>
                                          <p:spTgt spid="4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2" st="2"/>
                                            </p:txEl>
                                          </p:spTgt>
                                        </p:tgtEl>
                                        <p:attrNameLst>
                                          <p:attrName>style.visibility</p:attrName>
                                        </p:attrNameLst>
                                      </p:cBhvr>
                                      <p:to>
                                        <p:strVal val="visible"/>
                                      </p:to>
                                    </p:set>
                                    <p:animEffect filter="fade" transition="in">
                                      <p:cBhvr>
                                        <p:cTn dur="1"/>
                                        <p:tgtEl>
                                          <p:spTgt spid="4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3" st="3"/>
                                            </p:txEl>
                                          </p:spTgt>
                                        </p:tgtEl>
                                        <p:attrNameLst>
                                          <p:attrName>style.visibility</p:attrName>
                                        </p:attrNameLst>
                                      </p:cBhvr>
                                      <p:to>
                                        <p:strVal val="visible"/>
                                      </p:to>
                                    </p:set>
                                    <p:animEffect filter="fade" transition="in">
                                      <p:cBhvr>
                                        <p:cTn dur="1"/>
                                        <p:tgtEl>
                                          <p:spTgt spid="4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4" st="4"/>
                                            </p:txEl>
                                          </p:spTgt>
                                        </p:tgtEl>
                                        <p:attrNameLst>
                                          <p:attrName>style.visibility</p:attrName>
                                        </p:attrNameLst>
                                      </p:cBhvr>
                                      <p:to>
                                        <p:strVal val="visible"/>
                                      </p:to>
                                    </p:set>
                                    <p:animEffect filter="fade" transition="in">
                                      <p:cBhvr>
                                        <p:cTn dur="1"/>
                                        <p:tgtEl>
                                          <p:spTgt spid="4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5" st="5"/>
                                            </p:txEl>
                                          </p:spTgt>
                                        </p:tgtEl>
                                        <p:attrNameLst>
                                          <p:attrName>style.visibility</p:attrName>
                                        </p:attrNameLst>
                                      </p:cBhvr>
                                      <p:to>
                                        <p:strVal val="visible"/>
                                      </p:to>
                                    </p:set>
                                    <p:animEffect filter="fade" transition="in">
                                      <p:cBhvr>
                                        <p:cTn dur="1"/>
                                        <p:tgtEl>
                                          <p:spTgt spid="4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6" st="6"/>
                                            </p:txEl>
                                          </p:spTgt>
                                        </p:tgtEl>
                                        <p:attrNameLst>
                                          <p:attrName>style.visibility</p:attrName>
                                        </p:attrNameLst>
                                      </p:cBhvr>
                                      <p:to>
                                        <p:strVal val="visible"/>
                                      </p:to>
                                    </p:set>
                                    <p:animEffect filter="fade" transition="in">
                                      <p:cBhvr>
                                        <p:cTn dur="1"/>
                                        <p:tgtEl>
                                          <p:spTgt spid="48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5"/>
          <p:cNvSpPr txBox="1"/>
          <p:nvPr>
            <p:ph idx="1" type="body"/>
          </p:nvPr>
        </p:nvSpPr>
        <p:spPr>
          <a:xfrm>
            <a:off x="1219200" y="11430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800"/>
              <a:buFont typeface="Calibri"/>
              <a:buNone/>
            </a:pPr>
            <a:r>
              <a:rPr lang="en" sz="2800"/>
              <a:t>Criticisms of Computing Technologies</a:t>
            </a:r>
            <a:endParaRPr sz="2800"/>
          </a:p>
          <a:p>
            <a:pPr indent="-330200" lvl="0" marL="342900" rtl="0" algn="l">
              <a:lnSpc>
                <a:spcPct val="80000"/>
              </a:lnSpc>
              <a:spcBef>
                <a:spcPts val="480"/>
              </a:spcBef>
              <a:spcAft>
                <a:spcPts val="0"/>
              </a:spcAft>
              <a:buSzPts val="2200"/>
              <a:buChar char="▪"/>
            </a:pPr>
            <a:r>
              <a:rPr lang="en" sz="2200"/>
              <a:t>Computers cause massive unemployment and de-skilling of jobs.</a:t>
            </a:r>
            <a:endParaRPr sz="2200"/>
          </a:p>
          <a:p>
            <a:pPr indent="-330200" lvl="0" marL="342900" rtl="0" algn="l">
              <a:lnSpc>
                <a:spcPct val="80000"/>
              </a:lnSpc>
              <a:spcBef>
                <a:spcPts val="480"/>
              </a:spcBef>
              <a:spcAft>
                <a:spcPts val="0"/>
              </a:spcAft>
              <a:buSzPts val="2200"/>
              <a:buChar char="▪"/>
            </a:pPr>
            <a:r>
              <a:rPr lang="en" sz="2200"/>
              <a:t>Computers “manufacture needs”; we use them because they are there, not because they satisfy real needs.</a:t>
            </a:r>
            <a:endParaRPr sz="2200"/>
          </a:p>
          <a:p>
            <a:pPr indent="-330200" lvl="0" marL="342900" rtl="0" algn="l">
              <a:lnSpc>
                <a:spcPct val="80000"/>
              </a:lnSpc>
              <a:spcBef>
                <a:spcPts val="480"/>
              </a:spcBef>
              <a:spcAft>
                <a:spcPts val="0"/>
              </a:spcAft>
              <a:buSzPts val="2200"/>
              <a:buChar char="▪"/>
            </a:pPr>
            <a:r>
              <a:rPr lang="en" sz="2200"/>
              <a:t>Computers cause social inequity</a:t>
            </a:r>
            <a:endParaRPr sz="2800"/>
          </a:p>
          <a:p>
            <a:pPr indent="-330200" lvl="0" marL="342900" rtl="0" algn="l">
              <a:lnSpc>
                <a:spcPct val="80000"/>
              </a:lnSpc>
              <a:spcBef>
                <a:spcPts val="480"/>
              </a:spcBef>
              <a:spcAft>
                <a:spcPts val="0"/>
              </a:spcAft>
              <a:buSzPts val="2200"/>
              <a:buChar char="▪"/>
            </a:pPr>
            <a:r>
              <a:rPr lang="en" sz="2200"/>
              <a:t>Computers cause social disintegration; they are dehumanizing. They weaken communities and lead to isolation of people from each other.</a:t>
            </a:r>
            <a:endParaRPr sz="2200"/>
          </a:p>
          <a:p>
            <a:pPr indent="-330200" lvl="0" marL="342900" rtl="0" algn="l">
              <a:lnSpc>
                <a:spcPct val="80000"/>
              </a:lnSpc>
              <a:spcBef>
                <a:spcPts val="480"/>
              </a:spcBef>
              <a:spcAft>
                <a:spcPts val="0"/>
              </a:spcAft>
              <a:buSzPts val="2200"/>
              <a:buChar char="▪"/>
            </a:pPr>
            <a:r>
              <a:rPr lang="en" sz="2200"/>
              <a:t>Computers are another tool for societal leaders to manipulate people into falling in line</a:t>
            </a:r>
            <a:endParaRPr sz="2200"/>
          </a:p>
          <a:p>
            <a:pPr indent="-283210" lvl="1" marL="742950" rtl="0" algn="l">
              <a:lnSpc>
                <a:spcPct val="80000"/>
              </a:lnSpc>
              <a:spcBef>
                <a:spcPts val="480"/>
              </a:spcBef>
              <a:spcAft>
                <a:spcPts val="0"/>
              </a:spcAft>
              <a:buSzPts val="2200"/>
              <a:buChar char="▪"/>
            </a:pPr>
            <a:r>
              <a:rPr lang="en" sz="2200"/>
              <a:t>social media reinforces the glamour of the perfect life</a:t>
            </a:r>
            <a:endParaRPr sz="2200"/>
          </a:p>
        </p:txBody>
      </p:sp>
      <p:pic>
        <p:nvPicPr>
          <p:cNvPr id="496" name="Google Shape;496;p75"/>
          <p:cNvPicPr preferRelativeResize="0"/>
          <p:nvPr>
            <p:ph type="title"/>
          </p:nvPr>
        </p:nvPicPr>
        <p:blipFill rotWithShape="1">
          <a:blip r:embed="rId3">
            <a:alphaModFix/>
          </a:blip>
          <a:srcRect b="0" l="0" r="0" t="0"/>
          <a:stretch/>
        </p:blipFill>
        <p:spPr>
          <a:xfrm>
            <a:off x="950913" y="-9525"/>
            <a:ext cx="7785100" cy="1138238"/>
          </a:xfrm>
          <a:prstGeom prst="rect">
            <a:avLst/>
          </a:prstGeom>
          <a:noFill/>
          <a:ln>
            <a:noFill/>
          </a:ln>
          <a:effectLst>
            <a:outerShdw blurRad="63500" rotWithShape="0" algn="ctr" dir="3179998" dist="33020">
              <a:srgbClr val="000000">
                <a:alpha val="29803"/>
              </a:srgbClr>
            </a:outerShdw>
          </a:effectLst>
        </p:spPr>
      </p:pic>
      <p:sp>
        <p:nvSpPr>
          <p:cNvPr id="497" name="Google Shape;497;p75"/>
          <p:cNvSpPr txBox="1"/>
          <p:nvPr>
            <p:ph idx="11" type="ftr"/>
          </p:nvPr>
        </p:nvSpPr>
        <p:spPr>
          <a:xfrm>
            <a:off x="5391150" y="4857750"/>
            <a:ext cx="375285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
                                        <p:tgtEl>
                                          <p:spTgt spid="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11150" lvl="0" marL="342900" rtl="0" algn="l">
              <a:spcBef>
                <a:spcPts val="0"/>
              </a:spcBef>
              <a:spcAft>
                <a:spcPts val="0"/>
              </a:spcAft>
              <a:buClr>
                <a:srgbClr val="A5A5A5"/>
              </a:buClr>
              <a:buSzPts val="2500"/>
              <a:buFont typeface="Noto Sans Symbols"/>
              <a:buChar char="▪"/>
            </a:pPr>
            <a:r>
              <a:rPr lang="en" sz="2500"/>
              <a:t>We can argue that leaking is typically NOT ethical (especially from Deontology)</a:t>
            </a:r>
            <a:endParaRPr sz="2500"/>
          </a:p>
          <a:p>
            <a:pPr indent="-254000" lvl="1" marL="742950" rtl="0" algn="l">
              <a:spcBef>
                <a:spcPts val="560"/>
              </a:spcBef>
              <a:spcAft>
                <a:spcPts val="0"/>
              </a:spcAft>
              <a:buSzPts val="900"/>
              <a:buChar char="▪"/>
            </a:pPr>
            <a:r>
              <a:rPr lang="en" sz="2300"/>
              <a:t>Documents are obtained by:</a:t>
            </a:r>
            <a:endParaRPr sz="2300"/>
          </a:p>
          <a:p>
            <a:pPr indent="-196850" lvl="2" marL="1143000" rtl="0" algn="l">
              <a:spcBef>
                <a:spcPts val="480"/>
              </a:spcBef>
              <a:spcAft>
                <a:spcPts val="0"/>
              </a:spcAft>
              <a:buSzPts val="1900"/>
              <a:buChar char="▪"/>
            </a:pPr>
            <a:r>
              <a:rPr lang="en" sz="1900"/>
              <a:t>Hacking</a:t>
            </a:r>
            <a:endParaRPr sz="1900"/>
          </a:p>
          <a:p>
            <a:pPr indent="-196850" lvl="2" marL="1143000" rtl="0" algn="l">
              <a:spcBef>
                <a:spcPts val="480"/>
              </a:spcBef>
              <a:spcAft>
                <a:spcPts val="0"/>
              </a:spcAft>
              <a:buSzPts val="1900"/>
              <a:buChar char="▪"/>
            </a:pPr>
            <a:r>
              <a:rPr lang="en" sz="1900"/>
              <a:t>Theft</a:t>
            </a:r>
            <a:endParaRPr sz="1900"/>
          </a:p>
          <a:p>
            <a:pPr indent="-196850" lvl="2" marL="1143000" rtl="0" algn="l">
              <a:spcBef>
                <a:spcPts val="480"/>
              </a:spcBef>
              <a:spcAft>
                <a:spcPts val="0"/>
              </a:spcAft>
              <a:buSzPts val="1900"/>
              <a:buChar char="▪"/>
            </a:pPr>
            <a:r>
              <a:rPr lang="en" sz="1900"/>
              <a:t>Etc.</a:t>
            </a:r>
            <a:endParaRPr sz="1900"/>
          </a:p>
          <a:p>
            <a:pPr indent="-311150" lvl="0" marL="342900" rtl="0" algn="l">
              <a:spcBef>
                <a:spcPts val="600"/>
              </a:spcBef>
              <a:spcAft>
                <a:spcPts val="0"/>
              </a:spcAft>
              <a:buClr>
                <a:srgbClr val="A5A5A5"/>
              </a:buClr>
              <a:buSzPts val="2500"/>
              <a:buFont typeface="Noto Sans Symbols"/>
              <a:buChar char="▪"/>
            </a:pPr>
            <a:r>
              <a:rPr lang="en" sz="2500"/>
              <a:t>Reasons for leaking must be strong enough to overcome ethical arguments against it</a:t>
            </a:r>
            <a:endParaRPr sz="2500"/>
          </a:p>
          <a:p>
            <a:pPr indent="-254000" lvl="1" marL="742950" rtl="0" algn="l">
              <a:spcBef>
                <a:spcPts val="560"/>
              </a:spcBef>
              <a:spcAft>
                <a:spcPts val="0"/>
              </a:spcAft>
              <a:buSzPts val="900"/>
              <a:buChar char="▪"/>
            </a:pPr>
            <a:r>
              <a:rPr lang="en" sz="2300"/>
              <a:t>Expose Corruption</a:t>
            </a:r>
            <a:endParaRPr sz="2300"/>
          </a:p>
          <a:p>
            <a:pPr indent="-254000" lvl="1" marL="742950" rtl="0" algn="l">
              <a:spcBef>
                <a:spcPts val="560"/>
              </a:spcBef>
              <a:spcAft>
                <a:spcPts val="0"/>
              </a:spcAft>
              <a:buSzPts val="900"/>
              <a:buChar char="▪"/>
            </a:pPr>
            <a:r>
              <a:rPr lang="en" sz="2300"/>
              <a:t>But in mass, done carelessly, can cause harm</a:t>
            </a:r>
            <a:endParaRPr sz="2300"/>
          </a:p>
        </p:txBody>
      </p:sp>
      <p:sp>
        <p:nvSpPr>
          <p:cNvPr id="153" name="Google Shape;153;p32"/>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a:t>
            </a:r>
            <a:endParaRPr/>
          </a:p>
        </p:txBody>
      </p:sp>
      <p:pic>
        <p:nvPicPr>
          <p:cNvPr id="154" name="Google Shape;154;p32"/>
          <p:cNvPicPr preferRelativeResize="0"/>
          <p:nvPr/>
        </p:nvPicPr>
        <p:blipFill rotWithShape="1">
          <a:blip r:embed="rId3">
            <a:alphaModFix/>
          </a:blip>
          <a:srcRect b="0" l="0" r="0" t="0"/>
          <a:stretch/>
        </p:blipFill>
        <p:spPr>
          <a:xfrm>
            <a:off x="982713" y="27403"/>
            <a:ext cx="5628084" cy="1083469"/>
          </a:xfrm>
          <a:prstGeom prst="rect">
            <a:avLst/>
          </a:prstGeom>
          <a:noFill/>
          <a:ln>
            <a:noFill/>
          </a:ln>
          <a:effectLst>
            <a:outerShdw blurRad="63500" rotWithShape="0" algn="ctr" dir="3179998" dist="33020">
              <a:srgbClr val="000000">
                <a:alpha val="298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1"/>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1"/>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1"/>
                                        <p:tgtEl>
                                          <p:spTgt spid="1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1"/>
                                        <p:tgtEl>
                                          <p:spTgt spid="15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idx="1" type="body"/>
          </p:nvPr>
        </p:nvSpPr>
        <p:spPr>
          <a:xfrm>
            <a:off x="1219200" y="1028700"/>
            <a:ext cx="76962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 sz="2800"/>
              <a:t>Leaks</a:t>
            </a:r>
            <a:endParaRPr/>
          </a:p>
          <a:p>
            <a:pPr indent="-285750" lvl="1" marL="742950" rtl="0" algn="l">
              <a:spcBef>
                <a:spcPts val="520"/>
              </a:spcBef>
              <a:spcAft>
                <a:spcPts val="0"/>
              </a:spcAft>
              <a:buSzPts val="1300"/>
              <a:buChar char="▪"/>
            </a:pPr>
            <a:r>
              <a:rPr lang="en" sz="2600"/>
              <a:t>Responsibilities of operators of websites for leaks</a:t>
            </a:r>
            <a:endParaRPr sz="2600"/>
          </a:p>
          <a:p>
            <a:pPr indent="-342900" lvl="0" marL="342900" rtl="0" algn="l">
              <a:spcBef>
                <a:spcPts val="560"/>
              </a:spcBef>
              <a:spcAft>
                <a:spcPts val="0"/>
              </a:spcAft>
              <a:buSzPts val="2800"/>
              <a:buChar char="▪"/>
            </a:pPr>
            <a:r>
              <a:rPr lang="en" sz="2800"/>
              <a:t>Operator of website with leaks should:</a:t>
            </a:r>
            <a:endParaRPr/>
          </a:p>
          <a:p>
            <a:pPr indent="-285750" lvl="1" marL="742950" rtl="0" algn="l">
              <a:spcBef>
                <a:spcPts val="520"/>
              </a:spcBef>
              <a:spcAft>
                <a:spcPts val="0"/>
              </a:spcAft>
              <a:buSzPts val="1300"/>
              <a:buChar char="▪"/>
            </a:pPr>
            <a:r>
              <a:rPr lang="en" sz="2600"/>
              <a:t>Be providing an important public service</a:t>
            </a:r>
            <a:endParaRPr/>
          </a:p>
          <a:p>
            <a:pPr indent="-285750" lvl="1" marL="742950" rtl="0" algn="l">
              <a:spcBef>
                <a:spcPts val="520"/>
              </a:spcBef>
              <a:spcAft>
                <a:spcPts val="0"/>
              </a:spcAft>
              <a:buSzPts val="1300"/>
              <a:buChar char="▪"/>
            </a:pPr>
            <a:r>
              <a:rPr lang="en" sz="2600"/>
              <a:t>Avoid abuse of the site</a:t>
            </a:r>
            <a:endParaRPr/>
          </a:p>
          <a:p>
            <a:pPr indent="-285750" lvl="1" marL="742950" rtl="0" algn="l">
              <a:spcBef>
                <a:spcPts val="520"/>
              </a:spcBef>
              <a:spcAft>
                <a:spcPts val="0"/>
              </a:spcAft>
              <a:buSzPts val="1300"/>
              <a:buChar char="▪"/>
            </a:pPr>
            <a:r>
              <a:rPr lang="en" sz="2600"/>
              <a:t>Protect Whistleblowers</a:t>
            </a:r>
            <a:endParaRPr/>
          </a:p>
          <a:p>
            <a:pPr indent="-285750" lvl="1" marL="742950" rtl="0" algn="l">
              <a:spcBef>
                <a:spcPts val="520"/>
              </a:spcBef>
              <a:spcAft>
                <a:spcPts val="0"/>
              </a:spcAft>
              <a:buSzPts val="1300"/>
              <a:buChar char="▪"/>
            </a:pPr>
            <a:r>
              <a:rPr lang="en" sz="2600"/>
              <a:t>Policy to handle request or demands of law enforcement</a:t>
            </a:r>
            <a:endParaRPr/>
          </a:p>
        </p:txBody>
      </p:sp>
      <p:pic>
        <p:nvPicPr>
          <p:cNvPr id="161" name="Google Shape;161;p33"/>
          <p:cNvPicPr preferRelativeResize="0"/>
          <p:nvPr>
            <p:ph type="title"/>
          </p:nvPr>
        </p:nvPicPr>
        <p:blipFill rotWithShape="1">
          <a:blip r:embed="rId3">
            <a:alphaModFix/>
          </a:blip>
          <a:srcRect b="0" l="0" r="0" t="0"/>
          <a:stretch/>
        </p:blipFill>
        <p:spPr>
          <a:xfrm>
            <a:off x="969963" y="22622"/>
            <a:ext cx="7504112" cy="1083469"/>
          </a:xfrm>
          <a:prstGeom prst="rect">
            <a:avLst/>
          </a:prstGeom>
          <a:noFill/>
          <a:ln>
            <a:noFill/>
          </a:ln>
          <a:effectLst>
            <a:outerShdw blurRad="63500" rotWithShape="0" algn="ctr" dir="3179998" dist="33020">
              <a:srgbClr val="000000">
                <a:alpha val="29803"/>
              </a:srgbClr>
            </a:outerShdw>
          </a:effectLst>
        </p:spPr>
      </p:pic>
      <p:sp>
        <p:nvSpPr>
          <p:cNvPr id="162" name="Google Shape;162;p33"/>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 sz="2800"/>
              <a:t>Positive uses of anonymity</a:t>
            </a:r>
            <a:endParaRPr/>
          </a:p>
          <a:p>
            <a:pPr indent="-285750" lvl="1" marL="742950" rtl="0" algn="l">
              <a:spcBef>
                <a:spcPts val="560"/>
              </a:spcBef>
              <a:spcAft>
                <a:spcPts val="0"/>
              </a:spcAft>
              <a:buSzPts val="1400"/>
              <a:buChar char="▪"/>
            </a:pPr>
            <a:r>
              <a:rPr lang="en"/>
              <a:t>Protect political speech</a:t>
            </a:r>
            <a:endParaRPr/>
          </a:p>
          <a:p>
            <a:pPr indent="-228600" lvl="2" marL="1143000" rtl="0" algn="l">
              <a:spcBef>
                <a:spcPts val="560"/>
              </a:spcBef>
              <a:spcAft>
                <a:spcPts val="0"/>
              </a:spcAft>
              <a:buSzPts val="2400"/>
              <a:buChar char="▪"/>
            </a:pPr>
            <a:r>
              <a:rPr lang="en"/>
              <a:t>Example: Thomas Paine’s </a:t>
            </a:r>
            <a:r>
              <a:rPr i="1" lang="en"/>
              <a:t>Common Sense</a:t>
            </a:r>
            <a:endParaRPr i="1"/>
          </a:p>
          <a:p>
            <a:pPr indent="-285750" lvl="1" marL="742950" rtl="0" algn="l">
              <a:spcBef>
                <a:spcPts val="560"/>
              </a:spcBef>
              <a:spcAft>
                <a:spcPts val="0"/>
              </a:spcAft>
              <a:buSzPts val="1400"/>
              <a:buChar char="▪"/>
            </a:pPr>
            <a:r>
              <a:rPr lang="en"/>
              <a:t>Protect against retaliation and embarrassment</a:t>
            </a:r>
            <a:endParaRPr/>
          </a:p>
          <a:p>
            <a:pPr indent="0" lvl="0" marL="190500" rtl="0" algn="l">
              <a:spcBef>
                <a:spcPts val="600"/>
              </a:spcBef>
              <a:spcAft>
                <a:spcPts val="0"/>
              </a:spcAft>
              <a:buSzPts val="3000"/>
              <a:buNone/>
            </a:pPr>
            <a:r>
              <a:t/>
            </a:r>
            <a:endParaRPr/>
          </a:p>
        </p:txBody>
      </p:sp>
      <p:pic>
        <p:nvPicPr>
          <p:cNvPr id="169" name="Google Shape;169;p34"/>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170" name="Google Shape;170;p34"/>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 sz="2800"/>
              <a:t>Negative uses of anonymity</a:t>
            </a:r>
            <a:endParaRPr/>
          </a:p>
          <a:p>
            <a:pPr indent="-285750" lvl="1" marL="742950" rtl="0" algn="l">
              <a:spcBef>
                <a:spcPts val="560"/>
              </a:spcBef>
              <a:spcAft>
                <a:spcPts val="0"/>
              </a:spcAft>
              <a:buSzPts val="1400"/>
              <a:buChar char="▪"/>
            </a:pPr>
            <a:r>
              <a:rPr lang="en"/>
              <a:t>protects criminal and antisocial activities</a:t>
            </a:r>
            <a:endParaRPr/>
          </a:p>
          <a:p>
            <a:pPr indent="-285750" lvl="1" marL="742950" rtl="0" algn="l">
              <a:spcBef>
                <a:spcPts val="560"/>
              </a:spcBef>
              <a:spcAft>
                <a:spcPts val="0"/>
              </a:spcAft>
              <a:buSzPts val="1400"/>
              <a:buChar char="▪"/>
            </a:pPr>
            <a:r>
              <a:rPr lang="en"/>
              <a:t>aids fraud, harassment, extortion, distribution of child pornography, theft, and copyright infringement</a:t>
            </a:r>
            <a:endParaRPr/>
          </a:p>
          <a:p>
            <a:pPr indent="-285750" lvl="1" marL="742950" rtl="0" algn="l">
              <a:spcBef>
                <a:spcPts val="560"/>
              </a:spcBef>
              <a:spcAft>
                <a:spcPts val="0"/>
              </a:spcAft>
              <a:buSzPts val="1400"/>
              <a:buChar char="▪"/>
            </a:pPr>
            <a:r>
              <a:rPr lang="en"/>
              <a:t>masks illegal surveillance by government agencies</a:t>
            </a:r>
            <a:endParaRPr/>
          </a:p>
          <a:p>
            <a:pPr indent="-152400" lvl="0" marL="342900" rtl="0" algn="l">
              <a:spcBef>
                <a:spcPts val="600"/>
              </a:spcBef>
              <a:spcAft>
                <a:spcPts val="0"/>
              </a:spcAft>
              <a:buSzPts val="3000"/>
              <a:buNone/>
            </a:pPr>
            <a:r>
              <a:t/>
            </a:r>
            <a:endParaRPr/>
          </a:p>
        </p:txBody>
      </p:sp>
      <p:pic>
        <p:nvPicPr>
          <p:cNvPr id="177" name="Google Shape;177;p35"/>
          <p:cNvPicPr preferRelativeResize="0"/>
          <p:nvPr>
            <p:ph type="title"/>
          </p:nvPr>
        </p:nvPicPr>
        <p:blipFill rotWithShape="1">
          <a:blip r:embed="rId3">
            <a:alphaModFix/>
          </a:blip>
          <a:srcRect b="0" l="0" r="0" t="0"/>
          <a:stretch/>
        </p:blipFill>
        <p:spPr>
          <a:xfrm>
            <a:off x="933450" y="136922"/>
            <a:ext cx="7540625" cy="964406"/>
          </a:xfrm>
          <a:prstGeom prst="rect">
            <a:avLst/>
          </a:prstGeom>
          <a:noFill/>
          <a:ln>
            <a:noFill/>
          </a:ln>
          <a:effectLst>
            <a:outerShdw blurRad="63500" rotWithShape="0" algn="ctr" dir="3179998" dist="33020">
              <a:srgbClr val="000000">
                <a:alpha val="29803"/>
              </a:srgbClr>
            </a:outerShdw>
          </a:effectLst>
        </p:spPr>
      </p:pic>
      <p:sp>
        <p:nvSpPr>
          <p:cNvPr id="178" name="Google Shape;178;p35"/>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idx="1" type="body"/>
          </p:nvPr>
        </p:nvSpPr>
        <p:spPr>
          <a:xfrm>
            <a:off x="1219200" y="1028700"/>
            <a:ext cx="7620000" cy="365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600"/>
              <a:buFont typeface="Noto Sans Symbols"/>
              <a:buNone/>
            </a:pPr>
            <a:r>
              <a:rPr lang="en" sz="2600"/>
              <a:t>Tools for communication, tools for oppression</a:t>
            </a:r>
            <a:endParaRPr/>
          </a:p>
          <a:p>
            <a:pPr indent="-342900" lvl="0" marL="342900" rtl="0" algn="l">
              <a:spcBef>
                <a:spcPts val="480"/>
              </a:spcBef>
              <a:spcAft>
                <a:spcPts val="0"/>
              </a:spcAft>
              <a:buSzPts val="2400"/>
              <a:buChar char="▪"/>
            </a:pPr>
            <a:r>
              <a:rPr lang="en" sz="2400"/>
              <a:t>Authoritarian governments have impeded flow of information and opinion throughout history.</a:t>
            </a:r>
            <a:endParaRPr/>
          </a:p>
          <a:p>
            <a:pPr indent="-342900" lvl="0" marL="342900" rtl="0" algn="l">
              <a:spcBef>
                <a:spcPts val="480"/>
              </a:spcBef>
              <a:spcAft>
                <a:spcPts val="0"/>
              </a:spcAft>
              <a:buSzPts val="2400"/>
              <a:buChar char="▪"/>
            </a:pPr>
            <a:r>
              <a:rPr lang="en" sz="2400"/>
              <a:t>The vibrant communication of the Internet threatens governments in countries that lack political and cultural freedom.</a:t>
            </a:r>
            <a:endParaRPr/>
          </a:p>
          <a:p>
            <a:pPr indent="-165100" lvl="0" marL="342900" rtl="0" algn="l">
              <a:spcBef>
                <a:spcPts val="560"/>
              </a:spcBef>
              <a:spcAft>
                <a:spcPts val="0"/>
              </a:spcAft>
              <a:buSzPts val="2800"/>
              <a:buNone/>
            </a:pPr>
            <a:r>
              <a:t/>
            </a:r>
            <a:endParaRPr sz="2800"/>
          </a:p>
          <a:p>
            <a:pPr indent="-165100" lvl="0" marL="342900" rtl="0" algn="l">
              <a:spcBef>
                <a:spcPts val="560"/>
              </a:spcBef>
              <a:spcAft>
                <a:spcPts val="0"/>
              </a:spcAft>
              <a:buSzPts val="2800"/>
              <a:buNone/>
            </a:pPr>
            <a:r>
              <a:t/>
            </a:r>
            <a:endParaRPr sz="2800"/>
          </a:p>
        </p:txBody>
      </p:sp>
      <p:pic>
        <p:nvPicPr>
          <p:cNvPr id="185" name="Google Shape;185;p36"/>
          <p:cNvPicPr preferRelativeResize="0"/>
          <p:nvPr>
            <p:ph type="title"/>
          </p:nvPr>
        </p:nvPicPr>
        <p:blipFill rotWithShape="1">
          <a:blip r:embed="rId3">
            <a:alphaModFix/>
          </a:blip>
          <a:srcRect b="0" l="0" r="0" t="0"/>
          <a:stretch/>
        </p:blipFill>
        <p:spPr>
          <a:xfrm>
            <a:off x="969963" y="22622"/>
            <a:ext cx="7504112" cy="1083469"/>
          </a:xfrm>
          <a:prstGeom prst="rect">
            <a:avLst/>
          </a:prstGeom>
          <a:noFill/>
          <a:ln>
            <a:noFill/>
          </a:ln>
          <a:effectLst>
            <a:outerShdw blurRad="63500" rotWithShape="0" algn="ctr" dir="3179998" dist="33020">
              <a:srgbClr val="000000">
                <a:alpha val="29803"/>
              </a:srgbClr>
            </a:outerShdw>
          </a:effectLst>
        </p:spPr>
      </p:pic>
      <p:sp>
        <p:nvSpPr>
          <p:cNvPr id="186" name="Google Shape;186;p36"/>
          <p:cNvSpPr txBox="1"/>
          <p:nvPr>
            <p:ph idx="11" type="ftr"/>
          </p:nvPr>
        </p:nvSpPr>
        <p:spPr>
          <a:xfrm>
            <a:off x="5676900" y="4857750"/>
            <a:ext cx="3467100" cy="2571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