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CFE5663B-B855-4FDC-96D5-428D74F4FCD7}" type="datetimeFigureOut">
              <a:rPr lang="en-GB" smtClean="0"/>
              <a:t>07/11/2012</a:t>
            </a:fld>
            <a:endParaRPr lang="en-GB"/>
          </a:p>
        </p:txBody>
      </p:sp>
      <p:sp>
        <p:nvSpPr>
          <p:cNvPr id="2" name="Footer Placeholder 1"/>
          <p:cNvSpPr>
            <a:spLocks noGrp="1"/>
          </p:cNvSpPr>
          <p:nvPr>
            <p:ph type="ftr" sz="quarter" idx="11"/>
          </p:nvPr>
        </p:nvSpPr>
        <p:spPr/>
        <p:txBody>
          <a:bodyPr/>
          <a:lstStyle/>
          <a:p>
            <a:endParaRPr lang="en-GB"/>
          </a:p>
        </p:txBody>
      </p:sp>
      <p:sp>
        <p:nvSpPr>
          <p:cNvPr id="15" name="Slide Number Placeholder 14"/>
          <p:cNvSpPr>
            <a:spLocks noGrp="1"/>
          </p:cNvSpPr>
          <p:nvPr>
            <p:ph type="sldNum" sz="quarter" idx="12"/>
          </p:nvPr>
        </p:nvSpPr>
        <p:spPr>
          <a:xfrm>
            <a:off x="8229600" y="6473952"/>
            <a:ext cx="758952" cy="246888"/>
          </a:xfrm>
        </p:spPr>
        <p:txBody>
          <a:bodyPr/>
          <a:lstStyle/>
          <a:p>
            <a:fld id="{A3DFB439-8E91-43C7-86DF-39064BD1CC9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E5663B-B855-4FDC-96D5-428D74F4FCD7}" type="datetimeFigureOut">
              <a:rPr lang="en-GB" smtClean="0"/>
              <a:t>07/11/2012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FE5663B-B855-4FDC-96D5-428D74F4FCD7}" type="datetimeFigureOut">
              <a:rPr lang="en-GB" smtClean="0"/>
              <a:t>07/11/2012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FE5663B-B855-4FDC-96D5-428D74F4FCD7}" type="datetimeFigureOut">
              <a:rPr lang="en-GB" smtClean="0"/>
              <a:t>07/11/2012</a:t>
            </a:fld>
            <a:endParaRPr lang="en-GB"/>
          </a:p>
        </p:txBody>
      </p:sp>
      <p:sp>
        <p:nvSpPr>
          <p:cNvPr id="19" name="Footer Placeholder 18"/>
          <p:cNvSpPr>
            <a:spLocks noGrp="1"/>
          </p:cNvSpPr>
          <p:nvPr>
            <p:ph type="ftr" sz="quarter" idx="11"/>
          </p:nvPr>
        </p:nvSpPr>
        <p:spPr>
          <a:xfrm>
            <a:off x="3581400" y="76200"/>
            <a:ext cx="2895600" cy="288925"/>
          </a:xfrm>
        </p:spPr>
        <p:txBody>
          <a:bodyPr/>
          <a:lstStyle/>
          <a:p>
            <a:endParaRPr lang="en-GB"/>
          </a:p>
        </p:txBody>
      </p:sp>
      <p:sp>
        <p:nvSpPr>
          <p:cNvPr id="16" name="Slide Number Placeholder 15"/>
          <p:cNvSpPr>
            <a:spLocks noGrp="1"/>
          </p:cNvSpPr>
          <p:nvPr>
            <p:ph type="sldNum" sz="quarter" idx="12"/>
          </p:nvPr>
        </p:nvSpPr>
        <p:spPr>
          <a:xfrm>
            <a:off x="8229600" y="6473952"/>
            <a:ext cx="758952" cy="246888"/>
          </a:xfrm>
        </p:spPr>
        <p:txBody>
          <a:bodyPr/>
          <a:lstStyle/>
          <a:p>
            <a:fld id="{A3DFB439-8E91-43C7-86DF-39064BD1CC9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CFE5663B-B855-4FDC-96D5-428D74F4FCD7}" type="datetimeFigureOut">
              <a:rPr lang="en-GB" smtClean="0"/>
              <a:t>07/11/2012</a:t>
            </a:fld>
            <a:endParaRPr lang="en-GB"/>
          </a:p>
        </p:txBody>
      </p:sp>
      <p:sp>
        <p:nvSpPr>
          <p:cNvPr id="11" name="Footer Placeholder 10"/>
          <p:cNvSpPr>
            <a:spLocks noGrp="1"/>
          </p:cNvSpPr>
          <p:nvPr>
            <p:ph type="ftr" sz="quarter" idx="11"/>
          </p:nvPr>
        </p:nvSpPr>
        <p:spPr/>
        <p:txBody>
          <a:bodyPr/>
          <a:lstStyle/>
          <a:p>
            <a:endParaRPr lang="en-GB"/>
          </a:p>
        </p:txBody>
      </p:sp>
      <p:sp>
        <p:nvSpPr>
          <p:cNvPr id="16" name="Slide Number Placeholder 15"/>
          <p:cNvSpPr>
            <a:spLocks noGrp="1"/>
          </p:cNvSpPr>
          <p:nvPr>
            <p:ph type="sldNum" sz="quarter" idx="12"/>
          </p:nvPr>
        </p:nvSpPr>
        <p:spPr/>
        <p:txBody>
          <a:bodyPr/>
          <a:lstStyle/>
          <a:p>
            <a:fld id="{A3DFB439-8E91-43C7-86DF-39064BD1CC98}" type="slidenum">
              <a:rPr lang="en-GB" smtClean="0"/>
              <a:t>‹#›</a:t>
            </a:fld>
            <a:endParaRPr lang="en-GB"/>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CFE5663B-B855-4FDC-96D5-428D74F4FCD7}" type="datetimeFigureOut">
              <a:rPr lang="en-GB" smtClean="0"/>
              <a:t>07/11/2012</a:t>
            </a:fld>
            <a:endParaRPr lang="en-GB"/>
          </a:p>
        </p:txBody>
      </p:sp>
      <p:sp>
        <p:nvSpPr>
          <p:cNvPr id="10" name="Footer Placeholder 9"/>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CFE5663B-B855-4FDC-96D5-428D74F4FCD7}" type="datetimeFigureOut">
              <a:rPr lang="en-GB" smtClean="0"/>
              <a:t>07/11/2012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8229600" y="6477000"/>
            <a:ext cx="762000" cy="246888"/>
          </a:xfrm>
        </p:spPr>
        <p:txBody>
          <a:bodyPr/>
          <a:lstStyle/>
          <a:p>
            <a:fld id="{A3DFB439-8E91-43C7-86DF-39064BD1CC98}" type="slidenum">
              <a:rPr lang="en-GB" smtClean="0"/>
              <a:t>‹#›</a:t>
            </a:fld>
            <a:endParaRPr lang="en-GB"/>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FE5663B-B855-4FDC-96D5-428D74F4FCD7}" type="datetimeFigureOut">
              <a:rPr lang="en-GB" smtClean="0"/>
              <a:t>07/11/2012</a:t>
            </a:fld>
            <a:endParaRPr lang="en-GB"/>
          </a:p>
        </p:txBody>
      </p:sp>
      <p:sp>
        <p:nvSpPr>
          <p:cNvPr id="21" name="Footer Placeholder 20"/>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FE5663B-B855-4FDC-96D5-428D74F4FCD7}" type="datetimeFigureOut">
              <a:rPr lang="en-GB" smtClean="0"/>
              <a:t>07/11/2012</a:t>
            </a:fld>
            <a:endParaRPr lang="en-GB"/>
          </a:p>
        </p:txBody>
      </p:sp>
      <p:sp>
        <p:nvSpPr>
          <p:cNvPr id="24" name="Footer Placeholder 23"/>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CFE5663B-B855-4FDC-96D5-428D74F4FCD7}" type="datetimeFigureOut">
              <a:rPr lang="en-GB" smtClean="0"/>
              <a:t>07/11/2012</a:t>
            </a:fld>
            <a:endParaRPr lang="en-GB"/>
          </a:p>
        </p:txBody>
      </p:sp>
      <p:sp>
        <p:nvSpPr>
          <p:cNvPr id="29" name="Footer Placeholder 28"/>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3DFB439-8E91-43C7-86DF-39064BD1CC9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CFE5663B-B855-4FDC-96D5-428D74F4FCD7}" type="datetimeFigureOut">
              <a:rPr lang="en-GB" smtClean="0"/>
              <a:t>07/11/2012</a:t>
            </a:fld>
            <a:endParaRPr lang="en-GB"/>
          </a:p>
        </p:txBody>
      </p:sp>
      <p:sp>
        <p:nvSpPr>
          <p:cNvPr id="5" name="Footer Placeholder 4"/>
          <p:cNvSpPr>
            <a:spLocks noGrp="1"/>
          </p:cNvSpPr>
          <p:nvPr>
            <p:ph type="ftr" sz="quarter" idx="11"/>
          </p:nvPr>
        </p:nvSpPr>
        <p:spPr/>
        <p:txBody>
          <a:bodyPr/>
          <a:lstStyle/>
          <a:p>
            <a:endParaRPr lang="en-GB"/>
          </a:p>
        </p:txBody>
      </p:sp>
      <p:sp>
        <p:nvSpPr>
          <p:cNvPr id="31" name="Slide Number Placeholder 30"/>
          <p:cNvSpPr>
            <a:spLocks noGrp="1"/>
          </p:cNvSpPr>
          <p:nvPr>
            <p:ph type="sldNum" sz="quarter" idx="12"/>
          </p:nvPr>
        </p:nvSpPr>
        <p:spPr/>
        <p:txBody>
          <a:bodyPr/>
          <a:lstStyle/>
          <a:p>
            <a:fld id="{A3DFB439-8E91-43C7-86DF-39064BD1CC98}" type="slidenum">
              <a:rPr lang="en-GB" smtClean="0"/>
              <a:t>‹#›</a:t>
            </a:fld>
            <a:endParaRPr lang="en-GB"/>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CFE5663B-B855-4FDC-96D5-428D74F4FCD7}" type="datetimeFigureOut">
              <a:rPr lang="en-GB" smtClean="0"/>
              <a:t>07/11/2012</a:t>
            </a:fld>
            <a:endParaRPr lang="en-GB"/>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GB"/>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3DFB439-8E91-43C7-86DF-39064BD1CC98}" type="slidenum">
              <a:rPr lang="en-GB" smtClean="0"/>
              <a:t>‹#›</a:t>
            </a:fld>
            <a:endParaRPr lang="en-GB"/>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musictheoryresources.com/members/FA_intervals.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Musical terminology</a:t>
            </a:r>
            <a:endParaRPr lang="en-GB" dirty="0"/>
          </a:p>
        </p:txBody>
      </p:sp>
      <p:sp>
        <p:nvSpPr>
          <p:cNvPr id="3" name="Subtitle 2"/>
          <p:cNvSpPr>
            <a:spLocks noGrp="1"/>
          </p:cNvSpPr>
          <p:nvPr>
            <p:ph type="subTitle" idx="1"/>
          </p:nvPr>
        </p:nvSpPr>
        <p:spPr>
          <a:xfrm>
            <a:off x="323528" y="188640"/>
            <a:ext cx="8458200" cy="914400"/>
          </a:xfrm>
        </p:spPr>
        <p:txBody>
          <a:bodyPr/>
          <a:lstStyle/>
          <a:p>
            <a:r>
              <a:rPr lang="en-GB" dirty="0" smtClean="0"/>
              <a:t>Creative Musicianship</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 y="1124744"/>
            <a:ext cx="7416824" cy="3744416"/>
          </a:xfrm>
          <a:prstGeom prst="rect">
            <a:avLst/>
          </a:prstGeom>
        </p:spPr>
      </p:pic>
    </p:spTree>
    <p:extLst>
      <p:ext uri="{BB962C8B-B14F-4D97-AF65-F5344CB8AC3E}">
        <p14:creationId xmlns:p14="http://schemas.microsoft.com/office/powerpoint/2010/main" val="3398487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Definition of scale degrees - ascending</a:t>
            </a:r>
            <a:endParaRPr lang="en-GB" dirty="0"/>
          </a:p>
        </p:txBody>
      </p:sp>
      <p:sp>
        <p:nvSpPr>
          <p:cNvPr id="3" name="Content Placeholder 2"/>
          <p:cNvSpPr>
            <a:spLocks noGrp="1"/>
          </p:cNvSpPr>
          <p:nvPr>
            <p:ph idx="1"/>
          </p:nvPr>
        </p:nvSpPr>
        <p:spPr/>
        <p:txBody>
          <a:bodyPr>
            <a:normAutofit fontScale="92500" lnSpcReduction="10000"/>
          </a:bodyPr>
          <a:lstStyle/>
          <a:p>
            <a:r>
              <a:rPr lang="en-GB" b="1" dirty="0"/>
              <a:t>Tonic</a:t>
            </a:r>
            <a:r>
              <a:rPr lang="en-GB" dirty="0"/>
              <a:t>-the primary pitch of the </a:t>
            </a:r>
            <a:r>
              <a:rPr lang="en-GB" dirty="0" smtClean="0"/>
              <a:t>key (root note)</a:t>
            </a:r>
          </a:p>
          <a:p>
            <a:r>
              <a:rPr lang="en-GB" b="1" dirty="0"/>
              <a:t>Super tonic</a:t>
            </a:r>
            <a:r>
              <a:rPr lang="en-GB" dirty="0"/>
              <a:t>-the pitch above the </a:t>
            </a:r>
            <a:r>
              <a:rPr lang="en-GB" dirty="0" smtClean="0"/>
              <a:t>tonic (second note)</a:t>
            </a:r>
          </a:p>
          <a:p>
            <a:r>
              <a:rPr lang="en-GB" b="1" dirty="0" err="1" smtClean="0"/>
              <a:t>Mediant</a:t>
            </a:r>
            <a:r>
              <a:rPr lang="en-GB" dirty="0" smtClean="0"/>
              <a:t>- third note</a:t>
            </a:r>
          </a:p>
          <a:p>
            <a:r>
              <a:rPr lang="en-GB" b="1" dirty="0" smtClean="0"/>
              <a:t>Subdominant-</a:t>
            </a:r>
            <a:r>
              <a:rPr lang="en-GB" dirty="0"/>
              <a:t> </a:t>
            </a:r>
            <a:r>
              <a:rPr lang="en-GB" dirty="0" smtClean="0"/>
              <a:t>fourth note</a:t>
            </a:r>
            <a:endParaRPr lang="en-GB" dirty="0"/>
          </a:p>
          <a:p>
            <a:r>
              <a:rPr lang="en-GB" b="1" dirty="0"/>
              <a:t>Dominant</a:t>
            </a:r>
            <a:r>
              <a:rPr lang="en-GB" dirty="0"/>
              <a:t>-the pitch a perfect fifth </a:t>
            </a:r>
            <a:r>
              <a:rPr lang="en-GB" dirty="0" smtClean="0"/>
              <a:t>above tonic (fifth note)</a:t>
            </a:r>
            <a:endParaRPr lang="en-GB" dirty="0"/>
          </a:p>
          <a:p>
            <a:r>
              <a:rPr lang="en-GB" b="1" dirty="0" err="1" smtClean="0"/>
              <a:t>Submediant</a:t>
            </a:r>
            <a:r>
              <a:rPr lang="en-GB" b="1" dirty="0" smtClean="0"/>
              <a:t>-</a:t>
            </a:r>
            <a:r>
              <a:rPr lang="en-GB" dirty="0"/>
              <a:t> </a:t>
            </a:r>
            <a:r>
              <a:rPr lang="en-GB" dirty="0" smtClean="0"/>
              <a:t>sixth note</a:t>
            </a:r>
            <a:endParaRPr lang="en-GB" dirty="0"/>
          </a:p>
          <a:p>
            <a:r>
              <a:rPr lang="en-GB" b="1" dirty="0" smtClean="0"/>
              <a:t>Leading note -  </a:t>
            </a:r>
            <a:r>
              <a:rPr lang="en-GB" dirty="0" smtClean="0"/>
              <a:t>seventh note, leads </a:t>
            </a:r>
            <a:r>
              <a:rPr lang="en-GB" dirty="0"/>
              <a:t>to tonic</a:t>
            </a:r>
          </a:p>
          <a:p>
            <a:endParaRPr lang="en-GB" dirty="0"/>
          </a:p>
        </p:txBody>
      </p:sp>
    </p:spTree>
    <p:extLst>
      <p:ext uri="{BB962C8B-B14F-4D97-AF65-F5344CB8AC3E}">
        <p14:creationId xmlns:p14="http://schemas.microsoft.com/office/powerpoint/2010/main" val="23990905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Image of scale degrees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2276872"/>
            <a:ext cx="6984776" cy="3096344"/>
          </a:xfrm>
        </p:spPr>
      </p:pic>
    </p:spTree>
    <p:extLst>
      <p:ext uri="{BB962C8B-B14F-4D97-AF65-F5344CB8AC3E}">
        <p14:creationId xmlns:p14="http://schemas.microsoft.com/office/powerpoint/2010/main" val="34061625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scales</a:t>
            </a:r>
            <a:endParaRPr lang="en-GB" dirty="0"/>
          </a:p>
        </p:txBody>
      </p:sp>
      <p:sp>
        <p:nvSpPr>
          <p:cNvPr id="3" name="Content Placeholder 2"/>
          <p:cNvSpPr>
            <a:spLocks noGrp="1"/>
          </p:cNvSpPr>
          <p:nvPr>
            <p:ph idx="1"/>
          </p:nvPr>
        </p:nvSpPr>
        <p:spPr/>
        <p:txBody>
          <a:bodyPr/>
          <a:lstStyle/>
          <a:p>
            <a:r>
              <a:rPr lang="en-GB" dirty="0" smtClean="0"/>
              <a:t>Major -  always associated with positive emotions</a:t>
            </a:r>
          </a:p>
          <a:p>
            <a:r>
              <a:rPr lang="en-GB" dirty="0" smtClean="0"/>
              <a:t>Minor – always associated with negative emotions</a:t>
            </a:r>
          </a:p>
          <a:p>
            <a:r>
              <a:rPr lang="en-GB" dirty="0" smtClean="0"/>
              <a:t>Compositions that are based wholly on the white notes (based on piano keys), are called </a:t>
            </a:r>
            <a:r>
              <a:rPr lang="en-GB" b="1" dirty="0" smtClean="0"/>
              <a:t>Diatonic</a:t>
            </a:r>
            <a:r>
              <a:rPr lang="en-GB" dirty="0"/>
              <a:t> </a:t>
            </a:r>
            <a:r>
              <a:rPr lang="en-GB" dirty="0" smtClean="0"/>
              <a:t>(tonal)</a:t>
            </a:r>
          </a:p>
          <a:p>
            <a:endParaRPr lang="en-GB" dirty="0" smtClean="0"/>
          </a:p>
          <a:p>
            <a:endParaRPr lang="en-GB" dirty="0"/>
          </a:p>
        </p:txBody>
      </p:sp>
    </p:spTree>
    <p:extLst>
      <p:ext uri="{BB962C8B-B14F-4D97-AF65-F5344CB8AC3E}">
        <p14:creationId xmlns:p14="http://schemas.microsoft.com/office/powerpoint/2010/main" val="1223349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scales</a:t>
            </a:r>
            <a:endParaRPr lang="en-GB" dirty="0"/>
          </a:p>
        </p:txBody>
      </p:sp>
      <p:sp>
        <p:nvSpPr>
          <p:cNvPr id="3" name="Content Placeholder 2"/>
          <p:cNvSpPr>
            <a:spLocks noGrp="1"/>
          </p:cNvSpPr>
          <p:nvPr>
            <p:ph idx="1"/>
          </p:nvPr>
        </p:nvSpPr>
        <p:spPr/>
        <p:txBody>
          <a:bodyPr>
            <a:normAutofit lnSpcReduction="10000"/>
          </a:bodyPr>
          <a:lstStyle/>
          <a:p>
            <a:r>
              <a:rPr lang="en-GB" dirty="0" smtClean="0"/>
              <a:t>3 types of minor scales – natural (the one that matches the key signature)</a:t>
            </a:r>
          </a:p>
          <a:p>
            <a:r>
              <a:rPr lang="en-GB" dirty="0" smtClean="0"/>
              <a:t>Harmonic minor – I like to refer to this as the Eastern scale (play)</a:t>
            </a:r>
          </a:p>
          <a:p>
            <a:r>
              <a:rPr lang="en-GB" dirty="0" smtClean="0"/>
              <a:t>Melodic minor – ascending, its only the </a:t>
            </a:r>
            <a:r>
              <a:rPr lang="en-GB" dirty="0" err="1" smtClean="0"/>
              <a:t>mediant</a:t>
            </a:r>
            <a:r>
              <a:rPr lang="en-GB" dirty="0" smtClean="0"/>
              <a:t> (3</a:t>
            </a:r>
            <a:r>
              <a:rPr lang="en-GB" baseline="30000" dirty="0" smtClean="0"/>
              <a:t>rd</a:t>
            </a:r>
            <a:r>
              <a:rPr lang="en-GB" dirty="0" smtClean="0"/>
              <a:t> note in scale) that’s played as a minor. Descending, this scale adopts the same process as the harmonic minor scale (play)</a:t>
            </a:r>
            <a:endParaRPr lang="en-GB" dirty="0"/>
          </a:p>
        </p:txBody>
      </p:sp>
    </p:spTree>
    <p:extLst>
      <p:ext uri="{BB962C8B-B14F-4D97-AF65-F5344CB8AC3E}">
        <p14:creationId xmlns:p14="http://schemas.microsoft.com/office/powerpoint/2010/main" val="743874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scales</a:t>
            </a:r>
            <a:endParaRPr lang="en-GB" dirty="0"/>
          </a:p>
        </p:txBody>
      </p:sp>
      <p:sp>
        <p:nvSpPr>
          <p:cNvPr id="3" name="Content Placeholder 2"/>
          <p:cNvSpPr>
            <a:spLocks noGrp="1"/>
          </p:cNvSpPr>
          <p:nvPr>
            <p:ph idx="1"/>
          </p:nvPr>
        </p:nvSpPr>
        <p:spPr/>
        <p:txBody>
          <a:bodyPr>
            <a:normAutofit fontScale="92500" lnSpcReduction="10000"/>
          </a:bodyPr>
          <a:lstStyle/>
          <a:p>
            <a:r>
              <a:rPr lang="en-GB" b="1" dirty="0" smtClean="0"/>
              <a:t>Chromatic</a:t>
            </a:r>
            <a:r>
              <a:rPr lang="en-GB" dirty="0" smtClean="0"/>
              <a:t> – use of all 12 notes (</a:t>
            </a:r>
            <a:r>
              <a:rPr lang="en-GB" b="1" dirty="0" smtClean="0"/>
              <a:t>Schoenberg</a:t>
            </a:r>
            <a:r>
              <a:rPr lang="en-GB" dirty="0" smtClean="0"/>
              <a:t>)</a:t>
            </a:r>
          </a:p>
          <a:p>
            <a:r>
              <a:rPr lang="en-GB" b="1" dirty="0"/>
              <a:t>Pentatonic:</a:t>
            </a:r>
            <a:r>
              <a:rPr lang="en-GB" dirty="0"/>
              <a:t> this scale is best remembered as the black keys on the piano ascending from F sharp. It comprises five notes of the major scale (by scale degree number): 1-2-3-5-6</a:t>
            </a:r>
            <a:r>
              <a:rPr lang="en-GB" dirty="0" smtClean="0"/>
              <a:t>. (</a:t>
            </a:r>
            <a:r>
              <a:rPr lang="en-GB" b="1" dirty="0" smtClean="0"/>
              <a:t>Mahler</a:t>
            </a:r>
            <a:r>
              <a:rPr lang="en-GB" dirty="0" smtClean="0"/>
              <a:t>)</a:t>
            </a:r>
          </a:p>
          <a:p>
            <a:r>
              <a:rPr lang="en-GB" b="1" dirty="0"/>
              <a:t>Whole tone: </a:t>
            </a:r>
            <a:r>
              <a:rPr lang="en-GB" dirty="0"/>
              <a:t>the whole tone scale has no half steps</a:t>
            </a:r>
            <a:r>
              <a:rPr lang="en-GB" dirty="0" smtClean="0"/>
              <a:t>. It </a:t>
            </a:r>
            <a:r>
              <a:rPr lang="en-GB" dirty="0"/>
              <a:t>has six pitches C-D-E-F sharp-G sharp-A sharp. There is an enharmonic whole step from A sharp to the C above, so the scale is </a:t>
            </a:r>
            <a:r>
              <a:rPr lang="en-GB" dirty="0" smtClean="0"/>
              <a:t>complete. (</a:t>
            </a:r>
            <a:r>
              <a:rPr lang="en-GB" b="1" dirty="0" smtClean="0"/>
              <a:t>Debussy</a:t>
            </a:r>
            <a:r>
              <a:rPr lang="en-GB" dirty="0" smtClean="0"/>
              <a:t>)</a:t>
            </a:r>
            <a:endParaRPr lang="en-GB" dirty="0"/>
          </a:p>
        </p:txBody>
      </p:sp>
    </p:spTree>
    <p:extLst>
      <p:ext uri="{BB962C8B-B14F-4D97-AF65-F5344CB8AC3E}">
        <p14:creationId xmlns:p14="http://schemas.microsoft.com/office/powerpoint/2010/main" val="2107361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scales</a:t>
            </a:r>
            <a:endParaRPr lang="en-GB" dirty="0"/>
          </a:p>
        </p:txBody>
      </p:sp>
      <p:sp>
        <p:nvSpPr>
          <p:cNvPr id="3" name="Content Placeholder 2"/>
          <p:cNvSpPr>
            <a:spLocks noGrp="1"/>
          </p:cNvSpPr>
          <p:nvPr>
            <p:ph idx="1"/>
          </p:nvPr>
        </p:nvSpPr>
        <p:spPr/>
        <p:txBody>
          <a:bodyPr>
            <a:normAutofit fontScale="92500" lnSpcReduction="10000"/>
          </a:bodyPr>
          <a:lstStyle/>
          <a:p>
            <a:r>
              <a:rPr lang="en-GB" b="1" dirty="0" err="1" smtClean="0"/>
              <a:t>Octatonic</a:t>
            </a:r>
            <a:r>
              <a:rPr lang="en-GB" b="1" dirty="0" smtClean="0"/>
              <a:t> </a:t>
            </a:r>
            <a:r>
              <a:rPr lang="en-GB" b="1" dirty="0"/>
              <a:t>scale: </a:t>
            </a:r>
            <a:r>
              <a:rPr lang="en-GB" dirty="0"/>
              <a:t>this is a special scale that has the following sequence of intervals: W-H-W-H-W-H-W-H, producing a scale like: C-D-E flat-F-G flat-A flat-A-B-C.  Notice that there are </a:t>
            </a:r>
            <a:r>
              <a:rPr lang="en-GB" b="1" dirty="0"/>
              <a:t>eight different pitches within the octave, rather than the seven of a diatonic </a:t>
            </a:r>
            <a:r>
              <a:rPr lang="en-GB" b="1" dirty="0" smtClean="0"/>
              <a:t>scale</a:t>
            </a:r>
            <a:r>
              <a:rPr lang="en-GB" dirty="0"/>
              <a:t> </a:t>
            </a:r>
            <a:r>
              <a:rPr lang="en-GB" dirty="0" smtClean="0"/>
              <a:t>(Note</a:t>
            </a:r>
            <a:r>
              <a:rPr lang="en-GB" dirty="0"/>
              <a:t>: the scale may begin with a half step rather than a whole step: H-W-H-W-H-W-H-W, thus E-F-G-A flat-B flat-C flat-D flat-D-E</a:t>
            </a:r>
            <a:r>
              <a:rPr lang="en-GB" dirty="0" smtClean="0"/>
              <a:t>.)</a:t>
            </a:r>
          </a:p>
          <a:p>
            <a:r>
              <a:rPr lang="en-GB" b="1" dirty="0" smtClean="0"/>
              <a:t>Stravinsky </a:t>
            </a:r>
            <a:r>
              <a:rPr lang="en-GB" dirty="0" smtClean="0"/>
              <a:t>was famous for using this scale</a:t>
            </a:r>
            <a:endParaRPr lang="en-GB" b="1" dirty="0"/>
          </a:p>
        </p:txBody>
      </p:sp>
    </p:spTree>
    <p:extLst>
      <p:ext uri="{BB962C8B-B14F-4D97-AF65-F5344CB8AC3E}">
        <p14:creationId xmlns:p14="http://schemas.microsoft.com/office/powerpoint/2010/main" val="397447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intervals</a:t>
            </a:r>
            <a:endParaRPr lang="en-GB" dirty="0"/>
          </a:p>
        </p:txBody>
      </p:sp>
      <p:sp>
        <p:nvSpPr>
          <p:cNvPr id="3" name="Content Placeholder 2"/>
          <p:cNvSpPr>
            <a:spLocks noGrp="1"/>
          </p:cNvSpPr>
          <p:nvPr>
            <p:ph idx="1"/>
          </p:nvPr>
        </p:nvSpPr>
        <p:spPr/>
        <p:txBody>
          <a:bodyPr>
            <a:normAutofit fontScale="85000" lnSpcReduction="10000"/>
          </a:bodyPr>
          <a:lstStyle/>
          <a:p>
            <a:r>
              <a:rPr lang="en-GB" dirty="0"/>
              <a:t> An interval is the distance between two notes, not in time, but in musical space. </a:t>
            </a:r>
          </a:p>
          <a:p>
            <a:r>
              <a:rPr lang="en-GB" dirty="0" smtClean="0"/>
              <a:t>Intervals </a:t>
            </a:r>
            <a:r>
              <a:rPr lang="en-GB" dirty="0"/>
              <a:t>are classified two ways: </a:t>
            </a:r>
            <a:br>
              <a:rPr lang="en-GB" dirty="0"/>
            </a:br>
            <a:r>
              <a:rPr lang="en-GB" dirty="0"/>
              <a:t>    a.   the basic interval of the </a:t>
            </a:r>
            <a:r>
              <a:rPr lang="en-GB" dirty="0" smtClean="0"/>
              <a:t>tonic (unisons), </a:t>
            </a:r>
            <a:r>
              <a:rPr lang="en-GB" dirty="0"/>
              <a:t>second, third, fourth, fifth, sixth, seventh, and octave,</a:t>
            </a:r>
            <a:br>
              <a:rPr lang="en-GB" dirty="0"/>
            </a:br>
            <a:r>
              <a:rPr lang="en-GB" dirty="0"/>
              <a:t>    b.  the type of basic interval (perfect, major, minor, augmented, diminished)</a:t>
            </a:r>
          </a:p>
          <a:p>
            <a:r>
              <a:rPr lang="en-GB" dirty="0" smtClean="0"/>
              <a:t>Many </a:t>
            </a:r>
            <a:r>
              <a:rPr lang="en-GB" dirty="0"/>
              <a:t>theorists by default refer to an interval's notes in ascending order.  Therefore, an interval  between C and E usually means that C is the lower note of the interval. </a:t>
            </a:r>
          </a:p>
          <a:p>
            <a:endParaRPr lang="en-GB" dirty="0" smtClean="0"/>
          </a:p>
          <a:p>
            <a:endParaRPr lang="en-GB" dirty="0"/>
          </a:p>
        </p:txBody>
      </p:sp>
    </p:spTree>
    <p:extLst>
      <p:ext uri="{BB962C8B-B14F-4D97-AF65-F5344CB8AC3E}">
        <p14:creationId xmlns:p14="http://schemas.microsoft.com/office/powerpoint/2010/main" val="167163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intervals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An </a:t>
            </a:r>
            <a:r>
              <a:rPr lang="en-GB" dirty="0"/>
              <a:t>interval can be inverted by placing the upper note under the lower note and vice versa.  For example, the interval C-E can be inverted by placing the E </a:t>
            </a:r>
            <a:r>
              <a:rPr lang="en-GB" u="sng" dirty="0">
                <a:hlinkClick r:id="rId2" tooltip="Click to Continue &gt; by DownloadNSave"/>
              </a:rPr>
              <a:t>below</a:t>
            </a:r>
            <a:r>
              <a:rPr lang="en-GB" dirty="0"/>
              <a:t> the C or the C above the E.</a:t>
            </a:r>
          </a:p>
          <a:p>
            <a:r>
              <a:rPr lang="en-GB" dirty="0" smtClean="0"/>
              <a:t>Intervals </a:t>
            </a:r>
            <a:r>
              <a:rPr lang="en-GB" dirty="0"/>
              <a:t>beyond an octave are usually referred to as compound intervals.  This means that the interval of a ninth is equivalent to the interval of a second, displaced by an octave. </a:t>
            </a:r>
          </a:p>
          <a:p>
            <a:r>
              <a:rPr lang="en-GB" dirty="0" smtClean="0"/>
              <a:t>Intervals </a:t>
            </a:r>
            <a:r>
              <a:rPr lang="en-GB" dirty="0"/>
              <a:t>are measured according to the spelling of each pitch.  This means that C-D sharp is some kind of second, even though the interval may not sound like a second, while the interval between the same actual keys on the keyboard, respelled C-E flat, is considered a third.  </a:t>
            </a:r>
          </a:p>
          <a:p>
            <a:r>
              <a:rPr lang="en-GB" b="1" dirty="0"/>
              <a:t>Key </a:t>
            </a:r>
            <a:r>
              <a:rPr lang="en-GB" b="1" u="sng" dirty="0">
                <a:hlinkClick r:id="rId2" tooltip="Click to Continue &gt; by DownloadNSave"/>
              </a:rPr>
              <a:t>word</a:t>
            </a:r>
            <a:r>
              <a:rPr lang="en-GB" b="1" dirty="0"/>
              <a:t>: ENHARMONIC.  </a:t>
            </a:r>
            <a:r>
              <a:rPr lang="en-GB" dirty="0"/>
              <a:t>Enharmonic means the same pitch </a:t>
            </a:r>
            <a:r>
              <a:rPr lang="en-GB" dirty="0" smtClean="0"/>
              <a:t>used </a:t>
            </a:r>
            <a:r>
              <a:rPr lang="en-GB" dirty="0"/>
              <a:t>differently.  Common usage: E flat is the enharmonic equivalent of D sharp.</a:t>
            </a:r>
          </a:p>
          <a:p>
            <a:endParaRPr lang="en-GB" dirty="0"/>
          </a:p>
        </p:txBody>
      </p:sp>
    </p:spTree>
    <p:extLst>
      <p:ext uri="{BB962C8B-B14F-4D97-AF65-F5344CB8AC3E}">
        <p14:creationId xmlns:p14="http://schemas.microsoft.com/office/powerpoint/2010/main" val="2912525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intervals</a:t>
            </a:r>
            <a:endParaRPr lang="en-GB" dirty="0"/>
          </a:p>
        </p:txBody>
      </p:sp>
      <p:sp>
        <p:nvSpPr>
          <p:cNvPr id="3" name="Content Placeholder 2"/>
          <p:cNvSpPr>
            <a:spLocks noGrp="1"/>
          </p:cNvSpPr>
          <p:nvPr>
            <p:ph idx="1"/>
          </p:nvPr>
        </p:nvSpPr>
        <p:spPr/>
        <p:txBody>
          <a:bodyPr>
            <a:normAutofit lnSpcReduction="10000"/>
          </a:bodyPr>
          <a:lstStyle/>
          <a:p>
            <a:r>
              <a:rPr lang="en-GB" b="1" dirty="0"/>
              <a:t>Types of intervals: </a:t>
            </a:r>
            <a:r>
              <a:rPr lang="en-GB" dirty="0" smtClean="0"/>
              <a:t>The </a:t>
            </a:r>
            <a:r>
              <a:rPr lang="en-GB" dirty="0"/>
              <a:t>basic interval types are </a:t>
            </a:r>
            <a:r>
              <a:rPr lang="en-GB" b="1" i="1" u="sng" dirty="0"/>
              <a:t>major, minor, </a:t>
            </a:r>
            <a:r>
              <a:rPr lang="en-GB" b="1" i="1" u="sng" dirty="0" smtClean="0"/>
              <a:t>augmented (higher), diminished (lower) </a:t>
            </a:r>
            <a:r>
              <a:rPr lang="en-GB" b="1" i="1" u="sng" dirty="0"/>
              <a:t>and perfect.</a:t>
            </a:r>
            <a:r>
              <a:rPr lang="en-GB" dirty="0"/>
              <a:t> The only basic intervals that can be perfect are unisons, fourths, fifths, and octaves (which actually are compound unisons).  All intervals can be augmented. All intervals but the unison can be diminished. Only seconds, thirds, sixths, and sevenths can be major or minor.</a:t>
            </a:r>
          </a:p>
        </p:txBody>
      </p:sp>
    </p:spTree>
    <p:extLst>
      <p:ext uri="{BB962C8B-B14F-4D97-AF65-F5344CB8AC3E}">
        <p14:creationId xmlns:p14="http://schemas.microsoft.com/office/powerpoint/2010/main" val="242699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cadences</a:t>
            </a:r>
            <a:endParaRPr lang="en-GB" dirty="0"/>
          </a:p>
        </p:txBody>
      </p:sp>
      <p:sp>
        <p:nvSpPr>
          <p:cNvPr id="3" name="Content Placeholder 2"/>
          <p:cNvSpPr>
            <a:spLocks noGrp="1"/>
          </p:cNvSpPr>
          <p:nvPr>
            <p:ph idx="1"/>
          </p:nvPr>
        </p:nvSpPr>
        <p:spPr/>
        <p:txBody>
          <a:bodyPr/>
          <a:lstStyle/>
          <a:p>
            <a:r>
              <a:rPr lang="en-GB" dirty="0" smtClean="0"/>
              <a:t>A cadence is an ending “chord” played to provide a particular emotive response to a piece of music</a:t>
            </a:r>
          </a:p>
          <a:p>
            <a:r>
              <a:rPr lang="en-GB" dirty="0" smtClean="0"/>
              <a:t>In musical terms, there are a number of different versions.</a:t>
            </a:r>
          </a:p>
          <a:p>
            <a:r>
              <a:rPr lang="en-GB" dirty="0" smtClean="0"/>
              <a:t>Authentic cadence – comprised of a Perfect cadence and an imperfect cadence.</a:t>
            </a:r>
          </a:p>
          <a:p>
            <a:endParaRPr lang="en-GB" dirty="0"/>
          </a:p>
        </p:txBody>
      </p:sp>
    </p:spTree>
    <p:extLst>
      <p:ext uri="{BB962C8B-B14F-4D97-AF65-F5344CB8AC3E}">
        <p14:creationId xmlns:p14="http://schemas.microsoft.com/office/powerpoint/2010/main" val="442212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signatures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Time signatures are the numbers found on the left hand side of the stave or staff</a:t>
            </a:r>
          </a:p>
          <a:p>
            <a:r>
              <a:rPr lang="en-GB" dirty="0" smtClean="0"/>
              <a:t>The top number represents how </a:t>
            </a:r>
            <a:r>
              <a:rPr lang="en-GB" b="1" i="1" u="sng" dirty="0" smtClean="0"/>
              <a:t>many</a:t>
            </a:r>
            <a:r>
              <a:rPr lang="en-GB" dirty="0" smtClean="0"/>
              <a:t> beats in the bar there are</a:t>
            </a:r>
          </a:p>
          <a:p>
            <a:r>
              <a:rPr lang="en-GB" dirty="0" smtClean="0"/>
              <a:t>The bottom number represents a “code” for what </a:t>
            </a:r>
            <a:r>
              <a:rPr lang="en-GB" b="1" i="1" u="sng" dirty="0" smtClean="0"/>
              <a:t>sort</a:t>
            </a:r>
            <a:r>
              <a:rPr lang="en-GB" dirty="0" smtClean="0"/>
              <a:t> of beats they are, for example:</a:t>
            </a:r>
          </a:p>
          <a:p>
            <a:r>
              <a:rPr lang="en-GB" dirty="0" smtClean="0"/>
              <a:t>4 = crotchet beats</a:t>
            </a:r>
          </a:p>
          <a:p>
            <a:r>
              <a:rPr lang="en-GB" dirty="0" smtClean="0"/>
              <a:t>8 = quaver beats</a:t>
            </a:r>
          </a:p>
          <a:p>
            <a:r>
              <a:rPr lang="en-GB" dirty="0" smtClean="0"/>
              <a:t>2 = minim beats</a:t>
            </a:r>
          </a:p>
          <a:p>
            <a:endParaRPr lang="en-GB" dirty="0" smtClean="0"/>
          </a:p>
          <a:p>
            <a:endParaRPr lang="en-GB" dirty="0" smtClean="0"/>
          </a:p>
          <a:p>
            <a:endParaRPr lang="en-GB" dirty="0"/>
          </a:p>
        </p:txBody>
      </p:sp>
    </p:spTree>
    <p:extLst>
      <p:ext uri="{BB962C8B-B14F-4D97-AF65-F5344CB8AC3E}">
        <p14:creationId xmlns:p14="http://schemas.microsoft.com/office/powerpoint/2010/main" val="3836713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Perfect cadence</a:t>
            </a:r>
            <a:endParaRPr lang="en-GB" dirty="0"/>
          </a:p>
        </p:txBody>
      </p:sp>
      <p:sp>
        <p:nvSpPr>
          <p:cNvPr id="3" name="Content Placeholder 2"/>
          <p:cNvSpPr>
            <a:spLocks noGrp="1"/>
          </p:cNvSpPr>
          <p:nvPr>
            <p:ph idx="1"/>
          </p:nvPr>
        </p:nvSpPr>
        <p:spPr/>
        <p:txBody>
          <a:bodyPr>
            <a:normAutofit lnSpcReduction="10000"/>
          </a:bodyPr>
          <a:lstStyle/>
          <a:p>
            <a:r>
              <a:rPr lang="en-GB" dirty="0"/>
              <a:t>Harmonic progression of </a:t>
            </a:r>
            <a:r>
              <a:rPr lang="en-GB" b="1" dirty="0"/>
              <a:t>V - I</a:t>
            </a:r>
            <a:r>
              <a:rPr lang="en-GB" dirty="0"/>
              <a:t> (or </a:t>
            </a:r>
            <a:r>
              <a:rPr lang="en-GB" dirty="0" smtClean="0"/>
              <a:t>the fifth and the first note, or the dominant and the tonic)</a:t>
            </a:r>
            <a:r>
              <a:rPr lang="en-GB" dirty="0"/>
              <a:t/>
            </a:r>
            <a:br>
              <a:rPr lang="en-GB" dirty="0"/>
            </a:br>
            <a:endParaRPr lang="en-GB" dirty="0"/>
          </a:p>
          <a:p>
            <a:r>
              <a:rPr lang="en-GB" dirty="0"/>
              <a:t>Both </a:t>
            </a:r>
            <a:r>
              <a:rPr lang="en-GB" dirty="0" smtClean="0"/>
              <a:t>chords (e.g. left and right hand on piano) </a:t>
            </a:r>
            <a:r>
              <a:rPr lang="en-GB" dirty="0"/>
              <a:t>must be in root </a:t>
            </a:r>
            <a:r>
              <a:rPr lang="en-GB" u="sng" dirty="0"/>
              <a:t>position</a:t>
            </a:r>
            <a:r>
              <a:rPr lang="en-GB" dirty="0"/>
              <a:t/>
            </a:r>
            <a:br>
              <a:rPr lang="en-GB" dirty="0"/>
            </a:br>
            <a:endParaRPr lang="en-GB" dirty="0"/>
          </a:p>
          <a:p>
            <a:r>
              <a:rPr lang="en-GB" dirty="0"/>
              <a:t>The Melody must end on the tonic pitch</a:t>
            </a:r>
            <a:r>
              <a:rPr lang="en-GB" dirty="0" smtClean="0"/>
              <a:t>.</a:t>
            </a:r>
          </a:p>
          <a:p>
            <a:r>
              <a:rPr lang="en-GB" dirty="0" smtClean="0"/>
              <a:t>It’s the most final sounding of all the cadences</a:t>
            </a:r>
            <a:endParaRPr lang="en-GB" dirty="0"/>
          </a:p>
          <a:p>
            <a:pPr marL="0" indent="0">
              <a:buNone/>
            </a:pPr>
            <a:endParaRPr lang="en-GB" dirty="0"/>
          </a:p>
        </p:txBody>
      </p:sp>
    </p:spTree>
    <p:extLst>
      <p:ext uri="{BB962C8B-B14F-4D97-AF65-F5344CB8AC3E}">
        <p14:creationId xmlns:p14="http://schemas.microsoft.com/office/powerpoint/2010/main" val="1948531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Imperfect cadence</a:t>
            </a:r>
            <a:endParaRPr lang="en-GB" dirty="0"/>
          </a:p>
        </p:txBody>
      </p:sp>
      <p:sp>
        <p:nvSpPr>
          <p:cNvPr id="3" name="Content Placeholder 2"/>
          <p:cNvSpPr>
            <a:spLocks noGrp="1"/>
          </p:cNvSpPr>
          <p:nvPr>
            <p:ph idx="1"/>
          </p:nvPr>
        </p:nvSpPr>
        <p:spPr/>
        <p:txBody>
          <a:bodyPr/>
          <a:lstStyle/>
          <a:p>
            <a:r>
              <a:rPr lang="en-GB" dirty="0" smtClean="0"/>
              <a:t>Imperfect cadences are as structurally built around the dominant (</a:t>
            </a:r>
            <a:r>
              <a:rPr lang="en-GB" dirty="0" err="1" smtClean="0"/>
              <a:t>Vth</a:t>
            </a:r>
            <a:r>
              <a:rPr lang="en-GB" dirty="0" smtClean="0"/>
              <a:t>) and use it as the root note. An imperfect cadence denotes the song hasn’t finished yet and there’s more to come.</a:t>
            </a:r>
          </a:p>
          <a:p>
            <a:r>
              <a:rPr lang="en-GB" dirty="0" smtClean="0"/>
              <a:t>For example, if the key signature is C major, an imperfect cadence would be rooted from G</a:t>
            </a:r>
          </a:p>
        </p:txBody>
      </p:sp>
    </p:spTree>
    <p:extLst>
      <p:ext uri="{BB962C8B-B14F-4D97-AF65-F5344CB8AC3E}">
        <p14:creationId xmlns:p14="http://schemas.microsoft.com/office/powerpoint/2010/main" val="2068813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Interrupted cadence</a:t>
            </a:r>
            <a:endParaRPr lang="en-GB" dirty="0"/>
          </a:p>
        </p:txBody>
      </p:sp>
      <p:sp>
        <p:nvSpPr>
          <p:cNvPr id="3" name="Content Placeholder 2"/>
          <p:cNvSpPr>
            <a:spLocks noGrp="1"/>
          </p:cNvSpPr>
          <p:nvPr>
            <p:ph idx="1"/>
          </p:nvPr>
        </p:nvSpPr>
        <p:spPr/>
        <p:txBody>
          <a:bodyPr/>
          <a:lstStyle/>
          <a:p>
            <a:r>
              <a:rPr lang="en-GB" dirty="0" smtClean="0"/>
              <a:t>An interrupted cadence occurs when you think you’re waiting for an ending, perfect cadence but you are presented with a minor chord instead.</a:t>
            </a:r>
          </a:p>
          <a:p>
            <a:r>
              <a:rPr lang="en-GB" dirty="0" smtClean="0"/>
              <a:t>For example, is the key signature is C major, an interrupted cadence would be rooted in A</a:t>
            </a:r>
            <a:endParaRPr lang="en-GB" dirty="0"/>
          </a:p>
        </p:txBody>
      </p:sp>
    </p:spTree>
    <p:extLst>
      <p:ext uri="{BB962C8B-B14F-4D97-AF65-F5344CB8AC3E}">
        <p14:creationId xmlns:p14="http://schemas.microsoft.com/office/powerpoint/2010/main" val="3850744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Plagal</a:t>
            </a:r>
            <a:r>
              <a:rPr lang="en-GB" dirty="0" smtClean="0"/>
              <a:t> cadence</a:t>
            </a:r>
            <a:endParaRPr lang="en-GB" dirty="0"/>
          </a:p>
        </p:txBody>
      </p:sp>
      <p:sp>
        <p:nvSpPr>
          <p:cNvPr id="3" name="Content Placeholder 2"/>
          <p:cNvSpPr>
            <a:spLocks noGrp="1"/>
          </p:cNvSpPr>
          <p:nvPr>
            <p:ph idx="1"/>
          </p:nvPr>
        </p:nvSpPr>
        <p:spPr/>
        <p:txBody>
          <a:bodyPr/>
          <a:lstStyle/>
          <a:p>
            <a:r>
              <a:rPr lang="en-GB" dirty="0" smtClean="0"/>
              <a:t>A </a:t>
            </a:r>
            <a:r>
              <a:rPr lang="en-GB" dirty="0" err="1" smtClean="0"/>
              <a:t>plagal</a:t>
            </a:r>
            <a:r>
              <a:rPr lang="en-GB" dirty="0" smtClean="0"/>
              <a:t> cadence is best remembered as the Amen cadence as its predominantly used in hymns and Christian/Catholic pieces of music</a:t>
            </a:r>
          </a:p>
          <a:p>
            <a:r>
              <a:rPr lang="en-GB" dirty="0" smtClean="0"/>
              <a:t>The root (tonic) and the fourth (subdominant) notes are used for this cadence.</a:t>
            </a:r>
            <a:endParaRPr lang="en-GB" dirty="0"/>
          </a:p>
        </p:txBody>
      </p:sp>
    </p:spTree>
    <p:extLst>
      <p:ext uri="{BB962C8B-B14F-4D97-AF65-F5344CB8AC3E}">
        <p14:creationId xmlns:p14="http://schemas.microsoft.com/office/powerpoint/2010/main" val="1503395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Tierce de Picardie or English cadence</a:t>
            </a:r>
            <a:endParaRPr lang="en-GB" dirty="0"/>
          </a:p>
        </p:txBody>
      </p:sp>
      <p:sp>
        <p:nvSpPr>
          <p:cNvPr id="3" name="Content Placeholder 2"/>
          <p:cNvSpPr>
            <a:spLocks noGrp="1"/>
          </p:cNvSpPr>
          <p:nvPr>
            <p:ph idx="1"/>
          </p:nvPr>
        </p:nvSpPr>
        <p:spPr/>
        <p:txBody>
          <a:bodyPr/>
          <a:lstStyle/>
          <a:p>
            <a:r>
              <a:rPr lang="en-GB" dirty="0" smtClean="0"/>
              <a:t>This cadence is signified when a piece of music is played in a minor key and resolves on a major, usually perfect cadence.</a:t>
            </a:r>
          </a:p>
          <a:p>
            <a:r>
              <a:rPr lang="en-GB" dirty="0" smtClean="0"/>
              <a:t>It denotes a feeling of euphoria and whilst its origins are in Baroque music, it is widely used in dance music, from psi-trance, techno and hard house.</a:t>
            </a:r>
            <a:endParaRPr lang="en-GB" dirty="0"/>
          </a:p>
        </p:txBody>
      </p:sp>
    </p:spTree>
    <p:extLst>
      <p:ext uri="{BB962C8B-B14F-4D97-AF65-F5344CB8AC3E}">
        <p14:creationId xmlns:p14="http://schemas.microsoft.com/office/powerpoint/2010/main" val="39529127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modulation</a:t>
            </a:r>
            <a:endParaRPr lang="en-GB" dirty="0"/>
          </a:p>
        </p:txBody>
      </p:sp>
      <p:sp>
        <p:nvSpPr>
          <p:cNvPr id="3" name="Content Placeholder 2"/>
          <p:cNvSpPr>
            <a:spLocks noGrp="1"/>
          </p:cNvSpPr>
          <p:nvPr>
            <p:ph idx="1"/>
          </p:nvPr>
        </p:nvSpPr>
        <p:spPr/>
        <p:txBody>
          <a:bodyPr/>
          <a:lstStyle/>
          <a:p>
            <a:r>
              <a:rPr lang="en-GB" dirty="0"/>
              <a:t>When a piece of music changes key it is said to </a:t>
            </a:r>
            <a:r>
              <a:rPr lang="en-GB" b="1" dirty="0"/>
              <a:t>modulate</a:t>
            </a:r>
            <a:r>
              <a:rPr lang="en-GB" dirty="0"/>
              <a:t>. It is most likely to modulate to a closely related key.</a:t>
            </a:r>
          </a:p>
          <a:p>
            <a:r>
              <a:rPr lang="en-GB" dirty="0"/>
              <a:t>The three most closely related keys to the tonic are the </a:t>
            </a:r>
            <a:r>
              <a:rPr lang="en-GB" b="1" dirty="0"/>
              <a:t>dominant</a:t>
            </a:r>
            <a:r>
              <a:rPr lang="en-GB" dirty="0"/>
              <a:t>, </a:t>
            </a:r>
            <a:r>
              <a:rPr lang="en-GB" dirty="0" smtClean="0"/>
              <a:t>the </a:t>
            </a:r>
            <a:r>
              <a:rPr lang="en-GB" b="1" dirty="0" smtClean="0"/>
              <a:t>subdominant</a:t>
            </a:r>
            <a:r>
              <a:rPr lang="en-GB" dirty="0"/>
              <a:t> or the relative </a:t>
            </a:r>
            <a:r>
              <a:rPr lang="en-GB" b="1" dirty="0"/>
              <a:t>minor</a:t>
            </a:r>
            <a:r>
              <a:rPr lang="en-GB" dirty="0"/>
              <a:t> or </a:t>
            </a:r>
            <a:r>
              <a:rPr lang="en-GB" b="1" dirty="0"/>
              <a:t>major</a:t>
            </a:r>
            <a:r>
              <a:rPr lang="en-GB" dirty="0"/>
              <a:t> keys.</a:t>
            </a:r>
          </a:p>
          <a:p>
            <a:endParaRPr lang="en-GB" dirty="0"/>
          </a:p>
        </p:txBody>
      </p:sp>
    </p:spTree>
    <p:extLst>
      <p:ext uri="{BB962C8B-B14F-4D97-AF65-F5344CB8AC3E}">
        <p14:creationId xmlns:p14="http://schemas.microsoft.com/office/powerpoint/2010/main" val="928041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modes</a:t>
            </a:r>
            <a:endParaRPr lang="en-GB" dirty="0"/>
          </a:p>
        </p:txBody>
      </p:sp>
      <p:sp>
        <p:nvSpPr>
          <p:cNvPr id="3" name="Content Placeholder 2"/>
          <p:cNvSpPr>
            <a:spLocks noGrp="1"/>
          </p:cNvSpPr>
          <p:nvPr>
            <p:ph idx="1"/>
          </p:nvPr>
        </p:nvSpPr>
        <p:spPr/>
        <p:txBody>
          <a:bodyPr/>
          <a:lstStyle/>
          <a:p>
            <a:r>
              <a:rPr lang="en-GB" dirty="0" smtClean="0"/>
              <a:t>A mode is a seven note scale</a:t>
            </a:r>
          </a:p>
          <a:p>
            <a:r>
              <a:rPr lang="en-GB" dirty="0" smtClean="0"/>
              <a:t>Modes work according to tuning and occur in authentic and </a:t>
            </a:r>
            <a:r>
              <a:rPr lang="en-GB" dirty="0" err="1" smtClean="0"/>
              <a:t>plagal</a:t>
            </a:r>
            <a:r>
              <a:rPr lang="en-GB" dirty="0" smtClean="0"/>
              <a:t> (taken from cadence terminology because modes use I and IV root note positions, or tonic and subdominant forms) </a:t>
            </a:r>
          </a:p>
          <a:p>
            <a:r>
              <a:rPr lang="en-GB" dirty="0" smtClean="0"/>
              <a:t>The first and fourth (I, IV, or tonic and subdominant) are shown in the examples)</a:t>
            </a:r>
          </a:p>
          <a:p>
            <a:endParaRPr lang="en-GB" dirty="0" smtClean="0"/>
          </a:p>
          <a:p>
            <a:endParaRPr lang="en-GB" dirty="0"/>
          </a:p>
        </p:txBody>
      </p:sp>
    </p:spTree>
    <p:extLst>
      <p:ext uri="{BB962C8B-B14F-4D97-AF65-F5344CB8AC3E}">
        <p14:creationId xmlns:p14="http://schemas.microsoft.com/office/powerpoint/2010/main" val="8964045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 types of modes</a:t>
            </a:r>
            <a:endParaRPr lang="en-GB" dirty="0"/>
          </a:p>
        </p:txBody>
      </p:sp>
      <p:sp>
        <p:nvSpPr>
          <p:cNvPr id="3" name="Content Placeholder 2"/>
          <p:cNvSpPr>
            <a:spLocks noGrp="1"/>
          </p:cNvSpPr>
          <p:nvPr>
            <p:ph idx="1"/>
          </p:nvPr>
        </p:nvSpPr>
        <p:spPr/>
        <p:txBody>
          <a:bodyPr>
            <a:normAutofit fontScale="62500" lnSpcReduction="20000"/>
          </a:bodyPr>
          <a:lstStyle/>
          <a:p>
            <a:r>
              <a:rPr lang="en-GB" dirty="0"/>
              <a:t>Dorian: </a:t>
            </a:r>
            <a:r>
              <a:rPr lang="en-GB" b="1" dirty="0"/>
              <a:t>D</a:t>
            </a:r>
            <a:r>
              <a:rPr lang="en-GB" dirty="0"/>
              <a:t> E F G A B C D</a:t>
            </a:r>
          </a:p>
          <a:p>
            <a:r>
              <a:rPr lang="en-GB" dirty="0" err="1"/>
              <a:t>Hypodorian</a:t>
            </a:r>
            <a:r>
              <a:rPr lang="en-GB" dirty="0"/>
              <a:t>: A B C </a:t>
            </a:r>
            <a:r>
              <a:rPr lang="en-GB" b="1" dirty="0"/>
              <a:t>D</a:t>
            </a:r>
            <a:r>
              <a:rPr lang="en-GB" dirty="0"/>
              <a:t> E F G A</a:t>
            </a:r>
          </a:p>
          <a:p>
            <a:r>
              <a:rPr lang="en-GB" dirty="0"/>
              <a:t>Phrygian: </a:t>
            </a:r>
            <a:r>
              <a:rPr lang="en-GB" b="1" dirty="0"/>
              <a:t>E</a:t>
            </a:r>
            <a:r>
              <a:rPr lang="en-GB" dirty="0"/>
              <a:t> F G A B C D E</a:t>
            </a:r>
          </a:p>
          <a:p>
            <a:r>
              <a:rPr lang="en-GB" dirty="0" err="1"/>
              <a:t>Hypophrygian</a:t>
            </a:r>
            <a:r>
              <a:rPr lang="en-GB" dirty="0"/>
              <a:t>: B C D </a:t>
            </a:r>
            <a:r>
              <a:rPr lang="en-GB" b="1" dirty="0"/>
              <a:t>E</a:t>
            </a:r>
            <a:r>
              <a:rPr lang="en-GB" dirty="0"/>
              <a:t> F G A B</a:t>
            </a:r>
          </a:p>
          <a:p>
            <a:r>
              <a:rPr lang="en-GB" dirty="0"/>
              <a:t>Lydian: </a:t>
            </a:r>
            <a:r>
              <a:rPr lang="en-GB" b="1" dirty="0"/>
              <a:t>F</a:t>
            </a:r>
            <a:r>
              <a:rPr lang="en-GB" dirty="0"/>
              <a:t> G A B C D E F</a:t>
            </a:r>
          </a:p>
          <a:p>
            <a:r>
              <a:rPr lang="en-GB" dirty="0" err="1"/>
              <a:t>Hypolydian</a:t>
            </a:r>
            <a:r>
              <a:rPr lang="en-GB" dirty="0"/>
              <a:t>: C D E </a:t>
            </a:r>
            <a:r>
              <a:rPr lang="en-GB" b="1" dirty="0"/>
              <a:t>F</a:t>
            </a:r>
            <a:r>
              <a:rPr lang="en-GB" dirty="0"/>
              <a:t> G A B C</a:t>
            </a:r>
          </a:p>
          <a:p>
            <a:r>
              <a:rPr lang="en-GB" dirty="0" err="1"/>
              <a:t>Mixolydian</a:t>
            </a:r>
            <a:r>
              <a:rPr lang="en-GB" dirty="0"/>
              <a:t>: </a:t>
            </a:r>
            <a:r>
              <a:rPr lang="en-GB" b="1" dirty="0"/>
              <a:t>G</a:t>
            </a:r>
            <a:r>
              <a:rPr lang="en-GB" dirty="0"/>
              <a:t> A B C D E F G</a:t>
            </a:r>
          </a:p>
          <a:p>
            <a:r>
              <a:rPr lang="en-GB" dirty="0" err="1"/>
              <a:t>Hypomixolydian</a:t>
            </a:r>
            <a:r>
              <a:rPr lang="en-GB" dirty="0"/>
              <a:t>: D E F </a:t>
            </a:r>
            <a:r>
              <a:rPr lang="en-GB" b="1" dirty="0"/>
              <a:t>G</a:t>
            </a:r>
            <a:r>
              <a:rPr lang="en-GB" dirty="0"/>
              <a:t> A B C D</a:t>
            </a:r>
          </a:p>
          <a:p>
            <a:r>
              <a:rPr lang="en-GB" dirty="0"/>
              <a:t>Aeolian: </a:t>
            </a:r>
            <a:r>
              <a:rPr lang="en-GB" b="1" dirty="0"/>
              <a:t>A</a:t>
            </a:r>
            <a:r>
              <a:rPr lang="en-GB" dirty="0"/>
              <a:t> B C D E F G</a:t>
            </a:r>
          </a:p>
          <a:p>
            <a:r>
              <a:rPr lang="en-GB" dirty="0" err="1"/>
              <a:t>Hypoaeolian</a:t>
            </a:r>
            <a:r>
              <a:rPr lang="en-GB" dirty="0"/>
              <a:t>: E F G </a:t>
            </a:r>
            <a:r>
              <a:rPr lang="en-GB" b="1" dirty="0"/>
              <a:t>A</a:t>
            </a:r>
            <a:r>
              <a:rPr lang="en-GB" dirty="0"/>
              <a:t> B C D</a:t>
            </a:r>
          </a:p>
          <a:p>
            <a:r>
              <a:rPr lang="en-GB" dirty="0"/>
              <a:t>Ionian: </a:t>
            </a:r>
            <a:r>
              <a:rPr lang="en-GB" b="1" dirty="0"/>
              <a:t>C</a:t>
            </a:r>
            <a:r>
              <a:rPr lang="en-GB" dirty="0"/>
              <a:t> D E F G A B C</a:t>
            </a:r>
          </a:p>
          <a:p>
            <a:r>
              <a:rPr lang="en-GB" dirty="0" err="1"/>
              <a:t>Hypoionian</a:t>
            </a:r>
            <a:r>
              <a:rPr lang="en-GB" dirty="0"/>
              <a:t>: G A B </a:t>
            </a:r>
            <a:r>
              <a:rPr lang="en-GB" b="1" dirty="0"/>
              <a:t>C</a:t>
            </a:r>
            <a:r>
              <a:rPr lang="en-GB" dirty="0"/>
              <a:t> D E F </a:t>
            </a:r>
            <a:r>
              <a:rPr lang="en-GB" dirty="0" smtClean="0"/>
              <a:t>G</a:t>
            </a:r>
          </a:p>
          <a:p>
            <a:r>
              <a:rPr lang="pt-BR" dirty="0"/>
              <a:t>Locrian: </a:t>
            </a:r>
            <a:r>
              <a:rPr lang="pt-BR" b="1" dirty="0"/>
              <a:t>B</a:t>
            </a:r>
            <a:r>
              <a:rPr lang="pt-BR" dirty="0"/>
              <a:t> C D E F G A B</a:t>
            </a:r>
          </a:p>
          <a:p>
            <a:r>
              <a:rPr lang="pt-BR" dirty="0"/>
              <a:t>Hypolocrian: F G A </a:t>
            </a:r>
            <a:r>
              <a:rPr lang="pt-BR" b="1" dirty="0"/>
              <a:t>B</a:t>
            </a:r>
            <a:r>
              <a:rPr lang="pt-BR" dirty="0"/>
              <a:t> C D E F</a:t>
            </a:r>
          </a:p>
          <a:p>
            <a:endParaRPr lang="en-GB" dirty="0"/>
          </a:p>
          <a:p>
            <a:endParaRPr lang="en-GB" dirty="0"/>
          </a:p>
        </p:txBody>
      </p:sp>
    </p:spTree>
    <p:extLst>
      <p:ext uri="{BB962C8B-B14F-4D97-AF65-F5344CB8AC3E}">
        <p14:creationId xmlns:p14="http://schemas.microsoft.com/office/powerpoint/2010/main" val="27124948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dynamics</a:t>
            </a:r>
            <a:endParaRPr lang="en-GB" dirty="0"/>
          </a:p>
        </p:txBody>
      </p:sp>
      <p:sp>
        <p:nvSpPr>
          <p:cNvPr id="3" name="Content Placeholder 2"/>
          <p:cNvSpPr>
            <a:spLocks noGrp="1"/>
          </p:cNvSpPr>
          <p:nvPr>
            <p:ph idx="1"/>
          </p:nvPr>
        </p:nvSpPr>
        <p:spPr/>
        <p:txBody>
          <a:bodyPr>
            <a:normAutofit lnSpcReduction="10000"/>
          </a:bodyPr>
          <a:lstStyle/>
          <a:p>
            <a:r>
              <a:rPr lang="en-GB" dirty="0" smtClean="0"/>
              <a:t>Dynamics in music dictate to the performer how the composer wanted particular phrases or notes to be played; they are the musical equivalent to stage directions</a:t>
            </a:r>
          </a:p>
          <a:p>
            <a:r>
              <a:rPr lang="en-GB" dirty="0" smtClean="0"/>
              <a:t>Dynamics essentially means the emotions of a piece of music.</a:t>
            </a:r>
          </a:p>
          <a:p>
            <a:r>
              <a:rPr lang="en-GB" dirty="0" smtClean="0"/>
              <a:t>For example, Andante (walking speed), </a:t>
            </a:r>
            <a:r>
              <a:rPr lang="en-GB" dirty="0" err="1" smtClean="0"/>
              <a:t>ff</a:t>
            </a:r>
            <a:r>
              <a:rPr lang="en-GB" dirty="0" smtClean="0"/>
              <a:t> – fortissimo (very loudly)</a:t>
            </a:r>
          </a:p>
          <a:p>
            <a:r>
              <a:rPr lang="en-GB" dirty="0" smtClean="0"/>
              <a:t>Refer to hand out glossary of terms</a:t>
            </a:r>
            <a:endParaRPr lang="en-GB" dirty="0"/>
          </a:p>
        </p:txBody>
      </p:sp>
    </p:spTree>
    <p:extLst>
      <p:ext uri="{BB962C8B-B14F-4D97-AF65-F5344CB8AC3E}">
        <p14:creationId xmlns:p14="http://schemas.microsoft.com/office/powerpoint/2010/main" val="31448482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signatures</a:t>
            </a:r>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2918025"/>
            <a:ext cx="2664296" cy="88997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4437112"/>
            <a:ext cx="2808312" cy="864096"/>
          </a:xfrm>
          <a:prstGeom prst="rect">
            <a:avLst/>
          </a:prstGeom>
        </p:spPr>
      </p:pic>
      <p:sp>
        <p:nvSpPr>
          <p:cNvPr id="8" name="Content Placeholder 7"/>
          <p:cNvSpPr>
            <a:spLocks noGrp="1"/>
          </p:cNvSpPr>
          <p:nvPr>
            <p:ph idx="1"/>
          </p:nvPr>
        </p:nvSpPr>
        <p:spPr/>
        <p:txBody>
          <a:bodyPr>
            <a:normAutofit lnSpcReduction="10000"/>
          </a:bodyPr>
          <a:lstStyle/>
          <a:p>
            <a:pPr marL="0" indent="0">
              <a:buNone/>
            </a:pPr>
            <a:r>
              <a:rPr lang="en-GB" dirty="0" smtClean="0"/>
              <a:t>                                  4 crotchet beats in a bar;       				also represented by    - 						common time       							 </a:t>
            </a:r>
          </a:p>
          <a:p>
            <a:pPr marL="0" indent="0">
              <a:buNone/>
            </a:pPr>
            <a:endParaRPr lang="en-GB" dirty="0"/>
          </a:p>
          <a:p>
            <a:pPr marL="0" indent="0">
              <a:buNone/>
            </a:pPr>
            <a:r>
              <a:rPr lang="en-GB" dirty="0" smtClean="0"/>
              <a:t>                                  6 quaver beats in a bar</a:t>
            </a:r>
          </a:p>
          <a:p>
            <a:pPr marL="0" indent="0">
              <a:buNone/>
            </a:pPr>
            <a:endParaRPr lang="en-GB" dirty="0"/>
          </a:p>
          <a:p>
            <a:pPr marL="0" indent="0">
              <a:buNone/>
            </a:pPr>
            <a:r>
              <a:rPr lang="en-GB" dirty="0" smtClean="0"/>
              <a:t>                                  2 minim beats in a bar;    				 also known as </a:t>
            </a:r>
            <a:r>
              <a:rPr lang="en-GB" dirty="0" err="1" smtClean="0"/>
              <a:t>Alla</a:t>
            </a:r>
            <a:r>
              <a:rPr lang="en-GB" dirty="0" smtClean="0"/>
              <a:t> </a:t>
            </a:r>
            <a:r>
              <a:rPr lang="en-GB" dirty="0" err="1" smtClean="0"/>
              <a:t>Breve</a:t>
            </a:r>
            <a:endParaRPr lang="en-GB"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1556792"/>
            <a:ext cx="2664296" cy="1008112"/>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325" y="1916832"/>
            <a:ext cx="259192" cy="777576"/>
          </a:xfrm>
          <a:prstGeom prst="rect">
            <a:avLst/>
          </a:prstGeom>
        </p:spPr>
      </p:pic>
    </p:spTree>
    <p:extLst>
      <p:ext uri="{BB962C8B-B14F-4D97-AF65-F5344CB8AC3E}">
        <p14:creationId xmlns:p14="http://schemas.microsoft.com/office/powerpoint/2010/main" val="2302759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 the notes look like?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268760"/>
            <a:ext cx="8640960" cy="5400600"/>
          </a:xfrm>
        </p:spPr>
      </p:pic>
    </p:spTree>
    <p:extLst>
      <p:ext uri="{BB962C8B-B14F-4D97-AF65-F5344CB8AC3E}">
        <p14:creationId xmlns:p14="http://schemas.microsoft.com/office/powerpoint/2010/main" val="2156210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British </a:t>
            </a:r>
            <a:r>
              <a:rPr lang="en-GB" dirty="0" err="1" smtClean="0"/>
              <a:t>vs</a:t>
            </a:r>
            <a:r>
              <a:rPr lang="en-GB" dirty="0" smtClean="0"/>
              <a:t> American terminology</a:t>
            </a:r>
            <a:endParaRPr lang="en-GB" dirty="0"/>
          </a:p>
        </p:txBody>
      </p:sp>
      <p:sp>
        <p:nvSpPr>
          <p:cNvPr id="3" name="Content Placeholder 2"/>
          <p:cNvSpPr>
            <a:spLocks noGrp="1"/>
          </p:cNvSpPr>
          <p:nvPr>
            <p:ph idx="1"/>
          </p:nvPr>
        </p:nvSpPr>
        <p:spPr/>
        <p:txBody>
          <a:bodyPr/>
          <a:lstStyle/>
          <a:p>
            <a:r>
              <a:rPr lang="en-GB" dirty="0" err="1" smtClean="0"/>
              <a:t>Breve</a:t>
            </a:r>
            <a:r>
              <a:rPr lang="en-GB" dirty="0" smtClean="0"/>
              <a:t> – a double whole note</a:t>
            </a:r>
          </a:p>
          <a:p>
            <a:r>
              <a:rPr lang="en-GB" dirty="0" smtClean="0"/>
              <a:t>Semi-</a:t>
            </a:r>
            <a:r>
              <a:rPr lang="en-GB" dirty="0" err="1" smtClean="0"/>
              <a:t>breve</a:t>
            </a:r>
            <a:r>
              <a:rPr lang="en-GB" dirty="0" smtClean="0"/>
              <a:t> – a whole note</a:t>
            </a:r>
          </a:p>
          <a:p>
            <a:r>
              <a:rPr lang="en-GB" dirty="0" smtClean="0"/>
              <a:t>Crotchet – a quarter note (often said to be representative of “one beat”)</a:t>
            </a:r>
          </a:p>
          <a:p>
            <a:r>
              <a:rPr lang="en-GB" dirty="0" smtClean="0"/>
              <a:t>Quaver – an 8</a:t>
            </a:r>
            <a:r>
              <a:rPr lang="en-GB" baseline="30000" dirty="0" smtClean="0"/>
              <a:t>th</a:t>
            </a:r>
            <a:r>
              <a:rPr lang="en-GB" dirty="0" smtClean="0"/>
              <a:t> note</a:t>
            </a:r>
          </a:p>
          <a:p>
            <a:r>
              <a:rPr lang="en-GB" dirty="0" smtClean="0"/>
              <a:t>Minim – a half note</a:t>
            </a:r>
          </a:p>
          <a:p>
            <a:r>
              <a:rPr lang="en-GB" dirty="0" smtClean="0"/>
              <a:t>Semi-quaver – a 16</a:t>
            </a:r>
            <a:r>
              <a:rPr lang="en-GB" baseline="30000" dirty="0" smtClean="0"/>
              <a:t>th</a:t>
            </a:r>
            <a:r>
              <a:rPr lang="en-GB" dirty="0" smtClean="0"/>
              <a:t> note</a:t>
            </a:r>
            <a:endParaRPr lang="en-GB" dirty="0"/>
          </a:p>
        </p:txBody>
      </p:sp>
    </p:spTree>
    <p:extLst>
      <p:ext uri="{BB962C8B-B14F-4D97-AF65-F5344CB8AC3E}">
        <p14:creationId xmlns:p14="http://schemas.microsoft.com/office/powerpoint/2010/main" val="2045622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length</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412776"/>
            <a:ext cx="7776864" cy="5112568"/>
          </a:xfrm>
        </p:spPr>
      </p:pic>
    </p:spTree>
    <p:extLst>
      <p:ext uri="{BB962C8B-B14F-4D97-AF65-F5344CB8AC3E}">
        <p14:creationId xmlns:p14="http://schemas.microsoft.com/office/powerpoint/2010/main" val="682003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stupid ones!</a:t>
            </a:r>
            <a:endParaRPr lang="en-GB" dirty="0"/>
          </a:p>
        </p:txBody>
      </p:sp>
      <p:sp>
        <p:nvSpPr>
          <p:cNvPr id="3" name="Content Placeholder 2"/>
          <p:cNvSpPr>
            <a:spLocks noGrp="1"/>
          </p:cNvSpPr>
          <p:nvPr>
            <p:ph idx="1"/>
          </p:nvPr>
        </p:nvSpPr>
        <p:spPr/>
        <p:txBody>
          <a:bodyPr/>
          <a:lstStyle/>
          <a:p>
            <a:r>
              <a:rPr lang="en-GB" dirty="0" smtClean="0"/>
              <a:t>Demisemiquaver – 32</a:t>
            </a:r>
            <a:r>
              <a:rPr lang="en-GB" baseline="30000" dirty="0" smtClean="0"/>
              <a:t>nd</a:t>
            </a:r>
            <a:r>
              <a:rPr lang="en-GB" dirty="0" smtClean="0"/>
              <a:t> note</a:t>
            </a:r>
          </a:p>
          <a:p>
            <a:r>
              <a:rPr lang="en-GB" dirty="0" smtClean="0"/>
              <a:t>Hemidemisemiquaver – 64</a:t>
            </a:r>
            <a:r>
              <a:rPr lang="en-GB" baseline="30000" dirty="0" smtClean="0"/>
              <a:t>th</a:t>
            </a:r>
            <a:r>
              <a:rPr lang="en-GB" dirty="0" smtClean="0"/>
              <a:t> note</a:t>
            </a:r>
          </a:p>
          <a:p>
            <a:r>
              <a:rPr lang="en-GB" dirty="0" smtClean="0"/>
              <a:t>Semihemidemisemiquaver – 128</a:t>
            </a:r>
            <a:r>
              <a:rPr lang="en-GB" baseline="30000" dirty="0" smtClean="0"/>
              <a:t>th</a:t>
            </a:r>
            <a:r>
              <a:rPr lang="en-GB" dirty="0" smtClean="0"/>
              <a:t> note</a:t>
            </a:r>
          </a:p>
          <a:p>
            <a:r>
              <a:rPr lang="en-GB" dirty="0" smtClean="0"/>
              <a:t>Acciaccatura; Appoggiatura – the only two types of Grace notes (musical ornament)</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581128"/>
            <a:ext cx="6336704" cy="1872208"/>
          </a:xfrm>
          <a:prstGeom prst="rect">
            <a:avLst/>
          </a:prstGeom>
        </p:spPr>
      </p:pic>
    </p:spTree>
    <p:extLst>
      <p:ext uri="{BB962C8B-B14F-4D97-AF65-F5344CB8AC3E}">
        <p14:creationId xmlns:p14="http://schemas.microsoft.com/office/powerpoint/2010/main" val="2605245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Key signatures, relative majors/minors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268760"/>
            <a:ext cx="8712968" cy="5400600"/>
          </a:xfrm>
        </p:spPr>
      </p:pic>
    </p:spTree>
    <p:extLst>
      <p:ext uri="{BB962C8B-B14F-4D97-AF65-F5344CB8AC3E}">
        <p14:creationId xmlns:p14="http://schemas.microsoft.com/office/powerpoint/2010/main" val="1452709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 mnemonics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Treble clef mnemonics – </a:t>
            </a:r>
          </a:p>
          <a:p>
            <a:pPr marL="0" indent="0">
              <a:buNone/>
            </a:pPr>
            <a:r>
              <a:rPr lang="en-GB" b="1" dirty="0" smtClean="0"/>
              <a:t>E</a:t>
            </a:r>
            <a:r>
              <a:rPr lang="en-GB" dirty="0" smtClean="0"/>
              <a:t>very </a:t>
            </a:r>
            <a:r>
              <a:rPr lang="en-GB" b="1" dirty="0" smtClean="0"/>
              <a:t>G</a:t>
            </a:r>
            <a:r>
              <a:rPr lang="en-GB" dirty="0" smtClean="0"/>
              <a:t>ood </a:t>
            </a:r>
            <a:r>
              <a:rPr lang="en-GB" b="1" dirty="0" smtClean="0"/>
              <a:t>B</a:t>
            </a:r>
            <a:r>
              <a:rPr lang="en-GB" dirty="0" smtClean="0"/>
              <a:t>oy </a:t>
            </a:r>
            <a:r>
              <a:rPr lang="en-GB" b="1" dirty="0" smtClean="0"/>
              <a:t>D</a:t>
            </a:r>
            <a:r>
              <a:rPr lang="en-GB" dirty="0" smtClean="0"/>
              <a:t>eserves</a:t>
            </a:r>
          </a:p>
          <a:p>
            <a:pPr marL="0" indent="0">
              <a:buNone/>
            </a:pPr>
            <a:r>
              <a:rPr lang="en-GB" b="1" dirty="0" smtClean="0"/>
              <a:t>F</a:t>
            </a:r>
            <a:r>
              <a:rPr lang="en-GB" dirty="0" smtClean="0"/>
              <a:t>ood</a:t>
            </a:r>
            <a:endParaRPr lang="en-GB" dirty="0"/>
          </a:p>
          <a:p>
            <a:pPr marL="0" indent="0">
              <a:buNone/>
            </a:pPr>
            <a:r>
              <a:rPr lang="en-GB" b="1" dirty="0" smtClean="0"/>
              <a:t>FACE</a:t>
            </a:r>
          </a:p>
          <a:p>
            <a:pPr marL="0" indent="0">
              <a:buNone/>
            </a:pPr>
            <a:endParaRPr lang="en-GB" dirty="0" smtClean="0"/>
          </a:p>
          <a:p>
            <a:r>
              <a:rPr lang="en-GB" dirty="0" smtClean="0"/>
              <a:t>Bass clef mnemonics –</a:t>
            </a:r>
          </a:p>
          <a:p>
            <a:pPr marL="0" indent="0">
              <a:buNone/>
            </a:pPr>
            <a:r>
              <a:rPr lang="en-GB" b="1" dirty="0" smtClean="0"/>
              <a:t>G</a:t>
            </a:r>
            <a:r>
              <a:rPr lang="en-GB" dirty="0" smtClean="0"/>
              <a:t>reat </a:t>
            </a:r>
            <a:r>
              <a:rPr lang="en-GB" b="1" dirty="0" smtClean="0"/>
              <a:t>B</a:t>
            </a:r>
            <a:r>
              <a:rPr lang="en-GB" dirty="0" smtClean="0"/>
              <a:t>ig </a:t>
            </a:r>
            <a:r>
              <a:rPr lang="en-GB" b="1" dirty="0" smtClean="0"/>
              <a:t>D</a:t>
            </a:r>
            <a:r>
              <a:rPr lang="en-GB" dirty="0" smtClean="0"/>
              <a:t>ogs </a:t>
            </a:r>
            <a:r>
              <a:rPr lang="en-GB" b="1" dirty="0" smtClean="0"/>
              <a:t>F</a:t>
            </a:r>
            <a:r>
              <a:rPr lang="en-GB" dirty="0" smtClean="0"/>
              <a:t>ight </a:t>
            </a:r>
          </a:p>
          <a:p>
            <a:pPr marL="0" indent="0">
              <a:buNone/>
            </a:pPr>
            <a:r>
              <a:rPr lang="en-GB" b="1" dirty="0" smtClean="0"/>
              <a:t>A</a:t>
            </a:r>
            <a:r>
              <a:rPr lang="en-GB" dirty="0" smtClean="0"/>
              <a:t>lsatians </a:t>
            </a:r>
            <a:endParaRPr lang="en-GB" dirty="0"/>
          </a:p>
          <a:p>
            <a:pPr marL="0" indent="0">
              <a:buNone/>
            </a:pPr>
            <a:r>
              <a:rPr lang="en-GB" b="1" dirty="0" smtClean="0"/>
              <a:t>A</a:t>
            </a:r>
            <a:r>
              <a:rPr lang="en-GB" dirty="0" smtClean="0"/>
              <a:t>ll </a:t>
            </a:r>
            <a:r>
              <a:rPr lang="en-GB" b="1" dirty="0" smtClean="0"/>
              <a:t>C</a:t>
            </a:r>
            <a:r>
              <a:rPr lang="en-GB" dirty="0" smtClean="0"/>
              <a:t>ows </a:t>
            </a:r>
            <a:r>
              <a:rPr lang="en-GB" b="1" dirty="0" smtClean="0"/>
              <a:t>E</a:t>
            </a:r>
            <a:r>
              <a:rPr lang="en-GB" dirty="0" smtClean="0"/>
              <a:t>at </a:t>
            </a:r>
            <a:r>
              <a:rPr lang="en-GB" b="1" dirty="0" smtClean="0"/>
              <a:t>G</a:t>
            </a:r>
            <a:r>
              <a:rPr lang="en-GB" dirty="0" smtClean="0"/>
              <a:t>rass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4088" y="1124744"/>
            <a:ext cx="3312368" cy="203110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088" y="3573016"/>
            <a:ext cx="3312368" cy="2417440"/>
          </a:xfrm>
          <a:prstGeom prst="rect">
            <a:avLst/>
          </a:prstGeom>
        </p:spPr>
      </p:pic>
    </p:spTree>
    <p:extLst>
      <p:ext uri="{BB962C8B-B14F-4D97-AF65-F5344CB8AC3E}">
        <p14:creationId xmlns:p14="http://schemas.microsoft.com/office/powerpoint/2010/main" val="26013153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270</TotalTime>
  <Words>795</Words>
  <Application>Microsoft Office PowerPoint</Application>
  <PresentationFormat>On-screen Show (4:3)</PresentationFormat>
  <Paragraphs>124</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Trek</vt:lpstr>
      <vt:lpstr>Musical terminology</vt:lpstr>
      <vt:lpstr>Time signatures</vt:lpstr>
      <vt:lpstr>Time signatures</vt:lpstr>
      <vt:lpstr>What do the notes look like?</vt:lpstr>
      <vt:lpstr>British vs American terminology</vt:lpstr>
      <vt:lpstr>Note length</vt:lpstr>
      <vt:lpstr>The stupid ones!</vt:lpstr>
      <vt:lpstr>Key signatures, relative majors/minors</vt:lpstr>
      <vt:lpstr>Note mnemonics</vt:lpstr>
      <vt:lpstr>Definition of scale degrees - ascending</vt:lpstr>
      <vt:lpstr>Image of scale degrees</vt:lpstr>
      <vt:lpstr>scales</vt:lpstr>
      <vt:lpstr>scales</vt:lpstr>
      <vt:lpstr>Other scales</vt:lpstr>
      <vt:lpstr>Other scales</vt:lpstr>
      <vt:lpstr>intervals</vt:lpstr>
      <vt:lpstr>intervals</vt:lpstr>
      <vt:lpstr>intervals</vt:lpstr>
      <vt:lpstr>cadences</vt:lpstr>
      <vt:lpstr>Perfect cadence</vt:lpstr>
      <vt:lpstr>Imperfect cadence</vt:lpstr>
      <vt:lpstr>Interrupted cadence</vt:lpstr>
      <vt:lpstr>Plagal cadence</vt:lpstr>
      <vt:lpstr>Tierce de Picardie or English cadence</vt:lpstr>
      <vt:lpstr>modulation</vt:lpstr>
      <vt:lpstr>modes</vt:lpstr>
      <vt:lpstr>Different types of modes</vt:lpstr>
      <vt:lpstr>dynamics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Musical terminology</dc:title>
  <dc:creator>jazzymoo</dc:creator>
  <cp:lastModifiedBy>jazzymoo</cp:lastModifiedBy>
  <cp:revision>26</cp:revision>
  <dcterms:created xsi:type="dcterms:W3CDTF">2012-10-28T13:46:55Z</dcterms:created>
  <dcterms:modified xsi:type="dcterms:W3CDTF">2012-11-07T07:07:23Z</dcterms:modified>
</cp:coreProperties>
</file>