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6" r:id="rId5"/>
    <p:sldId id="273" r:id="rId6"/>
    <p:sldId id="264" r:id="rId7"/>
    <p:sldId id="265" r:id="rId8"/>
    <p:sldId id="274" r:id="rId9"/>
    <p:sldId id="270" r:id="rId10"/>
    <p:sldId id="269" r:id="rId11"/>
    <p:sldId id="271" r:id="rId12"/>
    <p:sldId id="275" r:id="rId13"/>
    <p:sldId id="279" r:id="rId14"/>
    <p:sldId id="276" r:id="rId15"/>
    <p:sldId id="277" r:id="rId16"/>
    <p:sldId id="278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2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192"/>
    <a:srgbClr val="0C72AA"/>
    <a:srgbClr val="0987CD"/>
    <a:srgbClr val="027FD4"/>
    <a:srgbClr val="19A1FD"/>
    <a:srgbClr val="006CCE"/>
    <a:srgbClr val="9E6B0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0929"/>
  </p:normalViewPr>
  <p:slideViewPr>
    <p:cSldViewPr>
      <p:cViewPr varScale="1">
        <p:scale>
          <a:sx n="78" d="100"/>
          <a:sy n="78" d="100"/>
        </p:scale>
        <p:origin x="105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362200"/>
            <a:ext cx="7924800" cy="1219200"/>
          </a:xfrm>
          <a:effectLst>
            <a:outerShdw dist="35921" dir="8100000" algn="ctr" rotWithShape="0">
              <a:schemeClr val="tx1"/>
            </a:outerShdw>
          </a:effectLst>
        </p:spPr>
        <p:txBody>
          <a:bodyPr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76600"/>
            <a:ext cx="7924800" cy="5334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effectLst>
            <a:outerShdw dist="40161" dir="4293903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effectLst>
            <a:outerShdw dist="40161" dir="4293903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effectLst>
            <a:outerShdw dist="40161" dir="4293903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fld id="{79E11E88-7100-4460-9366-BB06684B5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647B9-2B7A-461D-87F8-CEFFF34A65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2AC2B-2308-4B87-99D7-785B4284C2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62D9E-3975-4E51-8505-081EA596E3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71433-CA49-4C91-8CEE-4E42509457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7620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BB90-68C6-41F9-8513-8484268D09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8D9426-7F88-45F7-A545-0E8E37834E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0830F-7E9F-40BC-AF54-358BE01C5A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3B1CD-CDE5-412E-8099-976CB26606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7349F-AC42-42DC-BC59-AEB581518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08FE4-AFA7-4F48-BD40-65EB22B188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C87E2F76-5C0C-4D18-A119-7AE1CE165E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newsflash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opperplate Gothic Bold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924800" cy="1219200"/>
          </a:xfrm>
        </p:spPr>
        <p:txBody>
          <a:bodyPr/>
          <a:lstStyle/>
          <a:p>
            <a:r>
              <a:rPr lang="en-US" sz="8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Rudiments of Music</a:t>
            </a:r>
          </a:p>
        </p:txBody>
      </p:sp>
      <p:pic>
        <p:nvPicPr>
          <p:cNvPr id="2057" name="Picture 9" descr="Z:\newtek\_backgrounds_1.02\Tim\powerpoint templates\61-80\band_class\elements\boy_playing_clarinet_hg_cl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4267200"/>
            <a:ext cx="2590800" cy="2590800"/>
          </a:xfrm>
          <a:prstGeom prst="rect">
            <a:avLst/>
          </a:prstGeom>
          <a:noFill/>
        </p:spPr>
      </p:pic>
      <p:pic>
        <p:nvPicPr>
          <p:cNvPr id="7" name="Picture 5" descr="MMj0284166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6075" y="4381500"/>
            <a:ext cx="20415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Mj0284166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619500"/>
            <a:ext cx="1539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Mj02841660000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4076700"/>
            <a:ext cx="1539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MMj02841660000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4125" y="914400"/>
            <a:ext cx="1539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EMMANUEL\music\wsdw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57200"/>
            <a:ext cx="1828800" cy="1066800"/>
          </a:xfrm>
          <a:prstGeom prst="rect">
            <a:avLst/>
          </a:prstGeom>
          <a:noFill/>
        </p:spPr>
      </p:pic>
      <p:pic>
        <p:nvPicPr>
          <p:cNvPr id="1027" name="Picture 3" descr="E:\EMMANUEL\music\wefer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057400"/>
            <a:ext cx="1828800" cy="1066800"/>
          </a:xfrm>
          <a:prstGeom prst="rect">
            <a:avLst/>
          </a:prstGeom>
          <a:noFill/>
        </p:spPr>
      </p:pic>
      <p:pic>
        <p:nvPicPr>
          <p:cNvPr id="1028" name="Picture 4" descr="E:\EMMANUEL\music\wrtw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200400"/>
            <a:ext cx="1905000" cy="1981200"/>
          </a:xfrm>
          <a:prstGeom prst="rect">
            <a:avLst/>
          </a:prstGeom>
          <a:noFill/>
        </p:spPr>
      </p:pic>
      <p:pic>
        <p:nvPicPr>
          <p:cNvPr id="1029" name="Picture 5" descr="E:\EMMANUEL\music\vgf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152400"/>
            <a:ext cx="1981200" cy="1600200"/>
          </a:xfrm>
          <a:prstGeom prst="rect">
            <a:avLst/>
          </a:prstGeom>
          <a:noFill/>
        </p:spPr>
      </p:pic>
      <p:pic>
        <p:nvPicPr>
          <p:cNvPr id="1030" name="Picture 6" descr="E:\EMMANUEL\music\ggh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1828800"/>
            <a:ext cx="1981200" cy="1524000"/>
          </a:xfrm>
          <a:prstGeom prst="rect">
            <a:avLst/>
          </a:prstGeom>
          <a:noFill/>
        </p:spPr>
      </p:pic>
      <p:pic>
        <p:nvPicPr>
          <p:cNvPr id="1031" name="Picture 7" descr="E:\EMMANUEL\music\fthth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0" y="3657600"/>
            <a:ext cx="1981200" cy="1066800"/>
          </a:xfrm>
          <a:prstGeom prst="rect">
            <a:avLst/>
          </a:prstGeom>
          <a:noFill/>
        </p:spPr>
      </p:pic>
      <p:pic>
        <p:nvPicPr>
          <p:cNvPr id="1032" name="Picture 8" descr="E:\EMMANUEL\music\yhyh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4724400"/>
            <a:ext cx="1981200" cy="2133600"/>
          </a:xfrm>
          <a:prstGeom prst="rect">
            <a:avLst/>
          </a:prstGeom>
          <a:noFill/>
        </p:spPr>
      </p:pic>
      <p:pic>
        <p:nvPicPr>
          <p:cNvPr id="1033" name="Picture 9" descr="E:\EMMANUEL\music\yhrty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2200" y="5181600"/>
            <a:ext cx="1905000" cy="1143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381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Whole</a:t>
            </a:r>
          </a:p>
          <a:p>
            <a:pPr algn="ctr"/>
            <a:r>
              <a:rPr lang="en-US" sz="2400" dirty="0" smtClean="0"/>
              <a:t>Note-Rest</a:t>
            </a:r>
          </a:p>
          <a:p>
            <a:pPr algn="ctr"/>
            <a:r>
              <a:rPr lang="en-US" sz="2400" dirty="0" smtClean="0"/>
              <a:t>4 Beats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0000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Half</a:t>
            </a:r>
          </a:p>
          <a:p>
            <a:pPr algn="ctr"/>
            <a:r>
              <a:rPr lang="en-US" sz="2400" dirty="0" smtClean="0"/>
              <a:t>Note-Rest</a:t>
            </a:r>
          </a:p>
          <a:p>
            <a:pPr algn="ctr"/>
            <a:r>
              <a:rPr lang="en-US" sz="2400" dirty="0" smtClean="0"/>
              <a:t>2 Beats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6002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Quarter</a:t>
            </a:r>
          </a:p>
          <a:p>
            <a:pPr algn="ctr"/>
            <a:r>
              <a:rPr lang="en-US" sz="2400" dirty="0" smtClean="0"/>
              <a:t>Note-Rest</a:t>
            </a:r>
          </a:p>
          <a:p>
            <a:pPr algn="ctr"/>
            <a:r>
              <a:rPr lang="en-US" sz="2400" dirty="0" smtClean="0"/>
              <a:t>1 Beat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-228600" y="5124271"/>
            <a:ext cx="937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Eighth</a:t>
            </a:r>
          </a:p>
          <a:p>
            <a:pPr algn="ctr"/>
            <a:r>
              <a:rPr lang="en-US" sz="2400" dirty="0" smtClean="0"/>
              <a:t>Note-Rest</a:t>
            </a:r>
          </a:p>
          <a:p>
            <a:pPr algn="ctr"/>
            <a:r>
              <a:rPr lang="en-US" sz="2400" dirty="0" smtClean="0"/>
              <a:t>½ Beat</a:t>
            </a:r>
            <a:endParaRPr lang="en-US" sz="2400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 descr="E:\EMMANUEL\music\ryuyu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4343400"/>
            <a:ext cx="2209800" cy="1447800"/>
          </a:xfrm>
          <a:prstGeom prst="rect">
            <a:avLst/>
          </a:prstGeom>
          <a:noFill/>
        </p:spPr>
      </p:pic>
      <p:pic>
        <p:nvPicPr>
          <p:cNvPr id="7170" name="Picture 2" descr="E:\EMMANUEL\music\tyh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914400"/>
            <a:ext cx="2209800" cy="1066800"/>
          </a:xfrm>
          <a:prstGeom prst="rect">
            <a:avLst/>
          </a:prstGeom>
          <a:noFill/>
        </p:spPr>
      </p:pic>
      <p:pic>
        <p:nvPicPr>
          <p:cNvPr id="7171" name="Picture 3" descr="E:\EMMANUEL\music\fyuy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743200"/>
            <a:ext cx="2209800" cy="1066800"/>
          </a:xfrm>
          <a:prstGeom prst="rect">
            <a:avLst/>
          </a:prstGeom>
          <a:noFill/>
        </p:spPr>
      </p:pic>
      <p:pic>
        <p:nvPicPr>
          <p:cNvPr id="7172" name="Picture 4" descr="E:\EMMANUEL\music\fyhgh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" y="4267200"/>
            <a:ext cx="2095500" cy="1524000"/>
          </a:xfrm>
          <a:prstGeom prst="rect">
            <a:avLst/>
          </a:prstGeom>
          <a:noFill/>
        </p:spPr>
      </p:pic>
      <p:pic>
        <p:nvPicPr>
          <p:cNvPr id="7173" name="Picture 5" descr="E:\EMMANUEL\music\fhh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2209800"/>
            <a:ext cx="2057400" cy="2133600"/>
          </a:xfrm>
          <a:prstGeom prst="rect">
            <a:avLst/>
          </a:prstGeom>
          <a:noFill/>
        </p:spPr>
      </p:pic>
      <p:pic>
        <p:nvPicPr>
          <p:cNvPr id="7174" name="Picture 6" descr="E:\EMMANUEL\music\fhjh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381000"/>
            <a:ext cx="2133600" cy="21336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0" y="838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Sixteenth</a:t>
            </a:r>
          </a:p>
          <a:p>
            <a:pPr algn="ctr"/>
            <a:r>
              <a:rPr lang="en-US" sz="2400" dirty="0" smtClean="0"/>
              <a:t>Note-Rest</a:t>
            </a:r>
          </a:p>
          <a:p>
            <a:pPr algn="ctr"/>
            <a:r>
              <a:rPr lang="en-US" sz="2400" dirty="0" smtClean="0"/>
              <a:t>¼ Beat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572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Sixty-Fourth</a:t>
            </a:r>
          </a:p>
          <a:p>
            <a:pPr algn="ctr"/>
            <a:r>
              <a:rPr lang="en-US" sz="2400" dirty="0" smtClean="0"/>
              <a:t>Note-Rest</a:t>
            </a:r>
          </a:p>
          <a:p>
            <a:pPr algn="ctr"/>
            <a:r>
              <a:rPr lang="en-US" sz="2400" dirty="0" smtClean="0"/>
              <a:t>1/32 Beat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85871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Thirty-Second</a:t>
            </a:r>
          </a:p>
          <a:p>
            <a:pPr algn="ctr"/>
            <a:r>
              <a:rPr lang="en-US" sz="2400" dirty="0" smtClean="0"/>
              <a:t>Note-Rest</a:t>
            </a:r>
          </a:p>
          <a:p>
            <a:pPr algn="ctr"/>
            <a:r>
              <a:rPr lang="en-US" sz="2400" dirty="0" smtClean="0"/>
              <a:t>1/8 Beat</a:t>
            </a:r>
            <a:endParaRPr lang="en-US" sz="2400" dirty="0"/>
          </a:p>
        </p:txBody>
      </p:sp>
      <p:pic>
        <p:nvPicPr>
          <p:cNvPr id="13" name="Picture 4" descr="MMj01883370000[1]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>
          <a:xfrm flipH="1">
            <a:off x="381000" y="228600"/>
            <a:ext cx="1219200" cy="1397808"/>
          </a:xfrm>
          <a:prstGeom prst="rect">
            <a:avLst/>
          </a:prstGeom>
          <a:noFill/>
        </p:spPr>
      </p:pic>
      <p:pic>
        <p:nvPicPr>
          <p:cNvPr id="14" name="Picture 4" descr="MMj01883370000[1]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696200" y="5181600"/>
            <a:ext cx="1219200" cy="149099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4101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</a:rPr>
              <a:t>Accidentals</a:t>
            </a:r>
            <a:endParaRPr lang="en-US" sz="4400" dirty="0">
              <a:latin typeface="+mj-lt"/>
            </a:endParaRPr>
          </a:p>
        </p:txBody>
      </p:sp>
      <p:pic>
        <p:nvPicPr>
          <p:cNvPr id="2052" name="Picture 4" descr="E:\EMMANUEL\music\drgr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929" y="4034105"/>
            <a:ext cx="2133600" cy="2447390"/>
          </a:xfrm>
          <a:prstGeom prst="rect">
            <a:avLst/>
          </a:prstGeom>
          <a:noFill/>
        </p:spPr>
      </p:pic>
      <p:pic>
        <p:nvPicPr>
          <p:cNvPr id="2053" name="Picture 5" descr="E:\EMMANUEL\music\regt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929" y="2477285"/>
            <a:ext cx="2121871" cy="243393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95600" y="3141702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Flat-</a:t>
            </a:r>
            <a:r>
              <a:rPr lang="en-US" sz="2400" dirty="0" smtClean="0"/>
              <a:t>Lowers the pitch of a note by one semitone.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50292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Double Flat-</a:t>
            </a:r>
            <a:r>
              <a:rPr lang="en-US" sz="2400" dirty="0" smtClean="0"/>
              <a:t>Lowers the pitch of a note by</a:t>
            </a:r>
          </a:p>
          <a:p>
            <a:r>
              <a:rPr lang="en-US" sz="2400" dirty="0" smtClean="0"/>
              <a:t>two chromatic semitones.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9144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              Accidentals modify the pitch of the notes that follow them on the same staff position within a measure, unless cancelled by an additional accidental.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8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67600" y="3581400"/>
            <a:ext cx="1371600" cy="1459684"/>
          </a:xfrm>
          <a:prstGeom prst="rect">
            <a:avLst/>
          </a:prstGeom>
          <a:noFill/>
        </p:spPr>
      </p:pic>
      <p:pic>
        <p:nvPicPr>
          <p:cNvPr id="10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77000" y="1740716"/>
            <a:ext cx="1371600" cy="1459684"/>
          </a:xfrm>
          <a:prstGeom prst="rect">
            <a:avLst/>
          </a:prstGeom>
          <a:noFill/>
        </p:spPr>
      </p:pic>
      <p:pic>
        <p:nvPicPr>
          <p:cNvPr id="11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93574" y="5486400"/>
            <a:ext cx="1074026" cy="1143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EMMANUEL\music\tgt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0"/>
            <a:ext cx="1828800" cy="2286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200400" y="3131403"/>
            <a:ext cx="563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Sharp-</a:t>
            </a:r>
            <a:r>
              <a:rPr lang="en-US" sz="2400" dirty="0" smtClean="0"/>
              <a:t>Raises the pitch of a note by one semitone.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51816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Double Sharp-</a:t>
            </a:r>
            <a:r>
              <a:rPr lang="en-US" sz="2400" dirty="0" smtClean="0"/>
              <a:t> Raises the pitch of a note by two chromatic semitones.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2" descr="E:\EMMANUEL\music\rfgreg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438400"/>
            <a:ext cx="1905000" cy="2286000"/>
          </a:xfrm>
          <a:prstGeom prst="rect">
            <a:avLst/>
          </a:prstGeom>
          <a:noFill/>
        </p:spPr>
      </p:pic>
      <p:pic>
        <p:nvPicPr>
          <p:cNvPr id="7" name="Picture 6" descr="E:\EMMANUEL\music\retr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477" y="152400"/>
            <a:ext cx="1975323" cy="226583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124200" y="6858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Natural-</a:t>
            </a:r>
            <a:r>
              <a:rPr lang="en-US" sz="2400" dirty="0" smtClean="0"/>
              <a:t>Cancels a previous accidental, or modifies the pitch of a sharp or flat as defined by the prevailing key signature.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48400" y="1828800"/>
            <a:ext cx="1211263" cy="1371600"/>
          </a:xfrm>
          <a:prstGeom prst="rect">
            <a:avLst/>
          </a:prstGeom>
          <a:noFill/>
        </p:spPr>
      </p:pic>
      <p:pic>
        <p:nvPicPr>
          <p:cNvPr id="10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86600" y="3505200"/>
            <a:ext cx="1676400" cy="18983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EMMANUEL\music\rt5rt5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2590800"/>
            <a:ext cx="2552700" cy="1676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86874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ndalus" pitchFamily="18" charset="-78"/>
                <a:cs typeface="Andalus" pitchFamily="18" charset="-78"/>
              </a:rPr>
              <a:t>              Key signatures define the prevailing key of the music that follows, thus avoiding the use of accidentals for many notes.</a:t>
            </a:r>
            <a:endParaRPr lang="en-US" sz="32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E:\EMMANUEL\music\erer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261" y="4800600"/>
            <a:ext cx="2544739" cy="1676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505200" y="2480608"/>
            <a:ext cx="5638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Flat key signature: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/>
              <a:t>Lowers</a:t>
            </a:r>
            <a:r>
              <a:rPr lang="en-US" sz="2400" dirty="0" smtClean="0"/>
              <a:t> by a semitone the pitch of notes on the corresponding line or space, and all octaves thereof, thus defining the prevailing major or minor key.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581400" y="4690408"/>
            <a:ext cx="556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Sharp key signature: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smtClean="0"/>
              <a:t>Raises</a:t>
            </a:r>
            <a:r>
              <a:rPr lang="en-US" sz="2400" dirty="0" smtClean="0"/>
              <a:t> by a semitone the pitch of notes on the corresponding line or space, and all octaves thereof, thus defining the prevailing major or minor key.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524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+mj-lt"/>
                <a:cs typeface="Andalus" pitchFamily="18" charset="-78"/>
              </a:rPr>
              <a:t>Key Signature</a:t>
            </a:r>
          </a:p>
        </p:txBody>
      </p:sp>
      <p:pic>
        <p:nvPicPr>
          <p:cNvPr id="8" name="Picture 4" descr="MMj0188337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37759" y="1828800"/>
            <a:ext cx="934641" cy="1143000"/>
          </a:xfrm>
          <a:prstGeom prst="rect">
            <a:avLst/>
          </a:prstGeom>
          <a:noFill/>
        </p:spPr>
      </p:pic>
      <p:pic>
        <p:nvPicPr>
          <p:cNvPr id="9" name="Picture 4" descr="MMj0188337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77200" y="1905000"/>
            <a:ext cx="769144" cy="940608"/>
          </a:xfrm>
          <a:prstGeom prst="rect">
            <a:avLst/>
          </a:prstGeom>
          <a:noFill/>
        </p:spPr>
      </p:pic>
      <p:pic>
        <p:nvPicPr>
          <p:cNvPr id="12" name="Picture 4" descr="MMj0188337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20000" y="3962400"/>
            <a:ext cx="956072" cy="116920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2400"/>
            <a:ext cx="5378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+mj-lt"/>
              </a:rPr>
              <a:t>Time Signature</a:t>
            </a:r>
            <a:endParaRPr lang="en-US" sz="4800" b="1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990600"/>
            <a:ext cx="891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dalus" pitchFamily="18" charset="-78"/>
                <a:cs typeface="Andalus" pitchFamily="18" charset="-78"/>
              </a:rPr>
              <a:t>                 Indicate how the measure will be divided into beats, the top number is how many beats are in the measure and the bottom number is what kind of note gets a beat.</a:t>
            </a:r>
            <a:endParaRPr lang="en-US" sz="32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5" name="Picture 4" descr="http://www.edkihm.com/lessons/HTRM/rudime6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124200"/>
            <a:ext cx="655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" y="4495800"/>
            <a:ext cx="731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4/4 time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- divides measure into 4 beats.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57200" y="519178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Times New Roman" pitchFamily="18" charset="0"/>
                <a:cs typeface="Times New Roman" pitchFamily="18" charset="0"/>
              </a:rPr>
              <a:t>3/4 time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- divides measure into 3 beats.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801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2/4 time </a:t>
            </a:r>
            <a:r>
              <a:rPr lang="en-US" dirty="0" smtClean="0"/>
              <a:t>- divides measure into 2 beats.</a:t>
            </a:r>
            <a:endParaRPr lang="en-US" dirty="0"/>
          </a:p>
        </p:txBody>
      </p:sp>
      <p:pic>
        <p:nvPicPr>
          <p:cNvPr id="8" name="Picture 4" descr="C:\Users\PentHouse\Downloads\arrowpink_e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273562">
            <a:off x="3146519" y="2877558"/>
            <a:ext cx="547228" cy="348562"/>
          </a:xfrm>
          <a:prstGeom prst="rect">
            <a:avLst/>
          </a:prstGeom>
          <a:noFill/>
        </p:spPr>
      </p:pic>
      <p:pic>
        <p:nvPicPr>
          <p:cNvPr id="11" name="Picture 4" descr="C:\Users\PentHouse\Downloads\arrowpink_e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7808770">
            <a:off x="919750" y="4074908"/>
            <a:ext cx="547228" cy="348562"/>
          </a:xfrm>
          <a:prstGeom prst="rect">
            <a:avLst/>
          </a:prstGeom>
          <a:noFill/>
        </p:spPr>
      </p:pic>
      <p:pic>
        <p:nvPicPr>
          <p:cNvPr id="12" name="Picture 4" descr="C:\Users\PentHouse\Downloads\arrowpink_e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7808770">
            <a:off x="4882151" y="4074908"/>
            <a:ext cx="547228" cy="348562"/>
          </a:xfrm>
          <a:prstGeom prst="rect">
            <a:avLst/>
          </a:prstGeom>
          <a:noFill/>
        </p:spPr>
      </p:pic>
      <p:pic>
        <p:nvPicPr>
          <p:cNvPr id="13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42790" y="2426516"/>
            <a:ext cx="1801210" cy="1916884"/>
          </a:xfrm>
          <a:prstGeom prst="rect">
            <a:avLst/>
          </a:prstGeom>
          <a:noFill/>
        </p:spPr>
      </p:pic>
      <p:pic>
        <p:nvPicPr>
          <p:cNvPr id="14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086600" y="5722690"/>
            <a:ext cx="1066800" cy="1135310"/>
          </a:xfrm>
          <a:prstGeom prst="rect">
            <a:avLst/>
          </a:prstGeom>
          <a:noFill/>
        </p:spPr>
      </p:pic>
      <p:pic>
        <p:nvPicPr>
          <p:cNvPr id="15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72400" y="4331516"/>
            <a:ext cx="1371600" cy="145968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9700" grpId="0"/>
      <p:bldP spid="2970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 descr="E:\EMMANUEL\music\rtyh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248150"/>
            <a:ext cx="1083652" cy="552450"/>
          </a:xfrm>
          <a:prstGeom prst="rect">
            <a:avLst/>
          </a:prstGeom>
          <a:noFill/>
        </p:spPr>
      </p:pic>
      <p:pic>
        <p:nvPicPr>
          <p:cNvPr id="27656" name="Picture 8" descr="E:\EMMANUEL\music\th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943600"/>
            <a:ext cx="616194" cy="552450"/>
          </a:xfrm>
          <a:prstGeom prst="rect">
            <a:avLst/>
          </a:prstGeom>
          <a:noFill/>
        </p:spPr>
      </p:pic>
      <p:pic>
        <p:nvPicPr>
          <p:cNvPr id="27658" name="Picture 10" descr="E:\EMMANUEL\music\ty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590800"/>
            <a:ext cx="1854200" cy="5334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76200" y="9801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ndalus" pitchFamily="18" charset="-78"/>
                <a:cs typeface="Andalus" pitchFamily="18" charset="-78"/>
              </a:rPr>
              <a:t>             Dynamics are indicators of the relative intensity or volume of a musical line.</a:t>
            </a:r>
            <a:endParaRPr lang="en-US" sz="40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152400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+mj-lt"/>
              </a:rPr>
              <a:t>Dynamics</a:t>
            </a:r>
            <a:endParaRPr lang="en-US" sz="4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7400" y="2164140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Pianississimo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Extremely soft. Very infrequently does one see softer dynamics than this, which are specified with additional </a:t>
            </a:r>
            <a:r>
              <a:rPr lang="en-US" sz="2400" i="1" dirty="0" smtClean="0"/>
              <a:t>p</a:t>
            </a:r>
            <a:r>
              <a:rPr lang="en-US" sz="2400" dirty="0" smtClean="0"/>
              <a:t>s.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133600" y="3916740"/>
            <a:ext cx="701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Pianissimo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Very soft. Usually the softest indication in</a:t>
            </a:r>
          </a:p>
          <a:p>
            <a:r>
              <a:rPr lang="en-US" sz="2400" dirty="0" smtClean="0"/>
              <a:t>a piece of music, though softer dynamics</a:t>
            </a:r>
          </a:p>
          <a:p>
            <a:r>
              <a:rPr lang="en-US" sz="2400" dirty="0" smtClean="0"/>
              <a:t>are often specified with additional </a:t>
            </a:r>
            <a:r>
              <a:rPr lang="en-US" sz="2400" i="1" dirty="0" smtClean="0"/>
              <a:t>p</a:t>
            </a:r>
            <a:r>
              <a:rPr lang="en-US" sz="2400" dirty="0" smtClean="0"/>
              <a:t>s.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2209800" y="5722203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Piano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Soft. Usually the most often used indication</a:t>
            </a:r>
            <a:endParaRPr lang="en-US" sz="2400" dirty="0"/>
          </a:p>
        </p:txBody>
      </p:sp>
      <p:pic>
        <p:nvPicPr>
          <p:cNvPr id="10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561616" y="1143000"/>
            <a:ext cx="1345848" cy="1524000"/>
          </a:xfrm>
          <a:prstGeom prst="rect">
            <a:avLst/>
          </a:prstGeom>
          <a:noFill/>
        </p:spPr>
      </p:pic>
      <p:pic>
        <p:nvPicPr>
          <p:cNvPr id="11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543800" y="3276600"/>
            <a:ext cx="1076678" cy="1219200"/>
          </a:xfrm>
          <a:prstGeom prst="rect">
            <a:avLst/>
          </a:prstGeom>
          <a:noFill/>
        </p:spPr>
      </p:pic>
      <p:pic>
        <p:nvPicPr>
          <p:cNvPr id="12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596275" y="4495801"/>
            <a:ext cx="1547725" cy="1752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E:\EMMANUEL\music\utj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840014"/>
            <a:ext cx="914400" cy="1103586"/>
          </a:xfrm>
          <a:prstGeom prst="rect">
            <a:avLst/>
          </a:prstGeom>
          <a:noFill/>
        </p:spPr>
      </p:pic>
      <p:pic>
        <p:nvPicPr>
          <p:cNvPr id="9" name="Picture 2" descr="E:\EMMANUEL\music\tyujyh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819400"/>
            <a:ext cx="1415142" cy="990600"/>
          </a:xfrm>
          <a:prstGeom prst="rect">
            <a:avLst/>
          </a:prstGeom>
          <a:noFill/>
        </p:spPr>
      </p:pic>
      <p:pic>
        <p:nvPicPr>
          <p:cNvPr id="10" name="Picture 7" descr="E:\EMMANUEL\music\ryhg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990600"/>
            <a:ext cx="1465384" cy="762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743200" y="84540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Mezzo piano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Literally, half as soft as </a:t>
            </a:r>
            <a:r>
              <a:rPr lang="en-US" sz="2400" i="1" dirty="0" smtClean="0"/>
              <a:t>piano.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743200" y="2621340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Mezzo forte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Similarly, half as loud as </a:t>
            </a:r>
            <a:r>
              <a:rPr lang="en-US" sz="2400" i="1" dirty="0" smtClean="0"/>
              <a:t>forte.</a:t>
            </a:r>
            <a:r>
              <a:rPr lang="en-US" sz="2400" dirty="0" smtClean="0"/>
              <a:t> If no dynamic appears, </a:t>
            </a:r>
            <a:r>
              <a:rPr lang="en-US" sz="2400" i="1" dirty="0" smtClean="0"/>
              <a:t>mezzo-forte</a:t>
            </a:r>
            <a:r>
              <a:rPr lang="en-US" sz="2400" dirty="0" smtClean="0"/>
              <a:t> is assumed to be the prevailing dynamic level.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19400" y="48194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Forte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Loud. Used as often as</a:t>
            </a:r>
          </a:p>
          <a:p>
            <a:r>
              <a:rPr lang="en-US" sz="2400" i="1" dirty="0" smtClean="0"/>
              <a:t>piano</a:t>
            </a:r>
            <a:r>
              <a:rPr lang="en-US" sz="2400" dirty="0" smtClean="0"/>
              <a:t> to indicate contrast.</a:t>
            </a:r>
            <a:endParaRPr lang="en-US" sz="2400" dirty="0"/>
          </a:p>
        </p:txBody>
      </p:sp>
      <p:pic>
        <p:nvPicPr>
          <p:cNvPr id="14" name="Picture 4" descr="MMj0284167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4235808"/>
            <a:ext cx="2743200" cy="24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E:\EMMANUEL\music\hjh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95600"/>
            <a:ext cx="1497724" cy="819509"/>
          </a:xfrm>
          <a:prstGeom prst="rect">
            <a:avLst/>
          </a:prstGeom>
          <a:noFill/>
        </p:spPr>
      </p:pic>
      <p:pic>
        <p:nvPicPr>
          <p:cNvPr id="12" name="Picture 13" descr="E:\EMMANUEL\music\sf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792315"/>
            <a:ext cx="1066799" cy="8636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286000" y="25146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Fortississimo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Extremely loud. Very infrequently does one see louder dynamics than this, which are specified with additional </a:t>
            </a:r>
            <a:r>
              <a:rPr lang="en-US" sz="2400" i="1" dirty="0" err="1" smtClean="0"/>
              <a:t>f</a:t>
            </a:r>
            <a:r>
              <a:rPr lang="en-US" sz="2400" dirty="0" err="1" smtClean="0"/>
              <a:t>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4419600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Sforzando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Literally "forced", denotes an abrupt, fierce accent on a single sound or chord. When written out in full, it applies to the sequence of sounds or chords under or over which it is placed</a:t>
            </a:r>
            <a:endParaRPr lang="en-US" sz="2400" dirty="0"/>
          </a:p>
        </p:txBody>
      </p:sp>
      <p:pic>
        <p:nvPicPr>
          <p:cNvPr id="15" name="Picture 9" descr="E:\EMMANUEL\music\tyjy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662" y="990600"/>
            <a:ext cx="1030738" cy="784257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2286000" y="5334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Fortissimo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Very loud. Usually the loudest indication in a piece, though louder dynamics are often specified with additional </a:t>
            </a:r>
            <a:r>
              <a:rPr lang="en-US" sz="2400" i="1" dirty="0" err="1" smtClean="0"/>
              <a:t>f</a:t>
            </a:r>
            <a:r>
              <a:rPr lang="en-US" sz="2400" dirty="0" err="1" smtClean="0"/>
              <a:t>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8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086600" y="3418913"/>
            <a:ext cx="1287463" cy="1457887"/>
          </a:xfrm>
          <a:prstGeom prst="rect">
            <a:avLst/>
          </a:prstGeom>
          <a:noFill/>
        </p:spPr>
      </p:pic>
      <p:pic>
        <p:nvPicPr>
          <p:cNvPr id="9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20000" y="1235979"/>
            <a:ext cx="1465615" cy="165962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EMMANUEL\music\f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800600"/>
            <a:ext cx="1447800" cy="1447800"/>
          </a:xfrm>
          <a:prstGeom prst="rect">
            <a:avLst/>
          </a:prstGeom>
          <a:noFill/>
        </p:spPr>
      </p:pic>
      <p:pic>
        <p:nvPicPr>
          <p:cNvPr id="3" name="Picture 11" descr="E:\EMMANUEL\music\tyjhjtyjh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819400"/>
            <a:ext cx="1076325" cy="1152525"/>
          </a:xfrm>
          <a:prstGeom prst="rect">
            <a:avLst/>
          </a:prstGeom>
          <a:noFill/>
        </p:spPr>
      </p:pic>
      <p:pic>
        <p:nvPicPr>
          <p:cNvPr id="4" name="Picture 12" descr="E:\EMMANUEL\music\tyjhj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720030"/>
            <a:ext cx="1066800" cy="1066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362200" y="381000"/>
            <a:ext cx="678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Crescendo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gradual increase in volume.</a:t>
            </a:r>
            <a:br>
              <a:rPr lang="en-US" sz="2400" dirty="0" smtClean="0"/>
            </a:br>
            <a:r>
              <a:rPr lang="en-US" sz="2400" dirty="0" smtClean="0"/>
              <a:t>Can be extended under many notes to indicate that the volume steadily increases during the passage.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0" y="2743200"/>
            <a:ext cx="685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Diminuendo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Also </a:t>
            </a:r>
            <a:r>
              <a:rPr lang="en-US" sz="2400" b="1" dirty="0" smtClean="0"/>
              <a:t>decrescendo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gradual decrease in volume. Can be extended in the same manner as crescendo.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362200" y="4876800"/>
            <a:ext cx="678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Forte-piano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section of music in which the music should initially be played loudly (forte), then immediately softly (piano).</a:t>
            </a:r>
            <a:endParaRPr lang="en-US" sz="2400" dirty="0"/>
          </a:p>
        </p:txBody>
      </p:sp>
      <p:pic>
        <p:nvPicPr>
          <p:cNvPr id="8" name="Picture 4" descr="MMj0188337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67400" y="1878792"/>
            <a:ext cx="1143000" cy="1397808"/>
          </a:xfrm>
          <a:prstGeom prst="rect">
            <a:avLst/>
          </a:prstGeom>
          <a:noFill/>
        </p:spPr>
      </p:pic>
      <p:pic>
        <p:nvPicPr>
          <p:cNvPr id="9" name="Picture 7" descr="MMj0188337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21776" y="2396004"/>
            <a:ext cx="907824" cy="110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 descr="MMj0188337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4267200"/>
            <a:ext cx="8731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2209800" cy="6096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Staff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0"/>
            <a:ext cx="8077200" cy="1295400"/>
          </a:xfrm>
        </p:spPr>
        <p:txBody>
          <a:bodyPr/>
          <a:lstStyle/>
          <a:p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    Music </a:t>
            </a:r>
            <a:r>
              <a:rPr lang="en-US" sz="4000" dirty="0">
                <a:latin typeface="Andalus" pitchFamily="18" charset="-78"/>
                <a:cs typeface="Andalus" pitchFamily="18" charset="-78"/>
              </a:rPr>
              <a:t>is written on a staff that has five </a:t>
            </a:r>
            <a:r>
              <a:rPr lang="en-US" sz="4000" dirty="0" smtClean="0">
                <a:latin typeface="Andalus" pitchFamily="18" charset="-78"/>
                <a:cs typeface="Andalus" pitchFamily="18" charset="-78"/>
              </a:rPr>
              <a:t>lines and </a:t>
            </a:r>
            <a:r>
              <a:rPr lang="en-US" sz="4000" dirty="0">
                <a:latin typeface="Andalus" pitchFamily="18" charset="-78"/>
                <a:cs typeface="Andalus" pitchFamily="18" charset="-78"/>
              </a:rPr>
              <a:t>four spaces.</a:t>
            </a:r>
          </a:p>
        </p:txBody>
      </p:sp>
      <p:pic>
        <p:nvPicPr>
          <p:cNvPr id="3081" name="Picture 9" descr="Z:\newtek\_backgrounds_1.02\Tim\powerpoint templates\61-80\band_class\elements\girl_playing_violin_hg_clr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4800600"/>
            <a:ext cx="1981200" cy="1981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4724400"/>
            <a:ext cx="5663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3600" b="1" dirty="0" smtClean="0">
                <a:latin typeface="Andalus" pitchFamily="18" charset="-78"/>
                <a:cs typeface="Andalus" pitchFamily="18" charset="-78"/>
              </a:rPr>
              <a:t>Each line and space indicates</a:t>
            </a:r>
          </a:p>
          <a:p>
            <a:pPr marL="0" lvl="1" algn="ctr"/>
            <a:r>
              <a:rPr lang="en-US" sz="3600" b="1" dirty="0" smtClean="0">
                <a:latin typeface="Andalus" pitchFamily="18" charset="-78"/>
                <a:cs typeface="Andalus" pitchFamily="18" charset="-78"/>
              </a:rPr>
              <a:t>a tone.</a:t>
            </a:r>
          </a:p>
        </p:txBody>
      </p:sp>
      <p:pic>
        <p:nvPicPr>
          <p:cNvPr id="2050" name="Picture 2" descr="E:\EMMANUEL\music\ghgh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71600"/>
            <a:ext cx="6477000" cy="1066800"/>
          </a:xfrm>
          <a:prstGeom prst="rect">
            <a:avLst/>
          </a:prstGeom>
          <a:noFill/>
        </p:spPr>
      </p:pic>
      <p:pic>
        <p:nvPicPr>
          <p:cNvPr id="7" name="Picture 4" descr="MMj0188337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8600" y="1752600"/>
            <a:ext cx="1066800" cy="1676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33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0000"/>
                </a:solidFill>
                <a:latin typeface="+mj-lt"/>
              </a:rPr>
              <a:t>The End !!</a:t>
            </a:r>
            <a:endParaRPr lang="en-US" sz="9600" b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4" descr="MMj02841670000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267200"/>
            <a:ext cx="2743200" cy="242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MMj0283933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6103257" y="3657600"/>
            <a:ext cx="1516743" cy="1676400"/>
          </a:xfrm>
          <a:prstGeom prst="rect">
            <a:avLst/>
          </a:prstGeom>
          <a:noFill/>
        </p:spPr>
      </p:pic>
      <p:pic>
        <p:nvPicPr>
          <p:cNvPr id="5" name="Picture 6" descr="MMj0283933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7086600" y="4191000"/>
            <a:ext cx="1981200" cy="2413584"/>
          </a:xfrm>
          <a:prstGeom prst="rect">
            <a:avLst/>
          </a:prstGeom>
          <a:noFill/>
        </p:spPr>
      </p:pic>
      <p:pic>
        <p:nvPicPr>
          <p:cNvPr id="6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2763" y="4572000"/>
            <a:ext cx="1933247" cy="2057400"/>
          </a:xfrm>
          <a:prstGeom prst="rect">
            <a:avLst/>
          </a:prstGeom>
          <a:noFill/>
        </p:spPr>
      </p:pic>
      <p:pic>
        <p:nvPicPr>
          <p:cNvPr id="7" name="Picture 3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6400" y="3886200"/>
            <a:ext cx="1371600" cy="1459684"/>
          </a:xfrm>
          <a:prstGeom prst="rect">
            <a:avLst/>
          </a:prstGeom>
          <a:noFill/>
        </p:spPr>
      </p:pic>
      <p:pic>
        <p:nvPicPr>
          <p:cNvPr id="8" name="Picture 4" descr="MMj0188337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6200" y="1632857"/>
            <a:ext cx="1143000" cy="1796143"/>
          </a:xfrm>
          <a:prstGeom prst="rect">
            <a:avLst/>
          </a:prstGeom>
          <a:noFill/>
        </p:spPr>
      </p:pic>
      <p:pic>
        <p:nvPicPr>
          <p:cNvPr id="9" name="Picture 4" descr="MMj0188337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001000" y="1676400"/>
            <a:ext cx="1066800" cy="1676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8" descr="Z:\newtek\_backgrounds_1.02\Tim\powerpoint templates\61-80\band_class\elements\girl_playing_trumpet_hg_clr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629150"/>
            <a:ext cx="2228850" cy="2228850"/>
          </a:xfrm>
          <a:prstGeom prst="rect">
            <a:avLst/>
          </a:prstGeom>
          <a:noFill/>
        </p:spPr>
      </p:pic>
      <p:pic>
        <p:nvPicPr>
          <p:cNvPr id="4098" name="Picture 2" descr="E:\EMMANUEL\music\yjhhyh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371604"/>
            <a:ext cx="6019800" cy="1232972"/>
          </a:xfrm>
          <a:prstGeom prst="rect">
            <a:avLst/>
          </a:prstGeom>
          <a:noFill/>
        </p:spPr>
      </p:pic>
      <p:pic>
        <p:nvPicPr>
          <p:cNvPr id="5" name="Picture 4" descr="C:\Users\PentHouse\Downloads\arrowpink_e0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8457851">
            <a:off x="3789615" y="2686266"/>
            <a:ext cx="631225" cy="402065"/>
          </a:xfrm>
          <a:prstGeom prst="rect">
            <a:avLst/>
          </a:prstGeom>
          <a:noFill/>
        </p:spPr>
      </p:pic>
      <p:pic>
        <p:nvPicPr>
          <p:cNvPr id="6" name="Picture 4" descr="C:\Users\PentHouse\Downloads\arrowpink_e0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285718">
            <a:off x="5583099" y="858903"/>
            <a:ext cx="631225" cy="402065"/>
          </a:xfrm>
          <a:prstGeom prst="rect">
            <a:avLst/>
          </a:prstGeom>
          <a:noFill/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52400"/>
            <a:ext cx="4419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Ledger Line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655874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Andalus" pitchFamily="18" charset="-78"/>
                <a:cs typeface="Andalus" pitchFamily="18" charset="-78"/>
              </a:rPr>
              <a:t>Ledger Line is used to extend the staff to pitches that fall above or below it.</a:t>
            </a:r>
            <a:endParaRPr lang="en-US" sz="36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6" name="Picture 5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4724400"/>
            <a:ext cx="16779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 descr="MMj0283933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0" y="3886200"/>
            <a:ext cx="1211263" cy="1371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91361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ndalus" pitchFamily="18" charset="-78"/>
                <a:cs typeface="Andalus" pitchFamily="18" charset="-78"/>
              </a:rPr>
              <a:t>The Staff is divided into measures by bar </a:t>
            </a:r>
            <a:r>
              <a:rPr lang="en-US" sz="4000" b="1" dirty="0" smtClean="0">
                <a:latin typeface="Andalus" pitchFamily="18" charset="-78"/>
                <a:cs typeface="Andalus" pitchFamily="18" charset="-78"/>
              </a:rPr>
              <a:t>lines.</a:t>
            </a:r>
            <a:endParaRPr lang="en-US" sz="40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3" name="Picture 2" descr="http://www.edkihm.com/lessons/HTRM/rudime3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723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" y="5862935"/>
            <a:ext cx="658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Clef           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  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Bar Line    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Bar Line   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Bar Line </a:t>
            </a:r>
          </a:p>
        </p:txBody>
      </p:sp>
      <p:pic>
        <p:nvPicPr>
          <p:cNvPr id="3075" name="Picture 3" descr="E:\EMMANUEL\music\jh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838200"/>
            <a:ext cx="6019800" cy="1676400"/>
          </a:xfrm>
          <a:prstGeom prst="rect">
            <a:avLst/>
          </a:prstGeom>
          <a:noFill/>
        </p:spPr>
      </p:pic>
      <p:pic>
        <p:nvPicPr>
          <p:cNvPr id="7" name="Picture 4" descr="C:\Users\PentHouse\Downloads\arrowpink_e0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4238239">
            <a:off x="4426411" y="2244516"/>
            <a:ext cx="547228" cy="348562"/>
          </a:xfrm>
          <a:prstGeom prst="rect">
            <a:avLst/>
          </a:prstGeom>
          <a:noFill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15240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Bar Line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6" descr="MMj0284166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4835681"/>
            <a:ext cx="1828800" cy="194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 descr="MMj02841660000[1]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52400" y="1742872"/>
            <a:ext cx="1143000" cy="121595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E:\EMMANUEL\music\dfg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1828800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621692" y="2667000"/>
            <a:ext cx="655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</a:t>
            </a:r>
            <a:r>
              <a:rPr lang="en-US" sz="32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ouble </a:t>
            </a:r>
            <a:r>
              <a:rPr lang="en-US" sz="32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bar line:</a:t>
            </a: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3200" dirty="0" smtClean="0">
                <a:latin typeface="Andalus" pitchFamily="18" charset="-78"/>
                <a:cs typeface="Andalus" pitchFamily="18" charset="-78"/>
              </a:rPr>
            </a:br>
            <a:r>
              <a:rPr lang="en-US" sz="3200" dirty="0" smtClean="0">
                <a:latin typeface="Andalus" pitchFamily="18" charset="-78"/>
                <a:cs typeface="Andalus" pitchFamily="18" charset="-78"/>
              </a:rPr>
              <a:t>Used to indicate the conclusion of a movement or an entire composition.</a:t>
            </a:r>
            <a:endParaRPr lang="en-US" sz="3200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4" name="Picture 3" descr="C:\Users\PentHouse\Downloads\arrowpink_e0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703284">
            <a:off x="1831184" y="3557881"/>
            <a:ext cx="664135" cy="332068"/>
          </a:xfrm>
          <a:prstGeom prst="rect">
            <a:avLst/>
          </a:prstGeom>
          <a:noFill/>
        </p:spPr>
      </p:pic>
      <p:pic>
        <p:nvPicPr>
          <p:cNvPr id="9" name="Picture 5" descr="MMj0283933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6013" y="914400"/>
            <a:ext cx="167798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MMj0283933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24600" y="1295400"/>
            <a:ext cx="1211263" cy="1371600"/>
          </a:xfrm>
          <a:prstGeom prst="rect">
            <a:avLst/>
          </a:prstGeom>
          <a:noFill/>
        </p:spPr>
      </p:pic>
      <p:pic>
        <p:nvPicPr>
          <p:cNvPr id="15" name="Picture 6" descr="MMj0283933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772400" y="5486400"/>
            <a:ext cx="1211263" cy="1371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5607E-7 L 0.09323 0.2901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0.29017 L 0.00156 0.5787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1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The letter names of the lines are</a:t>
            </a:r>
          </a:p>
          <a:p>
            <a:pPr algn="ctr"/>
            <a:r>
              <a:rPr lang="en-US" sz="4400" b="1" dirty="0" smtClean="0">
                <a:latin typeface="Andalus" pitchFamily="18" charset="-78"/>
                <a:ea typeface="Batang" pitchFamily="18" charset="-127"/>
                <a:cs typeface="Andalus" pitchFamily="18" charset="-78"/>
              </a:rPr>
              <a:t>E, G, B, D, F. It's easily remembered by the sentence:</a:t>
            </a:r>
            <a:endParaRPr lang="en-US" sz="44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8442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very    </a:t>
            </a:r>
            <a:r>
              <a:rPr lang="en-US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ood   </a:t>
            </a:r>
            <a:r>
              <a:rPr lang="en-US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oy   </a:t>
            </a:r>
            <a:r>
              <a:rPr lang="en-US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oes   </a:t>
            </a:r>
            <a:r>
              <a:rPr lang="en-US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ine</a:t>
            </a:r>
            <a:endParaRPr lang="en-US" sz="3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http://www.edkihm.com/lessons/HTRM/rudime1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62400"/>
            <a:ext cx="617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228600" y="577209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            </a:t>
            </a:r>
            <a:r>
              <a:rPr lang="en-US" sz="2000" b="1" dirty="0" smtClean="0">
                <a:solidFill>
                  <a:srgbClr val="FF0000"/>
                </a:solidFill>
              </a:rPr>
              <a:t> G</a:t>
            </a:r>
            <a:r>
              <a:rPr lang="en-US" sz="2000" b="1" dirty="0">
                <a:solidFill>
                  <a:srgbClr val="FF0000"/>
                </a:solidFill>
              </a:rPr>
              <a:t>          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  B           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D          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  </a:t>
            </a:r>
            <a:r>
              <a:rPr lang="en-US" sz="2000" b="1" dirty="0" smtClean="0">
                <a:solidFill>
                  <a:srgbClr val="FF0000"/>
                </a:solidFill>
              </a:rPr>
              <a:t>F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4" descr="MMj0284167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572000"/>
            <a:ext cx="236220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Andalus" pitchFamily="18" charset="-78"/>
                <a:ea typeface="Verdana" pitchFamily="34" charset="0"/>
                <a:cs typeface="Andalus" pitchFamily="18" charset="-78"/>
              </a:rPr>
              <a:t>The letter names of the spaces from the bottom up spell </a:t>
            </a:r>
            <a:r>
              <a:rPr lang="en-US" sz="4400" b="1" dirty="0">
                <a:solidFill>
                  <a:srgbClr val="FF0000"/>
                </a:solidFill>
                <a:latin typeface="Andalus" pitchFamily="18" charset="-78"/>
                <a:ea typeface="Verdana" pitchFamily="34" charset="0"/>
                <a:cs typeface="Andalus" pitchFamily="18" charset="-78"/>
              </a:rPr>
              <a:t>FACE</a:t>
            </a:r>
            <a:r>
              <a:rPr lang="en-US" sz="4400" b="1" dirty="0">
                <a:latin typeface="Andalus" pitchFamily="18" charset="-78"/>
                <a:ea typeface="Verdana" pitchFamily="34" charset="0"/>
                <a:cs typeface="Andalus" pitchFamily="18" charset="-78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4196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F</a:t>
            </a:r>
            <a:r>
              <a:rPr lang="en-US" sz="2000" b="1" dirty="0">
                <a:solidFill>
                  <a:srgbClr val="FF0000"/>
                </a:solidFill>
              </a:rPr>
              <a:t>  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    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     </a:t>
            </a:r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rgbClr val="FF0000"/>
                </a:solidFill>
              </a:rPr>
              <a:t>          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   </a:t>
            </a:r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      </a:t>
            </a:r>
            <a:r>
              <a:rPr lang="en-US" sz="20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>
                <a:solidFill>
                  <a:srgbClr val="FF0000"/>
                </a:solidFill>
              </a:rPr>
              <a:t>      </a:t>
            </a:r>
            <a:r>
              <a:rPr lang="en-US" sz="2000" b="1" dirty="0" smtClean="0">
                <a:solidFill>
                  <a:srgbClr val="FF0000"/>
                </a:solidFill>
              </a:rPr>
              <a:t>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http://www.edkihm.com/lessons/HTRM/rudime2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819400"/>
            <a:ext cx="6400800" cy="129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3" name="Picture 1" descr="E:\EMMANUEL\music\7uyuy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114800"/>
            <a:ext cx="2819400" cy="2819400"/>
          </a:xfrm>
          <a:prstGeom prst="rect">
            <a:avLst/>
          </a:prstGeom>
          <a:noFill/>
        </p:spPr>
      </p:pic>
      <p:pic>
        <p:nvPicPr>
          <p:cNvPr id="8" name="Picture 7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6601" y="4724400"/>
            <a:ext cx="2057400" cy="218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MMj0284166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80125" y="4648200"/>
            <a:ext cx="15398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152400"/>
            <a:ext cx="22098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Clefs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 descr="E:\EMMANUEL\music\werfd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743200"/>
            <a:ext cx="1981200" cy="990600"/>
          </a:xfrm>
          <a:prstGeom prst="rect">
            <a:avLst/>
          </a:prstGeom>
          <a:noFill/>
        </p:spPr>
      </p:pic>
      <p:pic>
        <p:nvPicPr>
          <p:cNvPr id="1029" name="Picture 5" descr="E:\EMMANUEL\music\fddf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86000"/>
            <a:ext cx="1905000" cy="19812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143000" y="990600"/>
            <a:ext cx="6858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ndalus" pitchFamily="18" charset="-78"/>
                <a:cs typeface="Andalus" pitchFamily="18" charset="-78"/>
              </a:rPr>
              <a:t>Clefs are written at the beginning of the staff.</a:t>
            </a: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1828800"/>
            <a:ext cx="378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ndalus" pitchFamily="18" charset="-78"/>
                <a:cs typeface="Andalus" pitchFamily="18" charset="-78"/>
              </a:rPr>
              <a:t>Two Kinds of Clefs:</a:t>
            </a:r>
            <a:endParaRPr lang="en-US" sz="3600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19100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G Clef</a:t>
            </a:r>
            <a:endParaRPr lang="en-US" sz="3600" b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15019" y="4191000"/>
            <a:ext cx="1557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smtClean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 Clef </a:t>
            </a:r>
            <a:endParaRPr lang="en-US" sz="3600" b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52600" y="525780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3200" b="1" dirty="0" smtClean="0">
                <a:latin typeface="Andalus" pitchFamily="18" charset="-78"/>
                <a:cs typeface="Andalus" pitchFamily="18" charset="-78"/>
              </a:rPr>
              <a:t>When these two clefs combined together these make a GRAND STAFF.</a:t>
            </a:r>
          </a:p>
        </p:txBody>
      </p:sp>
      <p:pic>
        <p:nvPicPr>
          <p:cNvPr id="12" name="Picture 6" descr="MMj02834790000[1]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057400"/>
            <a:ext cx="259080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Mj02839330000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72997"/>
            <a:ext cx="2057400" cy="252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152400"/>
            <a:ext cx="19075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atin typeface="+mj-lt"/>
              </a:rPr>
              <a:t>Note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ndalus" pitchFamily="18" charset="-78"/>
                <a:cs typeface="Andalus" pitchFamily="18" charset="-78"/>
              </a:rPr>
              <a:t>Parts of a NOTE:</a:t>
            </a:r>
            <a:endParaRPr lang="en-US" sz="3600" b="1" dirty="0"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050" name="Picture 2" descr="E:\EMMANUEL\music\4re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514600"/>
            <a:ext cx="4800600" cy="3429000"/>
          </a:xfrm>
          <a:prstGeom prst="rect">
            <a:avLst/>
          </a:prstGeom>
          <a:noFill/>
        </p:spPr>
      </p:pic>
      <p:pic>
        <p:nvPicPr>
          <p:cNvPr id="7" name="Picture 6" descr="MMj02839330000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86400" y="294712"/>
            <a:ext cx="1489341" cy="1686488"/>
          </a:xfrm>
          <a:prstGeom prst="rect">
            <a:avLst/>
          </a:prstGeom>
          <a:noFill/>
        </p:spPr>
      </p:pic>
      <p:pic>
        <p:nvPicPr>
          <p:cNvPr id="8" name="Picture 5" descr="MMj02839330000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013" y="4267200"/>
            <a:ext cx="2135187" cy="261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MMj02839330000[1]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267200"/>
            <a:ext cx="1524000" cy="172573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band_class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pperplate Gothic Bold"/>
        <a:ea typeface=""/>
        <a:cs typeface=""/>
      </a:majorFont>
      <a:minorFont>
        <a:latin typeface="Franklin Gothic Dem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band_class</Template>
  <TotalTime>776</TotalTime>
  <Words>394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Batang</vt:lpstr>
      <vt:lpstr>Andalus</vt:lpstr>
      <vt:lpstr>Arial</vt:lpstr>
      <vt:lpstr>Copperplate Gothic Bold</vt:lpstr>
      <vt:lpstr>Franklin Gothic Demi</vt:lpstr>
      <vt:lpstr>Times New Roman</vt:lpstr>
      <vt:lpstr>Trebuchet MS</vt:lpstr>
      <vt:lpstr>Verdana</vt:lpstr>
      <vt:lpstr>band_class</vt:lpstr>
      <vt:lpstr>Rudiments of Music</vt:lpstr>
      <vt:lpstr>Staff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Rudiments of Music</dc:title>
  <dc:creator>PentHouse</dc:creator>
  <cp:lastModifiedBy>majjie adriano</cp:lastModifiedBy>
  <cp:revision>84</cp:revision>
  <dcterms:created xsi:type="dcterms:W3CDTF">2012-09-17T01:15:05Z</dcterms:created>
  <dcterms:modified xsi:type="dcterms:W3CDTF">2016-03-12T18:29:49Z</dcterms:modified>
</cp:coreProperties>
</file>