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4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  <p:sldId id="271" r:id="rId18"/>
    <p:sldId id="273" r:id="rId19"/>
    <p:sldId id="272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21F4A-CC00-4B90-9C25-099348FF3A90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41D78-9226-436A-8DD7-2268D71D2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43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Copy and fill in to booklet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824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both treble and bass clef in workbook.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8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Answer questions in workbook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4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Piano teachers resource kit intervals worksheets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183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to answer in booklet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47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Practice questions in booklet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4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Questions in booklet.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653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Examples in workbook taken from grade 1 theory book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23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Can play ‘Name that note’. Click on the treble or bass clef for hyperlink.</a:t>
            </a:r>
          </a:p>
          <a:p>
            <a:r>
              <a:rPr lang="en-GB" dirty="0" smtClean="0"/>
              <a:t>Write mnemonics in workbook.</a:t>
            </a:r>
          </a:p>
          <a:p>
            <a:r>
              <a:rPr lang="en-GB" dirty="0" smtClean="0"/>
              <a:t>Piano</a:t>
            </a:r>
            <a:r>
              <a:rPr lang="en-GB" baseline="0" dirty="0" smtClean="0"/>
              <a:t> teachers resource kit notes worksheets.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5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Workbook exercises of drawing accidentals, naming notes and identifying them on a piano keyboard.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 smart board or pointer to ask questions on tones, semi tones, sharps, flats and naturals.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165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Students then use the pattern to do the G,D and F major scale in the booklet. Answers on next slide.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41D78-9226-436A-8DD7-2268D71D26D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1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3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1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2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5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8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77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10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3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1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DC5E-5C99-41DD-9307-FFF7C56FE029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01084-AADB-4152-8EA2-F382D0F9C9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8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://www.teachingideas.co.uk/music/namethatnote.htm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555" y="566408"/>
            <a:ext cx="458086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Music Theory</a:t>
            </a:r>
            <a:endParaRPr kumimoji="0" lang="en-GB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Arial" pitchFamily="34" charset="0"/>
              </a:rPr>
              <a:t>Grade 1</a:t>
            </a:r>
            <a:endParaRPr kumimoji="0" lang="en-GB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Based on the ABRSM Syllabus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1" descr="http://www.klpac.org/wp-content/uploads/2012/11/ABRSM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05510"/>
            <a:ext cx="20002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3282" y="4735597"/>
            <a:ext cx="74735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Calibri" pitchFamily="34" charset="0"/>
                <a:cs typeface="Times New Roman" pitchFamily="18" charset="0"/>
              </a:rPr>
              <a:t>Associated Board of the Royal School of Musicians</a:t>
            </a:r>
            <a:endParaRPr kumimoji="0" lang="en-GB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Time Signatures</a:t>
            </a:r>
            <a:endParaRPr lang="en-GB" b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3909"/>
            <a:ext cx="1325509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148478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Listen to me clap a beat.</a:t>
            </a:r>
          </a:p>
          <a:p>
            <a:r>
              <a:rPr lang="en-GB" sz="2400" dirty="0" smtClean="0"/>
              <a:t>I will be clapping either 2, 3 or 4 beats per bar.</a:t>
            </a:r>
          </a:p>
          <a:p>
            <a:r>
              <a:rPr lang="en-GB" sz="2400" dirty="0" smtClean="0"/>
              <a:t>The first beat of the bar is the strongest beat.</a:t>
            </a:r>
          </a:p>
          <a:p>
            <a:endParaRPr lang="en-GB" sz="2400" dirty="0"/>
          </a:p>
          <a:p>
            <a:r>
              <a:rPr lang="en-GB" sz="2400" dirty="0" smtClean="0"/>
              <a:t>Join in when you can hear the time signature.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777686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u="sng" dirty="0" smtClean="0">
                <a:latin typeface="Comic Sans MS" panose="030F0702030302020204" pitchFamily="66" charset="0"/>
              </a:rPr>
              <a:t>Time signatures explained:</a:t>
            </a:r>
          </a:p>
          <a:p>
            <a:r>
              <a:rPr lang="en-GB" sz="2200" dirty="0" smtClean="0">
                <a:latin typeface="Comic Sans MS" panose="030F0702030302020204" pitchFamily="66" charset="0"/>
              </a:rPr>
              <a:t>The top number tells you how many beats are in a bar.</a:t>
            </a:r>
          </a:p>
          <a:p>
            <a:r>
              <a:rPr lang="en-GB" sz="2200" dirty="0" smtClean="0">
                <a:latin typeface="Comic Sans MS" panose="030F0702030302020204" pitchFamily="66" charset="0"/>
              </a:rPr>
              <a:t>The bottom number tells you what type of beat it is. Having a 4 on the bottom represents a crotchet beat.</a:t>
            </a:r>
          </a:p>
          <a:p>
            <a:endParaRPr lang="en-GB" sz="2200" dirty="0" smtClean="0">
              <a:latin typeface="Comic Sans MS" panose="030F0702030302020204" pitchFamily="66" charset="0"/>
            </a:endParaRPr>
          </a:p>
          <a:p>
            <a:r>
              <a:rPr lang="en-GB" sz="2200" dirty="0" smtClean="0">
                <a:latin typeface="Comic Sans MS" panose="030F0702030302020204" pitchFamily="66" charset="0"/>
              </a:rPr>
              <a:t>3 	means 3 crotchet beats in a bar.</a:t>
            </a:r>
          </a:p>
          <a:p>
            <a:r>
              <a:rPr lang="en-GB" sz="2200" dirty="0">
                <a:latin typeface="Comic Sans MS" panose="030F0702030302020204" pitchFamily="66" charset="0"/>
              </a:rPr>
              <a:t>4</a:t>
            </a:r>
            <a:r>
              <a:rPr lang="en-GB" sz="2200" dirty="0" smtClean="0">
                <a:latin typeface="Comic Sans MS" panose="030F0702030302020204" pitchFamily="66" charset="0"/>
              </a:rPr>
              <a:t> </a:t>
            </a:r>
            <a:endParaRPr lang="en-GB" sz="2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71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Composing a 2 bar rhythm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u="sng" dirty="0"/>
              <a:t>Advice </a:t>
            </a:r>
            <a:r>
              <a:rPr lang="en-GB" u="sng" dirty="0" smtClean="0"/>
              <a:t>for </a:t>
            </a:r>
            <a:r>
              <a:rPr lang="en-GB" u="sng" dirty="0"/>
              <a:t>writing a 2 bar response</a:t>
            </a:r>
            <a:r>
              <a:rPr lang="en-GB" u="sng" dirty="0" smtClean="0"/>
              <a:t>.</a:t>
            </a:r>
          </a:p>
          <a:p>
            <a:r>
              <a:rPr lang="en-GB" dirty="0" smtClean="0"/>
              <a:t>Look at the time signature first.</a:t>
            </a:r>
            <a:endParaRPr lang="en-GB" dirty="0"/>
          </a:p>
          <a:p>
            <a:pPr lvl="0"/>
            <a:r>
              <a:rPr lang="en-GB" dirty="0"/>
              <a:t>Tap the written rhythm to yourself.</a:t>
            </a:r>
          </a:p>
          <a:p>
            <a:pPr lvl="0"/>
            <a:r>
              <a:rPr lang="en-GB" dirty="0"/>
              <a:t>Tap a response that sounds good.</a:t>
            </a:r>
          </a:p>
          <a:p>
            <a:pPr lvl="0"/>
            <a:r>
              <a:rPr lang="en-GB" dirty="0"/>
              <a:t>Make the rhythm interesting. </a:t>
            </a:r>
          </a:p>
          <a:p>
            <a:pPr lvl="1"/>
            <a:r>
              <a:rPr lang="en-GB" sz="3200" dirty="0" smtClean="0"/>
              <a:t> Use </a:t>
            </a:r>
            <a:r>
              <a:rPr lang="en-GB" sz="3200" dirty="0"/>
              <a:t>the existing rhythm and amend it </a:t>
            </a:r>
            <a:r>
              <a:rPr lang="en-GB" sz="3200" dirty="0" smtClean="0"/>
              <a:t> to </a:t>
            </a:r>
            <a:r>
              <a:rPr lang="en-GB" sz="3200" dirty="0"/>
              <a:t>be an answer.</a:t>
            </a:r>
          </a:p>
          <a:p>
            <a:pPr lvl="1"/>
            <a:r>
              <a:rPr lang="en-GB" sz="3200" dirty="0" smtClean="0"/>
              <a:t> This </a:t>
            </a:r>
            <a:r>
              <a:rPr lang="en-GB" sz="3200" dirty="0"/>
              <a:t>will make it similar but different.</a:t>
            </a:r>
          </a:p>
          <a:p>
            <a:pPr lvl="0"/>
            <a:r>
              <a:rPr lang="en-GB" dirty="0"/>
              <a:t>End on a longer note.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17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583"/>
            <a:ext cx="8229600" cy="1143000"/>
          </a:xfrm>
        </p:spPr>
        <p:txBody>
          <a:bodyPr/>
          <a:lstStyle/>
          <a:p>
            <a:r>
              <a:rPr lang="en-GB" b="1" dirty="0" smtClean="0"/>
              <a:t>Notes on the stave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	     </a:t>
            </a:r>
            <a:r>
              <a:rPr lang="en-GB" dirty="0" smtClean="0">
                <a:latin typeface="Comic Sans MS" panose="030F0702030302020204" pitchFamily="66" charset="0"/>
              </a:rPr>
              <a:t>Treble Clef</a:t>
            </a: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GB" dirty="0" smtClean="0">
                <a:latin typeface="Comic Sans MS" panose="030F0702030302020204" pitchFamily="66" charset="0"/>
              </a:rPr>
              <a:t>				Bass Clef</a:t>
            </a:r>
            <a:endParaRPr lang="en-GB" dirty="0">
              <a:latin typeface="Comic Sans MS" panose="030F0702030302020204" pitchFamily="66" charset="0"/>
            </a:endParaRPr>
          </a:p>
        </p:txBody>
      </p:sp>
      <p:pic>
        <p:nvPicPr>
          <p:cNvPr id="4" name="Picture 3" descr="http://www.piano-lessons-made-simple.com/images/notes_on_the_staff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340768"/>
            <a:ext cx="3358683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pianomother.com/assets/images/FreeSheetMusic/notes-on-the-bass-clef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4"/>
            <a:ext cx="3276600" cy="3042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4" name="Picture 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14" y="1197583"/>
            <a:ext cx="1358860" cy="191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 descr="http://cs305710.vk.me/v305710477/3d12/II53MdVNDo4.jpg">
            <a:hlinkClick r:id="rId5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1" y="4698114"/>
            <a:ext cx="1224136" cy="162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/>
          <p:cNvSpPr/>
          <p:nvPr/>
        </p:nvSpPr>
        <p:spPr>
          <a:xfrm flipV="1">
            <a:off x="3744144" y="2187602"/>
            <a:ext cx="1259904" cy="593326"/>
          </a:xfrm>
          <a:prstGeom prst="ben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Bent Arrow 8"/>
          <p:cNvSpPr/>
          <p:nvPr/>
        </p:nvSpPr>
        <p:spPr>
          <a:xfrm rot="10800000" flipV="1">
            <a:off x="3837152" y="4509463"/>
            <a:ext cx="1259904" cy="593326"/>
          </a:xfrm>
          <a:prstGeom prst="bentArrow">
            <a:avLst>
              <a:gd name="adj1" fmla="val 25000"/>
              <a:gd name="adj2" fmla="val 27300"/>
              <a:gd name="adj3" fmla="val 25000"/>
              <a:gd name="adj4" fmla="val 437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2.gstatic.com/images?q=tbn:ANd9GcTvgV3QQBd0-xHgLW51vhuWWt20-_1-ANBmUWAE42PivaPgOieK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24" y="5373216"/>
            <a:ext cx="491490" cy="4914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Accidentals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# is the symbol for sharp</a:t>
            </a:r>
            <a:endParaRPr lang="en-GB" dirty="0"/>
          </a:p>
          <a:p>
            <a:r>
              <a:rPr lang="en-GB" dirty="0"/>
              <a:t>This means that you </a:t>
            </a:r>
            <a:r>
              <a:rPr lang="en-GB" b="1" dirty="0"/>
              <a:t>raise</a:t>
            </a:r>
            <a:r>
              <a:rPr lang="en-GB" dirty="0"/>
              <a:t> the note by a semi tone.</a:t>
            </a:r>
          </a:p>
          <a:p>
            <a:r>
              <a:rPr lang="en-GB" dirty="0"/>
              <a:t>A semi tone is the </a:t>
            </a:r>
            <a:r>
              <a:rPr lang="en-GB" i="1" dirty="0"/>
              <a:t>very next note</a:t>
            </a:r>
            <a:r>
              <a:rPr lang="en-GB" dirty="0"/>
              <a:t>.</a:t>
            </a:r>
          </a:p>
          <a:p>
            <a:r>
              <a:rPr lang="en-GB" dirty="0"/>
              <a:t>So seeing C# means that you play the back note </a:t>
            </a:r>
            <a:r>
              <a:rPr lang="en-GB" b="1" dirty="0"/>
              <a:t>above</a:t>
            </a:r>
            <a:r>
              <a:rPr lang="en-GB" dirty="0"/>
              <a:t> C.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i="1" dirty="0"/>
              <a:t>b</a:t>
            </a:r>
            <a:r>
              <a:rPr lang="en-GB" b="1" dirty="0"/>
              <a:t> is the symbol for flat</a:t>
            </a:r>
            <a:endParaRPr lang="en-GB" dirty="0"/>
          </a:p>
          <a:p>
            <a:r>
              <a:rPr lang="en-GB" dirty="0"/>
              <a:t>This means that you </a:t>
            </a:r>
            <a:r>
              <a:rPr lang="en-GB" b="1" dirty="0"/>
              <a:t>lower</a:t>
            </a:r>
            <a:r>
              <a:rPr lang="en-GB" dirty="0"/>
              <a:t> the note by a semi tone.</a:t>
            </a:r>
          </a:p>
          <a:p>
            <a:r>
              <a:rPr lang="en-GB" dirty="0"/>
              <a:t>A semi tone is the </a:t>
            </a:r>
            <a:r>
              <a:rPr lang="en-GB" i="1" dirty="0"/>
              <a:t>very next note</a:t>
            </a:r>
            <a:r>
              <a:rPr lang="en-GB" dirty="0"/>
              <a:t>.</a:t>
            </a:r>
          </a:p>
          <a:p>
            <a:r>
              <a:rPr lang="en-GB" dirty="0"/>
              <a:t>So seeing A</a:t>
            </a:r>
            <a:r>
              <a:rPr lang="en-GB" i="1" dirty="0"/>
              <a:t>b</a:t>
            </a:r>
            <a:r>
              <a:rPr lang="en-GB" dirty="0"/>
              <a:t> means that you play the back note </a:t>
            </a:r>
            <a:r>
              <a:rPr lang="en-GB" b="1" dirty="0"/>
              <a:t>below</a:t>
            </a:r>
            <a:r>
              <a:rPr lang="en-GB" dirty="0"/>
              <a:t> A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  </a:t>
            </a:r>
            <a:r>
              <a:rPr lang="en-GB" b="1" dirty="0"/>
              <a:t>is the symbol for natural</a:t>
            </a:r>
            <a:endParaRPr lang="en-GB" dirty="0"/>
          </a:p>
          <a:p>
            <a:r>
              <a:rPr lang="en-GB" dirty="0"/>
              <a:t>This means that a # or </a:t>
            </a:r>
            <a:r>
              <a:rPr lang="en-GB" i="1" dirty="0"/>
              <a:t>b</a:t>
            </a:r>
            <a:r>
              <a:rPr lang="en-GB" dirty="0"/>
              <a:t> note returns to being ‘normal’.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://upload.wikimedia.org/wikipedia/commons/e/e0/Accidentals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2448272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pload.wikimedia.org/wikipedia/commons/e/e0/Accidentals.gi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0648"/>
            <a:ext cx="2448272" cy="115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1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Accidentals</a:t>
            </a:r>
            <a:endParaRPr lang="en-GB" dirty="0"/>
          </a:p>
        </p:txBody>
      </p:sp>
      <p:pic>
        <p:nvPicPr>
          <p:cNvPr id="4" name="Picture 3" descr="http://upload.wikimedia.org/wikipedia/commons/e/e0/Accidentals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648"/>
            <a:ext cx="2448272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pload.wikimedia.org/wikipedia/commons/e/e0/Accidentals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0648"/>
            <a:ext cx="2448272" cy="1152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://images.clipartpanda.com/piano-keyboard-clipart-aceXRLoc4.jpeg"/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229600" cy="3724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0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Constructing a Major Scale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u="sng" dirty="0" smtClean="0"/>
              <a:t>Tones (T) and Semi tones (St)</a:t>
            </a:r>
            <a:endParaRPr lang="en-GB" u="sng" dirty="0"/>
          </a:p>
        </p:txBody>
      </p:sp>
      <p:pic>
        <p:nvPicPr>
          <p:cNvPr id="4" name="Content Placeholder 5" descr="http://images.clipartpanda.com/piano-keyboard-clipart-aceXRLoc4.jpe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8229600" cy="37248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/>
          <p:cNvCxnSpPr/>
          <p:nvPr/>
        </p:nvCxnSpPr>
        <p:spPr>
          <a:xfrm>
            <a:off x="1259632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412138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412137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9444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1911950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11949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259255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11761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11760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63311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915817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2915816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5856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428362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428361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771423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923929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923928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99779" y="4725144"/>
            <a:ext cx="144016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52285" y="4725144"/>
            <a:ext cx="139770" cy="3600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452284" y="5085184"/>
            <a:ext cx="1" cy="720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185502" y="5805264"/>
            <a:ext cx="4362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5" name="Oval 34"/>
          <p:cNvSpPr/>
          <p:nvPr/>
        </p:nvSpPr>
        <p:spPr>
          <a:xfrm>
            <a:off x="1685314" y="5807889"/>
            <a:ext cx="4362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6" name="Oval 35"/>
          <p:cNvSpPr/>
          <p:nvPr/>
        </p:nvSpPr>
        <p:spPr>
          <a:xfrm>
            <a:off x="2689181" y="5807889"/>
            <a:ext cx="4362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7" name="Oval 36"/>
          <p:cNvSpPr/>
          <p:nvPr/>
        </p:nvSpPr>
        <p:spPr>
          <a:xfrm>
            <a:off x="3201726" y="5807889"/>
            <a:ext cx="4362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8" name="Oval 37"/>
          <p:cNvSpPr/>
          <p:nvPr/>
        </p:nvSpPr>
        <p:spPr>
          <a:xfrm>
            <a:off x="3697293" y="5807889"/>
            <a:ext cx="436292" cy="43204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T</a:t>
            </a:r>
            <a:endParaRPr lang="en-GB" b="1" dirty="0"/>
          </a:p>
        </p:txBody>
      </p:sp>
      <p:sp>
        <p:nvSpPr>
          <p:cNvPr id="39" name="Oval 38"/>
          <p:cNvSpPr/>
          <p:nvPr/>
        </p:nvSpPr>
        <p:spPr>
          <a:xfrm>
            <a:off x="4171096" y="5820029"/>
            <a:ext cx="562375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</a:t>
            </a:r>
            <a:endParaRPr lang="en-GB" b="1" dirty="0"/>
          </a:p>
        </p:txBody>
      </p:sp>
      <p:sp>
        <p:nvSpPr>
          <p:cNvPr id="40" name="Oval 39"/>
          <p:cNvSpPr/>
          <p:nvPr/>
        </p:nvSpPr>
        <p:spPr>
          <a:xfrm>
            <a:off x="2130573" y="5823772"/>
            <a:ext cx="562375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634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C, G, D and F major scales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12776"/>
            <a:ext cx="7427168" cy="4713387"/>
          </a:xfrm>
        </p:spPr>
        <p:txBody>
          <a:bodyPr/>
          <a:lstStyle/>
          <a:p>
            <a:r>
              <a:rPr lang="en-GB" dirty="0" smtClean="0">
                <a:latin typeface="Comic Sans MS" panose="030F0702030302020204" pitchFamily="66" charset="0"/>
              </a:rPr>
              <a:t>C major has NO sharps # or flats </a:t>
            </a:r>
            <a:r>
              <a:rPr lang="en-GB" i="1" dirty="0" smtClean="0">
                <a:latin typeface="Comic Sans MS" panose="030F0702030302020204" pitchFamily="66" charset="0"/>
              </a:rPr>
              <a:t>b</a:t>
            </a:r>
            <a:endParaRPr lang="en-GB" dirty="0" smtClean="0">
              <a:latin typeface="Comic Sans MS" panose="030F0702030302020204" pitchFamily="66" charset="0"/>
            </a:endParaRPr>
          </a:p>
          <a:p>
            <a:r>
              <a:rPr lang="en-GB" dirty="0" smtClean="0">
                <a:latin typeface="Comic Sans MS" panose="030F0702030302020204" pitchFamily="66" charset="0"/>
              </a:rPr>
              <a:t>G major has 1 sharp #</a:t>
            </a:r>
          </a:p>
          <a:p>
            <a:pPr lvl="1"/>
            <a:r>
              <a:rPr lang="en-GB" sz="3200" dirty="0" smtClean="0">
                <a:latin typeface="Comic Sans MS" panose="030F0702030302020204" pitchFamily="66" charset="0"/>
              </a:rPr>
              <a:t>The 1 sharp is F#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D major has 2 sharps #</a:t>
            </a:r>
          </a:p>
          <a:p>
            <a:pPr lvl="1"/>
            <a:r>
              <a:rPr lang="en-GB" sz="3200" dirty="0" smtClean="0">
                <a:latin typeface="Comic Sans MS" panose="030F0702030302020204" pitchFamily="66" charset="0"/>
              </a:rPr>
              <a:t>The 2 sharps are F# and C#</a:t>
            </a:r>
          </a:p>
          <a:p>
            <a:r>
              <a:rPr lang="en-GB" dirty="0" smtClean="0">
                <a:latin typeface="Comic Sans MS" panose="030F0702030302020204" pitchFamily="66" charset="0"/>
              </a:rPr>
              <a:t>F major has 1 flat </a:t>
            </a:r>
            <a:r>
              <a:rPr lang="en-GB" i="1" dirty="0" smtClean="0">
                <a:latin typeface="Comic Sans MS" panose="030F0702030302020204" pitchFamily="66" charset="0"/>
              </a:rPr>
              <a:t>b</a:t>
            </a:r>
          </a:p>
          <a:p>
            <a:pPr lvl="1"/>
            <a:r>
              <a:rPr lang="en-GB" sz="3200" dirty="0" smtClean="0">
                <a:latin typeface="Comic Sans MS" panose="030F0702030302020204" pitchFamily="66" charset="0"/>
              </a:rPr>
              <a:t>The 1 flat is B</a:t>
            </a:r>
            <a:r>
              <a:rPr lang="en-GB" sz="3200" i="1" dirty="0" smtClean="0">
                <a:latin typeface="Comic Sans MS" panose="030F0702030302020204" pitchFamily="66" charset="0"/>
              </a:rPr>
              <a:t>b</a:t>
            </a:r>
            <a:endParaRPr lang="en-GB" sz="32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s://encrypted-tbn2.gstatic.com/images?q=tbn:ANd9GcTvgV3QQBd0-xHgLW51vhuWWt20-_1-ANBmUWAE42PivaPgOieK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92088" cy="63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47925"/>
            <a:ext cx="7920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12976"/>
            <a:ext cx="79208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365104"/>
            <a:ext cx="792088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Tonic Triads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  1       2       3      4       5       6       7       8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tonic                                                     octave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A triad is made of 3 notes; the tonic, 3</a:t>
            </a:r>
            <a:r>
              <a:rPr lang="en-GB" baseline="30000" dirty="0" smtClean="0"/>
              <a:t>rd</a:t>
            </a:r>
            <a:r>
              <a:rPr lang="en-GB" dirty="0" smtClean="0"/>
              <a:t> and 5</a:t>
            </a:r>
            <a:r>
              <a:rPr lang="en-GB" baseline="30000" dirty="0" smtClean="0"/>
              <a:t>th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dirty="0" smtClean="0"/>
              <a:t>So C major triad looks like this: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 Draw your triads in your book.</a:t>
            </a:r>
            <a:endParaRPr lang="en-GB" dirty="0"/>
          </a:p>
        </p:txBody>
      </p:sp>
      <p:pic>
        <p:nvPicPr>
          <p:cNvPr id="1026" name="Picture 2" descr="http://www.mypianoriffs.com/wp-content/uploads/2009/11/C-Major-Scale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09" y="116632"/>
            <a:ext cx="9896475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074" y="4638738"/>
            <a:ext cx="1800200" cy="181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0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Degrees of the Scale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752528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Degrees of the scale are exactly what you did on p16 when you wrote the number underneath your </a:t>
            </a:r>
            <a:r>
              <a:rPr lang="en-GB" dirty="0" smtClean="0"/>
              <a:t>scales! So you’ve already done it without realising it!</a:t>
            </a:r>
          </a:p>
          <a:p>
            <a:pPr marL="0" indent="0">
              <a:buNone/>
            </a:pPr>
            <a:r>
              <a:rPr lang="en-GB" dirty="0" smtClean="0"/>
              <a:t>Here </a:t>
            </a:r>
            <a:r>
              <a:rPr lang="en-GB" dirty="0"/>
              <a:t>is an example of C major with roman numerals rather than numbers: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http://www.theviolinsite.com/music_dictionary/scale_degre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37112"/>
            <a:ext cx="7056784" cy="1512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55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b="1" dirty="0" smtClean="0"/>
              <a:t>Intervals</a:t>
            </a:r>
            <a:endParaRPr lang="en-GB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85" y="908720"/>
            <a:ext cx="707387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2564904"/>
            <a:ext cx="1440160" cy="9233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The same note is called </a:t>
            </a:r>
            <a:r>
              <a:rPr lang="en-GB" b="1" dirty="0" smtClean="0"/>
              <a:t>unison</a:t>
            </a:r>
            <a:endParaRPr lang="en-GB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72300" y="3356992"/>
            <a:ext cx="1440160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 </a:t>
            </a:r>
            <a:r>
              <a:rPr lang="en-GB" b="1" dirty="0" smtClean="0"/>
              <a:t>2</a:t>
            </a:r>
            <a:r>
              <a:rPr lang="en-GB" b="1" baseline="30000" dirty="0" smtClean="0"/>
              <a:t>nd</a:t>
            </a:r>
            <a:r>
              <a:rPr lang="en-GB" dirty="0" smtClean="0"/>
              <a:t> is the next note up.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40035" y="5181621"/>
            <a:ext cx="6552727" cy="954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800" b="1" dirty="0" smtClean="0"/>
              <a:t>You count the bottom note and the note you end on when counting intervals.</a:t>
            </a:r>
            <a:endParaRPr lang="en-GB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2460" y="4003323"/>
            <a:ext cx="694731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Etc…</a:t>
            </a:r>
            <a:endParaRPr lang="en-GB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92080" y="3189310"/>
            <a:ext cx="3456384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An </a:t>
            </a:r>
            <a:r>
              <a:rPr lang="en-GB" b="1" dirty="0" smtClean="0"/>
              <a:t>8</a:t>
            </a:r>
            <a:r>
              <a:rPr lang="en-GB" b="1" baseline="30000" dirty="0" smtClean="0"/>
              <a:t>th</a:t>
            </a:r>
            <a:r>
              <a:rPr lang="en-GB" b="1" dirty="0" smtClean="0"/>
              <a:t> </a:t>
            </a:r>
            <a:r>
              <a:rPr lang="en-GB" dirty="0" smtClean="0"/>
              <a:t>is called an </a:t>
            </a:r>
            <a:r>
              <a:rPr lang="en-GB" b="1" dirty="0" smtClean="0"/>
              <a:t>octave</a:t>
            </a:r>
            <a:r>
              <a:rPr lang="en-GB" dirty="0" smtClean="0"/>
              <a:t>. They will be the same note but at different pitches. In this example, both notes are C.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739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anose="030F0702030302020204" pitchFamily="66" charset="0"/>
              </a:rPr>
              <a:t>Syllabus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27584" y="1628800"/>
            <a:ext cx="4038600" cy="4525963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 smtClean="0"/>
              <a:t>Note values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Dotted notes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Rest values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Tied notes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Time signatures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2 bar rhythms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Treble clef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 smtClean="0"/>
              <a:t>Bass clef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39952" y="1600200"/>
            <a:ext cx="4546848" cy="4525963"/>
          </a:xfrm>
        </p:spPr>
        <p:txBody>
          <a:bodyPr/>
          <a:lstStyle/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Accidentals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Constructing major scales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C, G, D and F major scales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Tonic triads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Degrees of the scale &amp; intervals</a:t>
            </a:r>
          </a:p>
          <a:p>
            <a:pPr marL="514350" indent="-514350">
              <a:buFont typeface="+mj-lt"/>
              <a:buAutoNum type="arabicParenR" startAt="9"/>
            </a:pPr>
            <a:r>
              <a:rPr lang="en-GB" dirty="0" smtClean="0"/>
              <a:t>Vocabulary</a:t>
            </a:r>
          </a:p>
        </p:txBody>
      </p:sp>
      <p:pic>
        <p:nvPicPr>
          <p:cNvPr id="3074" name="Picture 2" descr="C:\Users\Student\AppData\Local\Microsoft\Windows\Temporary Internet Files\Content.IE5\8CU39Q12\music-notes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365104"/>
            <a:ext cx="2257669" cy="225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tudent\AppData\Local\Microsoft\Windows\Temporary Internet Files\Content.IE5\8CU39Q12\music_notes_stock_by_bassgeisha-d3h9mpv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2743200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tudent\AppData\Local\Microsoft\Windows\Temporary Internet Files\Content.IE5\33V5TJ6S\brain-mind-music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4" y="188640"/>
            <a:ext cx="1835696" cy="18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1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1143000"/>
          </a:xfrm>
        </p:spPr>
        <p:txBody>
          <a:bodyPr/>
          <a:lstStyle/>
          <a:p>
            <a:r>
              <a:rPr lang="en-GB" b="1" dirty="0" smtClean="0"/>
              <a:t>Grade 1 Theory Paper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Spend 10 mins doing last minute revision. </a:t>
            </a:r>
          </a:p>
          <a:p>
            <a:r>
              <a:rPr lang="en-GB" dirty="0" smtClean="0"/>
              <a:t>Choose the topics you did not do so well at.</a:t>
            </a:r>
          </a:p>
          <a:p>
            <a:endParaRPr lang="en-GB" dirty="0"/>
          </a:p>
          <a:p>
            <a:r>
              <a:rPr lang="en-GB" dirty="0" smtClean="0"/>
              <a:t>Test conditions</a:t>
            </a:r>
          </a:p>
          <a:p>
            <a:r>
              <a:rPr lang="en-GB" dirty="0"/>
              <a:t>3</a:t>
            </a:r>
            <a:r>
              <a:rPr lang="en-GB" dirty="0" smtClean="0"/>
              <a:t>0 mins to complete the paper. If you want longer please raise your hand to ask.</a:t>
            </a:r>
          </a:p>
          <a:p>
            <a:r>
              <a:rPr lang="en-GB" dirty="0" smtClean="0"/>
              <a:t>Answer every question.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66 = pass		80 = merit		90 = distinction</a:t>
            </a:r>
          </a:p>
          <a:p>
            <a:pPr marL="0" indent="0">
              <a:buNone/>
            </a:pPr>
            <a:r>
              <a:rPr lang="en-GB" smtClean="0"/>
              <a:t> 1 </a:t>
            </a:r>
            <a:r>
              <a:rPr lang="en-GB" dirty="0" smtClean="0"/>
              <a:t>stamp	</a:t>
            </a:r>
            <a:r>
              <a:rPr lang="en-GB" smtClean="0"/>
              <a:t>	  2 </a:t>
            </a:r>
            <a:r>
              <a:rPr lang="en-GB" dirty="0" smtClean="0"/>
              <a:t>stamps	</a:t>
            </a:r>
            <a:r>
              <a:rPr lang="en-GB" smtClean="0"/>
              <a:t>	     3 stamps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Vocabulary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in the back of your booklet. </a:t>
            </a:r>
          </a:p>
          <a:p>
            <a:r>
              <a:rPr lang="en-GB" dirty="0" smtClean="0"/>
              <a:t>Most of these words are Italian and known as Italian terms.</a:t>
            </a:r>
          </a:p>
          <a:p>
            <a:r>
              <a:rPr lang="en-GB" dirty="0" smtClean="0"/>
              <a:t>This is for you to learn independently throughout the term. </a:t>
            </a:r>
          </a:p>
          <a:p>
            <a:r>
              <a:rPr lang="en-GB" dirty="0" smtClean="0"/>
              <a:t>Use it as an aid to describing music in lessons.</a:t>
            </a:r>
          </a:p>
          <a:p>
            <a:r>
              <a:rPr lang="en-GB" dirty="0" smtClean="0"/>
              <a:t>Plus you’re learning a new language!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60648"/>
            <a:ext cx="224827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7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Note Values</a:t>
            </a:r>
            <a:endParaRPr lang="en-GB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525858"/>
              </p:ext>
            </p:extLst>
          </p:nvPr>
        </p:nvGraphicFramePr>
        <p:xfrm>
          <a:off x="1824434" y="1597783"/>
          <a:ext cx="5495132" cy="453079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31314"/>
                <a:gridCol w="1831909"/>
                <a:gridCol w="1831909"/>
              </a:tblGrid>
              <a:tr h="587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</a:rPr>
                        <a:t>Draw the note</a:t>
                      </a:r>
                      <a:endParaRPr lang="en-GB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>
                          <a:effectLst/>
                        </a:rPr>
                        <a:t>Name the note length</a:t>
                      </a:r>
                      <a:endParaRPr lang="en-GB" sz="1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b="1" dirty="0">
                          <a:effectLst/>
                        </a:rPr>
                        <a:t>How many beats does it last?</a:t>
                      </a:r>
                      <a:endParaRPr lang="en-GB" sz="1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Semibreve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4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(or the whole bar)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Minim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2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Crotchet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1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Quaver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½ 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Semi quaver</a:t>
                      </a:r>
                      <a:endParaRPr lang="en-GB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500" dirty="0">
                          <a:effectLst/>
                        </a:rPr>
                        <a:t>¼ 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521297" y="2455366"/>
            <a:ext cx="371475" cy="2381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411760" y="2564904"/>
            <a:ext cx="590550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568921" y="3429000"/>
            <a:ext cx="276225" cy="1809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45146" y="3138487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54490" y="4221088"/>
            <a:ext cx="276225" cy="180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30715" y="3930575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572241" y="5013176"/>
            <a:ext cx="276225" cy="180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864485" y="4722663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60359" y="4722663"/>
            <a:ext cx="119062" cy="130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616547" y="5805264"/>
            <a:ext cx="276225" cy="18097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92772" y="5514751"/>
            <a:ext cx="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83247" y="5514750"/>
            <a:ext cx="119063" cy="130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92772" y="5640163"/>
            <a:ext cx="86649" cy="130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3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Dotted Notes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A dot next to a note means that you add on half the notes original value for a new note length.</a:t>
            </a:r>
          </a:p>
          <a:p>
            <a:pPr marL="0" indent="0" algn="ctr">
              <a:buNone/>
            </a:pPr>
            <a:r>
              <a:rPr lang="en-GB" u="sng" dirty="0" smtClean="0"/>
              <a:t>Mathematical formulae </a:t>
            </a:r>
          </a:p>
          <a:p>
            <a:pPr marL="0" indent="0" algn="ctr">
              <a:buNone/>
            </a:pPr>
            <a:r>
              <a:rPr lang="en-GB" dirty="0"/>
              <a:t>n</a:t>
            </a:r>
            <a:r>
              <a:rPr lang="en-GB" dirty="0" smtClean="0"/>
              <a:t> + ½ n = dotted note length</a:t>
            </a:r>
          </a:p>
          <a:p>
            <a:pPr marL="0" indent="0" algn="ctr">
              <a:buNone/>
            </a:pPr>
            <a:r>
              <a:rPr lang="en-GB" dirty="0" smtClean="0"/>
              <a:t>Note length + half the note length</a:t>
            </a:r>
          </a:p>
          <a:p>
            <a:pPr marL="0" indent="0">
              <a:buNone/>
            </a:pPr>
            <a:r>
              <a:rPr lang="en-GB" dirty="0" smtClean="0"/>
              <a:t>e.g.  How long is this note?   </a:t>
            </a:r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198493" y="4293096"/>
            <a:ext cx="720080" cy="5025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6012160" y="4481570"/>
            <a:ext cx="108012" cy="1256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13177"/>
              </p:ext>
            </p:extLst>
          </p:nvPr>
        </p:nvGraphicFramePr>
        <p:xfrm>
          <a:off x="1475656" y="5157192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+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½ 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=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length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+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=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6 beats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5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Comic Sans MS" panose="030F0702030302020204" pitchFamily="66" charset="0"/>
              </a:rPr>
              <a:t>Homework</a:t>
            </a:r>
            <a:endParaRPr lang="en-GB" b="1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Answer the sums made up of different note lengths.</a:t>
            </a:r>
          </a:p>
          <a:p>
            <a:r>
              <a:rPr lang="en-GB" dirty="0" smtClean="0"/>
              <a:t>To be marked next lesson and scores recorded in the front of your booklet.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33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Note Rests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6511320"/>
              </p:ext>
            </p:extLst>
          </p:nvPr>
        </p:nvGraphicFramePr>
        <p:xfrm>
          <a:off x="467544" y="1340768"/>
          <a:ext cx="8280921" cy="5593766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2069727"/>
                <a:gridCol w="2070398"/>
                <a:gridCol w="2070398"/>
                <a:gridCol w="2070398"/>
              </a:tblGrid>
              <a:tr h="7749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omic Sans MS" panose="030F0702030302020204" pitchFamily="66" charset="0"/>
                        </a:rPr>
                        <a:t>Draw the note</a:t>
                      </a:r>
                      <a:endParaRPr lang="en-GB" sz="18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>
                          <a:effectLst/>
                          <a:latin typeface="Comic Sans MS" panose="030F0702030302020204" pitchFamily="66" charset="0"/>
                        </a:rPr>
                        <a:t>Name the note length</a:t>
                      </a:r>
                      <a:endParaRPr lang="en-GB" sz="1800" b="1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  <a:latin typeface="Comic Sans MS" panose="030F0702030302020204" pitchFamily="66" charset="0"/>
                        </a:rPr>
                        <a:t>How many beats does it last?</a:t>
                      </a:r>
                      <a:endParaRPr lang="en-GB" sz="18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 smtClean="0">
                          <a:effectLst/>
                          <a:latin typeface="Comic Sans MS" panose="030F0702030302020204" pitchFamily="66" charset="0"/>
                          <a:ea typeface="Calibri"/>
                          <a:cs typeface="Times New Roman"/>
                        </a:rPr>
                        <a:t>Rest</a:t>
                      </a:r>
                      <a:endParaRPr lang="en-GB" sz="1800" b="1" dirty="0">
                        <a:effectLst/>
                        <a:latin typeface="Comic Sans MS" panose="030F0702030302020204" pitchFamily="66" charset="0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2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Semibreve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4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(or the whole bar)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Minim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2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Crotchet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1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Quaver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½ 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1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500" dirty="0">
                        <a:effectLst/>
                        <a:latin typeface="Comic Sans MS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Semi quaver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¼ </a:t>
                      </a:r>
                      <a:endParaRPr lang="en-GB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215" marR="6421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227331" y="2523566"/>
            <a:ext cx="481013" cy="40709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1092872" y="2720355"/>
            <a:ext cx="764687" cy="6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59403" y="3717032"/>
            <a:ext cx="448941" cy="25298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708344" y="3212976"/>
            <a:ext cx="0" cy="61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59403" y="4653136"/>
            <a:ext cx="448941" cy="252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08344" y="4149080"/>
            <a:ext cx="0" cy="61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259403" y="5589240"/>
            <a:ext cx="448941" cy="252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08344" y="5085184"/>
            <a:ext cx="0" cy="61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227331" y="6541963"/>
            <a:ext cx="448941" cy="25298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676272" y="6037907"/>
            <a:ext cx="0" cy="616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08344" y="5125245"/>
            <a:ext cx="190976" cy="30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85651" y="6037907"/>
            <a:ext cx="190976" cy="30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4330" y="6168667"/>
            <a:ext cx="190976" cy="3083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54" y="2234819"/>
            <a:ext cx="86409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18" y="4149080"/>
            <a:ext cx="397977" cy="768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54" y="3212976"/>
            <a:ext cx="835719" cy="8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668" y="5063718"/>
            <a:ext cx="778505" cy="7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1651" y="5971471"/>
            <a:ext cx="749522" cy="74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04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Tied </a:t>
            </a:r>
            <a:r>
              <a:rPr lang="en-GB" b="1" dirty="0" smtClean="0"/>
              <a:t>Notes</a:t>
            </a:r>
            <a:endParaRPr lang="en-GB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229600" cy="3380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566124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only tie notes that are on the same line or space within the stave.</a:t>
            </a:r>
            <a:endParaRPr lang="en-GB" sz="24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96752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Sometimes notes are tied together because they cross a bar line or you can’t make the note length you want by dotting it</a:t>
            </a:r>
          </a:p>
        </p:txBody>
      </p:sp>
    </p:spTree>
    <p:extLst>
      <p:ext uri="{BB962C8B-B14F-4D97-AF65-F5344CB8AC3E}">
        <p14:creationId xmlns:p14="http://schemas.microsoft.com/office/powerpoint/2010/main" val="402003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Time Signatures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 smtClean="0"/>
              <a:t>Time signatures tell you how many beats are in a bar.</a:t>
            </a:r>
          </a:p>
          <a:p>
            <a:pPr marL="0" indent="0" algn="ctr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b="1" dirty="0" smtClean="0">
                <a:solidFill>
                  <a:srgbClr val="C00000"/>
                </a:solidFill>
              </a:rPr>
              <a:t>4</a:t>
            </a:r>
            <a:r>
              <a:rPr lang="en-GB" sz="2800" dirty="0" smtClean="0"/>
              <a:t>	4 crotchet beats in a bar. Also known as common </a:t>
            </a:r>
            <a:r>
              <a:rPr lang="en-GB" sz="2800" b="1" dirty="0" smtClean="0">
                <a:solidFill>
                  <a:srgbClr val="C00000"/>
                </a:solidFill>
              </a:rPr>
              <a:t>4</a:t>
            </a:r>
            <a:r>
              <a:rPr lang="en-GB" sz="2800" dirty="0" smtClean="0"/>
              <a:t>	time.</a:t>
            </a:r>
          </a:p>
          <a:p>
            <a:pPr marL="0" indent="0">
              <a:buNone/>
            </a:pPr>
            <a:r>
              <a:rPr lang="en-GB" sz="2800" dirty="0" smtClean="0"/>
              <a:t>	</a:t>
            </a:r>
            <a:endParaRPr lang="en-GB" sz="2800" dirty="0"/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3</a:t>
            </a:r>
            <a:r>
              <a:rPr lang="en-GB" sz="2800" dirty="0" smtClean="0"/>
              <a:t>	3 crotchet beats in a bar. Also known as a waltz.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4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B050"/>
                </a:solidFill>
              </a:rPr>
              <a:t>2</a:t>
            </a:r>
            <a:r>
              <a:rPr lang="en-GB" sz="2800" dirty="0" smtClean="0"/>
              <a:t>         2 crotchet beats in a bar.</a:t>
            </a:r>
          </a:p>
          <a:p>
            <a:pPr marL="0" indent="0">
              <a:buNone/>
            </a:pPr>
            <a:r>
              <a:rPr lang="en-GB" sz="2800" b="1" dirty="0" smtClean="0">
                <a:solidFill>
                  <a:srgbClr val="00B050"/>
                </a:solidFill>
              </a:rPr>
              <a:t>4</a:t>
            </a:r>
            <a:endParaRPr lang="en-GB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926</Words>
  <Application>Microsoft Office PowerPoint</Application>
  <PresentationFormat>On-screen Show (4:3)</PresentationFormat>
  <Paragraphs>232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Syllabus </vt:lpstr>
      <vt:lpstr>Vocabulary</vt:lpstr>
      <vt:lpstr>Note Values</vt:lpstr>
      <vt:lpstr>Dotted Notes</vt:lpstr>
      <vt:lpstr>Homework</vt:lpstr>
      <vt:lpstr>Note Rests</vt:lpstr>
      <vt:lpstr>Tied Notes</vt:lpstr>
      <vt:lpstr>Time Signatures</vt:lpstr>
      <vt:lpstr>Time Signatures</vt:lpstr>
      <vt:lpstr>Composing a 2 bar rhythm</vt:lpstr>
      <vt:lpstr>Notes on the stave</vt:lpstr>
      <vt:lpstr>Accidentals</vt:lpstr>
      <vt:lpstr>Accidentals</vt:lpstr>
      <vt:lpstr>Constructing a Major Scale</vt:lpstr>
      <vt:lpstr>C, G, D and F major scales</vt:lpstr>
      <vt:lpstr>Tonic Triads</vt:lpstr>
      <vt:lpstr>Degrees of the Scale</vt:lpstr>
      <vt:lpstr>Intervals</vt:lpstr>
      <vt:lpstr>Grade 1 Theory Paper</vt:lpstr>
    </vt:vector>
  </TitlesOfParts>
  <Company>Student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41</cp:revision>
  <dcterms:created xsi:type="dcterms:W3CDTF">2015-04-08T13:52:44Z</dcterms:created>
  <dcterms:modified xsi:type="dcterms:W3CDTF">2015-04-09T14:25:12Z</dcterms:modified>
</cp:coreProperties>
</file>