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257" r:id="rId2"/>
    <p:sldId id="258" r:id="rId3"/>
    <p:sldId id="259" r:id="rId4"/>
    <p:sldId id="260" r:id="rId5"/>
    <p:sldId id="261" r:id="rId6"/>
    <p:sldId id="262" r:id="rId7"/>
    <p:sldId id="263" r:id="rId8"/>
    <p:sldId id="264" r:id="rId9"/>
    <p:sldId id="265" r:id="rId10"/>
    <p:sldId id="387" r:id="rId11"/>
    <p:sldId id="388" r:id="rId12"/>
    <p:sldId id="389" r:id="rId13"/>
    <p:sldId id="266" r:id="rId14"/>
    <p:sldId id="390" r:id="rId15"/>
    <p:sldId id="391" r:id="rId16"/>
    <p:sldId id="392" r:id="rId17"/>
    <p:sldId id="393" r:id="rId18"/>
    <p:sldId id="395" r:id="rId19"/>
    <p:sldId id="396" r:id="rId20"/>
    <p:sldId id="267" r:id="rId21"/>
    <p:sldId id="268" r:id="rId22"/>
    <p:sldId id="269" r:id="rId23"/>
    <p:sldId id="270" r:id="rId24"/>
    <p:sldId id="271" r:id="rId25"/>
    <p:sldId id="272" r:id="rId26"/>
    <p:sldId id="398" r:id="rId27"/>
    <p:sldId id="273" r:id="rId28"/>
    <p:sldId id="274" r:id="rId29"/>
    <p:sldId id="275" r:id="rId30"/>
    <p:sldId id="359" r:id="rId31"/>
    <p:sldId id="360" r:id="rId32"/>
    <p:sldId id="413" r:id="rId33"/>
    <p:sldId id="414" r:id="rId34"/>
    <p:sldId id="276" r:id="rId35"/>
    <p:sldId id="408" r:id="rId36"/>
    <p:sldId id="409" r:id="rId37"/>
    <p:sldId id="411" r:id="rId38"/>
    <p:sldId id="277" r:id="rId39"/>
    <p:sldId id="278" r:id="rId40"/>
    <p:sldId id="279" r:id="rId41"/>
    <p:sldId id="39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404" r:id="rId65"/>
    <p:sldId id="302" r:id="rId66"/>
    <p:sldId id="401" r:id="rId67"/>
    <p:sldId id="402" r:id="rId68"/>
    <p:sldId id="403" r:id="rId69"/>
    <p:sldId id="303" r:id="rId70"/>
    <p:sldId id="304" r:id="rId71"/>
    <p:sldId id="406" r:id="rId72"/>
    <p:sldId id="405" r:id="rId73"/>
    <p:sldId id="306" r:id="rId74"/>
    <p:sldId id="307" r:id="rId75"/>
    <p:sldId id="308" r:id="rId76"/>
    <p:sldId id="309" r:id="rId77"/>
    <p:sldId id="310" r:id="rId78"/>
    <p:sldId id="311" r:id="rId79"/>
    <p:sldId id="312" r:id="rId80"/>
    <p:sldId id="313" r:id="rId81"/>
    <p:sldId id="314" r:id="rId82"/>
    <p:sldId id="315" r:id="rId83"/>
    <p:sldId id="407" r:id="rId84"/>
    <p:sldId id="316" r:id="rId85"/>
    <p:sldId id="317" r:id="rId86"/>
    <p:sldId id="362" r:id="rId87"/>
    <p:sldId id="412" r:id="rId88"/>
    <p:sldId id="415" r:id="rId89"/>
    <p:sldId id="416" r:id="rId90"/>
    <p:sldId id="358" r:id="rId91"/>
    <p:sldId id="363" r:id="rId92"/>
    <p:sldId id="364" r:id="rId93"/>
    <p:sldId id="319" r:id="rId94"/>
    <p:sldId id="320" r:id="rId95"/>
    <p:sldId id="321" r:id="rId96"/>
    <p:sldId id="322" r:id="rId97"/>
    <p:sldId id="323" r:id="rId98"/>
    <p:sldId id="394" r:id="rId99"/>
    <p:sldId id="397" r:id="rId100"/>
    <p:sldId id="324" r:id="rId101"/>
    <p:sldId id="325" r:id="rId102"/>
    <p:sldId id="326" r:id="rId103"/>
    <p:sldId id="327" r:id="rId104"/>
    <p:sldId id="328" r:id="rId105"/>
    <p:sldId id="329" r:id="rId106"/>
    <p:sldId id="330" r:id="rId107"/>
    <p:sldId id="354" r:id="rId108"/>
    <p:sldId id="353" r:id="rId109"/>
    <p:sldId id="331" r:id="rId110"/>
    <p:sldId id="332" r:id="rId111"/>
    <p:sldId id="333" r:id="rId112"/>
    <p:sldId id="334" r:id="rId113"/>
    <p:sldId id="335" r:id="rId114"/>
    <p:sldId id="336" r:id="rId115"/>
    <p:sldId id="337" r:id="rId116"/>
    <p:sldId id="338" r:id="rId117"/>
    <p:sldId id="339" r:id="rId118"/>
    <p:sldId id="340" r:id="rId119"/>
    <p:sldId id="341" r:id="rId120"/>
    <p:sldId id="342" r:id="rId121"/>
    <p:sldId id="343" r:id="rId122"/>
    <p:sldId id="344" r:id="rId123"/>
    <p:sldId id="345" r:id="rId124"/>
    <p:sldId id="366" r:id="rId125"/>
    <p:sldId id="346" r:id="rId126"/>
    <p:sldId id="347" r:id="rId127"/>
    <p:sldId id="348" r:id="rId128"/>
    <p:sldId id="349" r:id="rId129"/>
    <p:sldId id="367" r:id="rId130"/>
    <p:sldId id="350" r:id="rId131"/>
    <p:sldId id="351" r:id="rId132"/>
    <p:sldId id="380" r:id="rId133"/>
    <p:sldId id="381" r:id="rId134"/>
    <p:sldId id="382" r:id="rId135"/>
    <p:sldId id="383" r:id="rId136"/>
    <p:sldId id="384" r:id="rId137"/>
    <p:sldId id="385" r:id="rId138"/>
    <p:sldId id="386" r:id="rId139"/>
    <p:sldId id="352" r:id="rId140"/>
    <p:sldId id="355" r:id="rId141"/>
    <p:sldId id="368" r:id="rId142"/>
    <p:sldId id="369" r:id="rId143"/>
    <p:sldId id="370" r:id="rId144"/>
    <p:sldId id="371" r:id="rId145"/>
    <p:sldId id="372" r:id="rId146"/>
    <p:sldId id="373" r:id="rId147"/>
    <p:sldId id="365" r:id="rId148"/>
    <p:sldId id="356" r:id="rId149"/>
    <p:sldId id="374" r:id="rId150"/>
    <p:sldId id="375" r:id="rId151"/>
    <p:sldId id="376" r:id="rId152"/>
    <p:sldId id="377" r:id="rId153"/>
    <p:sldId id="378" r:id="rId154"/>
    <p:sldId id="379" r:id="rId155"/>
    <p:sldId id="357" r:id="rId156"/>
    <p:sldId id="361" r:id="rId157"/>
  </p:sldIdLst>
  <p:sldSz cx="12599988" cy="7199313"/>
  <p:notesSz cx="6858000" cy="9144000"/>
  <p:defaultTextStyle>
    <a:defPPr>
      <a:defRPr lang="en-US"/>
    </a:defPPr>
    <a:lvl1pPr marL="0" algn="l" defTabSz="950336" rtl="0" eaLnBrk="1" latinLnBrk="0" hangingPunct="1">
      <a:defRPr sz="1871" kern="1200">
        <a:solidFill>
          <a:schemeClr val="tx1"/>
        </a:solidFill>
        <a:latin typeface="+mn-lt"/>
        <a:ea typeface="+mn-ea"/>
        <a:cs typeface="+mn-cs"/>
      </a:defRPr>
    </a:lvl1pPr>
    <a:lvl2pPr marL="475168" algn="l" defTabSz="950336" rtl="0" eaLnBrk="1" latinLnBrk="0" hangingPunct="1">
      <a:defRPr sz="1871" kern="1200">
        <a:solidFill>
          <a:schemeClr val="tx1"/>
        </a:solidFill>
        <a:latin typeface="+mn-lt"/>
        <a:ea typeface="+mn-ea"/>
        <a:cs typeface="+mn-cs"/>
      </a:defRPr>
    </a:lvl2pPr>
    <a:lvl3pPr marL="950336" algn="l" defTabSz="950336" rtl="0" eaLnBrk="1" latinLnBrk="0" hangingPunct="1">
      <a:defRPr sz="1871" kern="1200">
        <a:solidFill>
          <a:schemeClr val="tx1"/>
        </a:solidFill>
        <a:latin typeface="+mn-lt"/>
        <a:ea typeface="+mn-ea"/>
        <a:cs typeface="+mn-cs"/>
      </a:defRPr>
    </a:lvl3pPr>
    <a:lvl4pPr marL="1425504" algn="l" defTabSz="950336" rtl="0" eaLnBrk="1" latinLnBrk="0" hangingPunct="1">
      <a:defRPr sz="1871" kern="1200">
        <a:solidFill>
          <a:schemeClr val="tx1"/>
        </a:solidFill>
        <a:latin typeface="+mn-lt"/>
        <a:ea typeface="+mn-ea"/>
        <a:cs typeface="+mn-cs"/>
      </a:defRPr>
    </a:lvl4pPr>
    <a:lvl5pPr marL="1900672" algn="l" defTabSz="950336" rtl="0" eaLnBrk="1" latinLnBrk="0" hangingPunct="1">
      <a:defRPr sz="1871" kern="1200">
        <a:solidFill>
          <a:schemeClr val="tx1"/>
        </a:solidFill>
        <a:latin typeface="+mn-lt"/>
        <a:ea typeface="+mn-ea"/>
        <a:cs typeface="+mn-cs"/>
      </a:defRPr>
    </a:lvl5pPr>
    <a:lvl6pPr marL="2375840" algn="l" defTabSz="950336" rtl="0" eaLnBrk="1" latinLnBrk="0" hangingPunct="1">
      <a:defRPr sz="1871" kern="1200">
        <a:solidFill>
          <a:schemeClr val="tx1"/>
        </a:solidFill>
        <a:latin typeface="+mn-lt"/>
        <a:ea typeface="+mn-ea"/>
        <a:cs typeface="+mn-cs"/>
      </a:defRPr>
    </a:lvl6pPr>
    <a:lvl7pPr marL="2851008" algn="l" defTabSz="950336" rtl="0" eaLnBrk="1" latinLnBrk="0" hangingPunct="1">
      <a:defRPr sz="1871" kern="1200">
        <a:solidFill>
          <a:schemeClr val="tx1"/>
        </a:solidFill>
        <a:latin typeface="+mn-lt"/>
        <a:ea typeface="+mn-ea"/>
        <a:cs typeface="+mn-cs"/>
      </a:defRPr>
    </a:lvl7pPr>
    <a:lvl8pPr marL="3326176" algn="l" defTabSz="950336" rtl="0" eaLnBrk="1" latinLnBrk="0" hangingPunct="1">
      <a:defRPr sz="1871" kern="1200">
        <a:solidFill>
          <a:schemeClr val="tx1"/>
        </a:solidFill>
        <a:latin typeface="+mn-lt"/>
        <a:ea typeface="+mn-ea"/>
        <a:cs typeface="+mn-cs"/>
      </a:defRPr>
    </a:lvl8pPr>
    <a:lvl9pPr marL="3801344" algn="l" defTabSz="950336" rtl="0" eaLnBrk="1" latinLnBrk="0" hangingPunct="1">
      <a:defRPr sz="18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74" autoAdjust="0"/>
  </p:normalViewPr>
  <p:slideViewPr>
    <p:cSldViewPr snapToGrid="0">
      <p:cViewPr varScale="1">
        <p:scale>
          <a:sx n="95" d="100"/>
          <a:sy n="95" d="100"/>
        </p:scale>
        <p:origin x="10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B38CB-A531-4C88-A484-573310913587}" type="datetimeFigureOut">
              <a:rPr lang="en-US" smtClean="0"/>
              <a:t>2/14/2025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E79E5-54D9-4360-83E1-513731E02C3F}" type="slidenum">
              <a:rPr lang="en-US" smtClean="0"/>
              <a:t>‹#›</a:t>
            </a:fld>
            <a:endParaRPr lang="en-US"/>
          </a:p>
        </p:txBody>
      </p:sp>
    </p:spTree>
    <p:extLst>
      <p:ext uri="{BB962C8B-B14F-4D97-AF65-F5344CB8AC3E}">
        <p14:creationId xmlns:p14="http://schemas.microsoft.com/office/powerpoint/2010/main" val="120285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8E79E5-54D9-4360-83E1-513731E02C3F}" type="slidenum">
              <a:rPr lang="en-US" smtClean="0"/>
              <a:t>64</a:t>
            </a:fld>
            <a:endParaRPr lang="en-US"/>
          </a:p>
        </p:txBody>
      </p:sp>
    </p:spTree>
    <p:extLst>
      <p:ext uri="{BB962C8B-B14F-4D97-AF65-F5344CB8AC3E}">
        <p14:creationId xmlns:p14="http://schemas.microsoft.com/office/powerpoint/2010/main" val="273349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8E79E5-54D9-4360-83E1-513731E02C3F}" type="slidenum">
              <a:rPr lang="en-US" smtClean="0"/>
              <a:t>66</a:t>
            </a:fld>
            <a:endParaRPr lang="en-US"/>
          </a:p>
        </p:txBody>
      </p:sp>
    </p:spTree>
    <p:extLst>
      <p:ext uri="{BB962C8B-B14F-4D97-AF65-F5344CB8AC3E}">
        <p14:creationId xmlns:p14="http://schemas.microsoft.com/office/powerpoint/2010/main" val="140235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8E79E5-54D9-4360-83E1-513731E02C3F}" type="slidenum">
              <a:rPr lang="en-US" smtClean="0"/>
              <a:t>68</a:t>
            </a:fld>
            <a:endParaRPr lang="en-US"/>
          </a:p>
        </p:txBody>
      </p:sp>
    </p:spTree>
    <p:extLst>
      <p:ext uri="{BB962C8B-B14F-4D97-AF65-F5344CB8AC3E}">
        <p14:creationId xmlns:p14="http://schemas.microsoft.com/office/powerpoint/2010/main" val="80342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8E79E5-54D9-4360-83E1-513731E02C3F}" type="slidenum">
              <a:rPr lang="en-US" smtClean="0"/>
              <a:t>72</a:t>
            </a:fld>
            <a:endParaRPr lang="en-US"/>
          </a:p>
        </p:txBody>
      </p:sp>
    </p:spTree>
    <p:extLst>
      <p:ext uri="{BB962C8B-B14F-4D97-AF65-F5344CB8AC3E}">
        <p14:creationId xmlns:p14="http://schemas.microsoft.com/office/powerpoint/2010/main" val="374746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95C-C645-4AF5-9B62-9D5E897F3BF8}"/>
              </a:ext>
            </a:extLst>
          </p:cNvPr>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GB"/>
          </a:p>
        </p:txBody>
      </p:sp>
      <p:sp>
        <p:nvSpPr>
          <p:cNvPr id="3" name="Subtitle 2">
            <a:extLst>
              <a:ext uri="{FF2B5EF4-FFF2-40B4-BE49-F238E27FC236}">
                <a16:creationId xmlns:a16="http://schemas.microsoft.com/office/drawing/2014/main" id="{DBD328CA-D523-43FE-B22C-ED17A57270ED}"/>
              </a:ext>
            </a:extLst>
          </p:cNvPr>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DCA95A-33AA-4755-AD88-6FDB827CF8D3}"/>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052856AC-D517-488A-8A1A-9850CD925D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F110E-20CE-41B0-A9D1-163FB940C1A7}"/>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182758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35A0-BE52-43D5-82F7-5BCCA65D6F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0C715A-59D9-498E-8D45-445C483CC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CAE9A-C60F-4002-9FDC-F9A97FDB07F1}"/>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5A7BB597-55D9-488D-9E6E-A7625834EC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8DFF8D-C5E6-408D-B351-7F7EC31E8490}"/>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139138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1E296-B64C-47C0-9232-9EC4D02E2C62}"/>
              </a:ext>
            </a:extLst>
          </p:cNvPr>
          <p:cNvSpPr>
            <a:spLocks noGrp="1"/>
          </p:cNvSpPr>
          <p:nvPr>
            <p:ph type="title" orient="vert"/>
          </p:nvPr>
        </p:nvSpPr>
        <p:spPr>
          <a:xfrm>
            <a:off x="9016867" y="383297"/>
            <a:ext cx="2716872" cy="610108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95D1E1-EC36-48FE-8E0A-AD29B3DD3B80}"/>
              </a:ext>
            </a:extLst>
          </p:cNvPr>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863F5-D814-4221-9DE4-E189DD3114EA}"/>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463759E7-6B67-4C12-AB8B-D71AB6C80D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4F35A3-0090-4E84-84FC-3FB948BA2D85}"/>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231480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77F0-2912-4579-BCD5-9E737810C0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32F716-CE97-4183-A9CB-55B8FC04F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441F99-AAD8-4C04-8A85-173A0BDE7729}"/>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C1804D3C-E88B-4E79-8134-AA9777ED11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259DB-F3ED-4BF0-9ED5-3DF4C0EF3C55}"/>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57364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09C-3612-46B0-92BB-8F845489553D}"/>
              </a:ext>
            </a:extLst>
          </p:cNvPr>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8E80EA-53B7-4C33-A687-E15124531F85}"/>
              </a:ext>
            </a:extLst>
          </p:cNvPr>
          <p:cNvSpPr>
            <a:spLocks noGrp="1"/>
          </p:cNvSpPr>
          <p:nvPr>
            <p:ph type="body" idx="1"/>
          </p:nvPr>
        </p:nvSpPr>
        <p:spPr>
          <a:xfrm>
            <a:off x="859687" y="4817875"/>
            <a:ext cx="10867490" cy="1574849"/>
          </a:xfrm>
        </p:spPr>
        <p:txBody>
          <a:bodyPr/>
          <a:lstStyle>
            <a:lvl1pPr marL="0" indent="0">
              <a:buNone/>
              <a:defRPr sz="2480">
                <a:solidFill>
                  <a:schemeClr val="tx1">
                    <a:tint val="75000"/>
                  </a:schemeClr>
                </a:solidFill>
              </a:defRPr>
            </a:lvl1pPr>
            <a:lvl2pPr marL="472516" indent="0">
              <a:buNone/>
              <a:defRPr sz="2067">
                <a:solidFill>
                  <a:schemeClr val="tx1">
                    <a:tint val="75000"/>
                  </a:schemeClr>
                </a:solidFill>
              </a:defRPr>
            </a:lvl2pPr>
            <a:lvl3pPr marL="945032" indent="0">
              <a:buNone/>
              <a:defRPr sz="1860">
                <a:solidFill>
                  <a:schemeClr val="tx1">
                    <a:tint val="75000"/>
                  </a:schemeClr>
                </a:solidFill>
              </a:defRPr>
            </a:lvl3pPr>
            <a:lvl4pPr marL="1417549" indent="0">
              <a:buNone/>
              <a:defRPr sz="1654">
                <a:solidFill>
                  <a:schemeClr val="tx1">
                    <a:tint val="75000"/>
                  </a:schemeClr>
                </a:solidFill>
              </a:defRPr>
            </a:lvl4pPr>
            <a:lvl5pPr marL="1890065" indent="0">
              <a:buNone/>
              <a:defRPr sz="1654">
                <a:solidFill>
                  <a:schemeClr val="tx1">
                    <a:tint val="75000"/>
                  </a:schemeClr>
                </a:solidFill>
              </a:defRPr>
            </a:lvl5pPr>
            <a:lvl6pPr marL="2362581" indent="0">
              <a:buNone/>
              <a:defRPr sz="1654">
                <a:solidFill>
                  <a:schemeClr val="tx1">
                    <a:tint val="75000"/>
                  </a:schemeClr>
                </a:solidFill>
              </a:defRPr>
            </a:lvl6pPr>
            <a:lvl7pPr marL="2835097" indent="0">
              <a:buNone/>
              <a:defRPr sz="1654">
                <a:solidFill>
                  <a:schemeClr val="tx1">
                    <a:tint val="75000"/>
                  </a:schemeClr>
                </a:solidFill>
              </a:defRPr>
            </a:lvl7pPr>
            <a:lvl8pPr marL="3307613" indent="0">
              <a:buNone/>
              <a:defRPr sz="1654">
                <a:solidFill>
                  <a:schemeClr val="tx1">
                    <a:tint val="75000"/>
                  </a:schemeClr>
                </a:solidFill>
              </a:defRPr>
            </a:lvl8pPr>
            <a:lvl9pPr marL="3780130" indent="0">
              <a:buNone/>
              <a:defRPr sz="165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48F07-49A8-4C0A-8575-107D9FEC7527}"/>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35A979F0-E3C7-4F00-BC14-A105C0B563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A0C191-9F13-4250-B12F-0E745D7C3408}"/>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5528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3C70-E1B9-4E89-A39D-7B7A4926BE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5BECD4-CB4E-462E-AF82-5F4959967906}"/>
              </a:ext>
            </a:extLst>
          </p:cNvPr>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B9CA66-C00C-4AF3-9706-78A2148CAFF1}"/>
              </a:ext>
            </a:extLst>
          </p:cNvPr>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01EAE5-C112-4E9D-968F-D717EFAFCFFC}"/>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6" name="Footer Placeholder 5">
            <a:extLst>
              <a:ext uri="{FF2B5EF4-FFF2-40B4-BE49-F238E27FC236}">
                <a16:creationId xmlns:a16="http://schemas.microsoft.com/office/drawing/2014/main" id="{735C10D2-213A-487C-95BE-559E77238F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071A8-6C87-4307-97A6-3D22BFFBAF43}"/>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420004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F7E2-8F75-47A1-ACF6-5CEB72DAF85E}"/>
              </a:ext>
            </a:extLst>
          </p:cNvPr>
          <p:cNvSpPr>
            <a:spLocks noGrp="1"/>
          </p:cNvSpPr>
          <p:nvPr>
            <p:ph type="title"/>
          </p:nvPr>
        </p:nvSpPr>
        <p:spPr>
          <a:xfrm>
            <a:off x="867890" y="383297"/>
            <a:ext cx="10867490" cy="1391534"/>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103092-F36D-44AF-AF01-6099584F4EAF}"/>
              </a:ext>
            </a:extLst>
          </p:cNvPr>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a:extLst>
              <a:ext uri="{FF2B5EF4-FFF2-40B4-BE49-F238E27FC236}">
                <a16:creationId xmlns:a16="http://schemas.microsoft.com/office/drawing/2014/main" id="{E3603BC5-31A1-4F61-8E8C-4A9308E130C7}"/>
              </a:ext>
            </a:extLst>
          </p:cNvPr>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BD3A158-AACB-4A19-BD2D-04FDB624157F}"/>
              </a:ext>
            </a:extLst>
          </p:cNvPr>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a:extLst>
              <a:ext uri="{FF2B5EF4-FFF2-40B4-BE49-F238E27FC236}">
                <a16:creationId xmlns:a16="http://schemas.microsoft.com/office/drawing/2014/main" id="{E1DEED0D-6E81-4A9F-929A-003E215E6CAA}"/>
              </a:ext>
            </a:extLst>
          </p:cNvPr>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9A53EDD-2755-4BA4-B132-F0F43CD6F893}"/>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8" name="Footer Placeholder 7">
            <a:extLst>
              <a:ext uri="{FF2B5EF4-FFF2-40B4-BE49-F238E27FC236}">
                <a16:creationId xmlns:a16="http://schemas.microsoft.com/office/drawing/2014/main" id="{50022E24-9E18-44E7-BC6D-464C9A42E3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E6161C5-14AD-4BC6-803F-96851FE63807}"/>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8412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120A-2D2F-4108-8FAF-F41D55DA6A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7853E43-1ABC-4D4D-8547-DEA2554FE939}"/>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4" name="Footer Placeholder 3">
            <a:extLst>
              <a:ext uri="{FF2B5EF4-FFF2-40B4-BE49-F238E27FC236}">
                <a16:creationId xmlns:a16="http://schemas.microsoft.com/office/drawing/2014/main" id="{9D61E0AD-837A-48B7-AB13-30281AE4F4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4F9A08-6908-46E7-9760-60A013FD0672}"/>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272515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05EED-6F96-4795-95E2-F75B37918270}"/>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3" name="Footer Placeholder 2">
            <a:extLst>
              <a:ext uri="{FF2B5EF4-FFF2-40B4-BE49-F238E27FC236}">
                <a16:creationId xmlns:a16="http://schemas.microsoft.com/office/drawing/2014/main" id="{D56B5EE8-0A74-4F24-BA52-6FEA0ADC83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4B74BB-803C-416B-BA9D-E5F1BCCDB64A}"/>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125772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53C9-8AD7-4E4F-9B69-F89B8A2E31F3}"/>
              </a:ext>
            </a:extLst>
          </p:cNvPr>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42112BC-1476-47E2-AB7B-D6225A4957CE}"/>
              </a:ext>
            </a:extLst>
          </p:cNvPr>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E8008A-8225-4330-9D0D-EAF7E8F99A2E}"/>
              </a:ext>
            </a:extLst>
          </p:cNvPr>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a:extLst>
              <a:ext uri="{FF2B5EF4-FFF2-40B4-BE49-F238E27FC236}">
                <a16:creationId xmlns:a16="http://schemas.microsoft.com/office/drawing/2014/main" id="{43D26F45-185A-4A45-BC88-4E998DBC006C}"/>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6" name="Footer Placeholder 5">
            <a:extLst>
              <a:ext uri="{FF2B5EF4-FFF2-40B4-BE49-F238E27FC236}">
                <a16:creationId xmlns:a16="http://schemas.microsoft.com/office/drawing/2014/main" id="{C46A7E49-BBD1-48DF-92DE-CF4F1B7B0F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D643FD-B242-4994-AED1-3AD9BE09BEB0}"/>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350726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EEB7-7E2E-447E-A259-6B4A783AADD8}"/>
              </a:ext>
            </a:extLst>
          </p:cNvPr>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43928A4-5890-47DF-8770-B82BCFCB9893}"/>
              </a:ext>
            </a:extLst>
          </p:cNvPr>
          <p:cNvSpPr>
            <a:spLocks noGrp="1"/>
          </p:cNvSpPr>
          <p:nvPr>
            <p:ph type="pic" idx="1"/>
          </p:nvPr>
        </p:nvSpPr>
        <p:spPr>
          <a:xfrm>
            <a:off x="5356636" y="1036569"/>
            <a:ext cx="6378744" cy="5116178"/>
          </a:xfrm>
        </p:spPr>
        <p:txBody>
          <a:bodyPr/>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GB"/>
          </a:p>
        </p:txBody>
      </p:sp>
      <p:sp>
        <p:nvSpPr>
          <p:cNvPr id="4" name="Text Placeholder 3">
            <a:extLst>
              <a:ext uri="{FF2B5EF4-FFF2-40B4-BE49-F238E27FC236}">
                <a16:creationId xmlns:a16="http://schemas.microsoft.com/office/drawing/2014/main" id="{D985CB5C-37B5-4CBC-869F-87F413D842BB}"/>
              </a:ext>
            </a:extLst>
          </p:cNvPr>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a:extLst>
              <a:ext uri="{FF2B5EF4-FFF2-40B4-BE49-F238E27FC236}">
                <a16:creationId xmlns:a16="http://schemas.microsoft.com/office/drawing/2014/main" id="{AA6A1F47-FAA0-456C-A010-7A185D72EF91}"/>
              </a:ext>
            </a:extLst>
          </p:cNvPr>
          <p:cNvSpPr>
            <a:spLocks noGrp="1"/>
          </p:cNvSpPr>
          <p:nvPr>
            <p:ph type="dt" sz="half" idx="10"/>
          </p:nvPr>
        </p:nvSpPr>
        <p:spPr/>
        <p:txBody>
          <a:bodyPr/>
          <a:lstStyle/>
          <a:p>
            <a:fld id="{EEB20AD1-7C6A-4BF7-8535-B714630980DE}" type="datetimeFigureOut">
              <a:rPr lang="en-GB" smtClean="0"/>
              <a:t>14/02/2025</a:t>
            </a:fld>
            <a:endParaRPr lang="en-GB"/>
          </a:p>
        </p:txBody>
      </p:sp>
      <p:sp>
        <p:nvSpPr>
          <p:cNvPr id="6" name="Footer Placeholder 5">
            <a:extLst>
              <a:ext uri="{FF2B5EF4-FFF2-40B4-BE49-F238E27FC236}">
                <a16:creationId xmlns:a16="http://schemas.microsoft.com/office/drawing/2014/main" id="{B812D5C2-0362-4740-A0BD-85DC77BB4B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942EA-674C-4BEC-B855-7247A983F695}"/>
              </a:ext>
            </a:extLst>
          </p:cNvPr>
          <p:cNvSpPr>
            <a:spLocks noGrp="1"/>
          </p:cNvSpPr>
          <p:nvPr>
            <p:ph type="sldNum" sz="quarter" idx="12"/>
          </p:nvPr>
        </p:nvSpPr>
        <p:spPr/>
        <p:txBody>
          <a:bodyPr/>
          <a:lstStyle/>
          <a:p>
            <a:fld id="{F7AF6525-AAD8-4BD4-B11A-91732F5DCEB2}" type="slidenum">
              <a:rPr lang="en-GB" smtClean="0"/>
              <a:t>‹#›</a:t>
            </a:fld>
            <a:endParaRPr lang="en-GB"/>
          </a:p>
        </p:txBody>
      </p:sp>
    </p:spTree>
    <p:extLst>
      <p:ext uri="{BB962C8B-B14F-4D97-AF65-F5344CB8AC3E}">
        <p14:creationId xmlns:p14="http://schemas.microsoft.com/office/powerpoint/2010/main" val="115856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68710-ECCD-4095-87FD-ADB8B6E8EB45}"/>
              </a:ext>
            </a:extLst>
          </p:cNvPr>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8EC1EA-EF94-4519-8FF4-E80500EE730A}"/>
              </a:ext>
            </a:extLst>
          </p:cNvPr>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C798BC-4ED0-48FC-A9FF-6FAC687AAB20}"/>
              </a:ext>
            </a:extLst>
          </p:cNvPr>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75000"/>
                  </a:schemeClr>
                </a:solidFill>
              </a:defRPr>
            </a:lvl1pPr>
          </a:lstStyle>
          <a:p>
            <a:fld id="{EEB20AD1-7C6A-4BF7-8535-B714630980DE}" type="datetimeFigureOut">
              <a:rPr lang="en-GB" smtClean="0"/>
              <a:t>14/02/2025</a:t>
            </a:fld>
            <a:endParaRPr lang="en-GB"/>
          </a:p>
        </p:txBody>
      </p:sp>
      <p:sp>
        <p:nvSpPr>
          <p:cNvPr id="5" name="Footer Placeholder 4">
            <a:extLst>
              <a:ext uri="{FF2B5EF4-FFF2-40B4-BE49-F238E27FC236}">
                <a16:creationId xmlns:a16="http://schemas.microsoft.com/office/drawing/2014/main" id="{30016C01-AF2A-49BE-B776-F6D76D211083}"/>
              </a:ext>
            </a:extLst>
          </p:cNvPr>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0776BD-1644-4A60-B29D-92389636EE61}"/>
              </a:ext>
            </a:extLst>
          </p:cNvPr>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75000"/>
                  </a:schemeClr>
                </a:solidFill>
              </a:defRPr>
            </a:lvl1pPr>
          </a:lstStyle>
          <a:p>
            <a:fld id="{F7AF6525-AAD8-4BD4-B11A-91732F5DCEB2}" type="slidenum">
              <a:rPr lang="en-GB" smtClean="0"/>
              <a:t>‹#›</a:t>
            </a:fld>
            <a:endParaRPr lang="en-GB"/>
          </a:p>
        </p:txBody>
      </p:sp>
    </p:spTree>
    <p:extLst>
      <p:ext uri="{BB962C8B-B14F-4D97-AF65-F5344CB8AC3E}">
        <p14:creationId xmlns:p14="http://schemas.microsoft.com/office/powerpoint/2010/main" val="1390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7A70E-F97E-BD39-C82C-8EB05CEA15F0}"/>
              </a:ext>
            </a:extLst>
          </p:cNvPr>
          <p:cNvSpPr>
            <a:spLocks noGrp="1"/>
          </p:cNvSpPr>
          <p:nvPr>
            <p:ph idx="1"/>
          </p:nvPr>
        </p:nvSpPr>
        <p:spPr>
          <a:xfrm>
            <a:off x="0" y="-1"/>
            <a:ext cx="12599988" cy="7199313"/>
          </a:xfrm>
          <a:solidFill>
            <a:srgbClr val="FFFF00"/>
          </a:solidFill>
        </p:spPr>
        <p:txBody>
          <a:bodyPr/>
          <a:lstStyle/>
          <a:p>
            <a:pPr marL="0" indent="0" algn="ctr">
              <a:buNone/>
            </a:pPr>
            <a:endParaRPr lang="en-US" sz="4000" b="1" dirty="0">
              <a:solidFill>
                <a:srgbClr val="00B050"/>
              </a:solidFill>
              <a:latin typeface="Arial" panose="020B0604020202020204" pitchFamily="34" charset="0"/>
              <a:cs typeface="Arial" panose="020B0604020202020204" pitchFamily="34" charset="0"/>
            </a:endParaRPr>
          </a:p>
          <a:p>
            <a:pPr marL="0" indent="0" algn="ctr">
              <a:buNone/>
            </a:pPr>
            <a:endParaRPr lang="en-US" sz="4000" b="1" dirty="0">
              <a:solidFill>
                <a:srgbClr val="00B050"/>
              </a:solidFill>
              <a:latin typeface="Arial" panose="020B0604020202020204" pitchFamily="34" charset="0"/>
              <a:cs typeface="Arial" panose="020B0604020202020204" pitchFamily="34" charset="0"/>
            </a:endParaRPr>
          </a:p>
          <a:p>
            <a:pPr marL="0" indent="0" algn="ctr">
              <a:buNone/>
            </a:pPr>
            <a:endParaRPr lang="en-US" sz="6000" b="1" dirty="0">
              <a:solidFill>
                <a:srgbClr val="00B050"/>
              </a:solidFill>
              <a:latin typeface="Arial" panose="020B0604020202020204" pitchFamily="34" charset="0"/>
              <a:cs typeface="Arial" panose="020B0604020202020204" pitchFamily="34" charset="0"/>
            </a:endParaRPr>
          </a:p>
          <a:p>
            <a:pPr marL="0" indent="0" algn="ctr">
              <a:buNone/>
            </a:pPr>
            <a:r>
              <a:rPr lang="en-US" sz="6000" b="1" dirty="0">
                <a:solidFill>
                  <a:srgbClr val="00B050"/>
                </a:solidFill>
                <a:latin typeface="Arial" panose="020B0604020202020204" pitchFamily="34" charset="0"/>
                <a:cs typeface="Arial" panose="020B0604020202020204" pitchFamily="34" charset="0"/>
              </a:rPr>
              <a:t>PYTHON PROGRAMMING LANGUAGE</a:t>
            </a:r>
          </a:p>
          <a:p>
            <a:endParaRPr lang="en-GB" dirty="0"/>
          </a:p>
        </p:txBody>
      </p:sp>
    </p:spTree>
    <p:extLst>
      <p:ext uri="{BB962C8B-B14F-4D97-AF65-F5344CB8AC3E}">
        <p14:creationId xmlns:p14="http://schemas.microsoft.com/office/powerpoint/2010/main" val="330174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5E4-A783-28EF-8BCA-9AA8D16173FD}"/>
              </a:ext>
            </a:extLst>
          </p:cNvPr>
          <p:cNvSpPr>
            <a:spLocks noGrp="1"/>
          </p:cNvSpPr>
          <p:nvPr>
            <p:ph type="title"/>
          </p:nvPr>
        </p:nvSpPr>
        <p:spPr>
          <a:xfrm>
            <a:off x="0" y="0"/>
            <a:ext cx="12599988" cy="1242391"/>
          </a:xfrm>
          <a:solidFill>
            <a:srgbClr val="FFFF00"/>
          </a:solidFill>
        </p:spPr>
        <p:txBody>
          <a:bodyPr/>
          <a:lstStyle/>
          <a:p>
            <a:pPr algn="ctr"/>
            <a:r>
              <a:rPr lang="en-US" b="1" dirty="0">
                <a:solidFill>
                  <a:srgbClr val="00B050"/>
                </a:solidFill>
                <a:latin typeface="Arial" panose="020B0604020202020204" pitchFamily="34" charset="0"/>
                <a:cs typeface="Arial" panose="020B0604020202020204" pitchFamily="34" charset="0"/>
              </a:rPr>
              <a:t>PYTHON MODULES</a:t>
            </a:r>
          </a:p>
        </p:txBody>
      </p:sp>
      <p:sp>
        <p:nvSpPr>
          <p:cNvPr id="3" name="Content Placeholder 2">
            <a:extLst>
              <a:ext uri="{FF2B5EF4-FFF2-40B4-BE49-F238E27FC236}">
                <a16:creationId xmlns:a16="http://schemas.microsoft.com/office/drawing/2014/main" id="{3D79F41A-481D-DC5B-4AEF-BFA488F8058B}"/>
              </a:ext>
            </a:extLst>
          </p:cNvPr>
          <p:cNvSpPr>
            <a:spLocks noGrp="1"/>
          </p:cNvSpPr>
          <p:nvPr>
            <p:ph idx="1"/>
          </p:nvPr>
        </p:nvSpPr>
        <p:spPr>
          <a:xfrm>
            <a:off x="0" y="1242391"/>
            <a:ext cx="12599988" cy="5956922"/>
          </a:xfrm>
        </p:spPr>
        <p:txBody>
          <a:bodyPr/>
          <a:lstStyle/>
          <a:p>
            <a:r>
              <a:rPr lang="en-US" sz="2000" b="0" i="0" dirty="0">
                <a:solidFill>
                  <a:srgbClr val="0D0D0D"/>
                </a:solidFill>
                <a:effectLst/>
                <a:latin typeface="Arial" panose="020B0604020202020204" pitchFamily="34" charset="0"/>
                <a:cs typeface="Arial" panose="020B0604020202020204" pitchFamily="34" charset="0"/>
              </a:rPr>
              <a:t>Python modules in the standard library are pre-written Python code that provide a wide range of functionalities for various tasks such as file I/O, networking, data manipulation, mathematical operations, etc. These modules are included with every Python installation, allowing developers to perform common tasks without having to write the code from scratch. Here are some categories of modules in the Python standard library along with their functions:</a:t>
            </a:r>
          </a:p>
          <a:p>
            <a:r>
              <a:rPr lang="en-US" sz="2000" b="1" i="0" dirty="0">
                <a:solidFill>
                  <a:srgbClr val="0D0D0D"/>
                </a:solidFill>
                <a:effectLst/>
                <a:latin typeface="Arial" panose="020B0604020202020204" pitchFamily="34" charset="0"/>
                <a:cs typeface="Arial" panose="020B0604020202020204" pitchFamily="34" charset="0"/>
              </a:rPr>
              <a:t>Built-in Functions and Constants</a:t>
            </a:r>
            <a:r>
              <a:rPr lang="en-US" sz="2000" b="0" i="0" dirty="0">
                <a:solidFill>
                  <a:srgbClr val="0D0D0D"/>
                </a:solidFill>
                <a:effectLst/>
                <a:latin typeface="Arial" panose="020B0604020202020204" pitchFamily="34" charset="0"/>
                <a:cs typeface="Arial" panose="020B0604020202020204" pitchFamily="34" charset="0"/>
              </a:rPr>
              <a:t>: These are functions and constants available without importing any module. </a:t>
            </a:r>
            <a:r>
              <a:rPr lang="en-US" sz="2000" dirty="0">
                <a:solidFill>
                  <a:srgbClr val="0D0D0D"/>
                </a:solidFill>
                <a:latin typeface="Arial" panose="020B0604020202020204" pitchFamily="34" charset="0"/>
                <a:cs typeface="Arial" panose="020B0604020202020204" pitchFamily="34" charset="0"/>
              </a:rPr>
              <a:t>Example includes, print(), len(), range(), True, False, etc.</a:t>
            </a:r>
          </a:p>
          <a:p>
            <a:r>
              <a:rPr lang="en-US" sz="2000" b="1" i="0" dirty="0">
                <a:solidFill>
                  <a:srgbClr val="0D0D0D"/>
                </a:solidFill>
                <a:effectLst/>
                <a:latin typeface="Arial" panose="020B0604020202020204" pitchFamily="34" charset="0"/>
                <a:cs typeface="Arial" panose="020B0604020202020204" pitchFamily="34" charset="0"/>
              </a:rPr>
              <a:t>Built-in Types</a:t>
            </a:r>
            <a:r>
              <a:rPr lang="en-US" sz="2000" b="0" i="0" dirty="0">
                <a:solidFill>
                  <a:srgbClr val="0D0D0D"/>
                </a:solidFill>
                <a:effectLst/>
                <a:latin typeface="Arial" panose="020B0604020202020204" pitchFamily="34" charset="0"/>
                <a:cs typeface="Arial" panose="020B0604020202020204" pitchFamily="34" charset="0"/>
              </a:rPr>
              <a:t>: Modules defining various built-in types such as, int, float, str, list, tuple, dict set, frozenset, bytes, bytearray, memoryview etc.</a:t>
            </a:r>
          </a:p>
          <a:p>
            <a:r>
              <a:rPr lang="en-US" sz="2000" b="1" i="0" dirty="0">
                <a:solidFill>
                  <a:srgbClr val="0D0D0D"/>
                </a:solidFill>
                <a:effectLst/>
                <a:latin typeface="Arial" panose="020B0604020202020204" pitchFamily="34" charset="0"/>
                <a:cs typeface="Arial" panose="020B0604020202020204" pitchFamily="34" charset="0"/>
              </a:rPr>
              <a:t>File and Directory Access</a:t>
            </a:r>
            <a:r>
              <a:rPr lang="en-US" sz="2000" b="0" i="0" dirty="0">
                <a:solidFill>
                  <a:srgbClr val="0D0D0D"/>
                </a:solidFill>
                <a:effectLst/>
                <a:latin typeface="Arial" panose="020B0604020202020204" pitchFamily="34" charset="0"/>
                <a:cs typeface="Arial" panose="020B0604020202020204" pitchFamily="34" charset="0"/>
              </a:rPr>
              <a:t>: Modules like os, os.path, shutil, and glob, provide functions fo</a:t>
            </a:r>
            <a:r>
              <a:rPr lang="en-US" sz="2000" dirty="0">
                <a:solidFill>
                  <a:srgbClr val="0D0D0D"/>
                </a:solidFill>
                <a:latin typeface="Arial" panose="020B0604020202020204" pitchFamily="34" charset="0"/>
                <a:cs typeface="Arial" panose="020B0604020202020204" pitchFamily="34" charset="0"/>
              </a:rPr>
              <a:t>r interacting with file systems, such as file operations, directory traversal, ad path manipulations</a:t>
            </a:r>
          </a:p>
          <a:p>
            <a:r>
              <a:rPr lang="en-US" sz="2000" b="1" i="0" dirty="0">
                <a:solidFill>
                  <a:srgbClr val="0D0D0D"/>
                </a:solidFill>
                <a:effectLst/>
                <a:latin typeface="Arial" panose="020B0604020202020204" pitchFamily="34" charset="0"/>
                <a:cs typeface="Arial" panose="020B0604020202020204" pitchFamily="34" charset="0"/>
              </a:rPr>
              <a:t>Data Persistence and Serialization</a:t>
            </a:r>
            <a:r>
              <a:rPr lang="en-US" sz="2000" b="0" i="0" dirty="0">
                <a:solidFill>
                  <a:srgbClr val="0D0D0D"/>
                </a:solidFill>
                <a:effectLst/>
                <a:latin typeface="Arial" panose="020B0604020202020204" pitchFamily="34" charset="0"/>
                <a:cs typeface="Arial" panose="020B0604020202020204" pitchFamily="34" charset="0"/>
              </a:rPr>
              <a:t>: Modules like pickle, json, csv, sqlite3, and shelve, offer facilities for storing and retrieving data in various formats, including serialization, JSON, CSV, and SQLite databases.</a:t>
            </a:r>
          </a:p>
          <a:p>
            <a:r>
              <a:rPr lang="en-US" sz="2000" b="1" i="0" dirty="0">
                <a:solidFill>
                  <a:srgbClr val="0D0D0D"/>
                </a:solidFill>
                <a:effectLst/>
                <a:latin typeface="Arial" panose="020B0604020202020204" pitchFamily="34" charset="0"/>
                <a:cs typeface="Arial" panose="020B0604020202020204" pitchFamily="34" charset="0"/>
              </a:rPr>
              <a:t>Text Processing</a:t>
            </a:r>
            <a:r>
              <a:rPr lang="en-US" sz="2000" b="0" i="0" dirty="0">
                <a:solidFill>
                  <a:srgbClr val="0D0D0D"/>
                </a:solidFill>
                <a:effectLst/>
                <a:latin typeface="Arial" panose="020B0604020202020204" pitchFamily="34" charset="0"/>
                <a:cs typeface="Arial" panose="020B0604020202020204" pitchFamily="34" charset="0"/>
              </a:rPr>
              <a:t>: Modules like re, string, textwrap, unicodedata, difflib, and codecs, provide tools for working with strings, regular expressions, text formatting, and Unicode data</a:t>
            </a:r>
          </a:p>
          <a:p>
            <a:r>
              <a:rPr lang="en-US" sz="2000" b="1" i="0" dirty="0">
                <a:solidFill>
                  <a:srgbClr val="0D0D0D"/>
                </a:solidFill>
                <a:effectLst/>
                <a:latin typeface="Arial" panose="020B0604020202020204" pitchFamily="34" charset="0"/>
                <a:cs typeface="Arial" panose="020B0604020202020204" pitchFamily="34" charset="0"/>
              </a:rPr>
              <a:t>Data Types and Collections</a:t>
            </a:r>
            <a:r>
              <a:rPr lang="en-US" sz="2000" b="0" i="0" dirty="0">
                <a:solidFill>
                  <a:srgbClr val="0D0D0D"/>
                </a:solidFill>
                <a:effectLst/>
                <a:latin typeface="Arial" panose="020B0604020202020204" pitchFamily="34" charset="0"/>
                <a:cs typeface="Arial" panose="020B0604020202020204" pitchFamily="34" charset="0"/>
              </a:rPr>
              <a:t>: Modules like collections, array, deque, heapq, queue, enum, and types, offer additional data structures, and collections beyond the built-in types, such as queues, heaps, enumerations, and named tuples.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383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B33C-8829-8D1A-F555-D35BB948A366}"/>
              </a:ext>
            </a:extLst>
          </p:cNvPr>
          <p:cNvSpPr>
            <a:spLocks noGrp="1"/>
          </p:cNvSpPr>
          <p:nvPr>
            <p:ph type="title"/>
          </p:nvPr>
        </p:nvSpPr>
        <p:spPr>
          <a:xfrm>
            <a:off x="0" y="0"/>
            <a:ext cx="12599988" cy="1774831"/>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DICTIONARY COMPREHENSION</a:t>
            </a:r>
            <a:endParaRPr lang="en-GB" sz="4000" dirty="0"/>
          </a:p>
        </p:txBody>
      </p:sp>
      <p:sp>
        <p:nvSpPr>
          <p:cNvPr id="3" name="Content Placeholder 2">
            <a:extLst>
              <a:ext uri="{FF2B5EF4-FFF2-40B4-BE49-F238E27FC236}">
                <a16:creationId xmlns:a16="http://schemas.microsoft.com/office/drawing/2014/main" id="{AEB2C7CA-789E-F247-42E5-69D352A0C73F}"/>
              </a:ext>
            </a:extLst>
          </p:cNvPr>
          <p:cNvSpPr>
            <a:spLocks noGrp="1"/>
          </p:cNvSpPr>
          <p:nvPr>
            <p:ph idx="1"/>
          </p:nvPr>
        </p:nvSpPr>
        <p:spPr/>
        <p:txBody>
          <a:bodyPr>
            <a:normAutofit/>
          </a:bodyPr>
          <a:lstStyle/>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Example1</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d = {</a:t>
            </a:r>
            <a:r>
              <a:rPr lang="en-GB" sz="22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x:x</a:t>
            </a: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**2 for x in range(1,6)}</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Print(d)</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{1:1, 2:4, 3:9, 4:16, 5:25}</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Example2</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 = {chr(x): x for x in range(97, 123)}</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Print(m)</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{'a': 97, 'b': 98, 'c': 99, 'd': 100, 'e': 101, 'f': 102, 'g': 103, 'h': 104, '</a:t>
            </a:r>
            <a:r>
              <a:rPr lang="en-GB" sz="22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i</a:t>
            </a: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105, 'j': 106, 'k': 107, 'l': 108, 'm': 109, 'n': 110, 'o': 111, 'p': 112, 'q': 113, 'r': 114, 's': 115, 't': 116, 'u': 117, 'v': 118, 'w': 119, 'x': 120, 'y': 121, 'z': 122}</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8424455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EA88-44E2-F665-5487-424C22820146}"/>
              </a:ext>
            </a:extLst>
          </p:cNvPr>
          <p:cNvSpPr>
            <a:spLocks noGrp="1"/>
          </p:cNvSpPr>
          <p:nvPr>
            <p:ph type="title"/>
          </p:nvPr>
        </p:nvSpPr>
        <p:spPr>
          <a:xfrm>
            <a:off x="0" y="1"/>
            <a:ext cx="12599988" cy="160899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DICTIONARY COMPREHENSION cont.</a:t>
            </a:r>
            <a:endParaRPr lang="en-GB" sz="4000" dirty="0"/>
          </a:p>
        </p:txBody>
      </p:sp>
      <p:sp>
        <p:nvSpPr>
          <p:cNvPr id="3" name="Content Placeholder 2">
            <a:extLst>
              <a:ext uri="{FF2B5EF4-FFF2-40B4-BE49-F238E27FC236}">
                <a16:creationId xmlns:a16="http://schemas.microsoft.com/office/drawing/2014/main" id="{2C5664A3-CE27-1907-7555-BDA273FE994B}"/>
              </a:ext>
            </a:extLst>
          </p:cNvPr>
          <p:cNvSpPr>
            <a:spLocks noGrp="1"/>
          </p:cNvSpPr>
          <p:nvPr>
            <p:ph idx="1"/>
          </p:nvPr>
        </p:nvSpPr>
        <p:spPr/>
        <p:txBody>
          <a:bodyPr>
            <a:normAutofit/>
          </a:bodyPr>
          <a:lstStyle/>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Example3</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d = {'a': 97, 'b': 98, 'c': 99, 'd': 100, 'e': 101, 'f': 102, 'g': 103, 'h': 104, '</a:t>
            </a:r>
            <a:r>
              <a:rPr lang="en-GB" sz="20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i</a:t>
            </a: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105, 'j': 106, 'k': 107, 'l': 108, 'm': 109, 'n': 110, 'o': 111, 'p': 112, 'q': 113, 'r': 114, 's': 115, 't': 116, 'u': 117, 'v': 118, 'w': 119, 'x': 120, 'y': 121, 'z': 122}</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m1 = {value:key for key,value in d.items()}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print(m1)</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{97: 'a', 98: 'b', 99: 'c', 100: 'd', 101: 'e', 102: 'f', 103: 'g', 104: 'h', 105: '</a:t>
            </a:r>
            <a:r>
              <a:rPr lang="en-GB" sz="20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i</a:t>
            </a: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106: 'j', 107: 'k', 108: 'l', 109: 'm', 110: 'n', 111: 'o', 112: 'p', 113: 'q', 114: 'r', 115: 's', 116: 't', 117: 'u', 118: 'v', 119: 'w', 120: 'x', 121: 'y', 122: 'z'}</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809350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784F-BA04-0CE1-59E0-BA0B3B5BC9D0}"/>
              </a:ext>
            </a:extLst>
          </p:cNvPr>
          <p:cNvSpPr>
            <a:spLocks noGrp="1"/>
          </p:cNvSpPr>
          <p:nvPr>
            <p:ph type="title"/>
          </p:nvPr>
        </p:nvSpPr>
        <p:spPr>
          <a:xfrm>
            <a:off x="0" y="1"/>
            <a:ext cx="12599988" cy="83210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OBJECT ORIENTED PROGRAMMING</a:t>
            </a:r>
            <a:endParaRPr lang="en-GB" sz="4000" dirty="0"/>
          </a:p>
        </p:txBody>
      </p:sp>
      <p:sp>
        <p:nvSpPr>
          <p:cNvPr id="3" name="Content Placeholder 2">
            <a:extLst>
              <a:ext uri="{FF2B5EF4-FFF2-40B4-BE49-F238E27FC236}">
                <a16:creationId xmlns:a16="http://schemas.microsoft.com/office/drawing/2014/main" id="{9A7DB226-0C6E-2A90-B3E2-F878ED74556B}"/>
              </a:ext>
            </a:extLst>
          </p:cNvPr>
          <p:cNvSpPr>
            <a:spLocks noGrp="1"/>
          </p:cNvSpPr>
          <p:nvPr>
            <p:ph idx="1"/>
          </p:nvPr>
        </p:nvSpPr>
        <p:spPr>
          <a:xfrm>
            <a:off x="0" y="832104"/>
            <a:ext cx="12599988" cy="6367208"/>
          </a:xfrm>
        </p:spPr>
        <p:txBody>
          <a:bodyPr>
            <a:normAutofit fontScale="40000" lnSpcReduction="20000"/>
          </a:bodyPr>
          <a:lstStyle/>
          <a:p>
            <a:pPr>
              <a:lnSpc>
                <a:spcPct val="107000"/>
              </a:lnSpc>
              <a:spcAft>
                <a:spcPts val="800"/>
              </a:spcAft>
            </a:pPr>
            <a:r>
              <a:rPr lang="en-GB" sz="5000" dirty="0">
                <a:effectLst/>
                <a:latin typeface="Arial" panose="020B0604020202020204" pitchFamily="34" charset="0"/>
                <a:ea typeface="Calibri" panose="020F0502020204030204" pitchFamily="34" charset="0"/>
                <a:cs typeface="Arial" panose="020B0604020202020204" pitchFamily="34" charset="0"/>
              </a:rPr>
              <a:t>OOP is all about creating a reusable code, it promotes efficiency, error reduction, and good programming habits. OOP involves the use of classes and objects</a:t>
            </a:r>
          </a:p>
          <a:p>
            <a:pPr>
              <a:lnSpc>
                <a:spcPct val="107000"/>
              </a:lnSpc>
              <a:spcAft>
                <a:spcPts val="800"/>
              </a:spcAft>
            </a:pPr>
            <a:r>
              <a:rPr lang="en-GB" sz="5000" b="1" dirty="0">
                <a:effectLst/>
                <a:latin typeface="Arial" panose="020B0604020202020204" pitchFamily="34" charset="0"/>
                <a:ea typeface="Calibri" panose="020F0502020204030204" pitchFamily="34" charset="0"/>
                <a:cs typeface="Arial" panose="020B0604020202020204" pitchFamily="34" charset="0"/>
              </a:rPr>
              <a:t>A class </a:t>
            </a:r>
            <a:r>
              <a:rPr lang="en-GB" sz="5000" dirty="0">
                <a:effectLst/>
                <a:latin typeface="Arial" panose="020B0604020202020204" pitchFamily="34" charset="0"/>
                <a:ea typeface="Calibri" panose="020F0502020204030204" pitchFamily="34" charset="0"/>
                <a:cs typeface="Arial" panose="020B0604020202020204" pitchFamily="34" charset="0"/>
              </a:rPr>
              <a:t>can be described as the blueprint or template for creating an object, class enables us to create multiple objects, the class specify the attributes of the objects, it defines attributes and methods that the objects created from the class will have.</a:t>
            </a:r>
          </a:p>
          <a:p>
            <a:pPr>
              <a:lnSpc>
                <a:spcPct val="107000"/>
              </a:lnSpc>
              <a:spcAft>
                <a:spcPts val="800"/>
              </a:spcAft>
            </a:pPr>
            <a:r>
              <a:rPr lang="en-GB" sz="5000" dirty="0">
                <a:effectLst/>
                <a:latin typeface="Arial" panose="020B0604020202020204" pitchFamily="34" charset="0"/>
                <a:ea typeface="Calibri" panose="020F0502020204030204" pitchFamily="34" charset="0"/>
                <a:cs typeface="Arial" panose="020B0604020202020204" pitchFamily="34" charset="0"/>
              </a:rPr>
              <a:t>A class is a single unit that contains the attributes and methods of an object</a:t>
            </a:r>
          </a:p>
          <a:p>
            <a:pPr>
              <a:lnSpc>
                <a:spcPct val="107000"/>
              </a:lnSpc>
              <a:spcAft>
                <a:spcPts val="800"/>
              </a:spcAft>
            </a:pPr>
            <a:r>
              <a:rPr lang="en-GB" sz="5000" b="1" dirty="0">
                <a:effectLst/>
                <a:latin typeface="Arial" panose="020B0604020202020204" pitchFamily="34" charset="0"/>
                <a:ea typeface="Calibri" panose="020F0502020204030204" pitchFamily="34" charset="0"/>
                <a:cs typeface="Arial" panose="020B0604020202020204" pitchFamily="34" charset="0"/>
              </a:rPr>
              <a:t>An object </a:t>
            </a:r>
            <a:r>
              <a:rPr lang="en-GB" sz="5000" dirty="0">
                <a:effectLst/>
                <a:latin typeface="Arial" panose="020B0604020202020204" pitchFamily="34" charset="0"/>
                <a:ea typeface="Calibri" panose="020F0502020204030204" pitchFamily="34" charset="0"/>
                <a:cs typeface="Arial" panose="020B0604020202020204" pitchFamily="34" charset="0"/>
              </a:rPr>
              <a:t>is a specific instance of a class, with its own set of values for the attributes and the ability to run the methods defined in the class. Objects can be created from a class and multiple objects can exist for the same class. </a:t>
            </a:r>
          </a:p>
          <a:p>
            <a:pPr>
              <a:lnSpc>
                <a:spcPct val="107000"/>
              </a:lnSpc>
              <a:spcAft>
                <a:spcPts val="800"/>
              </a:spcAft>
            </a:pPr>
            <a:r>
              <a:rPr lang="en-GB" sz="5000" dirty="0">
                <a:effectLst/>
                <a:latin typeface="Arial" panose="020B0604020202020204" pitchFamily="34" charset="0"/>
                <a:ea typeface="Calibri" panose="020F0502020204030204" pitchFamily="34" charset="0"/>
                <a:cs typeface="Arial" panose="020B0604020202020204" pitchFamily="34" charset="0"/>
              </a:rPr>
              <a:t>When we create an object, we are creating an instance of the class.</a:t>
            </a:r>
          </a:p>
          <a:p>
            <a:pPr>
              <a:lnSpc>
                <a:spcPct val="107000"/>
              </a:lnSpc>
              <a:spcAft>
                <a:spcPts val="800"/>
              </a:spcAft>
            </a:pPr>
            <a:r>
              <a:rPr lang="en-GB" sz="5000" b="1" dirty="0">
                <a:effectLst/>
                <a:latin typeface="Arial" panose="020B0604020202020204" pitchFamily="34" charset="0"/>
                <a:ea typeface="Calibri" panose="020F0502020204030204" pitchFamily="34" charset="0"/>
                <a:cs typeface="Arial" panose="020B0604020202020204" pitchFamily="34" charset="0"/>
              </a:rPr>
              <a:t>Attributes:</a:t>
            </a:r>
            <a:r>
              <a:rPr lang="en-GB" sz="5000" dirty="0">
                <a:effectLst/>
                <a:latin typeface="Arial" panose="020B0604020202020204" pitchFamily="34" charset="0"/>
                <a:ea typeface="Calibri" panose="020F0502020204030204" pitchFamily="34" charset="0"/>
                <a:cs typeface="Arial" panose="020B0604020202020204" pitchFamily="34" charset="0"/>
              </a:rPr>
              <a:t> Are usually defined within the class’s methods using the self keyword.</a:t>
            </a:r>
          </a:p>
          <a:p>
            <a:pPr>
              <a:lnSpc>
                <a:spcPct val="107000"/>
              </a:lnSpc>
              <a:spcAft>
                <a:spcPts val="800"/>
              </a:spcAft>
            </a:pPr>
            <a:r>
              <a:rPr lang="en-GB" sz="5000" dirty="0">
                <a:latin typeface="Arial" panose="020B0604020202020204" pitchFamily="34" charset="0"/>
                <a:ea typeface="Calibri" panose="020F0502020204030204" pitchFamily="34" charset="0"/>
                <a:cs typeface="Arial" panose="020B0604020202020204" pitchFamily="34" charset="0"/>
              </a:rPr>
              <a:t>Attributes or properties </a:t>
            </a:r>
            <a:r>
              <a:rPr lang="en-US" sz="5000" b="0" i="0" dirty="0">
                <a:solidFill>
                  <a:srgbClr val="374151"/>
                </a:solidFill>
                <a:effectLst/>
                <a:latin typeface="Arial" panose="020B0604020202020204" pitchFamily="34" charset="0"/>
                <a:cs typeface="Arial" panose="020B0604020202020204" pitchFamily="34" charset="0"/>
              </a:rPr>
              <a:t> are variables that contain information regarding the object of a class</a:t>
            </a:r>
          </a:p>
          <a:p>
            <a:pPr>
              <a:lnSpc>
                <a:spcPct val="107000"/>
              </a:lnSpc>
              <a:spcAft>
                <a:spcPts val="800"/>
              </a:spcAft>
            </a:pPr>
            <a:r>
              <a:rPr lang="en-US" sz="5000" i="0" dirty="0">
                <a:solidFill>
                  <a:srgbClr val="374151"/>
                </a:solidFill>
                <a:effectLst/>
                <a:latin typeface="Arial" panose="020B0604020202020204" pitchFamily="34" charset="0"/>
                <a:cs typeface="Arial" panose="020B0604020202020204" pitchFamily="34" charset="0"/>
              </a:rPr>
              <a:t>To access properties/attributes  of an object, the </a:t>
            </a:r>
            <a:r>
              <a:rPr lang="en-US" sz="5000" b="1" i="0" dirty="0">
                <a:solidFill>
                  <a:srgbClr val="374151"/>
                </a:solidFill>
                <a:effectLst/>
                <a:latin typeface="Arial" panose="020B0604020202020204" pitchFamily="34" charset="0"/>
                <a:cs typeface="Arial" panose="020B0604020202020204" pitchFamily="34" charset="0"/>
              </a:rPr>
              <a:t>dot</a:t>
            </a:r>
            <a:r>
              <a:rPr lang="en-US" sz="5000" i="0" dirty="0">
                <a:solidFill>
                  <a:srgbClr val="374151"/>
                </a:solidFill>
                <a:effectLst/>
                <a:latin typeface="Arial" panose="020B0604020202020204" pitchFamily="34" charset="0"/>
                <a:cs typeface="Arial" panose="020B0604020202020204" pitchFamily="34" charset="0"/>
              </a:rPr>
              <a:t> notation is used</a:t>
            </a:r>
            <a:endParaRPr lang="en-GB" sz="5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5000" dirty="0">
                <a:effectLst/>
                <a:latin typeface="Arial" panose="020B0604020202020204" pitchFamily="34" charset="0"/>
                <a:ea typeface="Calibri" panose="020F0502020204030204" pitchFamily="34" charset="0"/>
                <a:cs typeface="Arial" panose="020B0604020202020204" pitchFamily="34" charset="0"/>
              </a:rPr>
              <a:t>We create a user defined class/data type by using the keyword class</a:t>
            </a:r>
          </a:p>
          <a:p>
            <a:pPr>
              <a:lnSpc>
                <a:spcPct val="107000"/>
              </a:lnSpc>
              <a:spcAft>
                <a:spcPts val="800"/>
              </a:spcAft>
            </a:pPr>
            <a:r>
              <a:rPr lang="en-GB" sz="5000" dirty="0">
                <a:effectLst/>
                <a:latin typeface="Arial" panose="020B0604020202020204" pitchFamily="34" charset="0"/>
                <a:ea typeface="Calibri" panose="020F0502020204030204" pitchFamily="34" charset="0"/>
                <a:cs typeface="Arial" panose="020B0604020202020204" pitchFamily="34" charset="0"/>
              </a:rPr>
              <a:t>The syntax of class is as follows</a:t>
            </a:r>
          </a:p>
          <a:p>
            <a:endParaRPr lang="en-GB" dirty="0"/>
          </a:p>
        </p:txBody>
      </p:sp>
    </p:spTree>
    <p:extLst>
      <p:ext uri="{BB962C8B-B14F-4D97-AF65-F5344CB8AC3E}">
        <p14:creationId xmlns:p14="http://schemas.microsoft.com/office/powerpoint/2010/main" val="23368675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9091-0F0A-16DA-2F40-586186D44559}"/>
              </a:ext>
            </a:extLst>
          </p:cNvPr>
          <p:cNvSpPr>
            <a:spLocks noGrp="1"/>
          </p:cNvSpPr>
          <p:nvPr>
            <p:ph type="title"/>
          </p:nvPr>
        </p:nvSpPr>
        <p:spPr>
          <a:xfrm>
            <a:off x="0" y="0"/>
            <a:ext cx="12599988" cy="76809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OOP CONCEPT cont.</a:t>
            </a:r>
            <a:endParaRPr lang="en-GB" sz="4000" dirty="0"/>
          </a:p>
        </p:txBody>
      </p:sp>
      <p:sp>
        <p:nvSpPr>
          <p:cNvPr id="3" name="Content Placeholder 2">
            <a:extLst>
              <a:ext uri="{FF2B5EF4-FFF2-40B4-BE49-F238E27FC236}">
                <a16:creationId xmlns:a16="http://schemas.microsoft.com/office/drawing/2014/main" id="{AE38A51A-D58F-573C-5799-5FFF38520F55}"/>
              </a:ext>
            </a:extLst>
          </p:cNvPr>
          <p:cNvSpPr>
            <a:spLocks noGrp="1"/>
          </p:cNvSpPr>
          <p:nvPr>
            <p:ph idx="1"/>
          </p:nvPr>
        </p:nvSpPr>
        <p:spPr>
          <a:xfrm>
            <a:off x="0" y="768097"/>
            <a:ext cx="12599987" cy="6431216"/>
          </a:xfrm>
        </p:spPr>
        <p:txBody>
          <a:bodyPr>
            <a:no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a:t>
            </a:r>
            <a:r>
              <a:rPr lang="en-GB" sz="2000" dirty="0" err="1">
                <a:effectLst/>
                <a:latin typeface="Arial" panose="020B0604020202020204" pitchFamily="34" charset="0"/>
                <a:ea typeface="Calibri" panose="020F0502020204030204" pitchFamily="34" charset="0"/>
                <a:cs typeface="Arial" panose="020B0604020202020204" pitchFamily="34" charset="0"/>
              </a:rPr>
              <a:t>DecemberApril</a:t>
            </a:r>
            <a:r>
              <a:rPr lang="en-GB" sz="20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…..(block of codes)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naming convention for classes is to capitalize the first letter of the beginning word.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If there are two or more words in the name, you would capitalize the first letter of each word.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When we add a function to a class, the function is known as a method. Behaviour is also known as methods.</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You can only execute the methods or calls the method in a class by using the object or the instance of the class to call the method. </a:t>
            </a:r>
            <a:r>
              <a:rPr lang="en-GB" sz="2000" dirty="0">
                <a:effectLst/>
                <a:latin typeface="Arial" panose="020B0604020202020204" pitchFamily="34" charset="0"/>
                <a:ea typeface="Calibri" panose="020F0502020204030204" pitchFamily="34" charset="0"/>
                <a:cs typeface="Arial" panose="020B0604020202020204" pitchFamily="34" charset="0"/>
              </a:rPr>
              <a:t>Method must be indented inside the body of the class that they belong to.</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DecemberApril:</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def fly(self):</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print("Look at me, I'm so fly!")</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above code creates a class named DecemberApril with a method named fly, which prints out the text ”Look at me, </a:t>
            </a:r>
            <a:r>
              <a:rPr lang="en-GB" sz="2000" dirty="0" err="1">
                <a:effectLst/>
                <a:latin typeface="Arial" panose="020B0604020202020204" pitchFamily="34" charset="0"/>
                <a:ea typeface="Calibri" panose="020F0502020204030204" pitchFamily="34" charset="0"/>
                <a:cs typeface="Arial" panose="020B0604020202020204" pitchFamily="34" charset="0"/>
              </a:rPr>
              <a:t>I’am</a:t>
            </a:r>
            <a:r>
              <a:rPr lang="en-GB" sz="2000" dirty="0">
                <a:effectLst/>
                <a:latin typeface="Arial" panose="020B0604020202020204" pitchFamily="34" charset="0"/>
                <a:ea typeface="Calibri" panose="020F0502020204030204" pitchFamily="34" charset="0"/>
                <a:cs typeface="Arial" panose="020B0604020202020204" pitchFamily="34" charset="0"/>
              </a:rPr>
              <a:t> so fly”</a:t>
            </a:r>
          </a:p>
          <a:p>
            <a:endParaRPr lang="en-GB" sz="1800" dirty="0"/>
          </a:p>
        </p:txBody>
      </p:sp>
    </p:spTree>
    <p:extLst>
      <p:ext uri="{BB962C8B-B14F-4D97-AF65-F5344CB8AC3E}">
        <p14:creationId xmlns:p14="http://schemas.microsoft.com/office/powerpoint/2010/main" val="7898475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29C-6B10-3768-F16F-D2E1868F8198}"/>
              </a:ext>
            </a:extLst>
          </p:cNvPr>
          <p:cNvSpPr>
            <a:spLocks noGrp="1"/>
          </p:cNvSpPr>
          <p:nvPr>
            <p:ph type="title"/>
          </p:nvPr>
        </p:nvSpPr>
        <p:spPr>
          <a:xfrm>
            <a:off x="0" y="1"/>
            <a:ext cx="12599988" cy="76809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OOP CONCEPT cont.</a:t>
            </a:r>
            <a:endParaRPr lang="en-GB" sz="4000" dirty="0"/>
          </a:p>
        </p:txBody>
      </p:sp>
      <p:sp>
        <p:nvSpPr>
          <p:cNvPr id="3" name="Content Placeholder 2">
            <a:extLst>
              <a:ext uri="{FF2B5EF4-FFF2-40B4-BE49-F238E27FC236}">
                <a16:creationId xmlns:a16="http://schemas.microsoft.com/office/drawing/2014/main" id="{D62DB3FF-D096-4AFE-1366-67D62F4DA7E6}"/>
              </a:ext>
            </a:extLst>
          </p:cNvPr>
          <p:cNvSpPr>
            <a:spLocks noGrp="1"/>
          </p:cNvSpPr>
          <p:nvPr>
            <p:ph idx="1"/>
          </p:nvPr>
        </p:nvSpPr>
        <p:spPr>
          <a:xfrm>
            <a:off x="0" y="768097"/>
            <a:ext cx="12599988" cy="6431215"/>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When we define a method, we do so using def keyword, followed by the name of the method.</a:t>
            </a:r>
          </a:p>
          <a:p>
            <a:pPr>
              <a:lnSpc>
                <a:spcPct val="107000"/>
              </a:lnSpc>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Methods </a:t>
            </a:r>
            <a:r>
              <a:rPr lang="en-GB" sz="2000" dirty="0">
                <a:effectLst/>
                <a:latin typeface="Arial" panose="020B0604020202020204" pitchFamily="34" charset="0"/>
                <a:ea typeface="Calibri" panose="020F0502020204030204" pitchFamily="34" charset="0"/>
                <a:cs typeface="Arial" panose="020B0604020202020204" pitchFamily="34" charset="0"/>
              </a:rPr>
              <a:t>contain parameters, encapsulated in parenthesis. </a:t>
            </a:r>
            <a:r>
              <a:rPr lang="en-US" sz="2000" b="0" i="0" dirty="0">
                <a:solidFill>
                  <a:srgbClr val="374151"/>
                </a:solidFill>
                <a:effectLst/>
                <a:latin typeface="Arial" panose="020B0604020202020204" pitchFamily="34" charset="0"/>
                <a:cs typeface="Arial" panose="020B0604020202020204" pitchFamily="34" charset="0"/>
              </a:rPr>
              <a:t>Methods are used to perform an action on an object of a class.</a:t>
            </a:r>
          </a:p>
          <a:p>
            <a:pPr>
              <a:lnSpc>
                <a:spcPct val="107000"/>
              </a:lnSpc>
              <a:spcAft>
                <a:spcPts val="800"/>
              </a:spcAft>
            </a:pPr>
            <a:r>
              <a:rPr lang="en-US" sz="2000" b="1" i="0" dirty="0">
                <a:solidFill>
                  <a:srgbClr val="374151"/>
                </a:solidFill>
                <a:effectLst/>
                <a:latin typeface="Arial" panose="020B0604020202020204" pitchFamily="34" charset="0"/>
                <a:cs typeface="Arial" panose="020B0604020202020204" pitchFamily="34" charset="0"/>
              </a:rPr>
              <a:t>Methods</a:t>
            </a:r>
            <a:r>
              <a:rPr lang="en-US" sz="2000" b="0" i="0" dirty="0">
                <a:solidFill>
                  <a:srgbClr val="374151"/>
                </a:solidFill>
                <a:effectLst/>
                <a:latin typeface="Arial" panose="020B0604020202020204" pitchFamily="34" charset="0"/>
                <a:cs typeface="Arial" panose="020B0604020202020204" pitchFamily="34" charset="0"/>
              </a:rPr>
              <a:t> are like functions that have access to properties (and other methods) of a class. Methods can accept parameters and return values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Every method of a class must contain parameter self at the very least, they can contain any number of other parameters as well.</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Self is used to reference the instance of the class you create in an instance method or init 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We can place any number of methods within a single class and can add all sorts of code to them as well, including variables and so forth.</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DecemberApril():</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def fly(self):</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print("Look at me, I'm so fly!")</a:t>
            </a:r>
          </a:p>
          <a:p>
            <a:pPr>
              <a:lnSpc>
                <a:spcPct val="107000"/>
              </a:lnSpc>
              <a:spcAft>
                <a:spcPts val="800"/>
              </a:spcAft>
            </a:pPr>
            <a:endParaRPr lang="en-GB" sz="45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1624368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AD4D-F0B4-A4F2-3B53-14100F03FC84}"/>
              </a:ext>
            </a:extLst>
          </p:cNvPr>
          <p:cNvSpPr>
            <a:spLocks noGrp="1"/>
          </p:cNvSpPr>
          <p:nvPr>
            <p:ph type="title"/>
          </p:nvPr>
        </p:nvSpPr>
        <p:spPr>
          <a:xfrm>
            <a:off x="0" y="0"/>
            <a:ext cx="12599988" cy="134522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OOP CONCEPT cont.</a:t>
            </a:r>
            <a:endParaRPr lang="en-GB" sz="4000" dirty="0"/>
          </a:p>
        </p:txBody>
      </p:sp>
      <p:sp>
        <p:nvSpPr>
          <p:cNvPr id="3" name="Content Placeholder 2">
            <a:extLst>
              <a:ext uri="{FF2B5EF4-FFF2-40B4-BE49-F238E27FC236}">
                <a16:creationId xmlns:a16="http://schemas.microsoft.com/office/drawing/2014/main" id="{68B48F21-3936-BB1E-CF77-8D66BA781E94}"/>
              </a:ext>
            </a:extLst>
          </p:cNvPr>
          <p:cNvSpPr>
            <a:spLocks noGrp="1"/>
          </p:cNvSpPr>
          <p:nvPr>
            <p:ph idx="1"/>
          </p:nvPr>
        </p:nvSpPr>
        <p:spPr>
          <a:xfrm>
            <a:off x="866249" y="1345223"/>
            <a:ext cx="10867490" cy="5854090"/>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hotdog(self):</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print("I sure do like hot dogs!")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two methods is added to the class DecemberApril</a:t>
            </a: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run the above code and get result on the console, we need to create an object or instance of the class, and then use the instance or object to call the fly method.</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create an instance of a class or object, create a variable/object and assign the DecemberApril class to it with parenthesis. This is a copy of the class. Use the object or the instance of the class to call the methods in the class DecemberApril.</a:t>
            </a:r>
          </a:p>
          <a:p>
            <a:pPr>
              <a:lnSpc>
                <a:spcPct val="107000"/>
              </a:lnSpc>
              <a:spcAft>
                <a:spcPts val="800"/>
              </a:spcAft>
            </a:pP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OOP focuses on designing programs around objects, representing real-world entities with data (attributes) and behavior (methods). This improves code structure, maintainability, and reusability.</a:t>
            </a:r>
          </a:p>
          <a:p>
            <a:pPr>
              <a:lnSpc>
                <a:spcPct val="107000"/>
              </a:lnSpc>
              <a:spcAft>
                <a:spcPts val="800"/>
              </a:spcAft>
            </a:pPr>
            <a:r>
              <a:rPr lang="en-US" sz="2000" b="0" i="0" dirty="0">
                <a:solidFill>
                  <a:srgbClr val="374151"/>
                </a:solidFill>
                <a:effectLst/>
                <a:latin typeface="Arial" panose="020B0604020202020204" pitchFamily="34" charset="0"/>
                <a:cs typeface="Arial" panose="020B0604020202020204" pitchFamily="34" charset="0"/>
              </a:rPr>
              <a:t>The primary purpose of object-oriented programming is to enable a programmer to model the real-world objects using a programming language.</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4160851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D791-117F-D3C9-997A-0872EA920502}"/>
              </a:ext>
            </a:extLst>
          </p:cNvPr>
          <p:cNvSpPr>
            <a:spLocks noGrp="1"/>
          </p:cNvSpPr>
          <p:nvPr>
            <p:ph type="title"/>
          </p:nvPr>
        </p:nvSpPr>
        <p:spPr>
          <a:xfrm>
            <a:off x="0" y="1"/>
            <a:ext cx="12599988" cy="88696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OOP CONCEPT cont.</a:t>
            </a:r>
            <a:endParaRPr lang="en-GB" sz="4000" dirty="0"/>
          </a:p>
        </p:txBody>
      </p:sp>
      <p:sp>
        <p:nvSpPr>
          <p:cNvPr id="3" name="Content Placeholder 2">
            <a:extLst>
              <a:ext uri="{FF2B5EF4-FFF2-40B4-BE49-F238E27FC236}">
                <a16:creationId xmlns:a16="http://schemas.microsoft.com/office/drawing/2014/main" id="{739C9C10-B535-D05E-21F9-116522768BAB}"/>
              </a:ext>
            </a:extLst>
          </p:cNvPr>
          <p:cNvSpPr>
            <a:spLocks noGrp="1"/>
          </p:cNvSpPr>
          <p:nvPr>
            <p:ph idx="1"/>
          </p:nvPr>
        </p:nvSpPr>
        <p:spPr>
          <a:xfrm>
            <a:off x="866249" y="886968"/>
            <a:ext cx="10867490" cy="6053328"/>
          </a:xfrm>
        </p:spPr>
        <p:txBody>
          <a:bodyPr>
            <a:normAutofit fontScale="92500"/>
          </a:bodyPr>
          <a:lstStyle/>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trevor = DecemberApril()</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trevor.fly()</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trevor.hotdog()</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Output= </a:t>
            </a:r>
            <a:r>
              <a:rPr lang="en-GB" sz="2000" dirty="0">
                <a:effectLst/>
                <a:latin typeface="Arial" panose="020B0604020202020204" pitchFamily="34" charset="0"/>
                <a:ea typeface="Calibri" panose="020F0502020204030204" pitchFamily="34" charset="0"/>
                <a:cs typeface="Arial" panose="020B0604020202020204" pitchFamily="34" charset="0"/>
              </a:rPr>
              <a:t>Look at me, I'm so fly</a:t>
            </a: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Output = I sure do like hot dogs!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object trevor has all the traits of the class DecemberApril</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Similarly, the instance/object of the class DecemberApril gets stored in trevor, including all the attributes and methods that we defined when we created the class</a:t>
            </a:r>
          </a:p>
          <a:p>
            <a:pPr>
              <a:lnSpc>
                <a:spcPct val="107000"/>
              </a:lnSpc>
              <a:spcAft>
                <a:spcPts val="800"/>
              </a:spcAft>
            </a:pP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The self-parameter in a python class method represents the current object instance. It allows the method to access and modify the object's attributes and other methods.</a:t>
            </a:r>
          </a:p>
          <a:p>
            <a:pPr>
              <a:lnSpc>
                <a:spcPct val="107000"/>
              </a:lnSpc>
              <a:spcAft>
                <a:spcPts val="800"/>
              </a:spcAft>
            </a:pPr>
            <a:r>
              <a:rPr lang="en-US" sz="2000" b="0" i="0" dirty="0">
                <a:solidFill>
                  <a:srgbClr val="2D2F31"/>
                </a:solidFill>
                <a:effectLst/>
                <a:latin typeface="Arial" panose="020B0604020202020204" pitchFamily="34" charset="0"/>
                <a:cs typeface="Arial" panose="020B0604020202020204" pitchFamily="34" charset="0"/>
              </a:rPr>
              <a:t>OOP in Python provides a powerful and flexible way to structure and organize code, making it easier to manage and maintain complex systems. It promotes code reusability, modularity, and abstraction, which are essential principles for building scalable and maintainable software</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093202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456E-ECA4-57FC-6825-B4EE559D7CE8}"/>
              </a:ext>
            </a:extLst>
          </p:cNvPr>
          <p:cNvSpPr>
            <a:spLocks noGrp="1"/>
          </p:cNvSpPr>
          <p:nvPr>
            <p:ph type="title"/>
          </p:nvPr>
        </p:nvSpPr>
        <p:spPr>
          <a:xfrm>
            <a:off x="0" y="1"/>
            <a:ext cx="12599988" cy="117957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CLASS VARIABLE AND INSTANCE VARIABLE</a:t>
            </a:r>
            <a:endParaRPr lang="en-US" sz="4000" dirty="0"/>
          </a:p>
        </p:txBody>
      </p:sp>
      <p:sp>
        <p:nvSpPr>
          <p:cNvPr id="3" name="Content Placeholder 2">
            <a:extLst>
              <a:ext uri="{FF2B5EF4-FFF2-40B4-BE49-F238E27FC236}">
                <a16:creationId xmlns:a16="http://schemas.microsoft.com/office/drawing/2014/main" id="{5428D9FD-B849-1A84-89A4-D9A8FFFE73E1}"/>
              </a:ext>
            </a:extLst>
          </p:cNvPr>
          <p:cNvSpPr>
            <a:spLocks noGrp="1"/>
          </p:cNvSpPr>
          <p:nvPr>
            <p:ph idx="1"/>
          </p:nvPr>
        </p:nvSpPr>
        <p:spPr>
          <a:xfrm>
            <a:off x="866249" y="1179577"/>
            <a:ext cx="10867490" cy="6019735"/>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variable is a class level variable, this is a variable that is assigned a value in class definition.</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A  class level variable can be accessed using either the class name or the instance name.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Instance name is the object name</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A class variable belongs to the class and it's shared by all the instances of the class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Instance variable is an instance level variable, this is a variable that is assigned value inside the class methods</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All instance variables must be prefixed by self .</a:t>
            </a:r>
          </a:p>
          <a:p>
            <a:r>
              <a:rPr lang="en-US" sz="2000" dirty="0">
                <a:latin typeface="Arial" panose="020B0604020202020204" pitchFamily="34" charset="0"/>
                <a:cs typeface="Arial" panose="020B0604020202020204" pitchFamily="34" charset="0"/>
              </a:rPr>
              <a:t>Class variable is same as class attributes or class properties.</a:t>
            </a:r>
          </a:p>
          <a:p>
            <a:r>
              <a:rPr lang="en-US" sz="2000" dirty="0">
                <a:latin typeface="Arial" panose="020B0604020202020204" pitchFamily="34" charset="0"/>
                <a:cs typeface="Arial" panose="020B0604020202020204" pitchFamily="34" charset="0"/>
              </a:rPr>
              <a:t>Instance </a:t>
            </a:r>
          </a:p>
          <a:p>
            <a:r>
              <a:rPr lang="en-US" sz="2000" dirty="0">
                <a:latin typeface="Arial" panose="020B0604020202020204" pitchFamily="34" charset="0"/>
                <a:cs typeface="Arial" panose="020B0604020202020204" pitchFamily="34" charset="0"/>
              </a:rPr>
              <a:t>variable is same as instance attributes or instance properties</a:t>
            </a:r>
          </a:p>
          <a:p>
            <a:r>
              <a:rPr lang="en-US" sz="2000" b="0" i="0" dirty="0">
                <a:solidFill>
                  <a:srgbClr val="374151"/>
                </a:solidFill>
                <a:effectLst/>
                <a:latin typeface="Arial" panose="020B0604020202020204" pitchFamily="34" charset="0"/>
                <a:cs typeface="Arial" panose="020B0604020202020204" pitchFamily="34" charset="0"/>
              </a:rPr>
              <a:t>Class variables are defined </a:t>
            </a:r>
            <a:r>
              <a:rPr lang="en-US" sz="2000" b="1" i="0" dirty="0">
                <a:solidFill>
                  <a:srgbClr val="374151"/>
                </a:solidFill>
                <a:effectLst/>
                <a:latin typeface="Arial" panose="020B0604020202020204" pitchFamily="34" charset="0"/>
                <a:cs typeface="Arial" panose="020B0604020202020204" pitchFamily="34" charset="0"/>
              </a:rPr>
              <a:t>outside</a:t>
            </a:r>
            <a:r>
              <a:rPr lang="en-US" sz="2000" b="0" i="0" dirty="0">
                <a:solidFill>
                  <a:srgbClr val="374151"/>
                </a:solidFill>
                <a:effectLst/>
                <a:latin typeface="Arial" panose="020B0604020202020204" pitchFamily="34" charset="0"/>
                <a:cs typeface="Arial" panose="020B0604020202020204" pitchFamily="34" charset="0"/>
              </a:rPr>
              <a:t> the initializer and instance variables are defined inside the initializer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7744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9C7F-3690-6995-2E42-28D69D10C9B3}"/>
              </a:ext>
            </a:extLst>
          </p:cNvPr>
          <p:cNvSpPr>
            <a:spLocks noGrp="1"/>
          </p:cNvSpPr>
          <p:nvPr>
            <p:ph type="title"/>
          </p:nvPr>
        </p:nvSpPr>
        <p:spPr>
          <a:xfrm>
            <a:off x="0" y="1"/>
            <a:ext cx="12599988" cy="127101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METHODS</a:t>
            </a:r>
            <a:endParaRPr lang="en-US" sz="4000" dirty="0"/>
          </a:p>
        </p:txBody>
      </p:sp>
      <p:sp>
        <p:nvSpPr>
          <p:cNvPr id="3" name="Content Placeholder 2">
            <a:extLst>
              <a:ext uri="{FF2B5EF4-FFF2-40B4-BE49-F238E27FC236}">
                <a16:creationId xmlns:a16="http://schemas.microsoft.com/office/drawing/2014/main" id="{9C8BFA01-91DD-FD79-F07A-A22C6928D766}"/>
              </a:ext>
            </a:extLst>
          </p:cNvPr>
          <p:cNvSpPr>
            <a:spLocks noGrp="1"/>
          </p:cNvSpPr>
          <p:nvPr>
            <p:ph idx="1"/>
          </p:nvPr>
        </p:nvSpPr>
        <p:spPr>
          <a:xfrm>
            <a:off x="0" y="1271017"/>
            <a:ext cx="12599988" cy="5928295"/>
          </a:xfrm>
        </p:spPr>
        <p:txBody>
          <a:bodyPr>
            <a:normAutofit lnSpcReduction="10000"/>
          </a:bodyPr>
          <a:lstStyle/>
          <a:p>
            <a:pPr>
              <a:lnSpc>
                <a:spcPct val="107000"/>
              </a:lnSpc>
              <a:spcAft>
                <a:spcPts val="800"/>
              </a:spcAft>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TYPES OF METHODS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There are 4 methods in OOP</a:t>
            </a:r>
          </a:p>
          <a:p>
            <a:pPr marL="457200" lvl="0" indent="-457200">
              <a:lnSpc>
                <a:spcPct val="107000"/>
              </a:lnSpc>
              <a:buFont typeface="+mj-lt"/>
              <a:buAutoNum type="arabicPeriod"/>
            </a:pPr>
            <a:r>
              <a:rPr lang="en-GB" sz="2000" dirty="0">
                <a:effectLst/>
                <a:latin typeface="Arial" panose="020B0604020202020204" pitchFamily="34" charset="0"/>
                <a:ea typeface="Calibri" panose="020F0502020204030204" pitchFamily="34" charset="0"/>
                <a:cs typeface="Arial" panose="020B0604020202020204" pitchFamily="34" charset="0"/>
              </a:rPr>
              <a:t>Init method or constructor method or dunder (double underscore) init method/new method</a:t>
            </a:r>
          </a:p>
          <a:p>
            <a:pPr marL="457200" lvl="0" indent="-457200">
              <a:lnSpc>
                <a:spcPct val="107000"/>
              </a:lnSpc>
              <a:buFont typeface="+mj-lt"/>
              <a:buAutoNum type="arabicPeriod"/>
            </a:pPr>
            <a:r>
              <a:rPr lang="en-GB" sz="2000" dirty="0">
                <a:effectLst/>
                <a:latin typeface="Arial" panose="020B0604020202020204" pitchFamily="34" charset="0"/>
                <a:ea typeface="Calibri" panose="020F0502020204030204" pitchFamily="34" charset="0"/>
                <a:cs typeface="Arial" panose="020B0604020202020204" pitchFamily="34" charset="0"/>
              </a:rPr>
              <a:t>Instance method</a:t>
            </a:r>
          </a:p>
          <a:p>
            <a:pPr marL="457200" lvl="0" indent="-457200">
              <a:lnSpc>
                <a:spcPct val="107000"/>
              </a:lnSpc>
              <a:buFont typeface="+mj-lt"/>
              <a:buAutoNum type="arabicPeriod"/>
            </a:pPr>
            <a:r>
              <a:rPr lang="en-GB" sz="2000" dirty="0">
                <a:effectLst/>
                <a:latin typeface="Arial" panose="020B0604020202020204" pitchFamily="34" charset="0"/>
                <a:ea typeface="Calibri" panose="020F0502020204030204" pitchFamily="34" charset="0"/>
                <a:cs typeface="Arial" panose="020B0604020202020204" pitchFamily="34" charset="0"/>
              </a:rPr>
              <a:t>Class method</a:t>
            </a:r>
          </a:p>
          <a:p>
            <a:pPr marL="457200" lvl="0" indent="-457200">
              <a:lnSpc>
                <a:spcPct val="107000"/>
              </a:lnSpc>
              <a:spcAft>
                <a:spcPts val="800"/>
              </a:spcAft>
              <a:buFont typeface="+mj-lt"/>
              <a:buAutoNum type="arabicPeriod"/>
            </a:pPr>
            <a:r>
              <a:rPr lang="en-GB" sz="2000" dirty="0">
                <a:effectLst/>
                <a:latin typeface="Arial" panose="020B0604020202020204" pitchFamily="34" charset="0"/>
                <a:ea typeface="Calibri" panose="020F0502020204030204" pitchFamily="34" charset="0"/>
                <a:cs typeface="Arial" panose="020B0604020202020204" pitchFamily="34" charset="0"/>
              </a:rPr>
              <a:t>Static method</a:t>
            </a:r>
          </a:p>
          <a:p>
            <a:pPr marL="0" indent="0">
              <a:lnSpc>
                <a:spcPct val="107000"/>
              </a:lnSpc>
              <a:spcAft>
                <a:spcPts val="800"/>
              </a:spcAft>
              <a:buNone/>
            </a:pP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The __new__ method is called before the __init__ () method during object creation. It allows for more control over the object initialization process. You can use it to perform custom logic before returning the actual object instance, such as manipulating arguments, checking preconditions, or creating alternative instances based on specific conditions.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r>
              <a:rPr lang="en-GB" sz="2000" dirty="0">
                <a:effectLst/>
                <a:latin typeface="Arial" panose="020B0604020202020204" pitchFamily="34" charset="0"/>
                <a:ea typeface="Calibri" panose="020F0502020204030204" pitchFamily="34" charset="0"/>
                <a:cs typeface="Arial" panose="020B0604020202020204" pitchFamily="34" charset="0"/>
              </a:rPr>
              <a:t>The initialization method is similar to other methods but has a pre-defined name, __init__</a:t>
            </a:r>
          </a:p>
          <a:p>
            <a:pPr marL="0" lvl="0" indent="0">
              <a:lnSpc>
                <a:spcPct val="107000"/>
              </a:lnSpc>
              <a:spcAft>
                <a:spcPts val="800"/>
              </a:spcAft>
              <a:buNone/>
            </a:pPr>
            <a:r>
              <a:rPr lang="en-GB" sz="2000" dirty="0">
                <a:effectLst/>
                <a:latin typeface="Arial" panose="020B0604020202020204" pitchFamily="34" charset="0"/>
                <a:ea typeface="Calibri" panose="020F0502020204030204" pitchFamily="34" charset="0"/>
                <a:cs typeface="Arial" panose="020B0604020202020204" pitchFamily="34" charset="0"/>
              </a:rPr>
              <a:t>The initializer is a special method because it does not have a return type. The first parameter of __init__ is self, which is a way to refer to the object being initialized</a:t>
            </a:r>
          </a:p>
          <a:p>
            <a:endParaRPr lang="en-US" dirty="0"/>
          </a:p>
        </p:txBody>
      </p:sp>
    </p:spTree>
    <p:extLst>
      <p:ext uri="{BB962C8B-B14F-4D97-AF65-F5344CB8AC3E}">
        <p14:creationId xmlns:p14="http://schemas.microsoft.com/office/powerpoint/2010/main" val="41127856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D54E-38A0-8CD9-0B07-CDAB5FC9091C}"/>
              </a:ext>
            </a:extLst>
          </p:cNvPr>
          <p:cNvSpPr>
            <a:spLocks noGrp="1"/>
          </p:cNvSpPr>
          <p:nvPr>
            <p:ph type="title"/>
          </p:nvPr>
        </p:nvSpPr>
        <p:spPr>
          <a:xfrm>
            <a:off x="0" y="1"/>
            <a:ext cx="12599988" cy="1310054"/>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CONSTRUCTOR OR INIT METHOD</a:t>
            </a:r>
            <a:endParaRPr lang="en-GB" sz="4000" dirty="0"/>
          </a:p>
        </p:txBody>
      </p:sp>
      <p:sp>
        <p:nvSpPr>
          <p:cNvPr id="3" name="Content Placeholder 2">
            <a:extLst>
              <a:ext uri="{FF2B5EF4-FFF2-40B4-BE49-F238E27FC236}">
                <a16:creationId xmlns:a16="http://schemas.microsoft.com/office/drawing/2014/main" id="{FF2E5BEB-1870-C62E-CC38-4C541C0B06D8}"/>
              </a:ext>
            </a:extLst>
          </p:cNvPr>
          <p:cNvSpPr>
            <a:spLocks noGrp="1"/>
          </p:cNvSpPr>
          <p:nvPr>
            <p:ph idx="1"/>
          </p:nvPr>
        </p:nvSpPr>
        <p:spPr>
          <a:xfrm>
            <a:off x="866249" y="1406769"/>
            <a:ext cx="10867490" cy="5319345"/>
          </a:xfrm>
        </p:spPr>
        <p:txBody>
          <a:bodyPr>
            <a:normAutofit fontScale="70000" lnSpcReduction="20000"/>
          </a:bodyPr>
          <a:lstStyle/>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 Python, the constructor method is a special method and is also called the  __init__(), method, </a:t>
            </a:r>
            <a:r>
              <a:rPr lang="en-GB"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and is always the first method we create in a class, </a:t>
            </a: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and it is used for initializing the attributes of an object when an instance of the class is created.</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The constructor is called automatically when an object is instantiated. It allows you to set up the initial state of the object by defining its attributes and their initial values.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The first parameter in the constructor method is self, followed by other parameters representing the attributes of the object created. The parameters are placed inside the parenthesis of the constructor method.</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The constructor method or init method is called when an object is created from a class. It initializes the attributes of the object.</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The init method allows you to set up the initial state of the object by defining attributes and their initial values.</a:t>
            </a:r>
          </a:p>
          <a:p>
            <a:pPr>
              <a:lnSpc>
                <a:spcPct val="107000"/>
              </a:lnSpc>
              <a:spcAft>
                <a:spcPts val="800"/>
              </a:spcAft>
            </a:pPr>
            <a:r>
              <a:rPr lang="en-US" sz="2900" b="0" i="0" dirty="0">
                <a:solidFill>
                  <a:srgbClr val="374151"/>
                </a:solidFill>
                <a:effectLst/>
                <a:latin typeface="Arial" panose="020B0604020202020204" pitchFamily="34" charset="0"/>
                <a:cs typeface="Arial" panose="020B0604020202020204" pitchFamily="34" charset="0"/>
              </a:rPr>
              <a:t>The initializer is used to define and assign values to instance variables.</a:t>
            </a:r>
            <a:endParaRPr lang="en-GB" sz="2900" dirty="0">
              <a:effectLst/>
              <a:latin typeface="Arial" panose="020B0604020202020204" pitchFamily="34" charset="0"/>
              <a:ea typeface="Calibri" panose="020F050202020403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53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3108-6BA8-56A6-008B-565D7E0A82AD}"/>
              </a:ext>
            </a:extLst>
          </p:cNvPr>
          <p:cNvSpPr>
            <a:spLocks noGrp="1"/>
          </p:cNvSpPr>
          <p:nvPr>
            <p:ph type="title"/>
          </p:nvPr>
        </p:nvSpPr>
        <p:spPr>
          <a:xfrm>
            <a:off x="0" y="-89451"/>
            <a:ext cx="12599988" cy="1162878"/>
          </a:xfrm>
          <a:solidFill>
            <a:srgbClr val="FFFF00"/>
          </a:solidFill>
        </p:spPr>
        <p:txBody>
          <a:bodyPr/>
          <a:lstStyle/>
          <a:p>
            <a:pPr algn="ctr"/>
            <a:r>
              <a:rPr lang="en-US" b="1" dirty="0">
                <a:solidFill>
                  <a:srgbClr val="00B050"/>
                </a:solidFill>
                <a:latin typeface="Arial" panose="020B0604020202020204" pitchFamily="34" charset="0"/>
                <a:cs typeface="Arial" panose="020B0604020202020204" pitchFamily="34" charset="0"/>
              </a:rPr>
              <a:t>PYTHON MODULES cont.</a:t>
            </a:r>
            <a:endParaRPr lang="en-US" dirty="0"/>
          </a:p>
        </p:txBody>
      </p:sp>
      <p:sp>
        <p:nvSpPr>
          <p:cNvPr id="3" name="Content Placeholder 2">
            <a:extLst>
              <a:ext uri="{FF2B5EF4-FFF2-40B4-BE49-F238E27FC236}">
                <a16:creationId xmlns:a16="http://schemas.microsoft.com/office/drawing/2014/main" id="{5E208FA1-DF88-7FA1-7CE8-DE95F232CBE2}"/>
              </a:ext>
            </a:extLst>
          </p:cNvPr>
          <p:cNvSpPr>
            <a:spLocks noGrp="1"/>
          </p:cNvSpPr>
          <p:nvPr>
            <p:ph idx="1"/>
          </p:nvPr>
        </p:nvSpPr>
        <p:spPr>
          <a:xfrm>
            <a:off x="0" y="1073427"/>
            <a:ext cx="12599988" cy="6125886"/>
          </a:xfrm>
        </p:spPr>
        <p:txBody>
          <a:bodyPr>
            <a:normAutofit/>
          </a:bodyPr>
          <a:lstStyle/>
          <a:p>
            <a:r>
              <a:rPr lang="en-US" sz="2000" b="1" i="0" dirty="0">
                <a:solidFill>
                  <a:srgbClr val="0D0D0D"/>
                </a:solidFill>
                <a:effectLst/>
                <a:latin typeface="Arial" panose="020B0604020202020204" pitchFamily="34" charset="0"/>
                <a:cs typeface="Arial" panose="020B0604020202020204" pitchFamily="34" charset="0"/>
              </a:rPr>
              <a:t>Mathematics and Numeric Operations</a:t>
            </a:r>
            <a:r>
              <a:rPr lang="en-US" sz="2000" b="0" i="0" dirty="0">
                <a:solidFill>
                  <a:srgbClr val="0D0D0D"/>
                </a:solidFill>
                <a:effectLst/>
                <a:latin typeface="Arial" panose="020B0604020202020204" pitchFamily="34" charset="0"/>
                <a:cs typeface="Arial" panose="020B0604020202020204" pitchFamily="34" charset="0"/>
              </a:rPr>
              <a:t>: Modules like math cmath, random, statistics, and decimal, provide functions, and classes for mathematical computations, random number generation, statistical operations, and arbitrary precision arithmetic.</a:t>
            </a:r>
          </a:p>
          <a:p>
            <a:r>
              <a:rPr lang="en-US" sz="2000" b="1" i="0" dirty="0">
                <a:solidFill>
                  <a:srgbClr val="0D0D0D"/>
                </a:solidFill>
                <a:effectLst/>
                <a:latin typeface="Arial" panose="020B0604020202020204" pitchFamily="34" charset="0"/>
                <a:cs typeface="Arial" panose="020B0604020202020204" pitchFamily="34" charset="0"/>
              </a:rPr>
              <a:t>Date and Time Manipulation</a:t>
            </a:r>
            <a:r>
              <a:rPr lang="en-US" sz="2000" b="0" i="0" dirty="0">
                <a:solidFill>
                  <a:srgbClr val="0D0D0D"/>
                </a:solidFill>
                <a:effectLst/>
                <a:latin typeface="Arial" panose="020B0604020202020204" pitchFamily="34" charset="0"/>
                <a:cs typeface="Arial" panose="020B0604020202020204" pitchFamily="34" charset="0"/>
              </a:rPr>
              <a:t>: Modules like</a:t>
            </a:r>
            <a:r>
              <a:rPr lang="en-US" sz="2000" dirty="0">
                <a:solidFill>
                  <a:srgbClr val="0D0D0D"/>
                </a:solidFill>
                <a:latin typeface="Arial" panose="020B0604020202020204" pitchFamily="34" charset="0"/>
                <a:cs typeface="Arial" panose="020B0604020202020204" pitchFamily="34" charset="0"/>
              </a:rPr>
              <a:t> datetime, time, calendar, dateutil, </a:t>
            </a:r>
            <a:r>
              <a:rPr lang="en-US" sz="2000" b="0" i="0" dirty="0">
                <a:solidFill>
                  <a:srgbClr val="0D0D0D"/>
                </a:solidFill>
                <a:effectLst/>
                <a:latin typeface="Arial" panose="020B0604020202020204" pitchFamily="34" charset="0"/>
                <a:cs typeface="Arial" panose="020B0604020202020204" pitchFamily="34" charset="0"/>
              </a:rPr>
              <a:t>facilitate operations related to date and time, including formatting, parsing, arithmetic, and calendar calculations</a:t>
            </a:r>
          </a:p>
          <a:p>
            <a:r>
              <a:rPr lang="en-US" sz="2000" b="1" i="0" dirty="0">
                <a:solidFill>
                  <a:srgbClr val="0D0D0D"/>
                </a:solidFill>
                <a:effectLst/>
                <a:latin typeface="Arial" panose="020B0604020202020204" pitchFamily="34" charset="0"/>
                <a:cs typeface="Arial" panose="020B0604020202020204" pitchFamily="34" charset="0"/>
              </a:rPr>
              <a:t>Networking and Internet Protocols</a:t>
            </a:r>
            <a:r>
              <a:rPr lang="en-US" sz="2000" b="0" i="0" dirty="0">
                <a:solidFill>
                  <a:srgbClr val="0D0D0D"/>
                </a:solidFill>
                <a:effectLst/>
                <a:latin typeface="Arial" panose="020B0604020202020204" pitchFamily="34" charset="0"/>
                <a:cs typeface="Arial" panose="020B0604020202020204" pitchFamily="34" charset="0"/>
              </a:rPr>
              <a:t>: Modules like socket,http, urllib, ftplib, smtp, imaplib, telnetlib, and asyncio offer support for various networking protocols, such as such as TCP/IP sockets, HTTP, FTP, SMTP, IMAP, and telnet.</a:t>
            </a:r>
          </a:p>
          <a:p>
            <a:r>
              <a:rPr lang="en-US" sz="2000" b="1" i="0" dirty="0">
                <a:solidFill>
                  <a:srgbClr val="0D0D0D"/>
                </a:solidFill>
                <a:effectLst/>
                <a:latin typeface="Arial" panose="020B0604020202020204" pitchFamily="34" charset="0"/>
                <a:cs typeface="Arial" panose="020B0604020202020204" pitchFamily="34" charset="0"/>
              </a:rPr>
              <a:t>Concurrency and Parallelism</a:t>
            </a:r>
            <a:r>
              <a:rPr lang="en-US" sz="2000" b="0" i="0" dirty="0">
                <a:solidFill>
                  <a:srgbClr val="0D0D0D"/>
                </a:solidFill>
                <a:effectLst/>
                <a:latin typeface="Arial" panose="020B0604020202020204" pitchFamily="34" charset="0"/>
                <a:cs typeface="Arial" panose="020B0604020202020204" pitchFamily="34" charset="0"/>
              </a:rPr>
              <a:t>: Modules like threading, multiprocessing, concurrent, asyncio, and queue, provide tools for writing concurrent and parallel programs, including threads, processes, coroutines, and synchronization primitives.</a:t>
            </a:r>
          </a:p>
          <a:p>
            <a:r>
              <a:rPr lang="en-US" sz="2000" b="1" i="0" dirty="0">
                <a:solidFill>
                  <a:srgbClr val="0D0D0D"/>
                </a:solidFill>
                <a:effectLst/>
                <a:latin typeface="Arial" panose="020B0604020202020204" pitchFamily="34" charset="0"/>
                <a:cs typeface="Arial" panose="020B0604020202020204" pitchFamily="34" charset="0"/>
              </a:rPr>
              <a:t>System Administration</a:t>
            </a:r>
            <a:r>
              <a:rPr lang="en-US" sz="2000" b="0" i="0" dirty="0">
                <a:solidFill>
                  <a:srgbClr val="0D0D0D"/>
                </a:solidFill>
                <a:effectLst/>
                <a:latin typeface="Arial" panose="020B0604020202020204" pitchFamily="34" charset="0"/>
                <a:cs typeface="Arial" panose="020B0604020202020204" pitchFamily="34" charset="0"/>
              </a:rPr>
              <a:t>: Modules like </a:t>
            </a:r>
            <a:r>
              <a:rPr lang="en-US" sz="2000" b="1" i="0" dirty="0">
                <a:solidFill>
                  <a:srgbClr val="0D0D0D"/>
                </a:solidFill>
                <a:effectLst/>
                <a:latin typeface="Arial" panose="020B0604020202020204" pitchFamily="34" charset="0"/>
                <a:cs typeface="Arial" panose="020B0604020202020204" pitchFamily="34" charset="0"/>
              </a:rPr>
              <a:t>subprocess, sys, platform, logging, configparser, getpass, tempfile, and signal, </a:t>
            </a:r>
            <a:r>
              <a:rPr lang="en-US" sz="2000" b="0" i="0" dirty="0">
                <a:solidFill>
                  <a:srgbClr val="0D0D0D"/>
                </a:solidFill>
                <a:effectLst/>
                <a:latin typeface="Arial" panose="020B0604020202020204" pitchFamily="34" charset="0"/>
                <a:cs typeface="Arial" panose="020B0604020202020204" pitchFamily="34" charset="0"/>
              </a:rPr>
              <a:t>offer utilities for system administration tasks, such as running external commands, accessing system information, logging, and managing configuration files.</a:t>
            </a:r>
          </a:p>
          <a:p>
            <a:r>
              <a:rPr lang="en-US" sz="2000" b="1" i="0" dirty="0">
                <a:solidFill>
                  <a:srgbClr val="0D0D0D"/>
                </a:solidFill>
                <a:effectLst/>
                <a:latin typeface="Arial" panose="020B0604020202020204" pitchFamily="34" charset="0"/>
                <a:cs typeface="Arial" panose="020B0604020202020204" pitchFamily="34" charset="0"/>
              </a:rPr>
              <a:t>User Interface Development</a:t>
            </a:r>
            <a:r>
              <a:rPr lang="en-US" sz="2000" b="0" i="0" dirty="0">
                <a:solidFill>
                  <a:srgbClr val="0D0D0D"/>
                </a:solidFill>
                <a:effectLst/>
                <a:latin typeface="Arial" panose="020B0604020202020204" pitchFamily="34" charset="0"/>
                <a:cs typeface="Arial" panose="020B0604020202020204" pitchFamily="34" charset="0"/>
              </a:rPr>
              <a:t>: Modules like</a:t>
            </a:r>
            <a:r>
              <a:rPr lang="en-US" sz="2000" dirty="0">
                <a:solidFill>
                  <a:srgbClr val="0D0D0D"/>
                </a:solidFill>
                <a:latin typeface="Arial" panose="020B0604020202020204" pitchFamily="34" charset="0"/>
                <a:cs typeface="Arial" panose="020B0604020202020204" pitchFamily="34" charset="0"/>
              </a:rPr>
              <a:t>, </a:t>
            </a:r>
            <a:r>
              <a:rPr lang="en-US" sz="2000" b="1" i="0" dirty="0">
                <a:solidFill>
                  <a:srgbClr val="0D0D0D"/>
                </a:solidFill>
                <a:effectLst/>
                <a:latin typeface="Arial" panose="020B0604020202020204" pitchFamily="34" charset="0"/>
                <a:cs typeface="Arial" panose="020B0604020202020204" pitchFamily="34" charset="0"/>
              </a:rPr>
              <a:t>tkinter</a:t>
            </a:r>
            <a:r>
              <a:rPr lang="en-US" sz="2000" dirty="0">
                <a:solidFill>
                  <a:srgbClr val="0D0D0D"/>
                </a:solidFill>
                <a:latin typeface="Arial" panose="020B0604020202020204" pitchFamily="34" charset="0"/>
                <a:cs typeface="Arial" panose="020B0604020202020204" pitchFamily="34" charset="0"/>
              </a:rPr>
              <a:t>, </a:t>
            </a:r>
            <a:r>
              <a:rPr lang="en-US" sz="2000" b="1" i="0" dirty="0">
                <a:solidFill>
                  <a:srgbClr val="0D0D0D"/>
                </a:solidFill>
                <a:effectLst/>
                <a:latin typeface="Arial" panose="020B0604020202020204" pitchFamily="34" charset="0"/>
                <a:cs typeface="Arial" panose="020B0604020202020204" pitchFamily="34" charset="0"/>
              </a:rPr>
              <a:t>curses, and turtle, </a:t>
            </a:r>
            <a:r>
              <a:rPr lang="en-US" sz="2000" b="0" i="0" dirty="0">
                <a:solidFill>
                  <a:srgbClr val="0D0D0D"/>
                </a:solidFill>
                <a:effectLst/>
                <a:latin typeface="Arial" panose="020B0604020202020204" pitchFamily="34" charset="0"/>
                <a:cs typeface="Arial" panose="020B0604020202020204" pitchFamily="34" charset="0"/>
              </a:rPr>
              <a:t>provide tools for building graphical user interfaces (GUIs) and terminal-based applications.</a:t>
            </a:r>
          </a:p>
          <a:p>
            <a:r>
              <a:rPr lang="en-US" sz="2000" b="1" i="0" dirty="0">
                <a:solidFill>
                  <a:srgbClr val="0D0D0D"/>
                </a:solidFill>
                <a:effectLst/>
                <a:latin typeface="Arial" panose="020B0604020202020204" pitchFamily="34" charset="0"/>
                <a:cs typeface="Arial" panose="020B0604020202020204" pitchFamily="34" charset="0"/>
              </a:rPr>
              <a:t>Debugging and Profiling</a:t>
            </a:r>
            <a:r>
              <a:rPr lang="en-US" sz="2000" b="0" i="0" dirty="0">
                <a:solidFill>
                  <a:srgbClr val="0D0D0D"/>
                </a:solidFill>
                <a:effectLst/>
                <a:latin typeface="Arial" panose="020B0604020202020204" pitchFamily="34" charset="0"/>
                <a:cs typeface="Arial" panose="020B0604020202020204" pitchFamily="34" charset="0"/>
              </a:rPr>
              <a:t>: Modules like</a:t>
            </a:r>
            <a:r>
              <a:rPr lang="en-US" sz="2000" dirty="0">
                <a:solidFill>
                  <a:srgbClr val="0D0D0D"/>
                </a:solidFill>
                <a:latin typeface="Arial" panose="020B0604020202020204" pitchFamily="34" charset="0"/>
                <a:cs typeface="Arial" panose="020B0604020202020204" pitchFamily="34" charset="0"/>
              </a:rPr>
              <a:t> </a:t>
            </a:r>
            <a:r>
              <a:rPr lang="en-US" sz="2000" b="1" i="0" dirty="0">
                <a:solidFill>
                  <a:srgbClr val="0D0D0D"/>
                </a:solidFill>
                <a:effectLst/>
                <a:latin typeface="Arial" panose="020B0604020202020204" pitchFamily="34" charset="0"/>
                <a:cs typeface="Arial" panose="020B0604020202020204" pitchFamily="34" charset="0"/>
              </a:rPr>
              <a:t>pdb, trace, profile, cProfile, and timeit.</a:t>
            </a:r>
            <a:r>
              <a:rPr lang="en-US" sz="2000" b="0" i="0" dirty="0">
                <a:solidFill>
                  <a:srgbClr val="0D0D0D"/>
                </a:solidFill>
                <a:effectLst/>
                <a:latin typeface="Arial" panose="020B0604020202020204" pitchFamily="34" charset="0"/>
                <a:cs typeface="Arial" panose="020B0604020202020204" pitchFamily="34" charset="0"/>
              </a:rPr>
              <a:t> assist in debugging and profiling Python code, including interactive debugging, tracing, and performance measurement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7871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BC22-CF38-70A9-5665-67F395A5F356}"/>
              </a:ext>
            </a:extLst>
          </p:cNvPr>
          <p:cNvSpPr>
            <a:spLocks noGrp="1"/>
          </p:cNvSpPr>
          <p:nvPr>
            <p:ph type="title"/>
          </p:nvPr>
        </p:nvSpPr>
        <p:spPr>
          <a:xfrm>
            <a:off x="0" y="0"/>
            <a:ext cx="12599988" cy="89681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INIT METHOD cont.</a:t>
            </a:r>
            <a:endParaRPr lang="en-GB" sz="4000" dirty="0"/>
          </a:p>
        </p:txBody>
      </p:sp>
      <p:sp>
        <p:nvSpPr>
          <p:cNvPr id="3" name="Content Placeholder 2">
            <a:extLst>
              <a:ext uri="{FF2B5EF4-FFF2-40B4-BE49-F238E27FC236}">
                <a16:creationId xmlns:a16="http://schemas.microsoft.com/office/drawing/2014/main" id="{CAD80FC5-FE09-ECD0-1548-2CCCFE5CDD9A}"/>
              </a:ext>
            </a:extLst>
          </p:cNvPr>
          <p:cNvSpPr>
            <a:spLocks noGrp="1"/>
          </p:cNvSpPr>
          <p:nvPr>
            <p:ph idx="1"/>
          </p:nvPr>
        </p:nvSpPr>
        <p:spPr>
          <a:xfrm>
            <a:off x="0" y="896815"/>
            <a:ext cx="12599988" cy="6302498"/>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syntax of the constructor method is shown below</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To define the constructor, use the __init__() method to define the constructor;</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__init__(self, instance_variable):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self.instance_variable = instance_variable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__init__(self, parameter1/attribute1, parameter2/attribute2,…………):</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#Attribute definition</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self.parameter1 = parameter1</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self.parameter2 = parameter2</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#Initialize Attributes:</a:t>
            </a:r>
          </a:p>
          <a:p>
            <a:pPr marL="457200">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Initialize the attributes of the object, after instantiating the object of the class. The self argument only needs to be passed in the method definition and not when the method is called.</a:t>
            </a:r>
          </a:p>
          <a:p>
            <a:endParaRPr lang="en-GB" dirty="0"/>
          </a:p>
        </p:txBody>
      </p:sp>
    </p:spTree>
    <p:extLst>
      <p:ext uri="{BB962C8B-B14F-4D97-AF65-F5344CB8AC3E}">
        <p14:creationId xmlns:p14="http://schemas.microsoft.com/office/powerpoint/2010/main" val="29631645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67BA-8A20-24EE-4B09-A89CE60BDCF7}"/>
              </a:ext>
            </a:extLst>
          </p:cNvPr>
          <p:cNvSpPr>
            <a:spLocks noGrp="1"/>
          </p:cNvSpPr>
          <p:nvPr>
            <p:ph type="title"/>
          </p:nvPr>
        </p:nvSpPr>
        <p:spPr>
          <a:xfrm>
            <a:off x="0" y="0"/>
            <a:ext cx="12599988" cy="1055077"/>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INIT METHOD cont.</a:t>
            </a:r>
            <a:endParaRPr lang="en-GB" sz="4000" dirty="0"/>
          </a:p>
        </p:txBody>
      </p:sp>
      <p:sp>
        <p:nvSpPr>
          <p:cNvPr id="3" name="Content Placeholder 2">
            <a:extLst>
              <a:ext uri="{FF2B5EF4-FFF2-40B4-BE49-F238E27FC236}">
                <a16:creationId xmlns:a16="http://schemas.microsoft.com/office/drawing/2014/main" id="{25B6F489-5026-B862-87A3-FC3E0E51A9F4}"/>
              </a:ext>
            </a:extLst>
          </p:cNvPr>
          <p:cNvSpPr>
            <a:spLocks noGrp="1"/>
          </p:cNvSpPr>
          <p:nvPr>
            <p:ph idx="1"/>
          </p:nvPr>
        </p:nvSpPr>
        <p:spPr>
          <a:xfrm>
            <a:off x="866249" y="1055077"/>
            <a:ext cx="10867490" cy="5627077"/>
          </a:xfrm>
        </p:spPr>
        <p:txBody>
          <a:bodyPr>
            <a:normAutofit fontScale="70000" lnSpcReduction="20000"/>
          </a:bodyPr>
          <a:lstStyle/>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Example 1:</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class Car:</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def __init__(self, make, model, year):</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 Setting up attributes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self.make = make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a:t>
            </a:r>
            <a:r>
              <a:rPr lang="en-GB" sz="3200" dirty="0" err="1">
                <a:effectLst/>
                <a:latin typeface="Arial" panose="020B0604020202020204" pitchFamily="34" charset="0"/>
                <a:ea typeface="Calibri" panose="020F0502020204030204" pitchFamily="34" charset="0"/>
                <a:cs typeface="Arial" panose="020B0604020202020204" pitchFamily="34" charset="0"/>
              </a:rPr>
              <a:t>self.model</a:t>
            </a:r>
            <a:r>
              <a:rPr lang="en-GB" sz="3200" dirty="0">
                <a:effectLst/>
                <a:latin typeface="Arial" panose="020B0604020202020204" pitchFamily="34" charset="0"/>
                <a:ea typeface="Calibri" panose="020F0502020204030204" pitchFamily="34" charset="0"/>
                <a:cs typeface="Arial" panose="020B0604020202020204" pitchFamily="34" charset="0"/>
              </a:rPr>
              <a:t> = model</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a:t>
            </a:r>
            <a:r>
              <a:rPr lang="en-GB" sz="3200" dirty="0" err="1">
                <a:effectLst/>
                <a:latin typeface="Arial" panose="020B0604020202020204" pitchFamily="34" charset="0"/>
                <a:ea typeface="Calibri" panose="020F0502020204030204" pitchFamily="34" charset="0"/>
                <a:cs typeface="Arial" panose="020B0604020202020204" pitchFamily="34" charset="0"/>
              </a:rPr>
              <a:t>self.year</a:t>
            </a:r>
            <a:r>
              <a:rPr lang="en-GB" sz="3200" dirty="0">
                <a:effectLst/>
                <a:latin typeface="Arial" panose="020B0604020202020204" pitchFamily="34" charset="0"/>
                <a:ea typeface="Calibri" panose="020F0502020204030204" pitchFamily="34" charset="0"/>
                <a:cs typeface="Arial" panose="020B0604020202020204" pitchFamily="34" charset="0"/>
              </a:rPr>
              <a:t> = year</a:t>
            </a:r>
          </a:p>
          <a:p>
            <a:r>
              <a:rPr lang="en-GB" sz="3200" dirty="0">
                <a:solidFill>
                  <a:srgbClr val="000000"/>
                </a:solidFill>
                <a:effectLst/>
                <a:latin typeface="Arial" panose="020B0604020202020204" pitchFamily="34" charset="0"/>
                <a:ea typeface="Calibri" panose="020F0502020204030204" pitchFamily="34" charset="0"/>
                <a:cs typeface="Arial" panose="020B0604020202020204" pitchFamily="34" charset="0"/>
              </a:rPr>
              <a:t>Here, we set each self-reference equal to each parameter. For example:  self.make = make</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INSTANTIATE THE CLASS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When you create an instance of the class, the constructor is automatically called with the provided arguments.</a:t>
            </a:r>
          </a:p>
          <a:p>
            <a:endParaRPr lang="en-GB" dirty="0"/>
          </a:p>
        </p:txBody>
      </p:sp>
    </p:spTree>
    <p:extLst>
      <p:ext uri="{BB962C8B-B14F-4D97-AF65-F5344CB8AC3E}">
        <p14:creationId xmlns:p14="http://schemas.microsoft.com/office/powerpoint/2010/main" val="41354880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3084-2092-DC60-C728-6372F6212EC7}"/>
              </a:ext>
            </a:extLst>
          </p:cNvPr>
          <p:cNvSpPr>
            <a:spLocks noGrp="1"/>
          </p:cNvSpPr>
          <p:nvPr>
            <p:ph type="title"/>
          </p:nvPr>
        </p:nvSpPr>
        <p:spPr>
          <a:xfrm>
            <a:off x="0" y="0"/>
            <a:ext cx="12599988" cy="1063869"/>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INIT METHOD cont.</a:t>
            </a:r>
            <a:endParaRPr lang="en-GB" sz="4000" dirty="0"/>
          </a:p>
        </p:txBody>
      </p:sp>
      <p:sp>
        <p:nvSpPr>
          <p:cNvPr id="3" name="Content Placeholder 2">
            <a:extLst>
              <a:ext uri="{FF2B5EF4-FFF2-40B4-BE49-F238E27FC236}">
                <a16:creationId xmlns:a16="http://schemas.microsoft.com/office/drawing/2014/main" id="{F5F6E488-76AF-93BC-B3C8-C9F5E6E4902B}"/>
              </a:ext>
            </a:extLst>
          </p:cNvPr>
          <p:cNvSpPr>
            <a:spLocks noGrp="1"/>
          </p:cNvSpPr>
          <p:nvPr>
            <p:ph idx="1"/>
          </p:nvPr>
        </p:nvSpPr>
        <p:spPr>
          <a:xfrm>
            <a:off x="866249" y="1178169"/>
            <a:ext cx="10867490" cy="5565531"/>
          </a:xfrm>
        </p:spPr>
        <p:txBody>
          <a:bodyPr>
            <a:normAutofit fontScale="62500" lnSpcReduction="20000"/>
          </a:bodyPr>
          <a:lstStyle/>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The constructor is crucial for initializing the state of an object with the </a:t>
            </a:r>
            <a:r>
              <a:rPr lang="en-GB" sz="3200" b="1" dirty="0">
                <a:solidFill>
                  <a:srgbClr val="0F0F0F"/>
                </a:solidFill>
                <a:effectLst/>
                <a:latin typeface="Arial" panose="020B0604020202020204" pitchFamily="34" charset="0"/>
                <a:ea typeface="Calibri" panose="020F0502020204030204" pitchFamily="34" charset="0"/>
                <a:cs typeface="Arial" panose="020B0604020202020204" pitchFamily="34" charset="0"/>
              </a:rPr>
              <a:t>values</a:t>
            </a: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provided during instantiation. It sets the initial conditions for the object's attributes, allowing you to create instances of the class with specific properties.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 Creating instances of the Car class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car1 = Car("Toyota", "Camry", 2022)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car2 = Car("Tesla", "Model 3", 2023)</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print(car1.__dict__)</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output = {'make': 'Toyota', 'model': 'Camry', 'year': 2022}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print(car1.make)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output = Toyota</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print(car1.model)</a:t>
            </a:r>
          </a:p>
          <a:p>
            <a:r>
              <a:rPr lang="en-GB" sz="3200" dirty="0">
                <a:effectLst/>
                <a:latin typeface="Arial" panose="020B0604020202020204" pitchFamily="34" charset="0"/>
                <a:ea typeface="Calibri" panose="020F0502020204030204" pitchFamily="34" charset="0"/>
                <a:cs typeface="Arial" panose="020B0604020202020204" pitchFamily="34" charset="0"/>
              </a:rPr>
              <a:t>output = Camry</a:t>
            </a:r>
          </a:p>
          <a:p>
            <a:endParaRPr lang="en-GB" dirty="0"/>
          </a:p>
        </p:txBody>
      </p:sp>
    </p:spTree>
    <p:extLst>
      <p:ext uri="{BB962C8B-B14F-4D97-AF65-F5344CB8AC3E}">
        <p14:creationId xmlns:p14="http://schemas.microsoft.com/office/powerpoint/2010/main" val="21357091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0A90-9FCF-FC5D-81D4-28D41453F03F}"/>
              </a:ext>
            </a:extLst>
          </p:cNvPr>
          <p:cNvSpPr>
            <a:spLocks noGrp="1"/>
          </p:cNvSpPr>
          <p:nvPr>
            <p:ph type="title"/>
          </p:nvPr>
        </p:nvSpPr>
        <p:spPr>
          <a:xfrm>
            <a:off x="0" y="0"/>
            <a:ext cx="12599988" cy="1266093"/>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INIT METHOD cont.</a:t>
            </a:r>
            <a:endParaRPr lang="en-GB" sz="4000" dirty="0"/>
          </a:p>
        </p:txBody>
      </p:sp>
      <p:sp>
        <p:nvSpPr>
          <p:cNvPr id="3" name="Content Placeholder 2">
            <a:extLst>
              <a:ext uri="{FF2B5EF4-FFF2-40B4-BE49-F238E27FC236}">
                <a16:creationId xmlns:a16="http://schemas.microsoft.com/office/drawing/2014/main" id="{420C8B40-157C-403D-8C5D-ACE4CC81EAC0}"/>
              </a:ext>
            </a:extLst>
          </p:cNvPr>
          <p:cNvSpPr>
            <a:spLocks noGrp="1"/>
          </p:cNvSpPr>
          <p:nvPr>
            <p:ph idx="1"/>
          </p:nvPr>
        </p:nvSpPr>
        <p:spPr>
          <a:xfrm>
            <a:off x="866249" y="1397977"/>
            <a:ext cx="10867490" cy="5086405"/>
          </a:xfrm>
        </p:spPr>
        <p:txBody>
          <a:bodyPr>
            <a:normAutofit fontScale="70000" lnSpcReduction="20000"/>
          </a:bodyPr>
          <a:lstStyle/>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print(car1.year)</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output  = 2022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The constructor is called automatically with the provided arguments.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Attributes are initialized for each instance.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In the above example: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The __init__ method is the constructor.</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It takes the self-parameter, which refers to the instance being created, and additional parameters (make, model, year) to initialize the objects attributes.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When you create an instance of the Car class (car1 and car2), the __</a:t>
            </a:r>
            <a:r>
              <a:rPr lang="en-GB" sz="3200" dirty="0" err="1">
                <a:effectLst/>
                <a:latin typeface="Arial" panose="020B0604020202020204" pitchFamily="34" charset="0"/>
                <a:ea typeface="Calibri" panose="020F0502020204030204" pitchFamily="34" charset="0"/>
                <a:cs typeface="Arial" panose="020B0604020202020204" pitchFamily="34" charset="0"/>
              </a:rPr>
              <a:t>init__method</a:t>
            </a:r>
            <a:r>
              <a:rPr lang="en-GB" sz="3200" dirty="0">
                <a:effectLst/>
                <a:latin typeface="Arial" panose="020B0604020202020204" pitchFamily="34" charset="0"/>
                <a:ea typeface="Calibri" panose="020F0502020204030204" pitchFamily="34" charset="0"/>
                <a:cs typeface="Arial" panose="020B0604020202020204" pitchFamily="34" charset="0"/>
              </a:rPr>
              <a:t> is automatically called with the specified arguments.</a:t>
            </a:r>
          </a:p>
          <a:p>
            <a:endParaRPr lang="en-GB" dirty="0"/>
          </a:p>
        </p:txBody>
      </p:sp>
    </p:spTree>
    <p:extLst>
      <p:ext uri="{BB962C8B-B14F-4D97-AF65-F5344CB8AC3E}">
        <p14:creationId xmlns:p14="http://schemas.microsoft.com/office/powerpoint/2010/main" val="42706055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5EA4-06AA-8962-987B-B8F91961683F}"/>
              </a:ext>
            </a:extLst>
          </p:cNvPr>
          <p:cNvSpPr>
            <a:spLocks noGrp="1"/>
          </p:cNvSpPr>
          <p:nvPr>
            <p:ph type="title"/>
          </p:nvPr>
        </p:nvSpPr>
        <p:spPr>
          <a:xfrm>
            <a:off x="0" y="1"/>
            <a:ext cx="12599988" cy="95836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a:t>
            </a:r>
            <a:endParaRPr lang="en-GB" sz="4000" dirty="0"/>
          </a:p>
        </p:txBody>
      </p:sp>
      <p:sp>
        <p:nvSpPr>
          <p:cNvPr id="3" name="Content Placeholder 2">
            <a:extLst>
              <a:ext uri="{FF2B5EF4-FFF2-40B4-BE49-F238E27FC236}">
                <a16:creationId xmlns:a16="http://schemas.microsoft.com/office/drawing/2014/main" id="{53543DFC-DE21-1B3C-01CE-57502A33283D}"/>
              </a:ext>
            </a:extLst>
          </p:cNvPr>
          <p:cNvSpPr>
            <a:spLocks noGrp="1"/>
          </p:cNvSpPr>
          <p:nvPr>
            <p:ph idx="1"/>
          </p:nvPr>
        </p:nvSpPr>
        <p:spPr>
          <a:xfrm>
            <a:off x="866249" y="1116623"/>
            <a:ext cx="10867490" cy="5367759"/>
          </a:xfrm>
        </p:spPr>
        <p:txBody>
          <a:bodyPr>
            <a:normAutofit fontScale="70000" lnSpcReduction="20000"/>
          </a:bodyPr>
          <a:lstStyle/>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 Python, an instance method is a method that operates on an instance of a class and has access to instance level variables. It is the most common type of method in object-oriented programming (OOP). Instance methods have access to the instance itself through the ”self”</a:t>
            </a:r>
            <a:r>
              <a:rPr lang="en-GB" sz="3200" dirty="0">
                <a:effectLst/>
                <a:latin typeface="Arial" panose="020B0604020202020204" pitchFamily="34" charset="0"/>
                <a:ea typeface="Calibri" panose="020F0502020204030204" pitchFamily="34" charset="0"/>
                <a:cs typeface="Arial" panose="020B0604020202020204" pitchFamily="34" charset="0"/>
              </a:rPr>
              <a:t>-parameter</a:t>
            </a: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and they can operate on the instance's attributes. </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Below is the breakdown of how to use the instance methods;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Define a method within the class and include the self-parameter as the first parameter.</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Below is the syntax of instance methods: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Class MyClass: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def __init__(self, instance_variable):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self.instance_variable = instance_variable</a:t>
            </a:r>
          </a:p>
          <a:p>
            <a:endParaRPr lang="en-GB" dirty="0"/>
          </a:p>
        </p:txBody>
      </p:sp>
    </p:spTree>
    <p:extLst>
      <p:ext uri="{BB962C8B-B14F-4D97-AF65-F5344CB8AC3E}">
        <p14:creationId xmlns:p14="http://schemas.microsoft.com/office/powerpoint/2010/main" val="1824115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D7AB-5A73-B322-5671-B54DB5DFC45D}"/>
              </a:ext>
            </a:extLst>
          </p:cNvPr>
          <p:cNvSpPr>
            <a:spLocks noGrp="1"/>
          </p:cNvSpPr>
          <p:nvPr>
            <p:ph type="title"/>
          </p:nvPr>
        </p:nvSpPr>
        <p:spPr>
          <a:xfrm>
            <a:off x="0" y="0"/>
            <a:ext cx="12599988" cy="96715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 cont.</a:t>
            </a:r>
            <a:endParaRPr lang="en-GB" sz="4000" dirty="0"/>
          </a:p>
        </p:txBody>
      </p:sp>
      <p:sp>
        <p:nvSpPr>
          <p:cNvPr id="3" name="Content Placeholder 2">
            <a:extLst>
              <a:ext uri="{FF2B5EF4-FFF2-40B4-BE49-F238E27FC236}">
                <a16:creationId xmlns:a16="http://schemas.microsoft.com/office/drawing/2014/main" id="{9CB75596-2E5B-9819-C0DD-C1BB9140D125}"/>
              </a:ext>
            </a:extLst>
          </p:cNvPr>
          <p:cNvSpPr>
            <a:spLocks noGrp="1"/>
          </p:cNvSpPr>
          <p:nvPr>
            <p:ph idx="1"/>
          </p:nvPr>
        </p:nvSpPr>
        <p:spPr>
          <a:xfrm>
            <a:off x="866249" y="1063869"/>
            <a:ext cx="10867490" cy="5420513"/>
          </a:xfrm>
        </p:spPr>
        <p:txBody>
          <a:bodyPr>
            <a:normAutofit lnSpcReduction="10000"/>
          </a:bodyPr>
          <a:lstStyle/>
          <a:p>
            <a:pPr>
              <a:lnSpc>
                <a:spcPct val="107000"/>
              </a:lnSpc>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def instance_method(self):</a:t>
            </a:r>
          </a:p>
          <a:p>
            <a:pPr>
              <a:lnSpc>
                <a:spcPct val="107000"/>
              </a:lnSpc>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        print(f“instance method called with {self.instance_variable}")</a:t>
            </a: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def instance_method(self, parameter1/attribute1, parameter2/attribute2):</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 block of codes</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Access the instance variables:</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Inside the body of an instance method , you have access to the instance’s attributes using the self-parameter.</a:t>
            </a: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def instance_method(self):</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result = self.attribute1 + self.attribute2</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return result</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5237107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3566-CE88-E7DB-44D3-02401E913A4A}"/>
              </a:ext>
            </a:extLst>
          </p:cNvPr>
          <p:cNvSpPr>
            <a:spLocks noGrp="1"/>
          </p:cNvSpPr>
          <p:nvPr>
            <p:ph type="title"/>
          </p:nvPr>
        </p:nvSpPr>
        <p:spPr>
          <a:xfrm>
            <a:off x="0" y="0"/>
            <a:ext cx="12599988" cy="1002323"/>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 cont.</a:t>
            </a:r>
            <a:endParaRPr lang="en-GB" sz="4000" dirty="0"/>
          </a:p>
        </p:txBody>
      </p:sp>
      <p:sp>
        <p:nvSpPr>
          <p:cNvPr id="3" name="Content Placeholder 2">
            <a:extLst>
              <a:ext uri="{FF2B5EF4-FFF2-40B4-BE49-F238E27FC236}">
                <a16:creationId xmlns:a16="http://schemas.microsoft.com/office/drawing/2014/main" id="{8E1A17EC-D156-BA27-5434-8B2B02249B30}"/>
              </a:ext>
            </a:extLst>
          </p:cNvPr>
          <p:cNvSpPr>
            <a:spLocks noGrp="1"/>
          </p:cNvSpPr>
          <p:nvPr>
            <p:ph idx="1"/>
          </p:nvPr>
        </p:nvSpPr>
        <p:spPr>
          <a:xfrm>
            <a:off x="866249" y="1248507"/>
            <a:ext cx="10867490" cy="5530361"/>
          </a:xfrm>
        </p:spPr>
        <p:txBody>
          <a:bodyPr>
            <a:normAutofit fontScale="62500" lnSpcReduction="20000"/>
          </a:bodyPr>
          <a:lstStyle/>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Call the instance method;</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Call the instance method on an instance of the class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Instance = MyClass()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Obj = MyClass()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Instance.instance_method()</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obj.instance_method()</a:t>
            </a: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Example1</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class Dog:</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def __init__(self, name, age):</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self.name = name</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a:t>
            </a:r>
            <a:r>
              <a:rPr lang="en-GB" sz="3200" dirty="0" err="1">
                <a:solidFill>
                  <a:srgbClr val="0F0F0F"/>
                </a:solidFill>
                <a:effectLst/>
                <a:latin typeface="Arial" panose="020B0604020202020204" pitchFamily="34" charset="0"/>
                <a:ea typeface="Calibri" panose="020F0502020204030204" pitchFamily="34" charset="0"/>
                <a:cs typeface="Arial" panose="020B0604020202020204" pitchFamily="34" charset="0"/>
              </a:rPr>
              <a:t>self.age</a:t>
            </a: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 age</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588294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7D01-4AF1-DBA6-1D9C-25E34EEEC414}"/>
              </a:ext>
            </a:extLst>
          </p:cNvPr>
          <p:cNvSpPr>
            <a:spLocks noGrp="1"/>
          </p:cNvSpPr>
          <p:nvPr>
            <p:ph type="title"/>
          </p:nvPr>
        </p:nvSpPr>
        <p:spPr>
          <a:xfrm>
            <a:off x="0" y="0"/>
            <a:ext cx="12599988" cy="123971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 cont.</a:t>
            </a:r>
            <a:endParaRPr lang="en-GB" sz="4000" dirty="0"/>
          </a:p>
        </p:txBody>
      </p:sp>
      <p:sp>
        <p:nvSpPr>
          <p:cNvPr id="3" name="Content Placeholder 2">
            <a:extLst>
              <a:ext uri="{FF2B5EF4-FFF2-40B4-BE49-F238E27FC236}">
                <a16:creationId xmlns:a16="http://schemas.microsoft.com/office/drawing/2014/main" id="{6A53F1B0-8FB2-821B-45ED-9FF681B7B89F}"/>
              </a:ext>
            </a:extLst>
          </p:cNvPr>
          <p:cNvSpPr>
            <a:spLocks noGrp="1"/>
          </p:cNvSpPr>
          <p:nvPr>
            <p:ph idx="1"/>
          </p:nvPr>
        </p:nvSpPr>
        <p:spPr>
          <a:xfrm>
            <a:off x="866249" y="1310054"/>
            <a:ext cx="10867490" cy="5174328"/>
          </a:xfrm>
        </p:spPr>
        <p:txBody>
          <a:bodyPr>
            <a:normAutofit lnSpcReduction="10000"/>
          </a:bodyPr>
          <a:lstStyle/>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def bark(self):</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print(f"{self.name} is barking!")</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def celebrate_birthday(self):</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self.age += 1</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print(f"{self.name} is now {self.age} years old!")</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Creating instances of the Dog class</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dog1 = Dog("Buddy", 3)</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dog2 = Dog("Max", 5)</a:t>
            </a: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 Calling instance methods</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0469355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5F16-8EA5-CBA0-7ADA-4ADBF6884DA2}"/>
              </a:ext>
            </a:extLst>
          </p:cNvPr>
          <p:cNvSpPr>
            <a:spLocks noGrp="1"/>
          </p:cNvSpPr>
          <p:nvPr>
            <p:ph type="title"/>
          </p:nvPr>
        </p:nvSpPr>
        <p:spPr>
          <a:xfrm>
            <a:off x="0" y="1"/>
            <a:ext cx="12599988" cy="115179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 cont.</a:t>
            </a:r>
            <a:endParaRPr lang="en-GB" sz="4000" dirty="0"/>
          </a:p>
        </p:txBody>
      </p:sp>
      <p:sp>
        <p:nvSpPr>
          <p:cNvPr id="3" name="Content Placeholder 2">
            <a:extLst>
              <a:ext uri="{FF2B5EF4-FFF2-40B4-BE49-F238E27FC236}">
                <a16:creationId xmlns:a16="http://schemas.microsoft.com/office/drawing/2014/main" id="{F2DB4BB2-2172-0E7B-F8CB-F65519946D3B}"/>
              </a:ext>
            </a:extLst>
          </p:cNvPr>
          <p:cNvSpPr>
            <a:spLocks noGrp="1"/>
          </p:cNvSpPr>
          <p:nvPr>
            <p:ph idx="1"/>
          </p:nvPr>
        </p:nvSpPr>
        <p:spPr>
          <a:xfrm>
            <a:off x="866249" y="1327637"/>
            <a:ext cx="10867490" cy="5389685"/>
          </a:xfrm>
        </p:spPr>
        <p:txBody>
          <a:bodyPr>
            <a:normAutofit/>
          </a:bodyPr>
          <a:lstStyle/>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dog1.bark()</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dog2.celebrate_birthday ()</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print(dog1.bark())</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output = Buddy is barking!</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Output = Max is now 6 years old!</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Output = Buddy is barking!</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 the above example, bark and celebrate are the instance methods, they operate on the instances variables(name and age) using the self-parameter.</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Instance methods are called on instances of the class.</a:t>
            </a:r>
          </a:p>
          <a:p>
            <a:endParaRPr lang="en-GB" dirty="0"/>
          </a:p>
        </p:txBody>
      </p:sp>
    </p:spTree>
    <p:extLst>
      <p:ext uri="{BB962C8B-B14F-4D97-AF65-F5344CB8AC3E}">
        <p14:creationId xmlns:p14="http://schemas.microsoft.com/office/powerpoint/2010/main" val="28214650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5A23-F96A-3CFD-3436-1D3127FB4036}"/>
              </a:ext>
            </a:extLst>
          </p:cNvPr>
          <p:cNvSpPr>
            <a:spLocks noGrp="1"/>
          </p:cNvSpPr>
          <p:nvPr>
            <p:ph type="title"/>
          </p:nvPr>
        </p:nvSpPr>
        <p:spPr>
          <a:xfrm>
            <a:off x="0" y="0"/>
            <a:ext cx="12599988" cy="1774831"/>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INSTANCE METHOD cont.</a:t>
            </a:r>
            <a:endParaRPr lang="en-GB" sz="4000" dirty="0"/>
          </a:p>
        </p:txBody>
      </p:sp>
      <p:sp>
        <p:nvSpPr>
          <p:cNvPr id="3" name="Content Placeholder 2">
            <a:extLst>
              <a:ext uri="{FF2B5EF4-FFF2-40B4-BE49-F238E27FC236}">
                <a16:creationId xmlns:a16="http://schemas.microsoft.com/office/drawing/2014/main" id="{854F7569-6EBB-37CA-9F5E-327E99B4169E}"/>
              </a:ext>
            </a:extLst>
          </p:cNvPr>
          <p:cNvSpPr>
            <a:spLocks noGrp="1"/>
          </p:cNvSpPr>
          <p:nvPr>
            <p:ph idx="1"/>
          </p:nvPr>
        </p:nvSpPr>
        <p:spPr/>
        <p:txBody>
          <a:bodyPr>
            <a:normAutofit/>
          </a:bodyPr>
          <a:lstStyle/>
          <a:p>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Instance methods are fundamental to OOP in Python. </a:t>
            </a:r>
          </a:p>
          <a:p>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They are used to model the behaviour of objects, </a:t>
            </a:r>
          </a:p>
          <a:p>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allowing them to perform actions and interact with their own data. </a:t>
            </a:r>
          </a:p>
          <a:p>
            <a:r>
              <a:rPr lang="en-GB" sz="2200" dirty="0">
                <a:solidFill>
                  <a:srgbClr val="0F0F0F"/>
                </a:solidFill>
                <a:latin typeface="Arial" panose="020B0604020202020204" pitchFamily="34" charset="0"/>
                <a:ea typeface="Calibri" panose="020F0502020204030204" pitchFamily="34" charset="0"/>
                <a:cs typeface="Arial" panose="020B0604020202020204" pitchFamily="34" charset="0"/>
              </a:rPr>
              <a:t>The self-parameter is a reference to the instance itself and is automatically passed when the method is called on an instance.</a:t>
            </a:r>
          </a:p>
          <a:p>
            <a:endParaRPr lang="en-GB" sz="2200" dirty="0">
              <a:solidFill>
                <a:srgbClr val="0F0F0F"/>
              </a:solidFill>
              <a:latin typeface="Arial" panose="020B0604020202020204" pitchFamily="34" charset="0"/>
              <a:ea typeface="Calibri" panose="020F0502020204030204" pitchFamily="34" charset="0"/>
              <a:cs typeface="Arial" panose="020B0604020202020204" pitchFamily="34" charset="0"/>
            </a:endParaRPr>
          </a:p>
          <a:p>
            <a:r>
              <a:rPr lang="en-GB" sz="2200" dirty="0">
                <a:solidFill>
                  <a:srgbClr val="0F0F0F"/>
                </a:solidFill>
                <a:effectLst/>
                <a:latin typeface="Arial" panose="020B0604020202020204" pitchFamily="34" charset="0"/>
                <a:ea typeface="Calibri" panose="020F0502020204030204" pitchFamily="34" charset="0"/>
                <a:cs typeface="Arial" panose="020B0604020202020204" pitchFamily="34" charset="0"/>
              </a:rPr>
              <a:t>This enables the method to access and modify the instance's attributes.</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44689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640-11D1-C732-DEC4-5ADF4980C5B2}"/>
              </a:ext>
            </a:extLst>
          </p:cNvPr>
          <p:cNvSpPr>
            <a:spLocks noGrp="1"/>
          </p:cNvSpPr>
          <p:nvPr>
            <p:ph type="title"/>
          </p:nvPr>
        </p:nvSpPr>
        <p:spPr>
          <a:xfrm>
            <a:off x="-1" y="1"/>
            <a:ext cx="12599989" cy="1107830"/>
          </a:xfrm>
          <a:solidFill>
            <a:srgbClr val="FFFF00"/>
          </a:solidFill>
        </p:spPr>
        <p:txBody>
          <a:bodyPr/>
          <a:lstStyle/>
          <a:p>
            <a:pPr algn="ctr"/>
            <a:r>
              <a:rPr lang="en-US" b="1" dirty="0">
                <a:solidFill>
                  <a:srgbClr val="00B050"/>
                </a:solidFill>
                <a:latin typeface="Arial" panose="020B0604020202020204" pitchFamily="34" charset="0"/>
                <a:cs typeface="Arial" panose="020B0604020202020204" pitchFamily="34" charset="0"/>
              </a:rPr>
              <a:t>PYTHON MODULES cont.</a:t>
            </a:r>
            <a:endParaRPr lang="en-US" dirty="0"/>
          </a:p>
        </p:txBody>
      </p:sp>
      <p:sp>
        <p:nvSpPr>
          <p:cNvPr id="3" name="Content Placeholder 2">
            <a:extLst>
              <a:ext uri="{FF2B5EF4-FFF2-40B4-BE49-F238E27FC236}">
                <a16:creationId xmlns:a16="http://schemas.microsoft.com/office/drawing/2014/main" id="{BDB95A49-4A72-A0DD-E733-63519D16ABC3}"/>
              </a:ext>
            </a:extLst>
          </p:cNvPr>
          <p:cNvSpPr>
            <a:spLocks noGrp="1"/>
          </p:cNvSpPr>
          <p:nvPr>
            <p:ph idx="1"/>
          </p:nvPr>
        </p:nvSpPr>
        <p:spPr>
          <a:xfrm>
            <a:off x="0" y="1107831"/>
            <a:ext cx="12599988" cy="6091482"/>
          </a:xfrm>
        </p:spPr>
        <p:txBody>
          <a:bodyPr>
            <a:normAutofit lnSpcReduction="10000"/>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200" kern="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abc, aifc, argparse, array, ast, asynchat, asyncio, asyncore, atexit, audioop, base64, bdb, binascii, binhex, bisect, builtins, bz2, calendar, cgi, gitb, chunk, cmath, cmd, code, codecs, codeop, collections, colorsys, compileall, concurrent, configparser, contextlib, copy, copyreg, csv, ctypes, curses, dataclasses, datetime, dbm, decimal, difflib, dis, doctest, email, encodings, ensurepip, enum, errno, faulthandler, fcntl, filecmp, fileinput, fnmatch, formatter, fractions, ftplib, functools, gc, getopt, getpass, gettext, glob, gzip, hashlib, heapq, hmac, html, http, imaplib, imghdr, imp, importlib, inspect, io, ipaddress, itertools, json, keyword, lib2to3, linecache, locale, logging, lzma, mailbox, mailcap, marshal, math, mimetypes, mmap, modulefinder, msilib, msvcrt, multiprocessing, netrc, nis, nntplib, numbers, operator, optparse, os, parser, pathlib, pdb, pickle, pickletools, pipes, pkgutil, platform, plistlib, poplib, posix, pprint, profile, pstats, pty, pwd, py_compile, pyclbr, pydoc, queue, quopri, random, re, readline, reprlib, resource, rlcompleter, runpy, sched, secrets, select, selectors, shelve, shlex, shutil, signal, site, smtpd, smtplib, sndhdr, socket, socketserver, spwd, sqlite3, ssl, stat, statistics, string, stringprep, struct, subprocess, sunau, symbol, symtable, sys, sysconfig, tabnanny,</a:t>
            </a:r>
            <a:endParaRPr lang="en-US" sz="2200" kern="100" dirty="0">
              <a:solidFill>
                <a:srgbClr val="0D0D0D"/>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200" kern="0" dirty="0">
                <a:solidFill>
                  <a:srgbClr val="0D0D0D"/>
                </a:solidFill>
                <a:effectLst/>
                <a:latin typeface="Arial" panose="020B0604020202020204" pitchFamily="34" charset="0"/>
                <a:ea typeface="Times New Roman" panose="02020603050405020304" pitchFamily="18" charset="0"/>
                <a:cs typeface="Arial" panose="020B0604020202020204" pitchFamily="34" charset="0"/>
              </a:rPr>
              <a:t>tarfile, telnetlib, tempfile, termios, test, textwrap, threading, time, timeit, tkinter, token, tokenize, traceback, tracemalloc, tty, turtle, types, typing, unicodedata, unittest, urllib, uu, uuid, venv, warnings, wave, weakref, webbrowser, wsgiref, xdrlib, xml, xmlrpc, xxlimited, xxsubtype, zipfile, zipimport, zlib.</a:t>
            </a:r>
            <a:endParaRPr lang="en-US" sz="2200" kern="100" dirty="0">
              <a:solidFill>
                <a:srgbClr val="0D0D0D"/>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549908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8E2A-5771-D9B6-8CA2-446EB79A00C8}"/>
              </a:ext>
            </a:extLst>
          </p:cNvPr>
          <p:cNvSpPr>
            <a:spLocks noGrp="1"/>
          </p:cNvSpPr>
          <p:nvPr>
            <p:ph type="title"/>
          </p:nvPr>
        </p:nvSpPr>
        <p:spPr>
          <a:xfrm>
            <a:off x="0" y="0"/>
            <a:ext cx="12599988" cy="1178169"/>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CLASS METHOD</a:t>
            </a:r>
            <a:endParaRPr lang="en-GB" sz="4000" dirty="0"/>
          </a:p>
        </p:txBody>
      </p:sp>
      <p:sp>
        <p:nvSpPr>
          <p:cNvPr id="3" name="Content Placeholder 2">
            <a:extLst>
              <a:ext uri="{FF2B5EF4-FFF2-40B4-BE49-F238E27FC236}">
                <a16:creationId xmlns:a16="http://schemas.microsoft.com/office/drawing/2014/main" id="{7771A7EC-32CC-C9BD-3FC5-081C9F7D10C3}"/>
              </a:ext>
            </a:extLst>
          </p:cNvPr>
          <p:cNvSpPr>
            <a:spLocks noGrp="1"/>
          </p:cNvSpPr>
          <p:nvPr>
            <p:ph idx="1"/>
          </p:nvPr>
        </p:nvSpPr>
        <p:spPr>
          <a:xfrm>
            <a:off x="866249" y="1266092"/>
            <a:ext cx="10867490" cy="5218290"/>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In python, a class method is a method that is bound to the class and not to the instance of the class.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class_method is a method decorated with @classmethod and can be called on the class itself. It has access to class-level variables.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It is defined using the @classmethod decorator.</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methods takes the class itself as their first parameter, traditionally named “cls”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This allows class methods to access and modify class level attributes rather than instance level attributes.</a:t>
            </a:r>
          </a:p>
          <a:p>
            <a:r>
              <a:rPr lang="en-GB" sz="2000" dirty="0">
                <a:effectLst/>
                <a:latin typeface="Arial" panose="020B0604020202020204" pitchFamily="34" charset="0"/>
                <a:ea typeface="Calibri" panose="020F0502020204030204" pitchFamily="34" charset="0"/>
                <a:cs typeface="Arial" panose="020B0604020202020204" pitchFamily="34" charset="0"/>
              </a:rPr>
              <a:t>We use “@classmethod” decorator to define a method that operates on the class rather than an instance.</a:t>
            </a:r>
          </a:p>
          <a:p>
            <a:r>
              <a:rPr lang="en-US" sz="2000" b="0" i="0" dirty="0">
                <a:solidFill>
                  <a:srgbClr val="374151"/>
                </a:solidFill>
                <a:effectLst/>
                <a:latin typeface="Arial" panose="020B0604020202020204" pitchFamily="34" charset="0"/>
                <a:cs typeface="Arial" panose="020B0604020202020204" pitchFamily="34" charset="0"/>
              </a:rPr>
              <a:t>Class methods are accessed using the class name and can be accessed without creating a class object.</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8775121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FFB6-8ED5-0C4B-DD72-D996BB20103D}"/>
              </a:ext>
            </a:extLst>
          </p:cNvPr>
          <p:cNvSpPr>
            <a:spLocks noGrp="1"/>
          </p:cNvSpPr>
          <p:nvPr>
            <p:ph type="title"/>
          </p:nvPr>
        </p:nvSpPr>
        <p:spPr>
          <a:xfrm>
            <a:off x="0" y="0"/>
            <a:ext cx="12599988" cy="1774831"/>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CLASS METHOD cont.</a:t>
            </a:r>
            <a:endParaRPr lang="en-GB" sz="4000" dirty="0"/>
          </a:p>
        </p:txBody>
      </p:sp>
      <p:sp>
        <p:nvSpPr>
          <p:cNvPr id="3" name="Content Placeholder 2">
            <a:extLst>
              <a:ext uri="{FF2B5EF4-FFF2-40B4-BE49-F238E27FC236}">
                <a16:creationId xmlns:a16="http://schemas.microsoft.com/office/drawing/2014/main" id="{1C8C53D5-BAA8-F9B3-FD85-BBC8EB08E640}"/>
              </a:ext>
            </a:extLst>
          </p:cNvPr>
          <p:cNvSpPr>
            <a:spLocks noGrp="1"/>
          </p:cNvSpPr>
          <p:nvPr>
            <p:ph idx="1"/>
          </p:nvPr>
        </p:nvSpPr>
        <p:spPr/>
        <p:txBody>
          <a:bodyPr>
            <a:normAutofit fontScale="70000" lnSpcReduction="20000"/>
          </a:bodyPr>
          <a:lstStyle/>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class MyClass: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class_variable = "I am a class variable"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def __init__(self, instance_variable):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self.instance_variable = instance_variable</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def instance_method(self):</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print(f"Instance method called with {self.instance_variable}")</a:t>
            </a:r>
          </a:p>
          <a:p>
            <a:r>
              <a:rPr lang="en-GB" sz="3200" dirty="0">
                <a:effectLst/>
                <a:latin typeface="Arial" panose="020B0604020202020204" pitchFamily="34" charset="0"/>
                <a:ea typeface="Calibri" panose="020F0502020204030204" pitchFamily="34" charset="0"/>
                <a:cs typeface="Arial" panose="020B0604020202020204" pitchFamily="34" charset="0"/>
              </a:rPr>
              <a:t>@classmethod</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def class_method(cls, parameter1, parameter2):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return </a:t>
            </a:r>
            <a:r>
              <a:rPr lang="en-GB" sz="3200" dirty="0" err="1">
                <a:effectLst/>
                <a:latin typeface="Arial" panose="020B0604020202020204" pitchFamily="34" charset="0"/>
                <a:ea typeface="Calibri" panose="020F0502020204030204" pitchFamily="34" charset="0"/>
                <a:cs typeface="Arial" panose="020B0604020202020204" pitchFamily="34" charset="0"/>
              </a:rPr>
              <a:t>cls.class_variable</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1903706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C67B-5663-254E-132B-C15F85BEE0DC}"/>
              </a:ext>
            </a:extLst>
          </p:cNvPr>
          <p:cNvSpPr>
            <a:spLocks noGrp="1"/>
          </p:cNvSpPr>
          <p:nvPr>
            <p:ph type="title"/>
          </p:nvPr>
        </p:nvSpPr>
        <p:spPr>
          <a:xfrm>
            <a:off x="0" y="1"/>
            <a:ext cx="12599988" cy="108813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CLASS METHOD cont.</a:t>
            </a:r>
            <a:endParaRPr lang="en-GB" sz="4000" dirty="0"/>
          </a:p>
        </p:txBody>
      </p:sp>
      <p:sp>
        <p:nvSpPr>
          <p:cNvPr id="3" name="Content Placeholder 2">
            <a:extLst>
              <a:ext uri="{FF2B5EF4-FFF2-40B4-BE49-F238E27FC236}">
                <a16:creationId xmlns:a16="http://schemas.microsoft.com/office/drawing/2014/main" id="{9107E334-99ED-8C68-959F-65D5CD4621C3}"/>
              </a:ext>
            </a:extLst>
          </p:cNvPr>
          <p:cNvSpPr>
            <a:spLocks noGrp="1"/>
          </p:cNvSpPr>
          <p:nvPr>
            <p:ph idx="1"/>
          </p:nvPr>
        </p:nvSpPr>
        <p:spPr>
          <a:xfrm>
            <a:off x="866249" y="1088136"/>
            <a:ext cx="10867490" cy="6111176"/>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To access the class method, you can access class-level variables using the “cls” parameter.</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class_method(cls):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print(f"Accessing class variable: {cls.class_variable}")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class_method(cls):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print(f"Class method called with {cls.class_variable}")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Call the class method: U can call the class method using the class name with dot notation.</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Print(MyClass.class_method())                  #calling the </a:t>
            </a:r>
            <a:r>
              <a:rPr lang="en-GB" sz="2000" dirty="0" err="1">
                <a:effectLst/>
                <a:latin typeface="Arial" panose="020B0604020202020204" pitchFamily="34" charset="0"/>
                <a:ea typeface="Calibri" panose="020F0502020204030204" pitchFamily="34" charset="0"/>
                <a:cs typeface="Arial" panose="020B0604020202020204" pitchFamily="34" charset="0"/>
              </a:rPr>
              <a:t>class_method</a:t>
            </a:r>
            <a:r>
              <a:rPr lang="en-GB" sz="20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endParaRPr lang="en-GB"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3053635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85B6-93ED-DA84-5510-6640D801E7C9}"/>
              </a:ext>
            </a:extLst>
          </p:cNvPr>
          <p:cNvSpPr>
            <a:spLocks noGrp="1"/>
          </p:cNvSpPr>
          <p:nvPr>
            <p:ph type="title"/>
          </p:nvPr>
        </p:nvSpPr>
        <p:spPr>
          <a:xfrm>
            <a:off x="0" y="0"/>
            <a:ext cx="12599988" cy="1459523"/>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CLASS METHOD cont.</a:t>
            </a:r>
            <a:endParaRPr lang="en-GB" sz="4000" dirty="0"/>
          </a:p>
        </p:txBody>
      </p:sp>
      <p:sp>
        <p:nvSpPr>
          <p:cNvPr id="3" name="Content Placeholder 2">
            <a:extLst>
              <a:ext uri="{FF2B5EF4-FFF2-40B4-BE49-F238E27FC236}">
                <a16:creationId xmlns:a16="http://schemas.microsoft.com/office/drawing/2014/main" id="{9F19651C-0022-7087-375C-2BA58180A6FE}"/>
              </a:ext>
            </a:extLst>
          </p:cNvPr>
          <p:cNvSpPr>
            <a:spLocks noGrp="1"/>
          </p:cNvSpPr>
          <p:nvPr>
            <p:ph idx="1"/>
          </p:nvPr>
        </p:nvSpPr>
        <p:spPr/>
        <p:txBody>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Calling a class 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When calling a class method, you don’t need to create an instance of the class. The method is called on the class itself, and the class is passed as the first parameter (cls). </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methods are often used for tasks that involve the class and don’t depend on the specific instance state.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To declare a method as a class method, we use the decorator @classmethod.</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cls is used to refer to the class just like self is used to refer to the object of the class.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Just like instance methods, all class methods must have at least one argument, “cls”</a:t>
            </a:r>
          </a:p>
          <a:p>
            <a:pPr>
              <a:lnSpc>
                <a:spcPct val="107000"/>
              </a:lnSpc>
              <a:spcAft>
                <a:spcPts val="800"/>
              </a:spcAft>
            </a:pPr>
            <a:r>
              <a:rPr lang="en-GB" sz="2000" dirty="0" err="1">
                <a:effectLst/>
                <a:latin typeface="Arial" panose="020B0604020202020204" pitchFamily="34" charset="0"/>
                <a:ea typeface="Calibri" panose="020F0502020204030204" pitchFamily="34" charset="0"/>
                <a:cs typeface="Arial" panose="020B0604020202020204" pitchFamily="34" charset="0"/>
              </a:rPr>
              <a:t>MyClass.class_method</a:t>
            </a:r>
            <a:r>
              <a:rPr lang="en-GB" sz="2000" dirty="0">
                <a:effectLst/>
                <a:latin typeface="Arial" panose="020B0604020202020204" pitchFamily="34" charset="0"/>
                <a:ea typeface="Calibri" panose="020F0502020204030204" pitchFamily="34" charset="0"/>
                <a:cs typeface="Arial" panose="020B0604020202020204" pitchFamily="34" charset="0"/>
              </a:rPr>
              <a:t>()</a:t>
            </a:r>
          </a:p>
          <a:p>
            <a:endParaRPr lang="en-GB" dirty="0"/>
          </a:p>
        </p:txBody>
      </p:sp>
    </p:spTree>
    <p:extLst>
      <p:ext uri="{BB962C8B-B14F-4D97-AF65-F5344CB8AC3E}">
        <p14:creationId xmlns:p14="http://schemas.microsoft.com/office/powerpoint/2010/main" val="12420002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15A-7563-76D3-798A-45ACD13BACC9}"/>
              </a:ext>
            </a:extLst>
          </p:cNvPr>
          <p:cNvSpPr>
            <a:spLocks noGrp="1"/>
          </p:cNvSpPr>
          <p:nvPr>
            <p:ph type="title"/>
          </p:nvPr>
        </p:nvSpPr>
        <p:spPr>
          <a:xfrm>
            <a:off x="0" y="1"/>
            <a:ext cx="12599988" cy="978407"/>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CLASS METHOD cont.</a:t>
            </a:r>
            <a:endParaRPr lang="en-GB" dirty="0"/>
          </a:p>
        </p:txBody>
      </p:sp>
      <p:sp>
        <p:nvSpPr>
          <p:cNvPr id="3" name="Content Placeholder 2">
            <a:extLst>
              <a:ext uri="{FF2B5EF4-FFF2-40B4-BE49-F238E27FC236}">
                <a16:creationId xmlns:a16="http://schemas.microsoft.com/office/drawing/2014/main" id="{CC7F5603-DD4C-34EB-E2A5-8E0783110B12}"/>
              </a:ext>
            </a:extLst>
          </p:cNvPr>
          <p:cNvSpPr>
            <a:spLocks noGrp="1"/>
          </p:cNvSpPr>
          <p:nvPr>
            <p:ph idx="1"/>
          </p:nvPr>
        </p:nvSpPr>
        <p:spPr>
          <a:xfrm>
            <a:off x="866249" y="978408"/>
            <a:ext cx="10867490" cy="6220904"/>
          </a:xfrm>
        </p:spPr>
        <p:txBody>
          <a:bodyPr>
            <a:normAutofit fontScale="92500" lnSpcReduction="10000"/>
          </a:bodyPr>
          <a:lstStyle/>
          <a:p>
            <a:r>
              <a:rPr lang="en-GB" sz="2000" dirty="0">
                <a:latin typeface="Arial" panose="020B0604020202020204" pitchFamily="34" charset="0"/>
                <a:cs typeface="Arial" panose="020B0604020202020204" pitchFamily="34" charset="0"/>
              </a:rPr>
              <a:t>Examples</a:t>
            </a:r>
          </a:p>
          <a:p>
            <a:r>
              <a:rPr lang="en-GB" sz="2000" dirty="0">
                <a:latin typeface="Arial" panose="020B0604020202020204" pitchFamily="34" charset="0"/>
                <a:cs typeface="Arial" panose="020B0604020202020204" pitchFamily="34" charset="0"/>
              </a:rPr>
              <a:t>class Player:</a:t>
            </a:r>
          </a:p>
          <a:p>
            <a:r>
              <a:rPr lang="en-GB" sz="2000" dirty="0">
                <a:latin typeface="Arial" panose="020B0604020202020204" pitchFamily="34" charset="0"/>
                <a:cs typeface="Arial" panose="020B0604020202020204" pitchFamily="34" charset="0"/>
              </a:rPr>
              <a:t>    teamName = 'Liverpool'  # class variables</a:t>
            </a:r>
          </a:p>
          <a:p>
            <a:r>
              <a:rPr lang="en-GB" sz="2000" dirty="0">
                <a:latin typeface="Arial" panose="020B0604020202020204" pitchFamily="34" charset="0"/>
                <a:cs typeface="Arial" panose="020B0604020202020204" pitchFamily="34" charset="0"/>
              </a:rPr>
              <a:t>    def __init__(self, name):</a:t>
            </a:r>
          </a:p>
          <a:p>
            <a:r>
              <a:rPr lang="en-GB" sz="2000" dirty="0">
                <a:latin typeface="Arial" panose="020B0604020202020204" pitchFamily="34" charset="0"/>
                <a:cs typeface="Arial" panose="020B0604020202020204" pitchFamily="34" charset="0"/>
              </a:rPr>
              <a:t>        self.name = name  # creating instance variables</a:t>
            </a:r>
          </a:p>
          <a:p>
            <a:r>
              <a:rPr lang="en-GB" sz="2000" dirty="0">
                <a:latin typeface="Arial" panose="020B0604020202020204" pitchFamily="34" charset="0"/>
                <a:cs typeface="Arial" panose="020B0604020202020204" pitchFamily="34" charset="0"/>
              </a:rPr>
              <a:t>    @classmethod</a:t>
            </a:r>
          </a:p>
          <a:p>
            <a:r>
              <a:rPr lang="en-GB" sz="2000" dirty="0">
                <a:latin typeface="Arial" panose="020B0604020202020204" pitchFamily="34" charset="0"/>
                <a:cs typeface="Arial" panose="020B0604020202020204" pitchFamily="34" charset="0"/>
              </a:rPr>
              <a:t>    def getTeamName(cls):</a:t>
            </a:r>
          </a:p>
          <a:p>
            <a:r>
              <a:rPr lang="en-GB" sz="2000" dirty="0">
                <a:latin typeface="Arial" panose="020B0604020202020204" pitchFamily="34" charset="0"/>
                <a:cs typeface="Arial" panose="020B0604020202020204" pitchFamily="34" charset="0"/>
              </a:rPr>
              <a:t>        return cls.teamName</a:t>
            </a:r>
          </a:p>
          <a:p>
            <a:r>
              <a:rPr lang="en-GB" sz="2000" dirty="0">
                <a:latin typeface="Arial" panose="020B0604020202020204" pitchFamily="34" charset="0"/>
                <a:cs typeface="Arial" panose="020B0604020202020204" pitchFamily="34" charset="0"/>
              </a:rPr>
              <a:t>print(Player.getTeamName()) # calling the getTeamName() method</a:t>
            </a:r>
          </a:p>
          <a:p>
            <a:r>
              <a:rPr lang="en-GB" sz="2000" dirty="0">
                <a:latin typeface="Arial" panose="020B0604020202020204" pitchFamily="34" charset="0"/>
                <a:cs typeface="Arial" panose="020B0604020202020204" pitchFamily="34" charset="0"/>
              </a:rPr>
              <a:t>Output = Liverpool</a:t>
            </a:r>
          </a:p>
          <a:p>
            <a:r>
              <a:rPr lang="en-GB" sz="2000" dirty="0">
                <a:latin typeface="Arial" panose="020B0604020202020204" pitchFamily="34" charset="0"/>
                <a:cs typeface="Arial" panose="020B0604020202020204" pitchFamily="34" charset="0"/>
              </a:rPr>
              <a:t>class MyClass:</a:t>
            </a:r>
          </a:p>
          <a:p>
            <a:r>
              <a:rPr lang="en-GB" sz="2000" dirty="0">
                <a:latin typeface="Arial" panose="020B0604020202020204" pitchFamily="34" charset="0"/>
                <a:cs typeface="Arial" panose="020B0604020202020204" pitchFamily="34" charset="0"/>
              </a:rPr>
              <a:t>  classVariable = 'educative'</a:t>
            </a:r>
          </a:p>
          <a:p>
            <a:r>
              <a:rPr lang="en-GB" sz="2000" dirty="0">
                <a:latin typeface="Arial" panose="020B0604020202020204" pitchFamily="34" charset="0"/>
                <a:cs typeface="Arial" panose="020B0604020202020204" pitchFamily="34" charset="0"/>
              </a:rPr>
              <a:t>  @classmethod</a:t>
            </a:r>
          </a:p>
          <a:p>
            <a:r>
              <a:rPr lang="en-GB" sz="2000" dirty="0">
                <a:latin typeface="Arial" panose="020B0604020202020204" pitchFamily="34" charset="0"/>
                <a:cs typeface="Arial" panose="020B0604020202020204" pitchFamily="34" charset="0"/>
              </a:rPr>
              <a:t>  def demo(cls):</a:t>
            </a:r>
          </a:p>
          <a:p>
            <a:r>
              <a:rPr lang="en-GB" sz="2000" dirty="0">
                <a:latin typeface="Arial" panose="020B0604020202020204" pitchFamily="34" charset="0"/>
                <a:cs typeface="Arial" panose="020B0604020202020204" pitchFamily="34" charset="0"/>
              </a:rPr>
              <a:t>      return cls.classVariable</a:t>
            </a:r>
          </a:p>
          <a:p>
            <a:r>
              <a:rPr lang="en-GB" sz="2000" dirty="0">
                <a:latin typeface="Arial" panose="020B0604020202020204" pitchFamily="34" charset="0"/>
                <a:cs typeface="Arial" panose="020B0604020202020204" pitchFamily="34" charset="0"/>
              </a:rPr>
              <a:t>print(MyClass.demo())</a:t>
            </a:r>
          </a:p>
          <a:p>
            <a:r>
              <a:rPr lang="en-GB" sz="2000" dirty="0">
                <a:latin typeface="Arial" panose="020B0604020202020204" pitchFamily="34" charset="0"/>
                <a:cs typeface="Arial" panose="020B0604020202020204" pitchFamily="34" charset="0"/>
              </a:rPr>
              <a:t>Output = educative</a:t>
            </a:r>
          </a:p>
        </p:txBody>
      </p:sp>
    </p:spTree>
    <p:extLst>
      <p:ext uri="{BB962C8B-B14F-4D97-AF65-F5344CB8AC3E}">
        <p14:creationId xmlns:p14="http://schemas.microsoft.com/office/powerpoint/2010/main" val="42256272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9D87-8686-47B0-BD27-E2A72A571211}"/>
              </a:ext>
            </a:extLst>
          </p:cNvPr>
          <p:cNvSpPr>
            <a:spLocks noGrp="1"/>
          </p:cNvSpPr>
          <p:nvPr>
            <p:ph type="title"/>
          </p:nvPr>
        </p:nvSpPr>
        <p:spPr>
          <a:xfrm>
            <a:off x="0" y="0"/>
            <a:ext cx="12599988" cy="116058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STATIC METHOD</a:t>
            </a:r>
            <a:endParaRPr lang="en-GB" sz="4000" dirty="0"/>
          </a:p>
        </p:txBody>
      </p:sp>
      <p:sp>
        <p:nvSpPr>
          <p:cNvPr id="3" name="Content Placeholder 2">
            <a:extLst>
              <a:ext uri="{FF2B5EF4-FFF2-40B4-BE49-F238E27FC236}">
                <a16:creationId xmlns:a16="http://schemas.microsoft.com/office/drawing/2014/main" id="{0099D6FB-6002-9A40-E018-C1A1B224183E}"/>
              </a:ext>
            </a:extLst>
          </p:cNvPr>
          <p:cNvSpPr>
            <a:spLocks noGrp="1"/>
          </p:cNvSpPr>
          <p:nvPr>
            <p:ph idx="1"/>
          </p:nvPr>
        </p:nvSpPr>
        <p:spPr>
          <a:xfrm>
            <a:off x="866249" y="1336431"/>
            <a:ext cx="10867490" cy="5442438"/>
          </a:xfrm>
        </p:spPr>
        <p:txBody>
          <a:bodyPr>
            <a:normAutofit fontScale="70000" lnSpcReduction="20000"/>
          </a:bodyPr>
          <a:lstStyle/>
          <a:p>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 Python, a static method is a method that is independent of a class and don’t have access to instance –specific attributes</a:t>
            </a:r>
          </a:p>
          <a:p>
            <a:r>
              <a:rPr lang="en-GB" sz="3200" dirty="0">
                <a:latin typeface="Arial" panose="020B0604020202020204" pitchFamily="34" charset="0"/>
                <a:cs typeface="Arial" panose="020B0604020202020204" pitchFamily="34" charset="0"/>
              </a:rPr>
              <a:t>It is defined using “@staticmethod” decorator. Unlike instance methods and class methods, static methods don’t have access to the instance of the class itself as their first parameter.</a:t>
            </a:r>
          </a:p>
          <a:p>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They operate on the arguments passed to them.</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To define a static method; use the “@staticmethod” decorator to define a method that is independent of the instance or class.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@staticmethod</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def static_method(parameter1, parameter2):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 block of codes………….</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To access parameters:</a:t>
            </a:r>
          </a:p>
          <a:p>
            <a:pPr>
              <a:lnSpc>
                <a:spcPct val="107000"/>
              </a:lnSpc>
              <a:spcAft>
                <a:spcPts val="800"/>
              </a:spcAft>
            </a:pPr>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Inside the body of a static method, you don't have access to the instance or class. You only have access to the parameters passed to the method.</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37477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147C-C255-4F3B-7D80-508F9EA4E16B}"/>
              </a:ext>
            </a:extLst>
          </p:cNvPr>
          <p:cNvSpPr>
            <a:spLocks noGrp="1"/>
          </p:cNvSpPr>
          <p:nvPr>
            <p:ph type="title"/>
          </p:nvPr>
        </p:nvSpPr>
        <p:spPr>
          <a:xfrm>
            <a:off x="0" y="0"/>
            <a:ext cx="12599988" cy="161778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STATIC METHOD cont.</a:t>
            </a:r>
            <a:endParaRPr lang="en-GB" sz="4000" dirty="0"/>
          </a:p>
        </p:txBody>
      </p:sp>
      <p:sp>
        <p:nvSpPr>
          <p:cNvPr id="3" name="Content Placeholder 2">
            <a:extLst>
              <a:ext uri="{FF2B5EF4-FFF2-40B4-BE49-F238E27FC236}">
                <a16:creationId xmlns:a16="http://schemas.microsoft.com/office/drawing/2014/main" id="{BB731225-C0B6-8BCA-EB19-1814B924B1CC}"/>
              </a:ext>
            </a:extLst>
          </p:cNvPr>
          <p:cNvSpPr>
            <a:spLocks noGrp="1"/>
          </p:cNvSpPr>
          <p:nvPr>
            <p:ph idx="1"/>
          </p:nvPr>
        </p:nvSpPr>
        <p:spPr/>
        <p:txBody>
          <a:bodyPr>
            <a:normAutofit fontScale="70000" lnSpcReduction="20000"/>
          </a:bodyPr>
          <a:lstStyle/>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@staticmethod</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def static_method(parameter1, parameter2):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result = parameter1 + parameter2</a:t>
            </a:r>
          </a:p>
          <a:p>
            <a:pPr>
              <a:lnSpc>
                <a:spcPct val="107000"/>
              </a:lnSpc>
              <a:spcAft>
                <a:spcPts val="800"/>
              </a:spcAft>
            </a:pPr>
            <a:r>
              <a:rPr lang="en-GB" sz="3200" dirty="0">
                <a:effectLst/>
                <a:latin typeface="Arial" panose="020B0604020202020204" pitchFamily="34" charset="0"/>
                <a:ea typeface="Calibri" panose="020F0502020204030204" pitchFamily="34" charset="0"/>
                <a:cs typeface="Arial" panose="020B0604020202020204" pitchFamily="34" charset="0"/>
              </a:rPr>
              <a:t>    return result</a:t>
            </a:r>
          </a:p>
          <a:p>
            <a:r>
              <a:rPr lang="en-GB" sz="3200" dirty="0">
                <a:effectLst/>
                <a:latin typeface="Arial" panose="020B0604020202020204" pitchFamily="34" charset="0"/>
                <a:ea typeface="Calibri" panose="020F0502020204030204" pitchFamily="34" charset="0"/>
                <a:cs typeface="Arial" panose="020B0604020202020204" pitchFamily="34" charset="0"/>
              </a:rPr>
              <a:t>To call the static Method:</a:t>
            </a:r>
          </a:p>
          <a:p>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Call the static method using the class itself, not on an instance. Since static methods are not bound to instances, you can also call them on an instance, but it's more common to call them using the class.</a:t>
            </a:r>
            <a:endParaRPr lang="en-GB" sz="3200" dirty="0">
              <a:effectLst/>
              <a:latin typeface="Arial" panose="020B0604020202020204" pitchFamily="34" charset="0"/>
              <a:ea typeface="Calibri" panose="020F0502020204030204" pitchFamily="34" charset="0"/>
              <a:cs typeface="Arial" panose="020B0604020202020204" pitchFamily="34" charset="0"/>
            </a:endParaRPr>
          </a:p>
          <a:p>
            <a:r>
              <a:rPr lang="en-GB" sz="3200" dirty="0">
                <a:solidFill>
                  <a:srgbClr val="0F0F0F"/>
                </a:solidFill>
                <a:effectLst/>
                <a:latin typeface="Arial" panose="020B0604020202020204" pitchFamily="34" charset="0"/>
                <a:ea typeface="Calibri" panose="020F0502020204030204" pitchFamily="34" charset="0"/>
                <a:cs typeface="Arial" panose="020B0604020202020204" pitchFamily="34" charset="0"/>
              </a:rPr>
              <a:t>Static methods are useful when you have a method that does not depend on the state of the instance or the class and can be defined at the class level for better organization of code. They are similar to regular functions but are associated with a class for better code organization and encapsulation</a:t>
            </a:r>
            <a:endParaRPr lang="en-GB" sz="32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5493563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05BF-D369-B99F-4F3E-EBFD811C6C4F}"/>
              </a:ext>
            </a:extLst>
          </p:cNvPr>
          <p:cNvSpPr>
            <a:spLocks noGrp="1"/>
          </p:cNvSpPr>
          <p:nvPr>
            <p:ph type="title"/>
          </p:nvPr>
        </p:nvSpPr>
        <p:spPr>
          <a:xfrm>
            <a:off x="0" y="1"/>
            <a:ext cx="12599988" cy="90525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STATIC METHOD cont.</a:t>
            </a:r>
            <a:endParaRPr lang="en-GB" sz="4000" dirty="0"/>
          </a:p>
        </p:txBody>
      </p:sp>
      <p:sp>
        <p:nvSpPr>
          <p:cNvPr id="3" name="Content Placeholder 2">
            <a:extLst>
              <a:ext uri="{FF2B5EF4-FFF2-40B4-BE49-F238E27FC236}">
                <a16:creationId xmlns:a16="http://schemas.microsoft.com/office/drawing/2014/main" id="{962D8858-5B4A-5662-D779-ED5484DCD0F7}"/>
              </a:ext>
            </a:extLst>
          </p:cNvPr>
          <p:cNvSpPr>
            <a:spLocks noGrp="1"/>
          </p:cNvSpPr>
          <p:nvPr>
            <p:ph idx="1"/>
          </p:nvPr>
        </p:nvSpPr>
        <p:spPr>
          <a:xfrm>
            <a:off x="866249" y="905257"/>
            <a:ext cx="10867490" cy="6294056"/>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To declare a method as static, we use the decorator @staticmethod. It does not use a reference to the object or class, so we do not have to use self or cls. We can pass as many arguments as we want and use this method to perform any function without interfering with the instance or class variables.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Example 1</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class MathOperations: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@staticmethod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add(x, y):</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return x + y</a:t>
            </a:r>
          </a:p>
          <a:p>
            <a:pPr marL="0" indent="0">
              <a:lnSpc>
                <a:spcPct val="107000"/>
              </a:lnSpc>
              <a:spcAft>
                <a:spcPts val="800"/>
              </a:spcAft>
              <a:buNone/>
            </a:pPr>
            <a:r>
              <a:rPr lang="en-GB" sz="2000" dirty="0">
                <a:effectLst/>
                <a:latin typeface="Arial" panose="020B0604020202020204" pitchFamily="34" charset="0"/>
                <a:ea typeface="Calibri" panose="020F0502020204030204" pitchFamily="34" charset="0"/>
                <a:cs typeface="Arial" panose="020B0604020202020204" pitchFamily="34" charset="0"/>
              </a:rPr>
              <a:t>    @staticmethod</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def multiply(x, y):</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        return x * y</a:t>
            </a:r>
          </a:p>
          <a:p>
            <a:endParaRPr lang="en-GB" dirty="0"/>
          </a:p>
        </p:txBody>
      </p:sp>
    </p:spTree>
    <p:extLst>
      <p:ext uri="{BB962C8B-B14F-4D97-AF65-F5344CB8AC3E}">
        <p14:creationId xmlns:p14="http://schemas.microsoft.com/office/powerpoint/2010/main" val="30676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924E-F558-1788-7345-E41D339AD13D}"/>
              </a:ext>
            </a:extLst>
          </p:cNvPr>
          <p:cNvSpPr>
            <a:spLocks noGrp="1"/>
          </p:cNvSpPr>
          <p:nvPr>
            <p:ph type="title"/>
          </p:nvPr>
        </p:nvSpPr>
        <p:spPr>
          <a:xfrm>
            <a:off x="0" y="0"/>
            <a:ext cx="12599988" cy="1336431"/>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STATIC METHOD cont.</a:t>
            </a:r>
            <a:endParaRPr lang="en-GB" sz="4000" dirty="0"/>
          </a:p>
        </p:txBody>
      </p:sp>
      <p:sp>
        <p:nvSpPr>
          <p:cNvPr id="3" name="Content Placeholder 2">
            <a:extLst>
              <a:ext uri="{FF2B5EF4-FFF2-40B4-BE49-F238E27FC236}">
                <a16:creationId xmlns:a16="http://schemas.microsoft.com/office/drawing/2014/main" id="{A82D8F24-AD6F-CEE7-511F-8CF6319B247D}"/>
              </a:ext>
            </a:extLst>
          </p:cNvPr>
          <p:cNvSpPr>
            <a:spLocks noGrp="1"/>
          </p:cNvSpPr>
          <p:nvPr>
            <p:ph idx="1"/>
          </p:nvPr>
        </p:nvSpPr>
        <p:spPr>
          <a:xfrm>
            <a:off x="866249" y="1485900"/>
            <a:ext cx="10867490" cy="5328138"/>
          </a:xfrm>
        </p:spPr>
        <p:txBody>
          <a:bodyPr>
            <a:normAutofit fontScale="55000" lnSpcReduction="20000"/>
          </a:bodyPr>
          <a:lstStyle/>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 Calling static methods without creating an instance</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sum_result = MathOperations.add(3, 4)</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product_result = MathOperations.multiply(2, 5)</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print(f"Sum: {sum_result}")</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print(f"Product: {product_result}")</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output = 7</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output = 10</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In the above example, add and multiply are static methods</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These methods don’t have access to the instance or the class itself</a:t>
            </a:r>
          </a:p>
          <a:p>
            <a:pPr>
              <a:lnSpc>
                <a:spcPct val="107000"/>
              </a:lnSpc>
              <a:spcAft>
                <a:spcPts val="800"/>
              </a:spcAft>
            </a:pPr>
            <a:r>
              <a:rPr lang="en-GB" sz="4200" dirty="0">
                <a:effectLst/>
                <a:latin typeface="Arial" panose="020B0604020202020204" pitchFamily="34" charset="0"/>
                <a:ea typeface="Calibri" panose="020F0502020204030204" pitchFamily="34" charset="0"/>
                <a:cs typeface="Arial" panose="020B0604020202020204" pitchFamily="34" charset="0"/>
              </a:rPr>
              <a:t>They operate only on the parameters passed to them</a:t>
            </a:r>
          </a:p>
          <a:p>
            <a:endParaRPr lang="en-GB" dirty="0"/>
          </a:p>
        </p:txBody>
      </p:sp>
    </p:spTree>
    <p:extLst>
      <p:ext uri="{BB962C8B-B14F-4D97-AF65-F5344CB8AC3E}">
        <p14:creationId xmlns:p14="http://schemas.microsoft.com/office/powerpoint/2010/main" val="18400628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3EC-A52C-3ABE-93DC-550860EC28DC}"/>
              </a:ext>
            </a:extLst>
          </p:cNvPr>
          <p:cNvSpPr>
            <a:spLocks noGrp="1"/>
          </p:cNvSpPr>
          <p:nvPr>
            <p:ph type="title"/>
          </p:nvPr>
        </p:nvSpPr>
        <p:spPr>
          <a:xfrm>
            <a:off x="0" y="1"/>
            <a:ext cx="12599988" cy="1133856"/>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THE STATIC METHOD cont.</a:t>
            </a:r>
            <a:endParaRPr lang="en-GB" dirty="0"/>
          </a:p>
        </p:txBody>
      </p:sp>
      <p:sp>
        <p:nvSpPr>
          <p:cNvPr id="3" name="Content Placeholder 2">
            <a:extLst>
              <a:ext uri="{FF2B5EF4-FFF2-40B4-BE49-F238E27FC236}">
                <a16:creationId xmlns:a16="http://schemas.microsoft.com/office/drawing/2014/main" id="{EB4762DA-48EF-9B3A-D03C-CA909A0683A6}"/>
              </a:ext>
            </a:extLst>
          </p:cNvPr>
          <p:cNvSpPr>
            <a:spLocks noGrp="1"/>
          </p:cNvSpPr>
          <p:nvPr>
            <p:ph idx="1"/>
          </p:nvPr>
        </p:nvSpPr>
        <p:spPr>
          <a:xfrm>
            <a:off x="0" y="1133857"/>
            <a:ext cx="12599988" cy="6065455"/>
          </a:xfrm>
        </p:spPr>
        <p:txBody>
          <a:bodyPr>
            <a:normAutofit fontScale="32500" lnSpcReduction="20000"/>
          </a:bodyPr>
          <a:lstStyle/>
          <a:p>
            <a:r>
              <a:rPr lang="en-GB" sz="7200" b="0" dirty="0">
                <a:effectLst/>
                <a:latin typeface="Arial" panose="020B0604020202020204" pitchFamily="34" charset="0"/>
                <a:cs typeface="Arial" panose="020B0604020202020204" pitchFamily="34" charset="0"/>
              </a:rPr>
              <a:t>class Player:</a:t>
            </a:r>
          </a:p>
          <a:p>
            <a:r>
              <a:rPr lang="en-GB" sz="7200" b="0" dirty="0">
                <a:effectLst/>
                <a:latin typeface="Arial" panose="020B0604020202020204" pitchFamily="34" charset="0"/>
                <a:cs typeface="Arial" panose="020B0604020202020204" pitchFamily="34" charset="0"/>
              </a:rPr>
              <a:t>    teamName = 'Liverpool'  </a:t>
            </a:r>
            <a:r>
              <a:rPr lang="en-GB" sz="7200" b="0" i="1" dirty="0">
                <a:effectLst/>
                <a:latin typeface="Arial" panose="020B0604020202020204" pitchFamily="34" charset="0"/>
                <a:cs typeface="Arial" panose="020B0604020202020204" pitchFamily="34" charset="0"/>
              </a:rPr>
              <a:t># class variables</a:t>
            </a:r>
            <a:endParaRPr lang="en-GB" sz="7200" b="0" dirty="0">
              <a:effectLst/>
              <a:latin typeface="Arial" panose="020B0604020202020204" pitchFamily="34" charset="0"/>
              <a:cs typeface="Arial" panose="020B0604020202020204" pitchFamily="34" charset="0"/>
            </a:endParaRPr>
          </a:p>
          <a:p>
            <a:br>
              <a:rPr lang="en-GB" sz="7200" b="0" dirty="0">
                <a:effectLst/>
                <a:latin typeface="Arial" panose="020B0604020202020204" pitchFamily="34" charset="0"/>
                <a:cs typeface="Arial" panose="020B0604020202020204" pitchFamily="34" charset="0"/>
              </a:rPr>
            </a:br>
            <a:r>
              <a:rPr lang="en-GB" sz="7200" b="0" dirty="0">
                <a:effectLst/>
                <a:latin typeface="Arial" panose="020B0604020202020204" pitchFamily="34" charset="0"/>
                <a:cs typeface="Arial" panose="020B0604020202020204" pitchFamily="34" charset="0"/>
              </a:rPr>
              <a:t>    def __init__(self, name):</a:t>
            </a:r>
          </a:p>
          <a:p>
            <a:r>
              <a:rPr lang="en-GB" sz="7200" b="0" dirty="0">
                <a:effectLst/>
                <a:latin typeface="Arial" panose="020B0604020202020204" pitchFamily="34" charset="0"/>
                <a:cs typeface="Arial" panose="020B0604020202020204" pitchFamily="34" charset="0"/>
              </a:rPr>
              <a:t>        self.name = name  </a:t>
            </a:r>
            <a:r>
              <a:rPr lang="en-GB" sz="7200" b="0" i="1" dirty="0">
                <a:effectLst/>
                <a:latin typeface="Arial" panose="020B0604020202020204" pitchFamily="34" charset="0"/>
                <a:cs typeface="Arial" panose="020B0604020202020204" pitchFamily="34" charset="0"/>
              </a:rPr>
              <a:t># creating instance variables</a:t>
            </a:r>
            <a:endParaRPr lang="en-GB" sz="7200" b="0" dirty="0">
              <a:effectLst/>
              <a:latin typeface="Arial" panose="020B0604020202020204" pitchFamily="34" charset="0"/>
              <a:cs typeface="Arial" panose="020B0604020202020204" pitchFamily="34" charset="0"/>
            </a:endParaRPr>
          </a:p>
          <a:p>
            <a:r>
              <a:rPr lang="en-GB" sz="7200" b="0" dirty="0">
                <a:effectLst/>
                <a:latin typeface="Arial" panose="020B0604020202020204" pitchFamily="34" charset="0"/>
                <a:cs typeface="Arial" panose="020B0604020202020204" pitchFamily="34" charset="0"/>
              </a:rPr>
              <a:t>    @staticmethod</a:t>
            </a:r>
          </a:p>
          <a:p>
            <a:r>
              <a:rPr lang="en-GB" sz="7200" b="0" dirty="0">
                <a:effectLst/>
                <a:latin typeface="Arial" panose="020B0604020202020204" pitchFamily="34" charset="0"/>
                <a:cs typeface="Arial" panose="020B0604020202020204" pitchFamily="34" charset="0"/>
              </a:rPr>
              <a:t>    def demo():</a:t>
            </a:r>
          </a:p>
          <a:p>
            <a:r>
              <a:rPr lang="en-GB" sz="7200" b="0" dirty="0">
                <a:effectLst/>
                <a:latin typeface="Arial" panose="020B0604020202020204" pitchFamily="34" charset="0"/>
                <a:cs typeface="Arial" panose="020B0604020202020204" pitchFamily="34" charset="0"/>
              </a:rPr>
              <a:t>        print("I am a static method.")</a:t>
            </a:r>
          </a:p>
          <a:p>
            <a:r>
              <a:rPr lang="en-GB" sz="7200" b="0" dirty="0">
                <a:effectLst/>
                <a:latin typeface="Arial" panose="020B0604020202020204" pitchFamily="34" charset="0"/>
                <a:cs typeface="Arial" panose="020B0604020202020204" pitchFamily="34" charset="0"/>
              </a:rPr>
              <a:t>Print(Player.demo())</a:t>
            </a:r>
          </a:p>
          <a:p>
            <a:r>
              <a:rPr lang="en-US" sz="7200" b="0" dirty="0">
                <a:effectLst/>
                <a:latin typeface="Arial" panose="020B0604020202020204" pitchFamily="34" charset="0"/>
                <a:cs typeface="Arial" panose="020B0604020202020204" pitchFamily="34" charset="0"/>
              </a:rPr>
              <a:t>class BodyInfo:</a:t>
            </a:r>
          </a:p>
          <a:p>
            <a:r>
              <a:rPr lang="en-US" sz="7200" b="0" dirty="0">
                <a:effectLst/>
                <a:latin typeface="Arial" panose="020B0604020202020204" pitchFamily="34" charset="0"/>
                <a:cs typeface="Arial" panose="020B0604020202020204" pitchFamily="34" charset="0"/>
              </a:rPr>
              <a:t>    @staticmethod</a:t>
            </a:r>
          </a:p>
          <a:p>
            <a:r>
              <a:rPr lang="en-US" sz="7200" b="0" dirty="0">
                <a:effectLst/>
                <a:latin typeface="Arial" panose="020B0604020202020204" pitchFamily="34" charset="0"/>
                <a:cs typeface="Arial" panose="020B0604020202020204" pitchFamily="34" charset="0"/>
              </a:rPr>
              <a:t>    def bmi(weight, height):</a:t>
            </a:r>
          </a:p>
          <a:p>
            <a:r>
              <a:rPr lang="en-US" sz="7200" b="0" dirty="0">
                <a:effectLst/>
                <a:latin typeface="Arial" panose="020B0604020202020204" pitchFamily="34" charset="0"/>
                <a:cs typeface="Arial" panose="020B0604020202020204" pitchFamily="34" charset="0"/>
              </a:rPr>
              <a:t>        return weight / (height**2)</a:t>
            </a:r>
          </a:p>
          <a:p>
            <a:r>
              <a:rPr lang="en-US" sz="7200" b="0" dirty="0">
                <a:effectLst/>
                <a:latin typeface="Arial" panose="020B0604020202020204" pitchFamily="34" charset="0"/>
                <a:cs typeface="Arial" panose="020B0604020202020204" pitchFamily="34" charset="0"/>
              </a:rPr>
              <a:t>print(BodyInfo.bmi(100, 2))</a:t>
            </a:r>
          </a:p>
          <a:p>
            <a:r>
              <a:rPr lang="en-US" sz="7200" dirty="0">
                <a:latin typeface="Arial" panose="020B0604020202020204" pitchFamily="34" charset="0"/>
                <a:cs typeface="Arial" panose="020B0604020202020204" pitchFamily="34" charset="0"/>
              </a:rPr>
              <a:t>Output = 25.0</a:t>
            </a:r>
            <a:endParaRPr lang="en-US" sz="7200" b="0" dirty="0">
              <a:effectLst/>
              <a:latin typeface="Arial" panose="020B0604020202020204" pitchFamily="34" charset="0"/>
              <a:cs typeface="Arial" panose="020B0604020202020204" pitchFamily="34"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418794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F968-A3C3-125F-F90F-465EDB9E6895}"/>
              </a:ext>
            </a:extLst>
          </p:cNvPr>
          <p:cNvSpPr>
            <a:spLocks noGrp="1"/>
          </p:cNvSpPr>
          <p:nvPr>
            <p:ph type="title"/>
          </p:nvPr>
        </p:nvSpPr>
        <p:spPr>
          <a:xfrm>
            <a:off x="0" y="0"/>
            <a:ext cx="12599988" cy="146831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VARIABLE</a:t>
            </a:r>
            <a:endParaRPr lang="en-GB" sz="4000" dirty="0"/>
          </a:p>
        </p:txBody>
      </p:sp>
      <p:sp>
        <p:nvSpPr>
          <p:cNvPr id="3" name="Content Placeholder 2">
            <a:extLst>
              <a:ext uri="{FF2B5EF4-FFF2-40B4-BE49-F238E27FC236}">
                <a16:creationId xmlns:a16="http://schemas.microsoft.com/office/drawing/2014/main" id="{E5725AFC-45A9-FD86-338C-8A9115279563}"/>
              </a:ext>
            </a:extLst>
          </p:cNvPr>
          <p:cNvSpPr>
            <a:spLocks noGrp="1"/>
          </p:cNvSpPr>
          <p:nvPr>
            <p:ph idx="1"/>
          </p:nvPr>
        </p:nvSpPr>
        <p:spPr>
          <a:xfrm>
            <a:off x="0" y="1468315"/>
            <a:ext cx="12599988" cy="5730998"/>
          </a:xfrm>
        </p:spPr>
        <p:txBody>
          <a:bodyPr>
            <a:normAutofit/>
          </a:bodyPr>
          <a:lstStyle/>
          <a:p>
            <a:r>
              <a:rPr lang="en-US" sz="2000" dirty="0">
                <a:latin typeface="Arial" panose="020B0604020202020204" pitchFamily="34" charset="0"/>
                <a:cs typeface="Arial" panose="020B0604020202020204" pitchFamily="34" charset="0"/>
              </a:rPr>
              <a:t>In python, a variable is a symbolic name or identifier that represents a value or data stored in the computer’s memory. It acts as a reference to a location in the memory where a value is stored. Variables allow you to manipulate and store data in your programs, making it easier to work with information and perform various operations.</a:t>
            </a:r>
          </a:p>
          <a:p>
            <a:r>
              <a:rPr lang="en-US" sz="2000" dirty="0">
                <a:latin typeface="Arial" panose="020B0604020202020204" pitchFamily="34" charset="0"/>
                <a:cs typeface="Arial" panose="020B0604020202020204" pitchFamily="34" charset="0"/>
              </a:rPr>
              <a:t>A variable in python is created using a simple assignment statement, where you provide a name (the variable’s identifier) and assign a value to it. E.g. num1 = 120.</a:t>
            </a:r>
          </a:p>
          <a:p>
            <a:r>
              <a:rPr lang="en-US" sz="2000" dirty="0">
                <a:latin typeface="Arial" panose="020B0604020202020204" pitchFamily="34" charset="0"/>
                <a:cs typeface="Arial" panose="020B0604020202020204" pitchFamily="34" charset="0"/>
              </a:rPr>
              <a:t>In the above example, num1 is the variable name, and it is assigned the value 120. Variables in python are dynamically typed, meaning you don’t need to explicitly specify the data type when declaring a variable. Python infers it based on the assigned value.</a:t>
            </a:r>
          </a:p>
          <a:p>
            <a:r>
              <a:rPr lang="en-US" sz="2000" dirty="0">
                <a:latin typeface="Arial" panose="020B0604020202020204" pitchFamily="34" charset="0"/>
                <a:cs typeface="Arial" panose="020B0604020202020204" pitchFamily="34" charset="0"/>
              </a:rPr>
              <a:t>It is mandatory to assign a value to a variable in python</a:t>
            </a:r>
          </a:p>
          <a:p>
            <a:r>
              <a:rPr lang="en-US" sz="2000" b="0" i="0" dirty="0">
                <a:effectLst/>
                <a:highlight>
                  <a:srgbClr val="FFFFFF"/>
                </a:highlight>
                <a:latin typeface="Arial" panose="020B0604020202020204" pitchFamily="34" charset="0"/>
                <a:cs typeface="Arial" panose="020B0604020202020204" pitchFamily="34" charset="0"/>
              </a:rPr>
              <a:t>A big advantage of variables is that they allow us to store data so that we can use it later to perform operations in the code.</a:t>
            </a:r>
            <a:endParaRPr lang="en-US" sz="2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1132960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E641-09F1-B07D-CE6D-7876FA6A11BA}"/>
              </a:ext>
            </a:extLst>
          </p:cNvPr>
          <p:cNvSpPr>
            <a:spLocks noGrp="1"/>
          </p:cNvSpPr>
          <p:nvPr>
            <p:ph type="title"/>
          </p:nvPr>
        </p:nvSpPr>
        <p:spPr>
          <a:xfrm>
            <a:off x="0" y="0"/>
            <a:ext cx="12599988" cy="1406769"/>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a:t>
            </a:r>
            <a:endParaRPr lang="en-GB" sz="4000" dirty="0"/>
          </a:p>
        </p:txBody>
      </p:sp>
      <p:sp>
        <p:nvSpPr>
          <p:cNvPr id="3" name="Content Placeholder 2">
            <a:extLst>
              <a:ext uri="{FF2B5EF4-FFF2-40B4-BE49-F238E27FC236}">
                <a16:creationId xmlns:a16="http://schemas.microsoft.com/office/drawing/2014/main" id="{08189413-5C32-9A70-E398-0048D307C91E}"/>
              </a:ext>
            </a:extLst>
          </p:cNvPr>
          <p:cNvSpPr>
            <a:spLocks noGrp="1"/>
          </p:cNvSpPr>
          <p:nvPr>
            <p:ph idx="1"/>
          </p:nvPr>
        </p:nvSpPr>
        <p:spPr>
          <a:xfrm>
            <a:off x="866249" y="1406769"/>
            <a:ext cx="10867490" cy="5792543"/>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This concept happens when there is one class inheriting another class.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first class is the parent or base class or a superclass, it has no parenthesis.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second class is the child class or derived class, or a subclass it has parenthesis after the name of the class.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parenthesis of the second class has the name of the first class as an argument to implement inheritance.</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parent class has some functions or methods.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Likewise, the child class has some methods.</a:t>
            </a:r>
          </a:p>
          <a:p>
            <a:r>
              <a:rPr lang="en-GB" sz="2000" dirty="0">
                <a:effectLst/>
                <a:latin typeface="Arial" panose="020B0604020202020204" pitchFamily="34" charset="0"/>
                <a:ea typeface="Calibri" panose="020F0502020204030204" pitchFamily="34" charset="0"/>
                <a:cs typeface="Arial" panose="020B0604020202020204" pitchFamily="34" charset="0"/>
              </a:rPr>
              <a:t>To execute the functions/methods of the parent’s class, u can call the methods of the child class, because of the inheritance, the methods of the parent class will be executed.</a:t>
            </a:r>
          </a:p>
          <a:p>
            <a:r>
              <a:rPr lang="en-US" sz="2000" b="0" i="0" dirty="0">
                <a:effectLst/>
                <a:latin typeface="Arial" panose="020B0604020202020204" pitchFamily="34" charset="0"/>
                <a:cs typeface="Arial" panose="020B0604020202020204" pitchFamily="34" charset="0"/>
              </a:rPr>
              <a:t>Method overriding needs inheritance, and there should be at least one derived class to implement it.</a:t>
            </a:r>
          </a:p>
          <a:p>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4198626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A895-C0BB-8742-C486-9561196394A2}"/>
              </a:ext>
            </a:extLst>
          </p:cNvPr>
          <p:cNvSpPr>
            <a:spLocks noGrp="1"/>
          </p:cNvSpPr>
          <p:nvPr>
            <p:ph type="title"/>
          </p:nvPr>
        </p:nvSpPr>
        <p:spPr>
          <a:xfrm>
            <a:off x="0" y="0"/>
            <a:ext cx="12599988" cy="1013791"/>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 cont.</a:t>
            </a:r>
            <a:endParaRPr lang="en-GB" dirty="0"/>
          </a:p>
        </p:txBody>
      </p:sp>
      <p:sp>
        <p:nvSpPr>
          <p:cNvPr id="3" name="Content Placeholder 2">
            <a:extLst>
              <a:ext uri="{FF2B5EF4-FFF2-40B4-BE49-F238E27FC236}">
                <a16:creationId xmlns:a16="http://schemas.microsoft.com/office/drawing/2014/main" id="{B395EAFC-9AF7-A4B2-0BAF-8D01A63CF883}"/>
              </a:ext>
            </a:extLst>
          </p:cNvPr>
          <p:cNvSpPr>
            <a:spLocks noGrp="1"/>
          </p:cNvSpPr>
          <p:nvPr>
            <p:ph idx="1"/>
          </p:nvPr>
        </p:nvSpPr>
        <p:spPr>
          <a:xfrm>
            <a:off x="0" y="1013791"/>
            <a:ext cx="12599987" cy="6185521"/>
          </a:xfrm>
        </p:spPr>
        <p:txBody>
          <a:bodyPr>
            <a:normAutofit/>
          </a:bodyPr>
          <a:lstStyle/>
          <a:p>
            <a:r>
              <a:rPr lang="en-GB" sz="2000" dirty="0">
                <a:effectLst/>
                <a:latin typeface="Arial" panose="020B0604020202020204" pitchFamily="34" charset="0"/>
                <a:ea typeface="Calibri" panose="020F0502020204030204" pitchFamily="34" charset="0"/>
                <a:cs typeface="Arial" panose="020B0604020202020204" pitchFamily="34" charset="0"/>
              </a:rPr>
              <a:t>However, if you have the </a:t>
            </a:r>
            <a:r>
              <a:rPr lang="en-GB" sz="2000" b="1" dirty="0">
                <a:effectLst/>
                <a:latin typeface="Arial" panose="020B0604020202020204" pitchFamily="34" charset="0"/>
                <a:ea typeface="Calibri" panose="020F0502020204030204" pitchFamily="34" charset="0"/>
                <a:cs typeface="Arial" panose="020B0604020202020204" pitchFamily="34" charset="0"/>
              </a:rPr>
              <a:t>same methods</a:t>
            </a:r>
            <a:r>
              <a:rPr lang="en-GB" sz="2000" dirty="0">
                <a:effectLst/>
                <a:latin typeface="Arial" panose="020B0604020202020204" pitchFamily="34" charset="0"/>
                <a:ea typeface="Calibri" panose="020F0502020204030204" pitchFamily="34" charset="0"/>
                <a:cs typeface="Arial" panose="020B0604020202020204" pitchFamily="34" charset="0"/>
              </a:rPr>
              <a:t> in both parent class and the child class, calling the method will execute the method in the child class and abandon the method in the parent class, abandoning the method in the parent class is termed method overriding.</a:t>
            </a:r>
          </a:p>
          <a:p>
            <a:r>
              <a:rPr lang="en-GB" sz="2000" dirty="0">
                <a:effectLst/>
                <a:latin typeface="Arial" panose="020B0604020202020204" pitchFamily="34" charset="0"/>
                <a:ea typeface="Calibri" panose="020F0502020204030204" pitchFamily="34" charset="0"/>
                <a:cs typeface="Arial" panose="020B0604020202020204" pitchFamily="34" charset="0"/>
              </a:rPr>
              <a:t>Note: U can only execute the methods or calls the method in a class by using the object or the instance of the class to call the method.</a:t>
            </a:r>
          </a:p>
          <a:p>
            <a:r>
              <a:rPr lang="en-GB" sz="2000" b="1"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Generators</a:t>
            </a:r>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 are functions that define an algorithm for generating a sequence of values. They use the yield keyword to pause and resume execution, producing values one at a time.</a:t>
            </a:r>
          </a:p>
          <a:p>
            <a:r>
              <a:rPr lang="en-GB" sz="2000" b="1"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Iterators</a:t>
            </a:r>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 are objects that implement the __next__() method to access elements of a sequence, typically created by generators.</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b="1" dirty="0">
                <a:solidFill>
                  <a:srgbClr val="2D2F31"/>
                </a:solidFill>
                <a:effectLst/>
                <a:latin typeface="Arial" panose="020B0604020202020204" pitchFamily="34" charset="0"/>
                <a:ea typeface="Calibri" panose="020F0502020204030204" pitchFamily="34" charset="0"/>
                <a:cs typeface="Arial" panose="020B0604020202020204" pitchFamily="34" charset="0"/>
              </a:rPr>
              <a:t>Decorators</a:t>
            </a: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 allow you to wrap a function with additional functionality before its execution. This lets you modify the function's behavior, add logging, or perform other tasks without changing the original code, promoting code reuse and cleaner design.</a:t>
            </a:r>
          </a:p>
          <a:p>
            <a:r>
              <a:rPr lang="en-US" sz="2000" b="0" i="0" dirty="0">
                <a:solidFill>
                  <a:srgbClr val="2D2F31"/>
                </a:solidFill>
                <a:effectLst/>
                <a:latin typeface="Arial" panose="020B0604020202020204" pitchFamily="34" charset="0"/>
                <a:cs typeface="Arial" panose="020B0604020202020204" pitchFamily="34" charset="0"/>
              </a:rPr>
              <a:t>Method overriding is the practice of defining a method in a subclass that has the same name as a method in its superclass. The method in the subclass "overrides" the method in the superclass, allowing you to provide a specialized implementation</a:t>
            </a:r>
            <a:endParaRPr lang="en-GB" sz="2000" dirty="0">
              <a:latin typeface="Arial" panose="020B0604020202020204" pitchFamily="34" charset="0"/>
              <a:cs typeface="Arial" panose="020B0604020202020204" pitchFamily="34" charset="0"/>
            </a:endParaRPr>
          </a:p>
          <a:p>
            <a:r>
              <a:rPr lang="en-GB" sz="2000" dirty="0">
                <a:effectLst/>
                <a:latin typeface="Arial" panose="020B0604020202020204" pitchFamily="34" charset="0"/>
                <a:ea typeface="Calibri" panose="020F0502020204030204" pitchFamily="34" charset="0"/>
                <a:cs typeface="Arial" panose="020B0604020202020204" pitchFamily="34" charset="0"/>
              </a:rPr>
              <a:t>When a method in a derived class overrides a method in a base class </a:t>
            </a:r>
            <a:r>
              <a:rPr lang="en-GB" sz="2000" dirty="0">
                <a:latin typeface="Arial" panose="020B0604020202020204" pitchFamily="34" charset="0"/>
                <a:ea typeface="Calibri" panose="020F0502020204030204" pitchFamily="34" charset="0"/>
                <a:cs typeface="Arial" panose="020B0604020202020204" pitchFamily="34" charset="0"/>
              </a:rPr>
              <a:t>it </a:t>
            </a:r>
            <a:r>
              <a:rPr lang="en-GB" sz="2000" dirty="0">
                <a:effectLst/>
                <a:latin typeface="Arial" panose="020B0604020202020204" pitchFamily="34" charset="0"/>
                <a:ea typeface="Calibri" panose="020F0502020204030204" pitchFamily="34" charset="0"/>
                <a:cs typeface="Arial" panose="020B0604020202020204" pitchFamily="34" charset="0"/>
              </a:rPr>
              <a:t>is still possible to call the overridden method using the super() function.</a:t>
            </a:r>
          </a:p>
          <a:p>
            <a:r>
              <a:rPr lang="en-GB" sz="2000" dirty="0">
                <a:latin typeface="Arial" panose="020B0604020202020204" pitchFamily="34" charset="0"/>
                <a:ea typeface="Calibri" panose="020F0502020204030204" pitchFamily="34" charset="0"/>
                <a:cs typeface="Arial" panose="020B0604020202020204" pitchFamily="34" charset="0"/>
              </a:rPr>
              <a:t>Example is shown below</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sz="1800" dirty="0">
              <a:effectLst/>
              <a:latin typeface="Times New Roman" panose="02020603050405020304" pitchFamily="18" charset="0"/>
              <a:ea typeface="Times New Roman" panose="02020603050405020304" pitchFamily="18" charset="0"/>
            </a:endParaRPr>
          </a:p>
          <a:p>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4481082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A562-2657-B300-5227-377800E7BF77}"/>
              </a:ext>
            </a:extLst>
          </p:cNvPr>
          <p:cNvSpPr>
            <a:spLocks noGrp="1"/>
          </p:cNvSpPr>
          <p:nvPr>
            <p:ph type="title"/>
          </p:nvPr>
        </p:nvSpPr>
        <p:spPr>
          <a:xfrm>
            <a:off x="0" y="0"/>
            <a:ext cx="12599988" cy="1013791"/>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 cont.</a:t>
            </a:r>
            <a:endParaRPr lang="en-US" sz="4000" dirty="0"/>
          </a:p>
        </p:txBody>
      </p:sp>
      <p:sp>
        <p:nvSpPr>
          <p:cNvPr id="3" name="Content Placeholder 2">
            <a:extLst>
              <a:ext uri="{FF2B5EF4-FFF2-40B4-BE49-F238E27FC236}">
                <a16:creationId xmlns:a16="http://schemas.microsoft.com/office/drawing/2014/main" id="{A8A0A6EE-1D85-FD2E-23AA-902DAC5354F1}"/>
              </a:ext>
            </a:extLst>
          </p:cNvPr>
          <p:cNvSpPr>
            <a:spLocks noGrp="1"/>
          </p:cNvSpPr>
          <p:nvPr>
            <p:ph idx="1"/>
          </p:nvPr>
        </p:nvSpPr>
        <p:spPr>
          <a:xfrm>
            <a:off x="866248" y="1013791"/>
            <a:ext cx="11733739" cy="6185522"/>
          </a:xfrm>
        </p:spPr>
        <p:txBody>
          <a:bodyPr>
            <a:normAutofit/>
          </a:bodyPr>
          <a:lstStyle/>
          <a:p>
            <a:r>
              <a:rPr lang="en-US" sz="2000" b="0" dirty="0">
                <a:effectLst/>
                <a:latin typeface="Arial" panose="020B0604020202020204" pitchFamily="34" charset="0"/>
                <a:cs typeface="Arial" panose="020B0604020202020204" pitchFamily="34" charset="0"/>
              </a:rPr>
              <a:t>class Shape:                                     </a:t>
            </a:r>
            <a:r>
              <a:rPr lang="en-US" sz="2000" b="0" i="1" dirty="0">
                <a:effectLst/>
                <a:latin typeface="Arial" panose="020B0604020202020204" pitchFamily="34" charset="0"/>
                <a:cs typeface="Arial" panose="020B0604020202020204" pitchFamily="34" charset="0"/>
              </a:rPr>
              <a:t># Parent Class</a:t>
            </a:r>
            <a:endParaRPr lang="en-US" sz="2000" b="0" dirty="0">
              <a:effectLst/>
              <a:latin typeface="Arial" panose="020B0604020202020204" pitchFamily="34" charset="0"/>
              <a:cs typeface="Arial" panose="020B0604020202020204" pitchFamily="34" charset="0"/>
            </a:endParaRPr>
          </a:p>
          <a:p>
            <a:r>
              <a:rPr lang="en-US" sz="2000" b="0" dirty="0">
                <a:effectLst/>
                <a:latin typeface="Arial" panose="020B0604020202020204" pitchFamily="34" charset="0"/>
                <a:cs typeface="Arial" panose="020B0604020202020204" pitchFamily="34" charset="0"/>
              </a:rPr>
              <a:t>    sname = "Shape"</a:t>
            </a:r>
          </a:p>
          <a:p>
            <a:r>
              <a:rPr lang="en-US" sz="2000" b="0" dirty="0">
                <a:effectLst/>
                <a:latin typeface="Arial" panose="020B0604020202020204" pitchFamily="34" charset="0"/>
                <a:cs typeface="Arial" panose="020B0604020202020204" pitchFamily="34" charset="0"/>
              </a:rPr>
              <a:t>    def getName(self):  # </a:t>
            </a:r>
            <a:r>
              <a:rPr lang="en-US" sz="2000" b="0" i="1" dirty="0">
                <a:effectLst/>
                <a:latin typeface="Arial" panose="020B0604020202020204" pitchFamily="34" charset="0"/>
                <a:cs typeface="Arial" panose="020B0604020202020204" pitchFamily="34" charset="0"/>
              </a:rPr>
              <a:t>overriden method</a:t>
            </a:r>
            <a:endParaRPr lang="en-US" sz="2000" b="0" dirty="0">
              <a:effectLst/>
              <a:latin typeface="Arial" panose="020B0604020202020204" pitchFamily="34" charset="0"/>
              <a:cs typeface="Arial" panose="020B0604020202020204" pitchFamily="34" charset="0"/>
            </a:endParaRPr>
          </a:p>
          <a:p>
            <a:r>
              <a:rPr lang="en-US" sz="2000" b="0" dirty="0">
                <a:effectLst/>
                <a:latin typeface="Arial" panose="020B0604020202020204" pitchFamily="34" charset="0"/>
                <a:cs typeface="Arial" panose="020B0604020202020204" pitchFamily="34" charset="0"/>
              </a:rPr>
              <a:t>        return </a:t>
            </a:r>
            <a:r>
              <a:rPr lang="en-US" sz="2000" b="0" dirty="0" err="1">
                <a:effectLst/>
                <a:latin typeface="Arial" panose="020B0604020202020204" pitchFamily="34" charset="0"/>
                <a:cs typeface="Arial" panose="020B0604020202020204" pitchFamily="34" charset="0"/>
              </a:rPr>
              <a:t>self.sname</a:t>
            </a:r>
            <a:endParaRPr lang="en-US" sz="2000" b="0" dirty="0">
              <a:effectLst/>
              <a:latin typeface="Arial" panose="020B0604020202020204" pitchFamily="34" charset="0"/>
              <a:cs typeface="Arial" panose="020B0604020202020204" pitchFamily="34" charset="0"/>
            </a:endParaRPr>
          </a:p>
          <a:p>
            <a:r>
              <a:rPr lang="en-US" sz="2000" b="0" dirty="0">
                <a:effectLst/>
                <a:latin typeface="Arial" panose="020B0604020202020204" pitchFamily="34" charset="0"/>
                <a:cs typeface="Arial" panose="020B0604020202020204" pitchFamily="34" charset="0"/>
              </a:rPr>
              <a:t>class XShape(Shape):		     </a:t>
            </a:r>
            <a:r>
              <a:rPr lang="en-US" sz="2000" b="0" i="1" dirty="0">
                <a:effectLst/>
                <a:latin typeface="Arial" panose="020B0604020202020204" pitchFamily="34" charset="0"/>
                <a:cs typeface="Arial" panose="020B0604020202020204" pitchFamily="34" charset="0"/>
              </a:rPr>
              <a:t># child class</a:t>
            </a:r>
            <a:endParaRPr lang="en-US" sz="2000" b="0" dirty="0">
              <a:effectLst/>
              <a:latin typeface="Arial" panose="020B0604020202020204" pitchFamily="34" charset="0"/>
              <a:cs typeface="Arial" panose="020B0604020202020204" pitchFamily="34" charset="0"/>
            </a:endParaRPr>
          </a:p>
          <a:p>
            <a:r>
              <a:rPr lang="en-US" sz="2000" b="0" dirty="0">
                <a:effectLst/>
                <a:latin typeface="Arial" panose="020B0604020202020204" pitchFamily="34" charset="0"/>
                <a:cs typeface="Arial" panose="020B0604020202020204" pitchFamily="34" charset="0"/>
              </a:rPr>
              <a:t>        def __init__(self, name):           </a:t>
            </a:r>
            <a:r>
              <a:rPr lang="en-US" sz="2000" b="0" i="1" dirty="0">
                <a:effectLst/>
                <a:latin typeface="Arial" panose="020B0604020202020204" pitchFamily="34" charset="0"/>
                <a:cs typeface="Arial" panose="020B0604020202020204" pitchFamily="34" charset="0"/>
              </a:rPr>
              <a:t># initializer</a:t>
            </a:r>
            <a:endParaRPr lang="en-US" sz="2000" b="0" dirty="0">
              <a:effectLst/>
              <a:latin typeface="Arial" panose="020B0604020202020204" pitchFamily="34" charset="0"/>
              <a:cs typeface="Arial" panose="020B0604020202020204" pitchFamily="34" charset="0"/>
            </a:endParaRPr>
          </a:p>
          <a:p>
            <a:r>
              <a:rPr lang="en-US" sz="2000" b="0" dirty="0">
                <a:effectLst/>
                <a:latin typeface="Arial" panose="020B0604020202020204" pitchFamily="34" charset="0"/>
                <a:cs typeface="Arial" panose="020B0604020202020204" pitchFamily="34" charset="0"/>
              </a:rPr>
              <a:t>        self.xsname = name</a:t>
            </a:r>
          </a:p>
          <a:p>
            <a:r>
              <a:rPr lang="en-US" sz="2000" b="0" dirty="0">
                <a:effectLst/>
                <a:latin typeface="Arial" panose="020B0604020202020204" pitchFamily="34" charset="0"/>
                <a:cs typeface="Arial" panose="020B0604020202020204" pitchFamily="34" charset="0"/>
              </a:rPr>
              <a:t>    def getName(self):  </a:t>
            </a:r>
            <a:r>
              <a:rPr lang="en-US" sz="2000" b="0" i="1" dirty="0">
                <a:effectLst/>
                <a:latin typeface="Arial" panose="020B0604020202020204" pitchFamily="34" charset="0"/>
                <a:cs typeface="Arial" panose="020B0604020202020204" pitchFamily="34" charset="0"/>
              </a:rPr>
              <a:t># overriding method</a:t>
            </a:r>
          </a:p>
          <a:p>
            <a:r>
              <a:rPr lang="en-US" sz="2000" b="0" dirty="0">
                <a:effectLst/>
                <a:latin typeface="Arial" panose="020B0604020202020204" pitchFamily="34" charset="0"/>
                <a:cs typeface="Arial" panose="020B0604020202020204" pitchFamily="34" charset="0"/>
              </a:rPr>
              <a:t>        return (super().getName() + ", " + self.xsname)</a:t>
            </a:r>
          </a:p>
          <a:p>
            <a:r>
              <a:rPr lang="en-US" sz="2000" b="0" dirty="0">
                <a:effectLst/>
                <a:latin typeface="Arial" panose="020B0604020202020204" pitchFamily="34" charset="0"/>
                <a:cs typeface="Arial" panose="020B0604020202020204" pitchFamily="34" charset="0"/>
              </a:rPr>
              <a:t>circle = XShape("Circle")</a:t>
            </a:r>
          </a:p>
          <a:p>
            <a:r>
              <a:rPr lang="en-US" sz="2000" b="0" dirty="0">
                <a:effectLst/>
                <a:latin typeface="Arial" panose="020B0604020202020204" pitchFamily="34" charset="0"/>
                <a:cs typeface="Arial" panose="020B0604020202020204" pitchFamily="34" charset="0"/>
              </a:rPr>
              <a:t>print(circle.getName())</a:t>
            </a:r>
          </a:p>
          <a:p>
            <a:r>
              <a:rPr lang="en-US" sz="2000" dirty="0">
                <a:latin typeface="Arial" panose="020B0604020202020204" pitchFamily="34" charset="0"/>
                <a:cs typeface="Arial" panose="020B0604020202020204" pitchFamily="34" charset="0"/>
              </a:rPr>
              <a:t>The super() function is used to call the parent class method getName(). With the help of the super() function, the getName method returns the parent class sname, and which then get appended to the derived class xsname before returning</a:t>
            </a:r>
          </a:p>
          <a:p>
            <a:r>
              <a:rPr lang="en-US" sz="2000" b="0" dirty="0">
                <a:effectLst/>
                <a:latin typeface="Arial" panose="020B0604020202020204" pitchFamily="34" charset="0"/>
                <a:cs typeface="Arial" panose="020B0604020202020204" pitchFamily="34" charset="0"/>
              </a:rPr>
              <a:t>Output = shape, circle</a:t>
            </a:r>
          </a:p>
          <a:p>
            <a:endParaRPr lang="en-US" dirty="0"/>
          </a:p>
        </p:txBody>
      </p:sp>
    </p:spTree>
    <p:extLst>
      <p:ext uri="{BB962C8B-B14F-4D97-AF65-F5344CB8AC3E}">
        <p14:creationId xmlns:p14="http://schemas.microsoft.com/office/powerpoint/2010/main" val="2831466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5537-A123-A522-D9CA-D507CAEC0C57}"/>
              </a:ext>
            </a:extLst>
          </p:cNvPr>
          <p:cNvSpPr>
            <a:spLocks noGrp="1"/>
          </p:cNvSpPr>
          <p:nvPr>
            <p:ph type="title"/>
          </p:nvPr>
        </p:nvSpPr>
        <p:spPr>
          <a:xfrm>
            <a:off x="0" y="-69574"/>
            <a:ext cx="12599988" cy="1480931"/>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 cont.</a:t>
            </a:r>
            <a:endParaRPr lang="en-US" dirty="0"/>
          </a:p>
        </p:txBody>
      </p:sp>
      <p:sp>
        <p:nvSpPr>
          <p:cNvPr id="3" name="Content Placeholder 2">
            <a:extLst>
              <a:ext uri="{FF2B5EF4-FFF2-40B4-BE49-F238E27FC236}">
                <a16:creationId xmlns:a16="http://schemas.microsoft.com/office/drawing/2014/main" id="{516B2BA4-FA02-2DDC-42CB-EBCB076E49CB}"/>
              </a:ext>
            </a:extLst>
          </p:cNvPr>
          <p:cNvSpPr>
            <a:spLocks noGrp="1"/>
          </p:cNvSpPr>
          <p:nvPr>
            <p:ph idx="1"/>
          </p:nvPr>
        </p:nvSpPr>
        <p:spPr>
          <a:xfrm>
            <a:off x="866249" y="1411357"/>
            <a:ext cx="10867490" cy="5787956"/>
          </a:xfrm>
        </p:spPr>
        <p:txBody>
          <a:bodyPr>
            <a:normAutofit/>
          </a:bodyPr>
          <a:lstStyle/>
          <a:p>
            <a:r>
              <a:rPr lang="en-US" sz="2000" dirty="0">
                <a:latin typeface="Arial" panose="020B0604020202020204" pitchFamily="34" charset="0"/>
                <a:cs typeface="Arial" panose="020B0604020202020204" pitchFamily="34" charset="0"/>
              </a:rPr>
              <a:t>In the example below, we implemented an Animal class, which has name and sound properties, and a method, Animal_details(), which is overridden in its child classes.</a:t>
            </a:r>
          </a:p>
          <a:p>
            <a:r>
              <a:rPr lang="en-US" sz="2000" dirty="0">
                <a:latin typeface="Arial" panose="020B0604020202020204" pitchFamily="34" charset="0"/>
                <a:cs typeface="Arial" panose="020B0604020202020204" pitchFamily="34" charset="0"/>
              </a:rPr>
              <a:t>Then, we implemented the Dog and Sheep classes, which are inherited from the Animal class.</a:t>
            </a:r>
          </a:p>
          <a:p>
            <a:r>
              <a:rPr lang="en-US" sz="2000" dirty="0">
                <a:latin typeface="Arial" panose="020B0604020202020204" pitchFamily="34" charset="0"/>
                <a:cs typeface="Arial" panose="020B0604020202020204" pitchFamily="34" charset="0"/>
              </a:rPr>
              <a:t>Dog has an additional property, family, and the overridden method, Animal_details. This method calls the parent method using the super() function and also prints the family property.</a:t>
            </a:r>
          </a:p>
          <a:p>
            <a:r>
              <a:rPr lang="en-US" sz="2000" dirty="0">
                <a:latin typeface="Arial" panose="020B0604020202020204" pitchFamily="34" charset="0"/>
                <a:cs typeface="Arial" panose="020B0604020202020204" pitchFamily="34" charset="0"/>
              </a:rPr>
              <a:t>Sheep has an additional property, color, and the overridden method, Animal_details(). This methods calls the parent methods using the super() function and also print the color property.</a:t>
            </a:r>
          </a:p>
          <a:p>
            <a:r>
              <a:rPr lang="en-US" sz="2000" dirty="0">
                <a:latin typeface="Arial" panose="020B0604020202020204" pitchFamily="34" charset="0"/>
                <a:cs typeface="Arial" panose="020B0604020202020204" pitchFamily="34" charset="0"/>
              </a:rPr>
              <a:t>We created and initialized Dog and Sheep objects, and printed their traits by calling their respective methods. </a:t>
            </a:r>
          </a:p>
        </p:txBody>
      </p:sp>
    </p:spTree>
    <p:extLst>
      <p:ext uri="{BB962C8B-B14F-4D97-AF65-F5344CB8AC3E}">
        <p14:creationId xmlns:p14="http://schemas.microsoft.com/office/powerpoint/2010/main" val="2792866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D79D-B938-0ADF-615C-767F947A103E}"/>
              </a:ext>
            </a:extLst>
          </p:cNvPr>
          <p:cNvSpPr>
            <a:spLocks noGrp="1"/>
          </p:cNvSpPr>
          <p:nvPr>
            <p:ph type="title"/>
          </p:nvPr>
        </p:nvSpPr>
        <p:spPr>
          <a:xfrm>
            <a:off x="0" y="1"/>
            <a:ext cx="12599988" cy="1033670"/>
          </a:xfrm>
          <a:solidFill>
            <a:srgbClr val="FFFF00"/>
          </a:solidFill>
        </p:spPr>
        <p:txBody>
          <a:bodyPr/>
          <a:lstStyle/>
          <a:p>
            <a:pPr algn="ctr"/>
            <a:r>
              <a:rPr lang="en-GB" sz="44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 cont.</a:t>
            </a:r>
            <a:endParaRPr lang="en-US" dirty="0"/>
          </a:p>
        </p:txBody>
      </p:sp>
      <p:sp>
        <p:nvSpPr>
          <p:cNvPr id="3" name="Content Placeholder 2">
            <a:extLst>
              <a:ext uri="{FF2B5EF4-FFF2-40B4-BE49-F238E27FC236}">
                <a16:creationId xmlns:a16="http://schemas.microsoft.com/office/drawing/2014/main" id="{958F8E46-78A6-49FA-38DA-E49432B55E1E}"/>
              </a:ext>
            </a:extLst>
          </p:cNvPr>
          <p:cNvSpPr>
            <a:spLocks noGrp="1"/>
          </p:cNvSpPr>
          <p:nvPr>
            <p:ph idx="1"/>
          </p:nvPr>
        </p:nvSpPr>
        <p:spPr>
          <a:xfrm>
            <a:off x="866249" y="1033671"/>
            <a:ext cx="10867490" cy="6165642"/>
          </a:xfrm>
        </p:spPr>
        <p:txBody>
          <a:bodyPr>
            <a:normAutofit fontScale="32500" lnSpcReduction="20000"/>
          </a:bodyPr>
          <a:lstStyle/>
          <a:p>
            <a:r>
              <a:rPr lang="en-US" sz="6200" b="0" dirty="0">
                <a:effectLst/>
                <a:latin typeface="Arial" panose="020B0604020202020204" pitchFamily="34" charset="0"/>
                <a:cs typeface="Arial" panose="020B0604020202020204" pitchFamily="34" charset="0"/>
              </a:rPr>
              <a:t>class Animal:</a:t>
            </a:r>
          </a:p>
          <a:p>
            <a:r>
              <a:rPr lang="en-US" sz="6200" b="0" dirty="0">
                <a:effectLst/>
                <a:latin typeface="Arial" panose="020B0604020202020204" pitchFamily="34" charset="0"/>
                <a:cs typeface="Arial" panose="020B0604020202020204" pitchFamily="34" charset="0"/>
              </a:rPr>
              <a:t>    def __init__(self, name, sound):</a:t>
            </a:r>
          </a:p>
          <a:p>
            <a:r>
              <a:rPr lang="en-US" sz="6200" b="0" dirty="0">
                <a:effectLst/>
                <a:latin typeface="Arial" panose="020B0604020202020204" pitchFamily="34" charset="0"/>
                <a:cs typeface="Arial" panose="020B0604020202020204" pitchFamily="34" charset="0"/>
              </a:rPr>
              <a:t>        self.name = name</a:t>
            </a:r>
          </a:p>
          <a:p>
            <a:r>
              <a:rPr lang="en-US" sz="6200" b="0" dirty="0">
                <a:effectLst/>
                <a:latin typeface="Arial" panose="020B0604020202020204" pitchFamily="34" charset="0"/>
                <a:cs typeface="Arial" panose="020B0604020202020204" pitchFamily="34" charset="0"/>
              </a:rPr>
              <a:t>        self.sound = sound</a:t>
            </a:r>
          </a:p>
          <a:p>
            <a:br>
              <a:rPr lang="en-US" sz="6200" b="0" dirty="0">
                <a:effectLst/>
                <a:latin typeface="Arial" panose="020B0604020202020204" pitchFamily="34" charset="0"/>
                <a:cs typeface="Arial" panose="020B0604020202020204" pitchFamily="34" charset="0"/>
              </a:rPr>
            </a:br>
            <a:r>
              <a:rPr lang="en-US" sz="6200" b="0" dirty="0">
                <a:effectLst/>
                <a:latin typeface="Arial" panose="020B0604020202020204" pitchFamily="34" charset="0"/>
                <a:cs typeface="Arial" panose="020B0604020202020204" pitchFamily="34" charset="0"/>
              </a:rPr>
              <a:t>    def Animal_details(self):</a:t>
            </a:r>
          </a:p>
          <a:p>
            <a:r>
              <a:rPr lang="en-US" sz="6200" b="0" dirty="0">
                <a:effectLst/>
                <a:latin typeface="Arial" panose="020B0604020202020204" pitchFamily="34" charset="0"/>
                <a:cs typeface="Arial" panose="020B0604020202020204" pitchFamily="34" charset="0"/>
              </a:rPr>
              <a:t>        print("Name:", self.name)</a:t>
            </a:r>
          </a:p>
          <a:p>
            <a:r>
              <a:rPr lang="en-US" sz="6200" b="0" dirty="0">
                <a:effectLst/>
                <a:latin typeface="Arial" panose="020B0604020202020204" pitchFamily="34" charset="0"/>
                <a:cs typeface="Arial" panose="020B0604020202020204" pitchFamily="34" charset="0"/>
              </a:rPr>
              <a:t>        print("Sound:", self.sound)</a:t>
            </a:r>
          </a:p>
          <a:p>
            <a:br>
              <a:rPr lang="en-US" sz="6200" b="0" dirty="0">
                <a:effectLst/>
                <a:latin typeface="Arial" panose="020B0604020202020204" pitchFamily="34" charset="0"/>
                <a:cs typeface="Arial" panose="020B0604020202020204" pitchFamily="34" charset="0"/>
              </a:rPr>
            </a:br>
            <a:br>
              <a:rPr lang="en-US" sz="6200" b="0" dirty="0">
                <a:effectLst/>
                <a:latin typeface="Arial" panose="020B0604020202020204" pitchFamily="34" charset="0"/>
                <a:cs typeface="Arial" panose="020B0604020202020204" pitchFamily="34" charset="0"/>
              </a:rPr>
            </a:br>
            <a:r>
              <a:rPr lang="en-US" sz="6200" b="0" dirty="0">
                <a:effectLst/>
                <a:latin typeface="Arial" panose="020B0604020202020204" pitchFamily="34" charset="0"/>
                <a:cs typeface="Arial" panose="020B0604020202020204" pitchFamily="34" charset="0"/>
              </a:rPr>
              <a:t>class Dog(Animal):</a:t>
            </a:r>
          </a:p>
          <a:p>
            <a:r>
              <a:rPr lang="en-US" sz="6200" b="0" dirty="0">
                <a:effectLst/>
                <a:latin typeface="Arial" panose="020B0604020202020204" pitchFamily="34" charset="0"/>
                <a:cs typeface="Arial" panose="020B0604020202020204" pitchFamily="34" charset="0"/>
              </a:rPr>
              <a:t>    def __init__(self, name, sound, family):</a:t>
            </a:r>
          </a:p>
          <a:p>
            <a:r>
              <a:rPr lang="en-US" sz="6200" b="0" dirty="0">
                <a:effectLst/>
                <a:latin typeface="Arial" panose="020B0604020202020204" pitchFamily="34" charset="0"/>
                <a:cs typeface="Arial" panose="020B0604020202020204" pitchFamily="34" charset="0"/>
              </a:rPr>
              <a:t>        super().__init__(name, sound)</a:t>
            </a:r>
          </a:p>
          <a:p>
            <a:r>
              <a:rPr lang="en-US" sz="6200" b="0" dirty="0">
                <a:effectLst/>
                <a:latin typeface="Arial" panose="020B0604020202020204" pitchFamily="34" charset="0"/>
                <a:cs typeface="Arial" panose="020B0604020202020204" pitchFamily="34" charset="0"/>
              </a:rPr>
              <a:t>        self.family = family</a:t>
            </a:r>
          </a:p>
          <a:p>
            <a:br>
              <a:rPr lang="en-US" sz="6200" b="0" dirty="0">
                <a:effectLst/>
                <a:latin typeface="Arial" panose="020B0604020202020204" pitchFamily="34" charset="0"/>
                <a:cs typeface="Arial" panose="020B0604020202020204" pitchFamily="34" charset="0"/>
              </a:rPr>
            </a:br>
            <a:r>
              <a:rPr lang="en-US" sz="6200" b="0" dirty="0">
                <a:effectLst/>
                <a:latin typeface="Arial" panose="020B0604020202020204" pitchFamily="34" charset="0"/>
                <a:cs typeface="Arial" panose="020B0604020202020204" pitchFamily="34" charset="0"/>
              </a:rPr>
              <a:t>    def Animal_details(self):</a:t>
            </a:r>
          </a:p>
          <a:p>
            <a:r>
              <a:rPr lang="en-US" sz="6200" b="0" dirty="0">
                <a:effectLst/>
                <a:latin typeface="Arial" panose="020B0604020202020204" pitchFamily="34" charset="0"/>
                <a:cs typeface="Arial" panose="020B0604020202020204" pitchFamily="34" charset="0"/>
              </a:rPr>
              <a:t>        super().Animal_details()</a:t>
            </a:r>
          </a:p>
          <a:p>
            <a:r>
              <a:rPr lang="en-US" sz="6200" b="0" dirty="0">
                <a:effectLst/>
                <a:latin typeface="Arial" panose="020B0604020202020204" pitchFamily="34" charset="0"/>
                <a:cs typeface="Arial" panose="020B0604020202020204" pitchFamily="34" charset="0"/>
              </a:rPr>
              <a:t>        print("Family:", self.family)</a:t>
            </a:r>
          </a:p>
          <a:p>
            <a:endParaRPr lang="en-US" dirty="0"/>
          </a:p>
        </p:txBody>
      </p:sp>
    </p:spTree>
    <p:extLst>
      <p:ext uri="{BB962C8B-B14F-4D97-AF65-F5344CB8AC3E}">
        <p14:creationId xmlns:p14="http://schemas.microsoft.com/office/powerpoint/2010/main" val="20423095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C640-D976-BD38-0B92-DFF15C525D75}"/>
              </a:ext>
            </a:extLst>
          </p:cNvPr>
          <p:cNvSpPr>
            <a:spLocks noGrp="1"/>
          </p:cNvSpPr>
          <p:nvPr>
            <p:ph type="title"/>
          </p:nvPr>
        </p:nvSpPr>
        <p:spPr>
          <a:xfrm>
            <a:off x="0" y="1"/>
            <a:ext cx="12599988" cy="1053547"/>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METHOD OVERRIDING cont.</a:t>
            </a:r>
            <a:endParaRPr lang="en-US" dirty="0"/>
          </a:p>
        </p:txBody>
      </p:sp>
      <p:sp>
        <p:nvSpPr>
          <p:cNvPr id="3" name="Content Placeholder 2">
            <a:extLst>
              <a:ext uri="{FF2B5EF4-FFF2-40B4-BE49-F238E27FC236}">
                <a16:creationId xmlns:a16="http://schemas.microsoft.com/office/drawing/2014/main" id="{5E724E6D-6897-F8C8-6291-81FBCAF6E34F}"/>
              </a:ext>
            </a:extLst>
          </p:cNvPr>
          <p:cNvSpPr>
            <a:spLocks noGrp="1"/>
          </p:cNvSpPr>
          <p:nvPr>
            <p:ph idx="1"/>
          </p:nvPr>
        </p:nvSpPr>
        <p:spPr>
          <a:xfrm>
            <a:off x="866249" y="1053549"/>
            <a:ext cx="10867490" cy="6145764"/>
          </a:xfrm>
        </p:spPr>
        <p:txBody>
          <a:bodyPr>
            <a:normAutofit fontScale="92500" lnSpcReduction="20000"/>
          </a:bodyPr>
          <a:lstStyle/>
          <a:p>
            <a:r>
              <a:rPr lang="en-US" sz="2000" b="0" dirty="0">
                <a:effectLst/>
                <a:latin typeface="Arial" panose="020B0604020202020204" pitchFamily="34" charset="0"/>
                <a:cs typeface="Arial" panose="020B0604020202020204" pitchFamily="34" charset="0"/>
              </a:rPr>
              <a:t>class Sheep(Animal):</a:t>
            </a:r>
          </a:p>
          <a:p>
            <a:r>
              <a:rPr lang="en-US" sz="2000" b="0" dirty="0">
                <a:effectLst/>
                <a:latin typeface="Arial" panose="020B0604020202020204" pitchFamily="34" charset="0"/>
                <a:cs typeface="Arial" panose="020B0604020202020204" pitchFamily="34" charset="0"/>
              </a:rPr>
              <a:t>    def __init__(self, name, sound, color):</a:t>
            </a:r>
          </a:p>
          <a:p>
            <a:r>
              <a:rPr lang="en-US" sz="2000" b="0" dirty="0">
                <a:effectLst/>
                <a:latin typeface="Arial" panose="020B0604020202020204" pitchFamily="34" charset="0"/>
                <a:cs typeface="Arial" panose="020B0604020202020204" pitchFamily="34" charset="0"/>
              </a:rPr>
              <a:t>        super().__init__(name, sound)</a:t>
            </a:r>
          </a:p>
          <a:p>
            <a:r>
              <a:rPr lang="en-US" sz="2000" b="0" dirty="0">
                <a:effectLst/>
                <a:latin typeface="Arial" panose="020B0604020202020204" pitchFamily="34" charset="0"/>
                <a:cs typeface="Arial" panose="020B0604020202020204" pitchFamily="34" charset="0"/>
              </a:rPr>
              <a:t>        self.color = color</a:t>
            </a:r>
          </a:p>
          <a:p>
            <a:r>
              <a:rPr lang="en-US" sz="2000" b="0" dirty="0">
                <a:effectLst/>
                <a:latin typeface="Arial" panose="020B0604020202020204" pitchFamily="34" charset="0"/>
                <a:cs typeface="Arial" panose="020B0604020202020204" pitchFamily="34" charset="0"/>
              </a:rPr>
              <a:t>    def Animal_details(self):</a:t>
            </a:r>
          </a:p>
          <a:p>
            <a:r>
              <a:rPr lang="en-US" sz="2000" b="0" dirty="0">
                <a:effectLst/>
                <a:latin typeface="Arial" panose="020B0604020202020204" pitchFamily="34" charset="0"/>
                <a:cs typeface="Arial" panose="020B0604020202020204" pitchFamily="34" charset="0"/>
              </a:rPr>
              <a:t>        super().Animal_details()</a:t>
            </a:r>
          </a:p>
          <a:p>
            <a:r>
              <a:rPr lang="en-US" sz="2000" b="0" dirty="0">
                <a:effectLst/>
                <a:latin typeface="Arial" panose="020B0604020202020204" pitchFamily="34" charset="0"/>
                <a:cs typeface="Arial" panose="020B0604020202020204" pitchFamily="34" charset="0"/>
              </a:rPr>
              <a:t>        print("Color:", self.color)</a:t>
            </a:r>
          </a:p>
          <a:p>
            <a:r>
              <a:rPr lang="en-US" sz="2000" b="0" dirty="0">
                <a:effectLst/>
                <a:latin typeface="Arial" panose="020B0604020202020204" pitchFamily="34" charset="0"/>
                <a:cs typeface="Arial" panose="020B0604020202020204" pitchFamily="34" charset="0"/>
              </a:rPr>
              <a:t>d = Dog("Pongo", "Woof Woof", "Husky")</a:t>
            </a:r>
          </a:p>
          <a:p>
            <a:r>
              <a:rPr lang="en-US" sz="2000" b="0" dirty="0">
                <a:effectLst/>
                <a:latin typeface="Arial" panose="020B0604020202020204" pitchFamily="34" charset="0"/>
                <a:cs typeface="Arial" panose="020B0604020202020204" pitchFamily="34" charset="0"/>
              </a:rPr>
              <a:t>d.Animal_details()</a:t>
            </a:r>
          </a:p>
          <a:p>
            <a:r>
              <a:rPr lang="en-US" sz="2000" b="0" dirty="0">
                <a:effectLst/>
                <a:latin typeface="Arial" panose="020B0604020202020204" pitchFamily="34" charset="0"/>
                <a:cs typeface="Arial" panose="020B0604020202020204" pitchFamily="34" charset="0"/>
              </a:rPr>
              <a:t>print("")</a:t>
            </a:r>
          </a:p>
          <a:p>
            <a:r>
              <a:rPr lang="en-US" sz="2000" b="0" dirty="0">
                <a:effectLst/>
                <a:latin typeface="Arial" panose="020B0604020202020204" pitchFamily="34" charset="0"/>
                <a:cs typeface="Arial" panose="020B0604020202020204" pitchFamily="34" charset="0"/>
              </a:rPr>
              <a:t>s = Sheep("Billy", "Baa Baa", "White")</a:t>
            </a:r>
          </a:p>
          <a:p>
            <a:r>
              <a:rPr lang="en-US" sz="2000" b="0" dirty="0">
                <a:effectLst/>
                <a:latin typeface="Arial" panose="020B0604020202020204" pitchFamily="34" charset="0"/>
                <a:cs typeface="Arial" panose="020B0604020202020204" pitchFamily="34" charset="0"/>
              </a:rPr>
              <a:t>s.Animal_details()</a:t>
            </a:r>
          </a:p>
          <a:p>
            <a:r>
              <a:rPr lang="en-US" sz="2000" b="0" i="0" dirty="0">
                <a:solidFill>
                  <a:srgbClr val="000000"/>
                </a:solidFill>
                <a:effectLst/>
                <a:latin typeface="Arial" panose="020B0604020202020204" pitchFamily="34" charset="0"/>
                <a:cs typeface="Arial" panose="020B0604020202020204" pitchFamily="34" charset="0"/>
              </a:rPr>
              <a:t>Name: Pongo </a:t>
            </a:r>
          </a:p>
          <a:p>
            <a:r>
              <a:rPr lang="en-US" sz="2000" b="0" i="0" dirty="0">
                <a:solidFill>
                  <a:srgbClr val="000000"/>
                </a:solidFill>
                <a:effectLst/>
                <a:latin typeface="Arial" panose="020B0604020202020204" pitchFamily="34" charset="0"/>
                <a:cs typeface="Arial" panose="020B0604020202020204" pitchFamily="34" charset="0"/>
              </a:rPr>
              <a:t>Sound: Woof Woof </a:t>
            </a:r>
          </a:p>
          <a:p>
            <a:r>
              <a:rPr lang="en-US" sz="2000" b="0" i="0" dirty="0">
                <a:solidFill>
                  <a:srgbClr val="000000"/>
                </a:solidFill>
                <a:effectLst/>
                <a:latin typeface="Arial" panose="020B0604020202020204" pitchFamily="34" charset="0"/>
                <a:cs typeface="Arial" panose="020B0604020202020204" pitchFamily="34" charset="0"/>
              </a:rPr>
              <a:t>Family: Husky </a:t>
            </a:r>
          </a:p>
          <a:p>
            <a:r>
              <a:rPr lang="en-US" sz="2000" b="0" i="0" dirty="0">
                <a:solidFill>
                  <a:srgbClr val="000000"/>
                </a:solidFill>
                <a:effectLst/>
                <a:latin typeface="Arial" panose="020B0604020202020204" pitchFamily="34" charset="0"/>
                <a:cs typeface="Arial" panose="020B0604020202020204" pitchFamily="34" charset="0"/>
              </a:rPr>
              <a:t>Name: Billy </a:t>
            </a:r>
          </a:p>
          <a:p>
            <a:r>
              <a:rPr lang="en-US" sz="2000" b="0" i="0" dirty="0">
                <a:solidFill>
                  <a:srgbClr val="000000"/>
                </a:solidFill>
                <a:effectLst/>
                <a:latin typeface="Arial" panose="020B0604020202020204" pitchFamily="34" charset="0"/>
                <a:cs typeface="Arial" panose="020B0604020202020204" pitchFamily="34" charset="0"/>
              </a:rPr>
              <a:t>Sound: Baa Baa </a:t>
            </a:r>
          </a:p>
          <a:p>
            <a:r>
              <a:rPr lang="en-US" sz="2000" b="0" i="0" dirty="0">
                <a:solidFill>
                  <a:srgbClr val="000000"/>
                </a:solidFill>
                <a:effectLst/>
                <a:latin typeface="Arial" panose="020B0604020202020204" pitchFamily="34" charset="0"/>
                <a:cs typeface="Arial" panose="020B0604020202020204" pitchFamily="34" charset="0"/>
              </a:rPr>
              <a:t>Color: White</a:t>
            </a:r>
            <a:endParaRPr lang="en-US" sz="2000"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931624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41AA-9E0E-CA57-A8E8-24488A81B322}"/>
              </a:ext>
            </a:extLst>
          </p:cNvPr>
          <p:cNvSpPr>
            <a:spLocks noGrp="1"/>
          </p:cNvSpPr>
          <p:nvPr>
            <p:ph type="title"/>
          </p:nvPr>
        </p:nvSpPr>
        <p:spPr>
          <a:xfrm>
            <a:off x="0" y="0"/>
            <a:ext cx="12599988" cy="120263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MORE OOP EXAMPLES</a:t>
            </a:r>
          </a:p>
        </p:txBody>
      </p:sp>
      <p:sp>
        <p:nvSpPr>
          <p:cNvPr id="3" name="Content Placeholder 2">
            <a:extLst>
              <a:ext uri="{FF2B5EF4-FFF2-40B4-BE49-F238E27FC236}">
                <a16:creationId xmlns:a16="http://schemas.microsoft.com/office/drawing/2014/main" id="{53B256BE-DA62-F1D6-E842-BA9113593A58}"/>
              </a:ext>
            </a:extLst>
          </p:cNvPr>
          <p:cNvSpPr>
            <a:spLocks noGrp="1"/>
          </p:cNvSpPr>
          <p:nvPr>
            <p:ph idx="1"/>
          </p:nvPr>
        </p:nvSpPr>
        <p:spPr>
          <a:xfrm>
            <a:off x="866249" y="1202635"/>
            <a:ext cx="10867490" cy="5996678"/>
          </a:xfrm>
        </p:spPr>
        <p:txBody>
          <a:bodyPr>
            <a:normAutofit fontScale="92500" lnSpcReduction="10000"/>
          </a:bodyPr>
          <a:lstStyle/>
          <a:p>
            <a:r>
              <a:rPr lang="en-US" sz="2200" b="0" dirty="0">
                <a:effectLst/>
                <a:latin typeface="Arial" panose="020B0604020202020204" pitchFamily="34" charset="0"/>
                <a:cs typeface="Arial" panose="020B0604020202020204" pitchFamily="34" charset="0"/>
              </a:rPr>
              <a:t>class Player:</a:t>
            </a:r>
          </a:p>
          <a:p>
            <a:r>
              <a:rPr lang="en-US" sz="2200" b="0" dirty="0">
                <a:effectLst/>
                <a:latin typeface="Arial" panose="020B0604020202020204" pitchFamily="34" charset="0"/>
                <a:cs typeface="Arial" panose="020B0604020202020204" pitchFamily="34" charset="0"/>
              </a:rPr>
              <a:t>    def __init__(self, ID, name, teamName):</a:t>
            </a:r>
          </a:p>
          <a:p>
            <a:r>
              <a:rPr lang="en-US" sz="2200" b="0" dirty="0">
                <a:effectLst/>
                <a:latin typeface="Arial" panose="020B0604020202020204" pitchFamily="34" charset="0"/>
                <a:cs typeface="Arial" panose="020B0604020202020204" pitchFamily="34" charset="0"/>
              </a:rPr>
              <a:t>        self.ID = ID</a:t>
            </a:r>
          </a:p>
          <a:p>
            <a:r>
              <a:rPr lang="en-US" sz="2200" b="0" dirty="0">
                <a:effectLst/>
                <a:latin typeface="Arial" panose="020B0604020202020204" pitchFamily="34" charset="0"/>
                <a:cs typeface="Arial" panose="020B0604020202020204" pitchFamily="34" charset="0"/>
              </a:rPr>
              <a:t>        self.name = name</a:t>
            </a:r>
          </a:p>
          <a:p>
            <a:r>
              <a:rPr lang="en-US" sz="2200" b="0" dirty="0">
                <a:effectLst/>
                <a:latin typeface="Arial" panose="020B0604020202020204" pitchFamily="34" charset="0"/>
                <a:cs typeface="Arial" panose="020B0604020202020204" pitchFamily="34" charset="0"/>
              </a:rPr>
              <a:t>        self.teamName = teamName</a:t>
            </a:r>
          </a:p>
          <a:p>
            <a:br>
              <a:rPr lang="en-US" sz="2200" b="0" dirty="0">
                <a:effectLst/>
                <a:latin typeface="Arial" panose="020B0604020202020204" pitchFamily="34" charset="0"/>
                <a:cs typeface="Arial" panose="020B0604020202020204" pitchFamily="34" charset="0"/>
              </a:rPr>
            </a:br>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class Team:</a:t>
            </a:r>
          </a:p>
          <a:p>
            <a:r>
              <a:rPr lang="en-US" sz="2200" b="0" dirty="0">
                <a:effectLst/>
                <a:latin typeface="Arial" panose="020B0604020202020204" pitchFamily="34" charset="0"/>
                <a:cs typeface="Arial" panose="020B0604020202020204" pitchFamily="34" charset="0"/>
              </a:rPr>
              <a:t>    def __init__(self, name):</a:t>
            </a:r>
          </a:p>
          <a:p>
            <a:r>
              <a:rPr lang="en-US" sz="2200" b="0" dirty="0">
                <a:effectLst/>
                <a:latin typeface="Arial" panose="020B0604020202020204" pitchFamily="34" charset="0"/>
                <a:cs typeface="Arial" panose="020B0604020202020204" pitchFamily="34" charset="0"/>
              </a:rPr>
              <a:t>        self.name = name</a:t>
            </a:r>
          </a:p>
          <a:p>
            <a:r>
              <a:rPr lang="en-US" sz="2200" b="0" dirty="0">
                <a:effectLst/>
                <a:latin typeface="Arial" panose="020B0604020202020204" pitchFamily="34" charset="0"/>
                <a:cs typeface="Arial" panose="020B0604020202020204" pitchFamily="34" charset="0"/>
              </a:rPr>
              <a:t>        self.players = []</a:t>
            </a:r>
          </a:p>
          <a:p>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    def getNumberOfPlayers(self):</a:t>
            </a:r>
          </a:p>
          <a:p>
            <a:r>
              <a:rPr lang="en-US" sz="2200" b="0" dirty="0">
                <a:effectLst/>
                <a:latin typeface="Arial" panose="020B0604020202020204" pitchFamily="34" charset="0"/>
                <a:cs typeface="Arial" panose="020B0604020202020204" pitchFamily="34" charset="0"/>
              </a:rPr>
              <a:t>        return len(self.players)</a:t>
            </a:r>
          </a:p>
          <a:p>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    def addPlayer(self, player):</a:t>
            </a:r>
          </a:p>
          <a:p>
            <a:r>
              <a:rPr lang="en-US" sz="2200" b="0" dirty="0">
                <a:effectLst/>
                <a:latin typeface="Arial" panose="020B0604020202020204" pitchFamily="34" charset="0"/>
                <a:cs typeface="Arial" panose="020B0604020202020204" pitchFamily="34" charset="0"/>
              </a:rPr>
              <a:t>        self.players.append(player)</a:t>
            </a:r>
          </a:p>
          <a:p>
            <a:endParaRPr lang="en-US" dirty="0"/>
          </a:p>
        </p:txBody>
      </p:sp>
    </p:spTree>
    <p:extLst>
      <p:ext uri="{BB962C8B-B14F-4D97-AF65-F5344CB8AC3E}">
        <p14:creationId xmlns:p14="http://schemas.microsoft.com/office/powerpoint/2010/main" val="4085574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1748-F326-3A34-2940-6F9421035AA0}"/>
              </a:ext>
            </a:extLst>
          </p:cNvPr>
          <p:cNvSpPr>
            <a:spLocks noGrp="1"/>
          </p:cNvSpPr>
          <p:nvPr>
            <p:ph type="title"/>
          </p:nvPr>
        </p:nvSpPr>
        <p:spPr>
          <a:xfrm>
            <a:off x="0" y="1"/>
            <a:ext cx="12599988" cy="128214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MORE OOP EXAMPLES</a:t>
            </a:r>
            <a:endParaRPr lang="en-US" sz="4000" dirty="0"/>
          </a:p>
        </p:txBody>
      </p:sp>
      <p:sp>
        <p:nvSpPr>
          <p:cNvPr id="3" name="Content Placeholder 2">
            <a:extLst>
              <a:ext uri="{FF2B5EF4-FFF2-40B4-BE49-F238E27FC236}">
                <a16:creationId xmlns:a16="http://schemas.microsoft.com/office/drawing/2014/main" id="{02E8DE9C-9DBD-0EDB-7224-FD07FCC2D3F0}"/>
              </a:ext>
            </a:extLst>
          </p:cNvPr>
          <p:cNvSpPr>
            <a:spLocks noGrp="1"/>
          </p:cNvSpPr>
          <p:nvPr>
            <p:ph idx="1"/>
          </p:nvPr>
        </p:nvSpPr>
        <p:spPr>
          <a:xfrm>
            <a:off x="866249" y="1282149"/>
            <a:ext cx="10867490" cy="5917163"/>
          </a:xfrm>
        </p:spPr>
        <p:txBody>
          <a:bodyPr>
            <a:normAutofit/>
          </a:bodyPr>
          <a:lstStyle/>
          <a:p>
            <a:r>
              <a:rPr lang="en-US" sz="2000" b="0" dirty="0">
                <a:effectLst/>
                <a:latin typeface="Arial" panose="020B0604020202020204" pitchFamily="34" charset="0"/>
                <a:cs typeface="Arial" panose="020B0604020202020204" pitchFamily="34" charset="0"/>
              </a:rPr>
              <a:t>class School:</a:t>
            </a:r>
          </a:p>
          <a:p>
            <a:r>
              <a:rPr lang="en-US" sz="2000" b="0" dirty="0">
                <a:effectLst/>
                <a:latin typeface="Arial" panose="020B0604020202020204" pitchFamily="34" charset="0"/>
                <a:cs typeface="Arial" panose="020B0604020202020204" pitchFamily="34" charset="0"/>
              </a:rPr>
              <a:t>    def __init__(self, name):</a:t>
            </a:r>
          </a:p>
          <a:p>
            <a:r>
              <a:rPr lang="en-US" sz="2000" b="0" dirty="0">
                <a:effectLst/>
                <a:latin typeface="Arial" panose="020B0604020202020204" pitchFamily="34" charset="0"/>
                <a:cs typeface="Arial" panose="020B0604020202020204" pitchFamily="34" charset="0"/>
              </a:rPr>
              <a:t>        self.name = name</a:t>
            </a:r>
          </a:p>
          <a:p>
            <a:r>
              <a:rPr lang="en-US" sz="2000" b="0" dirty="0">
                <a:effectLst/>
                <a:latin typeface="Arial" panose="020B0604020202020204" pitchFamily="34" charset="0"/>
                <a:cs typeface="Arial" panose="020B0604020202020204" pitchFamily="34" charset="0"/>
              </a:rPr>
              <a:t>        self.teams = []</a:t>
            </a:r>
          </a:p>
          <a:p>
            <a:br>
              <a:rPr lang="en-US" sz="2000" b="0" dirty="0">
                <a:effectLst/>
                <a:latin typeface="Arial" panose="020B0604020202020204" pitchFamily="34" charset="0"/>
                <a:cs typeface="Arial" panose="020B0604020202020204" pitchFamily="34" charset="0"/>
              </a:rPr>
            </a:br>
            <a:r>
              <a:rPr lang="en-US" sz="2000" b="0" dirty="0">
                <a:effectLst/>
                <a:latin typeface="Arial" panose="020B0604020202020204" pitchFamily="34" charset="0"/>
                <a:cs typeface="Arial" panose="020B0604020202020204" pitchFamily="34" charset="0"/>
              </a:rPr>
              <a:t>    def addTeam(self, team):</a:t>
            </a:r>
          </a:p>
          <a:p>
            <a:r>
              <a:rPr lang="en-US" sz="2000" b="0" dirty="0">
                <a:effectLst/>
                <a:latin typeface="Arial" panose="020B0604020202020204" pitchFamily="34" charset="0"/>
                <a:cs typeface="Arial" panose="020B0604020202020204" pitchFamily="34" charset="0"/>
              </a:rPr>
              <a:t>        self.teams.append(team)</a:t>
            </a:r>
          </a:p>
          <a:p>
            <a:br>
              <a:rPr lang="en-US" sz="2000" b="0" dirty="0">
                <a:effectLst/>
                <a:latin typeface="Arial" panose="020B0604020202020204" pitchFamily="34" charset="0"/>
                <a:cs typeface="Arial" panose="020B0604020202020204" pitchFamily="34" charset="0"/>
              </a:rPr>
            </a:br>
            <a:r>
              <a:rPr lang="en-US" sz="2000" b="0" dirty="0">
                <a:effectLst/>
                <a:latin typeface="Arial" panose="020B0604020202020204" pitchFamily="34" charset="0"/>
                <a:cs typeface="Arial" panose="020B0604020202020204" pitchFamily="34" charset="0"/>
              </a:rPr>
              <a:t>    def getTotalPlayersInSchool(self):</a:t>
            </a:r>
          </a:p>
          <a:p>
            <a:r>
              <a:rPr lang="en-US" sz="2000" b="0" dirty="0">
                <a:effectLst/>
                <a:latin typeface="Arial" panose="020B0604020202020204" pitchFamily="34" charset="0"/>
                <a:cs typeface="Arial" panose="020B0604020202020204" pitchFamily="34" charset="0"/>
              </a:rPr>
              <a:t>        length = 0</a:t>
            </a:r>
          </a:p>
          <a:p>
            <a:r>
              <a:rPr lang="en-US" sz="2000" b="0" dirty="0">
                <a:effectLst/>
                <a:latin typeface="Arial" panose="020B0604020202020204" pitchFamily="34" charset="0"/>
                <a:cs typeface="Arial" panose="020B0604020202020204" pitchFamily="34" charset="0"/>
              </a:rPr>
              <a:t>        for n in self.teams:</a:t>
            </a:r>
          </a:p>
          <a:p>
            <a:r>
              <a:rPr lang="en-US" sz="2000" b="0" dirty="0">
                <a:effectLst/>
                <a:latin typeface="Arial" panose="020B0604020202020204" pitchFamily="34" charset="0"/>
                <a:cs typeface="Arial" panose="020B0604020202020204" pitchFamily="34" charset="0"/>
              </a:rPr>
              <a:t>            length = length + (n.getNumberOfPlayers())</a:t>
            </a:r>
          </a:p>
          <a:p>
            <a:r>
              <a:rPr lang="en-US" sz="2000" b="0" dirty="0">
                <a:effectLst/>
                <a:latin typeface="Arial" panose="020B0604020202020204" pitchFamily="34" charset="0"/>
                <a:cs typeface="Arial" panose="020B0604020202020204" pitchFamily="34" charset="0"/>
              </a:rPr>
              <a:t>        return length</a:t>
            </a:r>
          </a:p>
          <a:p>
            <a:endParaRPr lang="en-US" dirty="0"/>
          </a:p>
        </p:txBody>
      </p:sp>
    </p:spTree>
    <p:extLst>
      <p:ext uri="{BB962C8B-B14F-4D97-AF65-F5344CB8AC3E}">
        <p14:creationId xmlns:p14="http://schemas.microsoft.com/office/powerpoint/2010/main" val="12095408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2EDD-82F5-C0BF-F4B3-6AC168E931EB}"/>
              </a:ext>
            </a:extLst>
          </p:cNvPr>
          <p:cNvSpPr>
            <a:spLocks noGrp="1"/>
          </p:cNvSpPr>
          <p:nvPr>
            <p:ph type="title"/>
          </p:nvPr>
        </p:nvSpPr>
        <p:spPr>
          <a:xfrm>
            <a:off x="0" y="0"/>
            <a:ext cx="12599988" cy="1172817"/>
          </a:xfrm>
          <a:solidFill>
            <a:srgbClr val="FFFF00"/>
          </a:solidFill>
        </p:spPr>
        <p:txBody>
          <a:bodyPr/>
          <a:lstStyle/>
          <a:p>
            <a:pPr algn="ctr"/>
            <a:r>
              <a:rPr lang="en-US" sz="4800" b="1" dirty="0">
                <a:solidFill>
                  <a:srgbClr val="00B050"/>
                </a:solidFill>
                <a:latin typeface="Arial" panose="020B0604020202020204" pitchFamily="34" charset="0"/>
                <a:cs typeface="Arial" panose="020B0604020202020204" pitchFamily="34" charset="0"/>
              </a:rPr>
              <a:t>MORE OOP EXAMPLES</a:t>
            </a:r>
            <a:endParaRPr lang="en-US" dirty="0"/>
          </a:p>
        </p:txBody>
      </p:sp>
      <p:sp>
        <p:nvSpPr>
          <p:cNvPr id="3" name="Content Placeholder 2">
            <a:extLst>
              <a:ext uri="{FF2B5EF4-FFF2-40B4-BE49-F238E27FC236}">
                <a16:creationId xmlns:a16="http://schemas.microsoft.com/office/drawing/2014/main" id="{0E87E3DB-9BFD-66B4-2BF9-AFF453BB1F54}"/>
              </a:ext>
            </a:extLst>
          </p:cNvPr>
          <p:cNvSpPr>
            <a:spLocks noGrp="1"/>
          </p:cNvSpPr>
          <p:nvPr>
            <p:ph idx="1"/>
          </p:nvPr>
        </p:nvSpPr>
        <p:spPr>
          <a:xfrm>
            <a:off x="866249" y="1172817"/>
            <a:ext cx="10867490" cy="6026495"/>
          </a:xfrm>
        </p:spPr>
        <p:txBody>
          <a:bodyPr>
            <a:normAutofit fontScale="85000" lnSpcReduction="20000"/>
          </a:bodyPr>
          <a:lstStyle/>
          <a:p>
            <a:r>
              <a:rPr lang="en-US" sz="2600" b="0" dirty="0">
                <a:effectLst/>
                <a:latin typeface="Arial" panose="020B0604020202020204" pitchFamily="34" charset="0"/>
                <a:cs typeface="Arial" panose="020B0604020202020204" pitchFamily="34" charset="0"/>
              </a:rPr>
              <a:t>p1 = Player(1, "Harris", "Red")</a:t>
            </a:r>
          </a:p>
          <a:p>
            <a:r>
              <a:rPr lang="en-US" sz="2600" b="0" dirty="0">
                <a:effectLst/>
                <a:latin typeface="Arial" panose="020B0604020202020204" pitchFamily="34" charset="0"/>
                <a:cs typeface="Arial" panose="020B0604020202020204" pitchFamily="34" charset="0"/>
              </a:rPr>
              <a:t>p2 = Player(2, "Carol", "Red")</a:t>
            </a:r>
          </a:p>
          <a:p>
            <a:r>
              <a:rPr lang="en-US" sz="2600" b="0" dirty="0">
                <a:effectLst/>
                <a:latin typeface="Arial" panose="020B0604020202020204" pitchFamily="34" charset="0"/>
                <a:cs typeface="Arial" panose="020B0604020202020204" pitchFamily="34" charset="0"/>
              </a:rPr>
              <a:t>p3 = Player(1, "Johnny", "Blue")</a:t>
            </a:r>
          </a:p>
          <a:p>
            <a:r>
              <a:rPr lang="en-US" sz="2600" b="0" dirty="0">
                <a:effectLst/>
                <a:latin typeface="Arial" panose="020B0604020202020204" pitchFamily="34" charset="0"/>
                <a:cs typeface="Arial" panose="020B0604020202020204" pitchFamily="34" charset="0"/>
              </a:rPr>
              <a:t>p4 = Player(2, "Sarah", "Blue")</a:t>
            </a:r>
          </a:p>
          <a:p>
            <a:r>
              <a:rPr lang="en-US" sz="2600" b="0" dirty="0">
                <a:effectLst/>
                <a:latin typeface="Arial" panose="020B0604020202020204" pitchFamily="34" charset="0"/>
                <a:cs typeface="Arial" panose="020B0604020202020204" pitchFamily="34" charset="0"/>
              </a:rPr>
              <a:t>red_team = Team("Red Team")</a:t>
            </a:r>
          </a:p>
          <a:p>
            <a:r>
              <a:rPr lang="en-US" sz="2600" b="0" dirty="0">
                <a:effectLst/>
                <a:latin typeface="Arial" panose="020B0604020202020204" pitchFamily="34" charset="0"/>
                <a:cs typeface="Arial" panose="020B0604020202020204" pitchFamily="34" charset="0"/>
              </a:rPr>
              <a:t>red_team.addPlayer(p1)</a:t>
            </a:r>
          </a:p>
          <a:p>
            <a:r>
              <a:rPr lang="en-US" sz="2600" b="0" dirty="0">
                <a:effectLst/>
                <a:latin typeface="Arial" panose="020B0604020202020204" pitchFamily="34" charset="0"/>
                <a:cs typeface="Arial" panose="020B0604020202020204" pitchFamily="34" charset="0"/>
              </a:rPr>
              <a:t>red_team.addPlayer(p2)</a:t>
            </a:r>
          </a:p>
          <a:p>
            <a:r>
              <a:rPr lang="en-US" sz="2600" b="0" dirty="0">
                <a:effectLst/>
                <a:latin typeface="Arial" panose="020B0604020202020204" pitchFamily="34" charset="0"/>
                <a:cs typeface="Arial" panose="020B0604020202020204" pitchFamily="34" charset="0"/>
              </a:rPr>
              <a:t>blue_team = Team("Blue Team")</a:t>
            </a:r>
          </a:p>
          <a:p>
            <a:r>
              <a:rPr lang="en-US" sz="2600" b="0" dirty="0">
                <a:effectLst/>
                <a:latin typeface="Arial" panose="020B0604020202020204" pitchFamily="34" charset="0"/>
                <a:cs typeface="Arial" panose="020B0604020202020204" pitchFamily="34" charset="0"/>
              </a:rPr>
              <a:t>blue_team.addPlayer(p2)</a:t>
            </a:r>
          </a:p>
          <a:p>
            <a:r>
              <a:rPr lang="en-US" sz="2600" b="0" dirty="0">
                <a:effectLst/>
                <a:latin typeface="Arial" panose="020B0604020202020204" pitchFamily="34" charset="0"/>
                <a:cs typeface="Arial" panose="020B0604020202020204" pitchFamily="34" charset="0"/>
              </a:rPr>
              <a:t>blue_team.addPlayer(p3)</a:t>
            </a:r>
          </a:p>
          <a:p>
            <a:br>
              <a:rPr lang="en-US" sz="2600" b="0" dirty="0">
                <a:effectLst/>
                <a:latin typeface="Arial" panose="020B0604020202020204" pitchFamily="34" charset="0"/>
                <a:cs typeface="Arial" panose="020B0604020202020204" pitchFamily="34" charset="0"/>
              </a:rPr>
            </a:br>
            <a:r>
              <a:rPr lang="en-US" sz="2600" b="0" dirty="0">
                <a:effectLst/>
                <a:latin typeface="Arial" panose="020B0604020202020204" pitchFamily="34" charset="0"/>
                <a:cs typeface="Arial" panose="020B0604020202020204" pitchFamily="34" charset="0"/>
              </a:rPr>
              <a:t>mySchool = School("My School")</a:t>
            </a:r>
          </a:p>
          <a:p>
            <a:r>
              <a:rPr lang="en-US" sz="2600" b="0" dirty="0">
                <a:effectLst/>
                <a:latin typeface="Arial" panose="020B0604020202020204" pitchFamily="34" charset="0"/>
                <a:cs typeface="Arial" panose="020B0604020202020204" pitchFamily="34" charset="0"/>
              </a:rPr>
              <a:t>mySchool.addTeam(red_team)</a:t>
            </a:r>
          </a:p>
          <a:p>
            <a:r>
              <a:rPr lang="en-US" sz="2600" b="0" dirty="0">
                <a:effectLst/>
                <a:latin typeface="Arial" panose="020B0604020202020204" pitchFamily="34" charset="0"/>
                <a:cs typeface="Arial" panose="020B0604020202020204" pitchFamily="34" charset="0"/>
              </a:rPr>
              <a:t>mySchool.addTeam(blue_team)</a:t>
            </a:r>
          </a:p>
          <a:p>
            <a:br>
              <a:rPr lang="en-US" sz="2600" b="0" dirty="0">
                <a:effectLst/>
                <a:latin typeface="Arial" panose="020B0604020202020204" pitchFamily="34" charset="0"/>
                <a:cs typeface="Arial" panose="020B0604020202020204" pitchFamily="34" charset="0"/>
              </a:rPr>
            </a:br>
            <a:r>
              <a:rPr lang="en-US" sz="2600" b="0" dirty="0">
                <a:effectLst/>
                <a:latin typeface="Arial" panose="020B0604020202020204" pitchFamily="34" charset="0"/>
                <a:cs typeface="Arial" panose="020B0604020202020204" pitchFamily="34" charset="0"/>
              </a:rPr>
              <a:t>print("Total players in mySchool:", mySchool.getTotalPlayersInSchool())</a:t>
            </a:r>
          </a:p>
          <a:p>
            <a:r>
              <a:rPr lang="en-US" sz="2400" dirty="0">
                <a:latin typeface="Arial" panose="020B0604020202020204" pitchFamily="34" charset="0"/>
                <a:cs typeface="Arial" panose="020B0604020202020204" pitchFamily="34" charset="0"/>
              </a:rPr>
              <a:t>Output = </a:t>
            </a:r>
            <a:r>
              <a:rPr lang="en-US" sz="2400" b="0" i="0" dirty="0">
                <a:effectLst/>
                <a:latin typeface="Arial" panose="020B0604020202020204" pitchFamily="34" charset="0"/>
                <a:cs typeface="Arial" panose="020B0604020202020204" pitchFamily="34" charset="0"/>
              </a:rPr>
              <a:t>Total players in mySchool: 4</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2640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5339-4192-7AB3-F805-30E49E741259}"/>
              </a:ext>
            </a:extLst>
          </p:cNvPr>
          <p:cNvSpPr>
            <a:spLocks noGrp="1"/>
          </p:cNvSpPr>
          <p:nvPr>
            <p:ph type="title"/>
          </p:nvPr>
        </p:nvSpPr>
        <p:spPr>
          <a:xfrm>
            <a:off x="0" y="0"/>
            <a:ext cx="12599988" cy="145952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ENCAPSULATION</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CD9E416-5F77-991C-178F-FB2BB2F6F364}"/>
              </a:ext>
            </a:extLst>
          </p:cNvPr>
          <p:cNvSpPr>
            <a:spLocks noGrp="1"/>
          </p:cNvSpPr>
          <p:nvPr>
            <p:ph idx="1"/>
          </p:nvPr>
        </p:nvSpPr>
        <p:spPr/>
        <p:txBody>
          <a:bodyPr>
            <a:normAutofit lnSpcReduction="10000"/>
          </a:bodyPr>
          <a:lstStyle/>
          <a:p>
            <a:r>
              <a:rPr lang="en-US" sz="2000" dirty="0"/>
              <a:t>Encapsulation bundles data(attributes) and methods (functions) within a class, hiding internal details and exposing only necessary interfaces to the outside world.</a:t>
            </a:r>
          </a:p>
          <a:p>
            <a:r>
              <a:rPr lang="en-US" sz="2000" dirty="0"/>
              <a:t>This protects sensitive data from accidental or malicious modification while ensuring controlled access and improved stability.</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Encapsulation protects internal data and implementation details from unauthorised access.</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Setters and getters are used to implement data encapsulation in python programming language</a:t>
            </a:r>
          </a:p>
          <a:p>
            <a:pPr>
              <a:lnSpc>
                <a:spcPct val="107000"/>
              </a:lnSpc>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Getters method </a:t>
            </a:r>
            <a:r>
              <a:rPr lang="en-GB" sz="2000" dirty="0">
                <a:effectLst/>
                <a:latin typeface="Arial" panose="020B0604020202020204" pitchFamily="34" charset="0"/>
                <a:ea typeface="Calibri" panose="020F0502020204030204" pitchFamily="34" charset="0"/>
                <a:cs typeface="Arial" panose="020B0604020202020204" pitchFamily="34" charset="0"/>
              </a:rPr>
              <a:t>is used to access data members or allows reading of property’s value</a:t>
            </a:r>
          </a:p>
          <a:p>
            <a:pPr>
              <a:lnSpc>
                <a:spcPct val="107000"/>
              </a:lnSpc>
              <a:spcAft>
                <a:spcPts val="800"/>
              </a:spcAft>
            </a:pPr>
            <a:r>
              <a:rPr lang="en-GB" sz="2000" b="1" dirty="0">
                <a:latin typeface="Arial" panose="020B0604020202020204" pitchFamily="34" charset="0"/>
                <a:ea typeface="Calibri" panose="020F0502020204030204" pitchFamily="34" charset="0"/>
                <a:cs typeface="Arial" panose="020B0604020202020204" pitchFamily="34" charset="0"/>
              </a:rPr>
              <a:t>Setter methods </a:t>
            </a:r>
            <a:r>
              <a:rPr lang="en-GB" sz="2000" dirty="0">
                <a:latin typeface="Arial" panose="020B0604020202020204" pitchFamily="34" charset="0"/>
                <a:ea typeface="Calibri" panose="020F0502020204030204" pitchFamily="34" charset="0"/>
                <a:cs typeface="Arial" panose="020B0604020202020204" pitchFamily="34" charset="0"/>
              </a:rPr>
              <a:t>is used to modify the attributes of an instance</a:t>
            </a:r>
          </a:p>
          <a:p>
            <a:pPr>
              <a:lnSpc>
                <a:spcPct val="107000"/>
              </a:lnSpc>
              <a:spcAft>
                <a:spcPts val="800"/>
              </a:spcAft>
            </a:pPr>
            <a:r>
              <a:rPr lang="en-US" sz="2000" b="0" i="0" dirty="0">
                <a:solidFill>
                  <a:srgbClr val="374151"/>
                </a:solidFill>
                <a:effectLst/>
                <a:latin typeface="Arial" panose="020B0604020202020204" pitchFamily="34" charset="0"/>
                <a:cs typeface="Arial" panose="020B0604020202020204" pitchFamily="34" charset="0"/>
              </a:rPr>
              <a:t>All the properties should be private, and any access to the properties should be through methods such as getters and setters.</a:t>
            </a:r>
            <a:endParaRPr lang="en-GB"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829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E1F3-1071-B258-42F5-52F3264422C8}"/>
              </a:ext>
            </a:extLst>
          </p:cNvPr>
          <p:cNvSpPr>
            <a:spLocks noGrp="1"/>
          </p:cNvSpPr>
          <p:nvPr>
            <p:ph type="title"/>
          </p:nvPr>
        </p:nvSpPr>
        <p:spPr>
          <a:xfrm>
            <a:off x="0" y="1"/>
            <a:ext cx="12599988" cy="109330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LOCAL &amp; GLOBAL VARIABLE</a:t>
            </a:r>
          </a:p>
        </p:txBody>
      </p:sp>
      <p:sp>
        <p:nvSpPr>
          <p:cNvPr id="3" name="Content Placeholder 2">
            <a:extLst>
              <a:ext uri="{FF2B5EF4-FFF2-40B4-BE49-F238E27FC236}">
                <a16:creationId xmlns:a16="http://schemas.microsoft.com/office/drawing/2014/main" id="{E44C8BDC-2703-241D-A048-997ADCCBDE15}"/>
              </a:ext>
            </a:extLst>
          </p:cNvPr>
          <p:cNvSpPr>
            <a:spLocks noGrp="1"/>
          </p:cNvSpPr>
          <p:nvPr>
            <p:ph idx="1"/>
          </p:nvPr>
        </p:nvSpPr>
        <p:spPr>
          <a:xfrm>
            <a:off x="0" y="1093305"/>
            <a:ext cx="12599988" cy="6106007"/>
          </a:xfrm>
        </p:spPr>
        <p:txBody>
          <a:bodyPr/>
          <a:lstStyle/>
          <a:p>
            <a:r>
              <a:rPr lang="en-US" sz="2000" b="0" i="0" dirty="0">
                <a:solidFill>
                  <a:srgbClr val="0D0D0D"/>
                </a:solidFill>
                <a:effectLst/>
                <a:latin typeface="Arial" panose="020B0604020202020204" pitchFamily="34" charset="0"/>
                <a:cs typeface="Arial" panose="020B0604020202020204" pitchFamily="34" charset="0"/>
              </a:rPr>
              <a:t>In Python, variables can be categorized as either local or global based on their scope, which determines where in the code they can be accessed.</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Local variables are defined within a function and can only be accessed within that function.</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They are created when the function is called and cease to exist once the function finishes executing.</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Local variables are confined to the block of code where they are defined.</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Attempting to access a local variable from outside the function where it's defined will result in an error.</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def example_function(): </a:t>
            </a:r>
          </a:p>
          <a:p>
            <a:pPr marL="472516" lvl="1" indent="0">
              <a:buNone/>
            </a:pPr>
            <a:r>
              <a:rPr lang="en-US" sz="2000" b="0" i="0" dirty="0">
                <a:effectLst/>
                <a:latin typeface="Arial" panose="020B0604020202020204" pitchFamily="34" charset="0"/>
                <a:cs typeface="Arial" panose="020B0604020202020204" pitchFamily="34" charset="0"/>
              </a:rPr>
              <a:t>x = 10 # This is a local variable</a:t>
            </a:r>
          </a:p>
          <a:p>
            <a:pPr marL="472516" lvl="1" indent="0">
              <a:buNone/>
            </a:pPr>
            <a:r>
              <a:rPr lang="en-US" sz="2000" b="0" i="0" dirty="0">
                <a:effectLst/>
                <a:latin typeface="Arial" panose="020B0604020202020204" pitchFamily="34" charset="0"/>
                <a:cs typeface="Arial" panose="020B0604020202020204" pitchFamily="34" charset="0"/>
              </a:rPr>
              <a:t>return("Inside the function, x is:", x)</a:t>
            </a:r>
          </a:p>
          <a:p>
            <a:r>
              <a:rPr lang="en-US" sz="2000" dirty="0">
                <a:latin typeface="Arial" panose="020B0604020202020204" pitchFamily="34" charset="0"/>
                <a:cs typeface="Arial" panose="020B0604020202020204" pitchFamily="34" charset="0"/>
              </a:rPr>
              <a:t>x = 5 # This is a global variable</a:t>
            </a:r>
          </a:p>
          <a:p>
            <a:r>
              <a:rPr lang="en-US" sz="2000" dirty="0">
                <a:latin typeface="Arial" panose="020B0604020202020204" pitchFamily="34" charset="0"/>
                <a:cs typeface="Arial" panose="020B0604020202020204" pitchFamily="34" charset="0"/>
              </a:rPr>
              <a:t>result =  </a:t>
            </a:r>
            <a:r>
              <a:rPr lang="en-US" sz="2000" b="0" i="0" dirty="0">
                <a:effectLst/>
                <a:latin typeface="Arial" panose="020B0604020202020204" pitchFamily="34" charset="0"/>
                <a:cs typeface="Arial" panose="020B0604020202020204" pitchFamily="34" charset="0"/>
              </a:rPr>
              <a:t>example_function() </a:t>
            </a:r>
          </a:p>
          <a:p>
            <a:r>
              <a:rPr lang="en-US" sz="2000" dirty="0">
                <a:latin typeface="Arial" panose="020B0604020202020204" pitchFamily="34" charset="0"/>
                <a:cs typeface="Arial" panose="020B0604020202020204" pitchFamily="34" charset="0"/>
              </a:rPr>
              <a:t>print(result)</a:t>
            </a:r>
          </a:p>
          <a:p>
            <a:r>
              <a:rPr lang="en-US" sz="2000" dirty="0">
                <a:latin typeface="Arial" panose="020B0604020202020204" pitchFamily="34" charset="0"/>
                <a:cs typeface="Arial" panose="020B0604020202020204" pitchFamily="34" charset="0"/>
              </a:rPr>
              <a:t>Output = ('Inside the function, x is:', 10)</a:t>
            </a:r>
          </a:p>
          <a:p>
            <a:r>
              <a:rPr lang="en-US" sz="2000" dirty="0">
                <a:latin typeface="Arial" panose="020B0604020202020204" pitchFamily="34" charset="0"/>
                <a:cs typeface="Arial" panose="020B0604020202020204" pitchFamily="34" charset="0"/>
              </a:rPr>
              <a:t>X = 5 is a global variable because, it does not belong to the block of codes inside the function example_function</a:t>
            </a:r>
          </a:p>
        </p:txBody>
      </p:sp>
    </p:spTree>
    <p:extLst>
      <p:ext uri="{BB962C8B-B14F-4D97-AF65-F5344CB8AC3E}">
        <p14:creationId xmlns:p14="http://schemas.microsoft.com/office/powerpoint/2010/main" val="4956281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6369-5C56-9588-921B-C108EF1EBCE9}"/>
              </a:ext>
            </a:extLst>
          </p:cNvPr>
          <p:cNvSpPr>
            <a:spLocks noGrp="1"/>
          </p:cNvSpPr>
          <p:nvPr>
            <p:ph type="title"/>
          </p:nvPr>
        </p:nvSpPr>
        <p:spPr>
          <a:xfrm>
            <a:off x="0" y="1"/>
            <a:ext cx="12599988" cy="112471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INHERITANCE</a:t>
            </a:r>
            <a:endParaRPr lang="en-US" sz="4000" dirty="0"/>
          </a:p>
        </p:txBody>
      </p:sp>
      <p:sp>
        <p:nvSpPr>
          <p:cNvPr id="3" name="Content Placeholder 2">
            <a:extLst>
              <a:ext uri="{FF2B5EF4-FFF2-40B4-BE49-F238E27FC236}">
                <a16:creationId xmlns:a16="http://schemas.microsoft.com/office/drawing/2014/main" id="{62EAC4E6-1EED-2964-6F0D-23C18942970C}"/>
              </a:ext>
            </a:extLst>
          </p:cNvPr>
          <p:cNvSpPr>
            <a:spLocks noGrp="1"/>
          </p:cNvSpPr>
          <p:nvPr>
            <p:ph idx="1"/>
          </p:nvPr>
        </p:nvSpPr>
        <p:spPr>
          <a:xfrm>
            <a:off x="866249" y="1261872"/>
            <a:ext cx="10867490" cy="5937440"/>
          </a:xfrm>
        </p:spPr>
        <p:txBody>
          <a:bodyPr>
            <a:normAutofit fontScale="92500" lnSpcReduction="10000"/>
          </a:bodyPr>
          <a:lstStyle/>
          <a:p>
            <a:r>
              <a:rPr lang="en-US" sz="2000" dirty="0">
                <a:latin typeface="Arial" panose="020B0604020202020204" pitchFamily="34" charset="0"/>
                <a:cs typeface="Arial" panose="020B0604020202020204" pitchFamily="34" charset="0"/>
              </a:rPr>
              <a:t>Inheritance is the mechanism of creating a new class from an existing class, such that the new class inherits the attributes and methods of the parents' class.</a:t>
            </a:r>
          </a:p>
          <a:p>
            <a:r>
              <a:rPr lang="en-US" sz="2000" dirty="0">
                <a:latin typeface="Arial" panose="020B0604020202020204" pitchFamily="34" charset="0"/>
                <a:cs typeface="Arial" panose="020B0604020202020204" pitchFamily="34" charset="0"/>
              </a:rPr>
              <a:t>The new class is called the derived class or subclass or the child class, and it’s the extended and modified version of the existing class called the base class or the super class or the parent class.</a:t>
            </a:r>
          </a:p>
          <a:p>
            <a:r>
              <a:rPr lang="en-US" sz="2000" dirty="0">
                <a:latin typeface="Arial" panose="020B0604020202020204" pitchFamily="34" charset="0"/>
                <a:cs typeface="Arial" panose="020B0604020202020204" pitchFamily="34" charset="0"/>
              </a:rPr>
              <a:t>Inheritance facilitates code reusability and reduces code duplication</a:t>
            </a:r>
          </a:p>
          <a:p>
            <a:r>
              <a:rPr lang="en-US" sz="2000" dirty="0">
                <a:latin typeface="Arial" panose="020B0604020202020204" pitchFamily="34" charset="0"/>
                <a:cs typeface="Arial" panose="020B0604020202020204" pitchFamily="34" charset="0"/>
              </a:rPr>
              <a:t>All class in python has objects as their parent class. They are derived from the object class</a:t>
            </a:r>
          </a:p>
          <a:p>
            <a:r>
              <a:rPr lang="en-US" sz="2000" dirty="0">
                <a:latin typeface="Arial" panose="020B0604020202020204" pitchFamily="34" charset="0"/>
                <a:cs typeface="Arial" panose="020B0604020202020204" pitchFamily="34" charset="0"/>
              </a:rPr>
              <a:t>Inheritance can be single level, multilevel, hierarchical, multiple and hybrid in nature.</a:t>
            </a:r>
          </a:p>
          <a:p>
            <a:r>
              <a:rPr lang="en-US" sz="2000" dirty="0">
                <a:latin typeface="Arial" panose="020B0604020202020204" pitchFamily="34" charset="0"/>
                <a:cs typeface="Arial" panose="020B0604020202020204" pitchFamily="34" charset="0"/>
              </a:rPr>
              <a:t>In a single inheritance, a subclass inherits from a single parent class.</a:t>
            </a:r>
          </a:p>
          <a:p>
            <a:r>
              <a:rPr lang="en-US" sz="2000" dirty="0">
                <a:latin typeface="Arial" panose="020B0604020202020204" pitchFamily="34" charset="0"/>
                <a:cs typeface="Arial" panose="020B0604020202020204" pitchFamily="34" charset="0"/>
              </a:rPr>
              <a:t>In Hierarchical, more than one child class is formed from a single parent class</a:t>
            </a:r>
          </a:p>
          <a:p>
            <a:r>
              <a:rPr lang="en-US" sz="2000" b="0" i="0" dirty="0">
                <a:effectLst/>
                <a:latin typeface="Arial" panose="020B0604020202020204" pitchFamily="34" charset="0"/>
                <a:cs typeface="Arial" panose="020B0604020202020204" pitchFamily="34" charset="0"/>
              </a:rPr>
              <a:t>When a class is derived from a class which itself is derived from another class, it is called multilevel inheritance</a:t>
            </a:r>
          </a:p>
          <a:p>
            <a:r>
              <a:rPr lang="en-US" sz="2000" dirty="0">
                <a:latin typeface="Arial" panose="020B0604020202020204" pitchFamily="34" charset="0"/>
                <a:cs typeface="Arial" panose="020B0604020202020204" pitchFamily="34" charset="0"/>
              </a:rPr>
              <a:t>Hybrid is  combination of multiple and multi level inheritance</a:t>
            </a:r>
          </a:p>
          <a:p>
            <a:r>
              <a:rPr lang="en-US" sz="2000" dirty="0">
                <a:latin typeface="Arial" panose="020B0604020202020204" pitchFamily="34" charset="0"/>
                <a:cs typeface="Arial" panose="020B0604020202020204" pitchFamily="34" charset="0"/>
              </a:rPr>
              <a:t>In a multiple inheritance, a subclass inherits from multiple parents classes</a:t>
            </a:r>
          </a:p>
          <a:p>
            <a:r>
              <a:rPr lang="en-US" sz="2000" dirty="0">
                <a:latin typeface="Arial" panose="020B0604020202020204" pitchFamily="34" charset="0"/>
                <a:cs typeface="Arial" panose="020B0604020202020204" pitchFamily="34" charset="0"/>
              </a:rPr>
              <a:t>In a multi level inheritance, a sublass, inherits from more than one level of base class.</a:t>
            </a:r>
          </a:p>
          <a:p>
            <a:r>
              <a:rPr lang="en-US" sz="2000" b="0" i="0" dirty="0">
                <a:solidFill>
                  <a:srgbClr val="2D2F31"/>
                </a:solidFill>
                <a:effectLst/>
                <a:latin typeface="Arial" panose="020B0604020202020204" pitchFamily="34" charset="0"/>
                <a:cs typeface="Arial" panose="020B0604020202020204" pitchFamily="34" charset="0"/>
              </a:rPr>
              <a:t>In Python, you can create a subclass by specifying the parent class in parentheses when defining the class</a:t>
            </a:r>
          </a:p>
          <a:p>
            <a:r>
              <a:rPr lang="en-US" sz="2000" b="0" i="0" dirty="0">
                <a:effectLst/>
                <a:latin typeface="Arial" panose="020B0604020202020204" pitchFamily="34" charset="0"/>
                <a:cs typeface="Arial" panose="020B0604020202020204" pitchFamily="34" charset="0"/>
              </a:rPr>
              <a:t>A </a:t>
            </a:r>
            <a:r>
              <a:rPr lang="en-US" sz="2000" b="0" i="1" dirty="0">
                <a:effectLst/>
                <a:latin typeface="Arial" panose="020B0604020202020204" pitchFamily="34" charset="0"/>
                <a:cs typeface="Arial" panose="020B0604020202020204" pitchFamily="34" charset="0"/>
              </a:rPr>
              <a:t>child</a:t>
            </a:r>
            <a:r>
              <a:rPr lang="en-US" sz="2000" b="0" i="0" dirty="0">
                <a:effectLst/>
                <a:latin typeface="Arial" panose="020B0604020202020204" pitchFamily="34" charset="0"/>
                <a:cs typeface="Arial" panose="020B0604020202020204" pitchFamily="34" charset="0"/>
              </a:rPr>
              <a:t> class has </a:t>
            </a:r>
            <a:r>
              <a:rPr lang="en-US" sz="2000" b="1" i="0" dirty="0">
                <a:effectLst/>
                <a:latin typeface="Arial" panose="020B0604020202020204" pitchFamily="34" charset="0"/>
                <a:cs typeface="Arial" panose="020B0604020202020204" pitchFamily="34" charset="0"/>
              </a:rPr>
              <a:t>all public</a:t>
            </a:r>
            <a:r>
              <a:rPr lang="en-US" sz="2000" b="0" i="0" dirty="0">
                <a:effectLst/>
                <a:latin typeface="Arial" panose="020B0604020202020204" pitchFamily="34" charset="0"/>
                <a:cs typeface="Arial" panose="020B0604020202020204" pitchFamily="34" charset="0"/>
              </a:rPr>
              <a:t> attributes and methods of the </a:t>
            </a:r>
            <a:r>
              <a:rPr lang="en-US" sz="2000" b="0" i="1" dirty="0">
                <a:effectLst/>
                <a:latin typeface="Arial" panose="020B0604020202020204" pitchFamily="34" charset="0"/>
                <a:cs typeface="Arial" panose="020B0604020202020204" pitchFamily="34" charset="0"/>
              </a:rPr>
              <a:t>parent</a:t>
            </a:r>
            <a:r>
              <a:rPr lang="en-US" sz="2000" b="0" i="0" dirty="0">
                <a:effectLst/>
                <a:latin typeface="Arial" panose="020B0604020202020204" pitchFamily="34" charset="0"/>
                <a:cs typeface="Arial" panose="020B0604020202020204" pitchFamily="34" charset="0"/>
              </a:rPr>
              <a:t> class</a:t>
            </a: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7195246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9343-ECC8-BEC0-FA3B-EDABDDA801B9}"/>
              </a:ext>
            </a:extLst>
          </p:cNvPr>
          <p:cNvSpPr>
            <a:spLocks noGrp="1"/>
          </p:cNvSpPr>
          <p:nvPr>
            <p:ph type="title"/>
          </p:nvPr>
        </p:nvSpPr>
        <p:spPr>
          <a:xfrm>
            <a:off x="0" y="0"/>
            <a:ext cx="12599988" cy="1381539"/>
          </a:xfrm>
          <a:solidFill>
            <a:srgbClr val="FFFF00"/>
          </a:solidFill>
        </p:spPr>
        <p:txBody>
          <a:bodyPr/>
          <a:lstStyle/>
          <a:p>
            <a:pPr algn="ctr"/>
            <a:r>
              <a:rPr lang="en-GB" sz="48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INHERITANCE cont.</a:t>
            </a:r>
            <a:endParaRPr lang="en-US" dirty="0"/>
          </a:p>
        </p:txBody>
      </p:sp>
      <p:sp>
        <p:nvSpPr>
          <p:cNvPr id="3" name="Content Placeholder 2">
            <a:extLst>
              <a:ext uri="{FF2B5EF4-FFF2-40B4-BE49-F238E27FC236}">
                <a16:creationId xmlns:a16="http://schemas.microsoft.com/office/drawing/2014/main" id="{18C50BF0-328B-22B1-2F65-1E620A86C466}"/>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use of a </a:t>
            </a:r>
            <a:r>
              <a:rPr lang="en-US" sz="2000" b="1" dirty="0">
                <a:latin typeface="Arial" panose="020B0604020202020204" pitchFamily="34" charset="0"/>
                <a:cs typeface="Arial" panose="020B0604020202020204" pitchFamily="34" charset="0"/>
              </a:rPr>
              <a:t>super() </a:t>
            </a:r>
            <a:r>
              <a:rPr lang="en-US" sz="2000" dirty="0">
                <a:latin typeface="Arial" panose="020B0604020202020204" pitchFamily="34" charset="0"/>
                <a:cs typeface="Arial" panose="020B0604020202020204" pitchFamily="34" charset="0"/>
              </a:rPr>
              <a:t>function comes into play when we implement inheritance.</a:t>
            </a:r>
          </a:p>
          <a:p>
            <a:r>
              <a:rPr lang="en-US" sz="2000" dirty="0">
                <a:latin typeface="Arial" panose="020B0604020202020204" pitchFamily="34" charset="0"/>
                <a:cs typeface="Arial" panose="020B0604020202020204" pitchFamily="34" charset="0"/>
              </a:rPr>
              <a:t>It is used in a child class to refer to the parent class without explicitly naming it.</a:t>
            </a:r>
          </a:p>
          <a:p>
            <a:r>
              <a:rPr lang="en-US" sz="2000" dirty="0">
                <a:latin typeface="Arial" panose="020B0604020202020204" pitchFamily="34" charset="0"/>
                <a:cs typeface="Arial" panose="020B0604020202020204" pitchFamily="34" charset="0"/>
              </a:rPr>
              <a:t>There is no need to use the name of the parent class before we access the attributes and the methods.</a:t>
            </a:r>
          </a:p>
          <a:p>
            <a:r>
              <a:rPr lang="en-US" sz="2000" dirty="0">
                <a:latin typeface="Arial" panose="020B0604020202020204" pitchFamily="34" charset="0"/>
                <a:cs typeface="Arial" panose="020B0604020202020204" pitchFamily="34" charset="0"/>
              </a:rPr>
              <a:t>Super() is used to access parent class properties</a:t>
            </a:r>
          </a:p>
          <a:p>
            <a:r>
              <a:rPr lang="en-US" sz="2000" dirty="0">
                <a:latin typeface="Arial" panose="020B0604020202020204" pitchFamily="34" charset="0"/>
                <a:cs typeface="Arial" panose="020B0604020202020204" pitchFamily="34" charset="0"/>
              </a:rPr>
              <a:t>It is used in calling the parent class methods</a:t>
            </a:r>
          </a:p>
          <a:p>
            <a:r>
              <a:rPr lang="en-US" sz="2000" dirty="0">
                <a:latin typeface="Arial" panose="020B0604020202020204" pitchFamily="34" charset="0"/>
                <a:cs typeface="Arial" panose="020B0604020202020204" pitchFamily="34" charset="0"/>
              </a:rPr>
              <a:t>It is used to call the parent class initializer method</a:t>
            </a:r>
          </a:p>
          <a:p>
            <a:r>
              <a:rPr lang="en-US" sz="2000" dirty="0">
                <a:latin typeface="Arial" panose="020B0604020202020204" pitchFamily="34" charset="0"/>
                <a:cs typeface="Arial" panose="020B0604020202020204" pitchFamily="34" charset="0"/>
              </a:rPr>
              <a:t>To use a super(), the name of the properties in the parent class must be same as the name of the properties in the child class.</a:t>
            </a:r>
          </a:p>
          <a:p>
            <a:r>
              <a:rPr lang="en-US" sz="2000" dirty="0">
                <a:latin typeface="Arial" panose="020B0604020202020204" pitchFamily="34" charset="0"/>
                <a:cs typeface="Arial" panose="020B0604020202020204" pitchFamily="34" charset="0"/>
              </a:rPr>
              <a:t>To use the super(), likewise the name of the method in the parent class must be same as the name of the methods in the child class.</a:t>
            </a:r>
          </a:p>
          <a:p>
            <a:r>
              <a:rPr lang="en-US" sz="2000" b="0" i="0" dirty="0">
                <a:effectLst/>
                <a:latin typeface="Arial" panose="020B0604020202020204" pitchFamily="34" charset="0"/>
                <a:cs typeface="Arial" panose="020B0604020202020204" pitchFamily="34" charset="0"/>
              </a:rPr>
              <a:t>A child class can access all public attributes and methods of the parent class.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45282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E2BE-B2CC-9935-7921-303D3E21092E}"/>
              </a:ext>
            </a:extLst>
          </p:cNvPr>
          <p:cNvSpPr>
            <a:spLocks noGrp="1"/>
          </p:cNvSpPr>
          <p:nvPr>
            <p:ph type="title"/>
          </p:nvPr>
        </p:nvSpPr>
        <p:spPr>
          <a:xfrm>
            <a:off x="0" y="0"/>
            <a:ext cx="12599988" cy="138153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SINGLE LEVEL INHERITANCE</a:t>
            </a:r>
          </a:p>
        </p:txBody>
      </p:sp>
      <p:sp>
        <p:nvSpPr>
          <p:cNvPr id="3" name="Content Placeholder 2">
            <a:extLst>
              <a:ext uri="{FF2B5EF4-FFF2-40B4-BE49-F238E27FC236}">
                <a16:creationId xmlns:a16="http://schemas.microsoft.com/office/drawing/2014/main" id="{9B4B08EF-2AAE-1F61-C60B-68A66F461FBE}"/>
              </a:ext>
            </a:extLst>
          </p:cNvPr>
          <p:cNvSpPr>
            <a:spLocks noGrp="1"/>
          </p:cNvSpPr>
          <p:nvPr>
            <p:ph idx="1"/>
          </p:nvPr>
        </p:nvSpPr>
        <p:spPr>
          <a:xfrm>
            <a:off x="866249" y="1461051"/>
            <a:ext cx="10867490" cy="5834271"/>
          </a:xfrm>
        </p:spPr>
        <p:txBody>
          <a:bodyPr>
            <a:normAutofit lnSpcReduction="10000"/>
          </a:bodyPr>
          <a:lstStyle/>
          <a:p>
            <a:r>
              <a:rPr lang="en-US" sz="2200" b="0" dirty="0">
                <a:effectLst/>
                <a:latin typeface="Arial" panose="020B0604020202020204" pitchFamily="34" charset="0"/>
                <a:cs typeface="Arial" panose="020B0604020202020204" pitchFamily="34" charset="0"/>
              </a:rPr>
              <a:t>Example</a:t>
            </a:r>
          </a:p>
          <a:p>
            <a:r>
              <a:rPr lang="en-US" sz="2200" b="0" dirty="0">
                <a:effectLst/>
                <a:latin typeface="Arial" panose="020B0604020202020204" pitchFamily="34" charset="0"/>
                <a:cs typeface="Arial" panose="020B0604020202020204" pitchFamily="34" charset="0"/>
              </a:rPr>
              <a:t>class Vehicle:  </a:t>
            </a:r>
            <a:r>
              <a:rPr lang="en-US" sz="2200" b="0" i="1" dirty="0">
                <a:effectLst/>
                <a:latin typeface="Arial" panose="020B0604020202020204" pitchFamily="34" charset="0"/>
                <a:cs typeface="Arial" panose="020B0604020202020204" pitchFamily="34" charset="0"/>
              </a:rPr>
              <a:t># parent class</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def setTopSpeed(self, speed):  </a:t>
            </a:r>
            <a:r>
              <a:rPr lang="en-US" sz="2200" b="0" i="1" dirty="0">
                <a:effectLst/>
                <a:latin typeface="Arial" panose="020B0604020202020204" pitchFamily="34" charset="0"/>
                <a:cs typeface="Arial" panose="020B0604020202020204" pitchFamily="34" charset="0"/>
              </a:rPr>
              <a:t># defining the set</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self.topSpeed = speed</a:t>
            </a:r>
          </a:p>
          <a:p>
            <a:r>
              <a:rPr lang="en-US" sz="2200" b="0" dirty="0">
                <a:effectLst/>
                <a:latin typeface="Arial" panose="020B0604020202020204" pitchFamily="34" charset="0"/>
                <a:cs typeface="Arial" panose="020B0604020202020204" pitchFamily="34" charset="0"/>
              </a:rPr>
              <a:t>        print("Top speed is set to", self.topSpeed)</a:t>
            </a:r>
          </a:p>
          <a:p>
            <a:br>
              <a:rPr lang="en-US" sz="2200" b="0" dirty="0">
                <a:effectLst/>
                <a:latin typeface="Arial" panose="020B0604020202020204" pitchFamily="34" charset="0"/>
                <a:cs typeface="Arial" panose="020B0604020202020204" pitchFamily="34" charset="0"/>
              </a:rPr>
            </a:br>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class Car(Vehicle):  </a:t>
            </a:r>
            <a:r>
              <a:rPr lang="en-US" sz="2200" b="0" i="1" dirty="0">
                <a:effectLst/>
                <a:latin typeface="Arial" panose="020B0604020202020204" pitchFamily="34" charset="0"/>
                <a:cs typeface="Arial" panose="020B0604020202020204" pitchFamily="34" charset="0"/>
              </a:rPr>
              <a:t># child class</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def openTrunk(self):</a:t>
            </a:r>
          </a:p>
          <a:p>
            <a:r>
              <a:rPr lang="en-US" sz="2200" b="0" dirty="0">
                <a:effectLst/>
                <a:latin typeface="Arial" panose="020B0604020202020204" pitchFamily="34" charset="0"/>
                <a:cs typeface="Arial" panose="020B0604020202020204" pitchFamily="34" charset="0"/>
              </a:rPr>
              <a:t>        print("Trunk is now open.")</a:t>
            </a:r>
          </a:p>
          <a:p>
            <a:br>
              <a:rPr lang="en-US" sz="2200" b="0" dirty="0">
                <a:effectLst/>
                <a:latin typeface="Arial" panose="020B0604020202020204" pitchFamily="34" charset="0"/>
                <a:cs typeface="Arial" panose="020B0604020202020204" pitchFamily="34" charset="0"/>
              </a:rPr>
            </a:br>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corolla = Car()  </a:t>
            </a:r>
            <a:r>
              <a:rPr lang="en-US" sz="2200" b="0" i="1" dirty="0">
                <a:effectLst/>
                <a:latin typeface="Arial" panose="020B0604020202020204" pitchFamily="34" charset="0"/>
                <a:cs typeface="Arial" panose="020B0604020202020204" pitchFamily="34" charset="0"/>
              </a:rPr>
              <a:t># creating an object of the Car class</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corolla.setTopSpeed(220)  </a:t>
            </a:r>
            <a:r>
              <a:rPr lang="en-US" sz="2200" b="0" i="1" dirty="0">
                <a:effectLst/>
                <a:latin typeface="Arial" panose="020B0604020202020204" pitchFamily="34" charset="0"/>
                <a:cs typeface="Arial" panose="020B0604020202020204" pitchFamily="34" charset="0"/>
              </a:rPr>
              <a:t># accessing methods from the parent class</a:t>
            </a:r>
            <a:endParaRPr lang="en-US" sz="2200" b="0" dirty="0">
              <a:effectLst/>
              <a:latin typeface="Arial" panose="020B0604020202020204" pitchFamily="34" charset="0"/>
              <a:cs typeface="Arial" panose="020B0604020202020204" pitchFamily="34" charset="0"/>
            </a:endParaRPr>
          </a:p>
          <a:p>
            <a:r>
              <a:rPr lang="en-US" sz="2200" b="0" dirty="0" err="1">
                <a:effectLst/>
                <a:latin typeface="Arial" panose="020B0604020202020204" pitchFamily="34" charset="0"/>
                <a:cs typeface="Arial" panose="020B0604020202020204" pitchFamily="34" charset="0"/>
              </a:rPr>
              <a:t>corolla.openTrunk</a:t>
            </a:r>
            <a:r>
              <a:rPr lang="en-US" sz="2200" b="0" dirty="0">
                <a:effectLst/>
                <a:latin typeface="Arial" panose="020B0604020202020204" pitchFamily="34" charset="0"/>
                <a:cs typeface="Arial" panose="020B0604020202020204" pitchFamily="34" charset="0"/>
              </a:rPr>
              <a:t>()  </a:t>
            </a:r>
            <a:r>
              <a:rPr lang="en-US" sz="2200" b="0" i="1" dirty="0">
                <a:effectLst/>
                <a:latin typeface="Arial" panose="020B0604020202020204" pitchFamily="34" charset="0"/>
                <a:cs typeface="Arial" panose="020B0604020202020204" pitchFamily="34" charset="0"/>
              </a:rPr>
              <a:t># accessing method from its own class</a:t>
            </a:r>
            <a:endParaRPr lang="en-US" sz="2200"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066826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5071-5539-3380-DA91-411E873F075C}"/>
              </a:ext>
            </a:extLst>
          </p:cNvPr>
          <p:cNvSpPr>
            <a:spLocks noGrp="1"/>
          </p:cNvSpPr>
          <p:nvPr>
            <p:ph type="title"/>
          </p:nvPr>
        </p:nvSpPr>
        <p:spPr>
          <a:xfrm>
            <a:off x="0" y="1"/>
            <a:ext cx="12599988" cy="108336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MULTILEVEL INHERITANCE</a:t>
            </a:r>
          </a:p>
        </p:txBody>
      </p:sp>
      <p:sp>
        <p:nvSpPr>
          <p:cNvPr id="3" name="Content Placeholder 2">
            <a:extLst>
              <a:ext uri="{FF2B5EF4-FFF2-40B4-BE49-F238E27FC236}">
                <a16:creationId xmlns:a16="http://schemas.microsoft.com/office/drawing/2014/main" id="{89E6034B-E39F-4F80-957E-10399A1D19A6}"/>
              </a:ext>
            </a:extLst>
          </p:cNvPr>
          <p:cNvSpPr>
            <a:spLocks noGrp="1"/>
          </p:cNvSpPr>
          <p:nvPr>
            <p:ph idx="1"/>
          </p:nvPr>
        </p:nvSpPr>
        <p:spPr>
          <a:xfrm>
            <a:off x="866249" y="1083365"/>
            <a:ext cx="10867490" cy="6115947"/>
          </a:xfrm>
        </p:spPr>
        <p:txBody>
          <a:bodyPr>
            <a:normAutofit fontScale="92500" lnSpcReduction="10000"/>
          </a:bodyPr>
          <a:lstStyle/>
          <a:p>
            <a:r>
              <a:rPr lang="en-US" sz="2300" b="0" dirty="0">
                <a:effectLst/>
                <a:latin typeface="Arial" panose="020B0604020202020204" pitchFamily="34" charset="0"/>
                <a:cs typeface="Arial" panose="020B0604020202020204" pitchFamily="34" charset="0"/>
              </a:rPr>
              <a:t>class Vehicle:  </a:t>
            </a:r>
            <a:r>
              <a:rPr lang="en-US" sz="2300" b="0" i="1" dirty="0">
                <a:effectLst/>
                <a:latin typeface="Arial" panose="020B0604020202020204" pitchFamily="34" charset="0"/>
                <a:cs typeface="Arial" panose="020B0604020202020204" pitchFamily="34" charset="0"/>
              </a:rPr>
              <a:t># parent class</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    def setTopSpeed(self, speed):  </a:t>
            </a:r>
            <a:r>
              <a:rPr lang="en-US" sz="2300" b="0" i="1" dirty="0">
                <a:effectLst/>
                <a:latin typeface="Arial" panose="020B0604020202020204" pitchFamily="34" charset="0"/>
                <a:cs typeface="Arial" panose="020B0604020202020204" pitchFamily="34" charset="0"/>
              </a:rPr>
              <a:t># defining the set</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        self.topSpeed = speed</a:t>
            </a:r>
          </a:p>
          <a:p>
            <a:r>
              <a:rPr lang="en-US" sz="2300" b="0" dirty="0">
                <a:effectLst/>
                <a:latin typeface="Arial" panose="020B0604020202020204" pitchFamily="34" charset="0"/>
                <a:cs typeface="Arial" panose="020B0604020202020204" pitchFamily="34" charset="0"/>
              </a:rPr>
              <a:t>        print("Top speed is set to", self.topSpeed)</a:t>
            </a:r>
          </a:p>
          <a:p>
            <a:br>
              <a:rPr lang="en-US" sz="2300" b="0" dirty="0">
                <a:effectLst/>
                <a:latin typeface="Arial" panose="020B0604020202020204" pitchFamily="34" charset="0"/>
                <a:cs typeface="Arial" panose="020B0604020202020204" pitchFamily="34" charset="0"/>
              </a:rPr>
            </a:br>
            <a:r>
              <a:rPr lang="en-US" sz="2300" b="0" dirty="0">
                <a:effectLst/>
                <a:latin typeface="Arial" panose="020B0604020202020204" pitchFamily="34" charset="0"/>
                <a:cs typeface="Arial" panose="020B0604020202020204" pitchFamily="34" charset="0"/>
              </a:rPr>
              <a:t>class Car(Vehicle):  </a:t>
            </a:r>
            <a:r>
              <a:rPr lang="en-US" sz="2300" b="0" i="1" dirty="0">
                <a:effectLst/>
                <a:latin typeface="Arial" panose="020B0604020202020204" pitchFamily="34" charset="0"/>
                <a:cs typeface="Arial" panose="020B0604020202020204" pitchFamily="34" charset="0"/>
              </a:rPr>
              <a:t># child class of Vehicle</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    def openTrunk(self):</a:t>
            </a:r>
          </a:p>
          <a:p>
            <a:r>
              <a:rPr lang="en-US" sz="2300" b="0" dirty="0">
                <a:effectLst/>
                <a:latin typeface="Arial" panose="020B0604020202020204" pitchFamily="34" charset="0"/>
                <a:cs typeface="Arial" panose="020B0604020202020204" pitchFamily="34" charset="0"/>
              </a:rPr>
              <a:t>        print("Trunk is now open.")</a:t>
            </a:r>
          </a:p>
          <a:p>
            <a:br>
              <a:rPr lang="en-US" sz="2300" b="0" dirty="0">
                <a:effectLst/>
                <a:latin typeface="Arial" panose="020B0604020202020204" pitchFamily="34" charset="0"/>
                <a:cs typeface="Arial" panose="020B0604020202020204" pitchFamily="34" charset="0"/>
              </a:rPr>
            </a:br>
            <a:r>
              <a:rPr lang="en-US" sz="2300" b="0" dirty="0">
                <a:effectLst/>
                <a:latin typeface="Arial" panose="020B0604020202020204" pitchFamily="34" charset="0"/>
                <a:cs typeface="Arial" panose="020B0604020202020204" pitchFamily="34" charset="0"/>
              </a:rPr>
              <a:t>class Hybrid(Car):  </a:t>
            </a:r>
            <a:r>
              <a:rPr lang="en-US" sz="2300" b="0" i="1" dirty="0">
                <a:effectLst/>
                <a:latin typeface="Arial" panose="020B0604020202020204" pitchFamily="34" charset="0"/>
                <a:cs typeface="Arial" panose="020B0604020202020204" pitchFamily="34" charset="0"/>
              </a:rPr>
              <a:t># child class of Car</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    def turnOnHybrid(self):</a:t>
            </a:r>
          </a:p>
          <a:p>
            <a:r>
              <a:rPr lang="en-US" sz="2300" b="0" dirty="0">
                <a:effectLst/>
                <a:latin typeface="Arial" panose="020B0604020202020204" pitchFamily="34" charset="0"/>
                <a:cs typeface="Arial" panose="020B0604020202020204" pitchFamily="34" charset="0"/>
              </a:rPr>
              <a:t>        print("Hybrid mode is now switched on.")</a:t>
            </a:r>
          </a:p>
          <a:p>
            <a:br>
              <a:rPr lang="en-US" sz="2300" b="0" dirty="0">
                <a:effectLst/>
                <a:latin typeface="Arial" panose="020B0604020202020204" pitchFamily="34" charset="0"/>
                <a:cs typeface="Arial" panose="020B0604020202020204" pitchFamily="34" charset="0"/>
              </a:rPr>
            </a:br>
            <a:r>
              <a:rPr lang="en-US" sz="2300" b="0" dirty="0">
                <a:effectLst/>
                <a:latin typeface="Arial" panose="020B0604020202020204" pitchFamily="34" charset="0"/>
                <a:cs typeface="Arial" panose="020B0604020202020204" pitchFamily="34" charset="0"/>
              </a:rPr>
              <a:t>priusPrime = Hybrid()  </a:t>
            </a:r>
            <a:r>
              <a:rPr lang="en-US" sz="2300" b="0" i="1" dirty="0">
                <a:effectLst/>
                <a:latin typeface="Arial" panose="020B0604020202020204" pitchFamily="34" charset="0"/>
                <a:cs typeface="Arial" panose="020B0604020202020204" pitchFamily="34" charset="0"/>
              </a:rPr>
              <a:t># creating an object of the Hybrid class</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priusPrime.setTopSpeed(220)  </a:t>
            </a:r>
            <a:r>
              <a:rPr lang="en-US" sz="2300" b="0" i="1" dirty="0">
                <a:effectLst/>
                <a:latin typeface="Arial" panose="020B0604020202020204" pitchFamily="34" charset="0"/>
                <a:cs typeface="Arial" panose="020B0604020202020204" pitchFamily="34" charset="0"/>
              </a:rPr>
              <a:t># accessing methods from the parent class</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priusPrime.openTrunk()  </a:t>
            </a:r>
            <a:r>
              <a:rPr lang="en-US" sz="2300" b="0" i="1" dirty="0">
                <a:effectLst/>
                <a:latin typeface="Arial" panose="020B0604020202020204" pitchFamily="34" charset="0"/>
                <a:cs typeface="Arial" panose="020B0604020202020204" pitchFamily="34" charset="0"/>
              </a:rPr>
              <a:t># accessing method from the parent class</a:t>
            </a:r>
            <a:endParaRPr lang="en-US" sz="2300" b="0" dirty="0">
              <a:effectLst/>
              <a:latin typeface="Arial" panose="020B0604020202020204" pitchFamily="34" charset="0"/>
              <a:cs typeface="Arial" panose="020B0604020202020204" pitchFamily="34" charset="0"/>
            </a:endParaRPr>
          </a:p>
          <a:p>
            <a:r>
              <a:rPr lang="en-US" sz="2300" b="0" dirty="0">
                <a:effectLst/>
                <a:latin typeface="Arial" panose="020B0604020202020204" pitchFamily="34" charset="0"/>
                <a:cs typeface="Arial" panose="020B0604020202020204" pitchFamily="34" charset="0"/>
              </a:rPr>
              <a:t>priusPrime.turnOnHybrid()  </a:t>
            </a:r>
            <a:r>
              <a:rPr lang="en-US" sz="2300" b="0" i="1" dirty="0">
                <a:effectLst/>
                <a:latin typeface="Arial" panose="020B0604020202020204" pitchFamily="34" charset="0"/>
                <a:cs typeface="Arial" panose="020B0604020202020204" pitchFamily="34" charset="0"/>
              </a:rPr>
              <a:t># accessing method from the child class</a:t>
            </a:r>
            <a:endParaRPr lang="en-US" sz="2300"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063242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6383-CA10-72FD-6F4A-7C2247F851C1}"/>
              </a:ext>
            </a:extLst>
          </p:cNvPr>
          <p:cNvSpPr>
            <a:spLocks noGrp="1"/>
          </p:cNvSpPr>
          <p:nvPr>
            <p:ph type="title"/>
          </p:nvPr>
        </p:nvSpPr>
        <p:spPr>
          <a:xfrm>
            <a:off x="0" y="1"/>
            <a:ext cx="12599988" cy="132190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HIERACHICAL INHERITANCE</a:t>
            </a:r>
          </a:p>
        </p:txBody>
      </p:sp>
      <p:sp>
        <p:nvSpPr>
          <p:cNvPr id="3" name="Content Placeholder 2">
            <a:extLst>
              <a:ext uri="{FF2B5EF4-FFF2-40B4-BE49-F238E27FC236}">
                <a16:creationId xmlns:a16="http://schemas.microsoft.com/office/drawing/2014/main" id="{DAD556D5-50D4-BAB2-6D22-8D76EC6790FA}"/>
              </a:ext>
            </a:extLst>
          </p:cNvPr>
          <p:cNvSpPr>
            <a:spLocks noGrp="1"/>
          </p:cNvSpPr>
          <p:nvPr>
            <p:ph idx="1"/>
          </p:nvPr>
        </p:nvSpPr>
        <p:spPr>
          <a:xfrm>
            <a:off x="866249" y="1321905"/>
            <a:ext cx="10867490" cy="5877408"/>
          </a:xfrm>
        </p:spPr>
        <p:txBody>
          <a:bodyPr>
            <a:normAutofit fontScale="70000" lnSpcReduction="20000"/>
          </a:bodyPr>
          <a:lstStyle/>
          <a:p>
            <a:r>
              <a:rPr lang="en-US" b="0" dirty="0">
                <a:effectLst/>
                <a:latin typeface="Arial" panose="020B0604020202020204" pitchFamily="34" charset="0"/>
                <a:cs typeface="Arial" panose="020B0604020202020204" pitchFamily="34" charset="0"/>
              </a:rPr>
              <a:t>class Vehicle:  </a:t>
            </a:r>
            <a:r>
              <a:rPr lang="en-US" b="0" i="1" dirty="0">
                <a:effectLst/>
                <a:latin typeface="Arial" panose="020B0604020202020204" pitchFamily="34" charset="0"/>
                <a:cs typeface="Arial" panose="020B0604020202020204" pitchFamily="34" charset="0"/>
              </a:rPr>
              <a:t># parent class</a:t>
            </a:r>
            <a:endParaRPr lang="en-US" b="0" dirty="0">
              <a:effectLst/>
              <a:latin typeface="Arial" panose="020B0604020202020204" pitchFamily="34" charset="0"/>
              <a:cs typeface="Arial" panose="020B0604020202020204" pitchFamily="34" charset="0"/>
            </a:endParaRPr>
          </a:p>
          <a:p>
            <a:r>
              <a:rPr lang="en-US" b="0" dirty="0">
                <a:effectLst/>
                <a:latin typeface="Arial" panose="020B0604020202020204" pitchFamily="34" charset="0"/>
                <a:cs typeface="Arial" panose="020B0604020202020204" pitchFamily="34" charset="0"/>
              </a:rPr>
              <a:t>    def setTopSpeed(self, speed):  </a:t>
            </a:r>
            <a:r>
              <a:rPr lang="en-US" b="0" i="1" dirty="0">
                <a:effectLst/>
                <a:latin typeface="Arial" panose="020B0604020202020204" pitchFamily="34" charset="0"/>
                <a:cs typeface="Arial" panose="020B0604020202020204" pitchFamily="34" charset="0"/>
              </a:rPr>
              <a:t># defining the set</a:t>
            </a:r>
            <a:endParaRPr lang="en-US" b="0" dirty="0">
              <a:effectLst/>
              <a:latin typeface="Arial" panose="020B0604020202020204" pitchFamily="34" charset="0"/>
              <a:cs typeface="Arial" panose="020B0604020202020204" pitchFamily="34" charset="0"/>
            </a:endParaRPr>
          </a:p>
          <a:p>
            <a:r>
              <a:rPr lang="en-US" b="0" dirty="0">
                <a:effectLst/>
                <a:latin typeface="Arial" panose="020B0604020202020204" pitchFamily="34" charset="0"/>
                <a:cs typeface="Arial" panose="020B0604020202020204" pitchFamily="34" charset="0"/>
              </a:rPr>
              <a:t>        self.topSpeed = speed</a:t>
            </a:r>
          </a:p>
          <a:p>
            <a:r>
              <a:rPr lang="en-US" b="0" dirty="0">
                <a:effectLst/>
                <a:latin typeface="Arial" panose="020B0604020202020204" pitchFamily="34" charset="0"/>
                <a:cs typeface="Arial" panose="020B0604020202020204" pitchFamily="34" charset="0"/>
              </a:rPr>
              <a:t>        print("Top speed is set to", self.topSpeed)</a:t>
            </a:r>
          </a:p>
          <a:p>
            <a:br>
              <a:rPr lang="en-US" b="0" dirty="0">
                <a:effectLst/>
                <a:latin typeface="Arial" panose="020B0604020202020204" pitchFamily="34" charset="0"/>
                <a:cs typeface="Arial" panose="020B0604020202020204" pitchFamily="34" charset="0"/>
              </a:rPr>
            </a:br>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class Car(Vehicle):  </a:t>
            </a:r>
            <a:r>
              <a:rPr lang="en-US" b="0" i="1" dirty="0">
                <a:effectLst/>
                <a:latin typeface="Arial" panose="020B0604020202020204" pitchFamily="34" charset="0"/>
                <a:cs typeface="Arial" panose="020B0604020202020204" pitchFamily="34" charset="0"/>
              </a:rPr>
              <a:t># child class of Vehicle</a:t>
            </a:r>
            <a:endParaRPr lang="en-US" b="0" dirty="0">
              <a:effectLst/>
              <a:latin typeface="Arial" panose="020B0604020202020204" pitchFamily="34" charset="0"/>
              <a:cs typeface="Arial" panose="020B0604020202020204" pitchFamily="34" charset="0"/>
            </a:endParaRPr>
          </a:p>
          <a:p>
            <a:r>
              <a:rPr lang="en-US" b="0" dirty="0">
                <a:effectLst/>
                <a:latin typeface="Arial" panose="020B0604020202020204" pitchFamily="34" charset="0"/>
                <a:cs typeface="Arial" panose="020B0604020202020204" pitchFamily="34" charset="0"/>
              </a:rPr>
              <a:t>    pass</a:t>
            </a:r>
          </a:p>
          <a:p>
            <a:br>
              <a:rPr lang="en-US" b="0" dirty="0">
                <a:effectLst/>
                <a:latin typeface="Arial" panose="020B0604020202020204" pitchFamily="34" charset="0"/>
                <a:cs typeface="Arial" panose="020B0604020202020204" pitchFamily="34" charset="0"/>
              </a:rPr>
            </a:br>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class Truck(Vehicle):  </a:t>
            </a:r>
            <a:r>
              <a:rPr lang="en-US" b="0" i="1" dirty="0">
                <a:effectLst/>
                <a:latin typeface="Arial" panose="020B0604020202020204" pitchFamily="34" charset="0"/>
                <a:cs typeface="Arial" panose="020B0604020202020204" pitchFamily="34" charset="0"/>
              </a:rPr>
              <a:t># child class of Vehicle</a:t>
            </a:r>
            <a:endParaRPr lang="en-US" b="0" dirty="0">
              <a:effectLst/>
              <a:latin typeface="Arial" panose="020B0604020202020204" pitchFamily="34" charset="0"/>
              <a:cs typeface="Arial" panose="020B0604020202020204" pitchFamily="34" charset="0"/>
            </a:endParaRPr>
          </a:p>
          <a:p>
            <a:r>
              <a:rPr lang="en-US" b="0" dirty="0">
                <a:effectLst/>
                <a:latin typeface="Arial" panose="020B0604020202020204" pitchFamily="34" charset="0"/>
                <a:cs typeface="Arial" panose="020B0604020202020204" pitchFamily="34" charset="0"/>
              </a:rPr>
              <a:t>    pass</a:t>
            </a:r>
          </a:p>
          <a:p>
            <a:br>
              <a:rPr lang="en-US" b="0" dirty="0">
                <a:effectLst/>
                <a:latin typeface="Arial" panose="020B0604020202020204" pitchFamily="34" charset="0"/>
                <a:cs typeface="Arial" panose="020B0604020202020204" pitchFamily="34" charset="0"/>
              </a:rPr>
            </a:br>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corolla = Car()  </a:t>
            </a:r>
            <a:r>
              <a:rPr lang="en-US" b="0" i="1" dirty="0">
                <a:effectLst/>
                <a:latin typeface="Arial" panose="020B0604020202020204" pitchFamily="34" charset="0"/>
                <a:cs typeface="Arial" panose="020B0604020202020204" pitchFamily="34" charset="0"/>
              </a:rPr>
              <a:t># creating an object of the Car class</a:t>
            </a:r>
            <a:endParaRPr lang="en-US" b="0" dirty="0">
              <a:effectLst/>
              <a:latin typeface="Arial" panose="020B0604020202020204" pitchFamily="34" charset="0"/>
              <a:cs typeface="Arial" panose="020B0604020202020204" pitchFamily="34" charset="0"/>
            </a:endParaRPr>
          </a:p>
          <a:p>
            <a:r>
              <a:rPr lang="en-US" b="0" dirty="0">
                <a:effectLst/>
                <a:latin typeface="Arial" panose="020B0604020202020204" pitchFamily="34" charset="0"/>
                <a:cs typeface="Arial" panose="020B0604020202020204" pitchFamily="34" charset="0"/>
              </a:rPr>
              <a:t>corolla.setTopSpeed(220)  </a:t>
            </a:r>
            <a:r>
              <a:rPr lang="en-US" b="0" i="1" dirty="0">
                <a:effectLst/>
                <a:latin typeface="Arial" panose="020B0604020202020204" pitchFamily="34" charset="0"/>
                <a:cs typeface="Arial" panose="020B0604020202020204" pitchFamily="34" charset="0"/>
              </a:rPr>
              <a:t># accessing methods from the parent class</a:t>
            </a:r>
            <a:endParaRPr lang="en-US" b="0" dirty="0">
              <a:effectLst/>
              <a:latin typeface="Arial" panose="020B0604020202020204" pitchFamily="34" charset="0"/>
              <a:cs typeface="Arial" panose="020B0604020202020204" pitchFamily="34" charset="0"/>
            </a:endParaRPr>
          </a:p>
          <a:p>
            <a:br>
              <a:rPr lang="en-US" b="0" dirty="0">
                <a:effectLst/>
                <a:latin typeface="Arial" panose="020B0604020202020204" pitchFamily="34" charset="0"/>
                <a:cs typeface="Arial" panose="020B0604020202020204" pitchFamily="34" charset="0"/>
              </a:rPr>
            </a:br>
            <a:r>
              <a:rPr lang="en-US" b="0" dirty="0" err="1">
                <a:effectLst/>
                <a:latin typeface="Arial" panose="020B0604020202020204" pitchFamily="34" charset="0"/>
                <a:cs typeface="Arial" panose="020B0604020202020204" pitchFamily="34" charset="0"/>
              </a:rPr>
              <a:t>volvo</a:t>
            </a:r>
            <a:r>
              <a:rPr lang="en-US" b="0" dirty="0">
                <a:effectLst/>
                <a:latin typeface="Arial" panose="020B0604020202020204" pitchFamily="34" charset="0"/>
                <a:cs typeface="Arial" panose="020B0604020202020204" pitchFamily="34" charset="0"/>
              </a:rPr>
              <a:t> = Truck()  </a:t>
            </a:r>
            <a:r>
              <a:rPr lang="en-US" b="0" i="1" dirty="0">
                <a:effectLst/>
                <a:latin typeface="Arial" panose="020B0604020202020204" pitchFamily="34" charset="0"/>
                <a:cs typeface="Arial" panose="020B0604020202020204" pitchFamily="34" charset="0"/>
              </a:rPr>
              <a:t># creating an object of the Truck class</a:t>
            </a:r>
            <a:endParaRPr lang="en-US" b="0" dirty="0">
              <a:effectLst/>
              <a:latin typeface="Arial" panose="020B0604020202020204" pitchFamily="34" charset="0"/>
              <a:cs typeface="Arial" panose="020B0604020202020204" pitchFamily="34" charset="0"/>
            </a:endParaRPr>
          </a:p>
          <a:p>
            <a:r>
              <a:rPr lang="en-US" b="0" dirty="0" err="1">
                <a:effectLst/>
                <a:latin typeface="Arial" panose="020B0604020202020204" pitchFamily="34" charset="0"/>
                <a:cs typeface="Arial" panose="020B0604020202020204" pitchFamily="34" charset="0"/>
              </a:rPr>
              <a:t>volvo.setTopSpeed</a:t>
            </a:r>
            <a:r>
              <a:rPr lang="en-US" b="0" dirty="0">
                <a:effectLst/>
                <a:latin typeface="Arial" panose="020B0604020202020204" pitchFamily="34" charset="0"/>
                <a:cs typeface="Arial" panose="020B0604020202020204" pitchFamily="34" charset="0"/>
              </a:rPr>
              <a:t>(180)  </a:t>
            </a:r>
            <a:r>
              <a:rPr lang="en-US" b="0" i="1" dirty="0">
                <a:effectLst/>
                <a:latin typeface="Arial" panose="020B0604020202020204" pitchFamily="34" charset="0"/>
                <a:cs typeface="Arial" panose="020B0604020202020204" pitchFamily="34" charset="0"/>
              </a:rPr>
              <a:t># accessing methods from the parent class</a:t>
            </a:r>
            <a:endParaRPr lang="en-US"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049043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1592-6D4F-2666-FD28-029D7459957D}"/>
              </a:ext>
            </a:extLst>
          </p:cNvPr>
          <p:cNvSpPr>
            <a:spLocks noGrp="1"/>
          </p:cNvSpPr>
          <p:nvPr>
            <p:ph type="title"/>
          </p:nvPr>
        </p:nvSpPr>
        <p:spPr>
          <a:xfrm>
            <a:off x="0" y="1"/>
            <a:ext cx="12599988" cy="1202634"/>
          </a:xfrm>
          <a:solidFill>
            <a:srgbClr val="FFFF00"/>
          </a:solidFill>
        </p:spPr>
        <p:txBody>
          <a:bodyPr/>
          <a:lstStyle/>
          <a:p>
            <a:pPr algn="ctr"/>
            <a:r>
              <a:rPr lang="en-US" b="1" dirty="0">
                <a:solidFill>
                  <a:srgbClr val="00B050"/>
                </a:solidFill>
              </a:rPr>
              <a:t>MULTIPLE INHERITANCE</a:t>
            </a:r>
          </a:p>
        </p:txBody>
      </p:sp>
      <p:sp>
        <p:nvSpPr>
          <p:cNvPr id="3" name="Content Placeholder 2">
            <a:extLst>
              <a:ext uri="{FF2B5EF4-FFF2-40B4-BE49-F238E27FC236}">
                <a16:creationId xmlns:a16="http://schemas.microsoft.com/office/drawing/2014/main" id="{75715162-DA85-E1E5-08C4-7446B2B4E17D}"/>
              </a:ext>
            </a:extLst>
          </p:cNvPr>
          <p:cNvSpPr>
            <a:spLocks noGrp="1"/>
          </p:cNvSpPr>
          <p:nvPr>
            <p:ph idx="1"/>
          </p:nvPr>
        </p:nvSpPr>
        <p:spPr>
          <a:xfrm>
            <a:off x="866249" y="1202635"/>
            <a:ext cx="10867490" cy="5996677"/>
          </a:xfrm>
        </p:spPr>
        <p:txBody>
          <a:bodyPr>
            <a:normAutofit fontScale="55000" lnSpcReduction="20000"/>
          </a:bodyPr>
          <a:lstStyle/>
          <a:p>
            <a:r>
              <a:rPr lang="en-US" sz="3600" b="0" dirty="0">
                <a:effectLst/>
                <a:latin typeface="Arial" panose="020B0604020202020204" pitchFamily="34" charset="0"/>
                <a:cs typeface="Arial" panose="020B0604020202020204" pitchFamily="34" charset="0"/>
              </a:rPr>
              <a:t>class CombustionEngine():  </a:t>
            </a:r>
          </a:p>
          <a:p>
            <a:r>
              <a:rPr lang="en-US" sz="3600" b="0" dirty="0">
                <a:effectLst/>
                <a:latin typeface="Arial" panose="020B0604020202020204" pitchFamily="34" charset="0"/>
                <a:cs typeface="Arial" panose="020B0604020202020204" pitchFamily="34" charset="0"/>
              </a:rPr>
              <a:t>    def setTankCapacity(self, tankCapacity):</a:t>
            </a:r>
          </a:p>
          <a:p>
            <a:r>
              <a:rPr lang="en-US" sz="3600" b="0" dirty="0">
                <a:effectLst/>
                <a:latin typeface="Arial" panose="020B0604020202020204" pitchFamily="34" charset="0"/>
                <a:cs typeface="Arial" panose="020B0604020202020204" pitchFamily="34" charset="0"/>
              </a:rPr>
              <a:t>        self.tankCapacity = tankCapacity</a:t>
            </a:r>
          </a:p>
          <a:p>
            <a:br>
              <a:rPr lang="en-US" sz="3600" b="0" dirty="0">
                <a:effectLst/>
                <a:latin typeface="Arial" panose="020B0604020202020204" pitchFamily="34" charset="0"/>
                <a:cs typeface="Arial" panose="020B0604020202020204" pitchFamily="34" charset="0"/>
              </a:rPr>
            </a:br>
            <a:br>
              <a:rPr lang="en-US" sz="3600" b="0" dirty="0">
                <a:effectLst/>
                <a:latin typeface="Arial" panose="020B0604020202020204" pitchFamily="34" charset="0"/>
                <a:cs typeface="Arial" panose="020B0604020202020204" pitchFamily="34" charset="0"/>
              </a:rPr>
            </a:br>
            <a:r>
              <a:rPr lang="en-US" sz="3600" b="0" dirty="0">
                <a:effectLst/>
                <a:latin typeface="Arial" panose="020B0604020202020204" pitchFamily="34" charset="0"/>
                <a:cs typeface="Arial" panose="020B0604020202020204" pitchFamily="34" charset="0"/>
              </a:rPr>
              <a:t>class ElectricEngine():  </a:t>
            </a:r>
          </a:p>
          <a:p>
            <a:r>
              <a:rPr lang="en-US" sz="3600" b="0" dirty="0">
                <a:effectLst/>
                <a:latin typeface="Arial" panose="020B0604020202020204" pitchFamily="34" charset="0"/>
                <a:cs typeface="Arial" panose="020B0604020202020204" pitchFamily="34" charset="0"/>
              </a:rPr>
              <a:t>    def setChargeCapacity(self, chargeCapacity):</a:t>
            </a:r>
          </a:p>
          <a:p>
            <a:r>
              <a:rPr lang="en-US" sz="3600" b="0" dirty="0">
                <a:effectLst/>
                <a:latin typeface="Arial" panose="020B0604020202020204" pitchFamily="34" charset="0"/>
                <a:cs typeface="Arial" panose="020B0604020202020204" pitchFamily="34" charset="0"/>
              </a:rPr>
              <a:t>        self.chargeCapacity = chargeCapacity</a:t>
            </a:r>
          </a:p>
          <a:p>
            <a:br>
              <a:rPr lang="en-US" sz="3600" b="0" dirty="0">
                <a:effectLst/>
                <a:latin typeface="Arial" panose="020B0604020202020204" pitchFamily="34" charset="0"/>
                <a:cs typeface="Arial" panose="020B0604020202020204" pitchFamily="34" charset="0"/>
              </a:rPr>
            </a:br>
            <a:r>
              <a:rPr lang="en-US" sz="3600" b="0" i="1" dirty="0">
                <a:effectLst/>
                <a:latin typeface="Arial" panose="020B0604020202020204" pitchFamily="34" charset="0"/>
                <a:cs typeface="Arial" panose="020B0604020202020204" pitchFamily="34" charset="0"/>
              </a:rPr>
              <a:t># Child class inherited from CombustionEngine and ElectricEngine</a:t>
            </a:r>
            <a:endParaRPr lang="en-US" sz="3600" b="0" dirty="0">
              <a:effectLst/>
              <a:latin typeface="Arial" panose="020B0604020202020204" pitchFamily="34" charset="0"/>
              <a:cs typeface="Arial" panose="020B0604020202020204" pitchFamily="34" charset="0"/>
            </a:endParaRPr>
          </a:p>
          <a:p>
            <a:r>
              <a:rPr lang="en-US" sz="3600" b="0" dirty="0">
                <a:effectLst/>
                <a:latin typeface="Arial" panose="020B0604020202020204" pitchFamily="34" charset="0"/>
                <a:cs typeface="Arial" panose="020B0604020202020204" pitchFamily="34" charset="0"/>
              </a:rPr>
              <a:t>class HybridEngine(CombustionEngine, ElectricEngine):</a:t>
            </a:r>
          </a:p>
          <a:p>
            <a:r>
              <a:rPr lang="en-US" sz="3600" b="0" dirty="0">
                <a:effectLst/>
                <a:latin typeface="Arial" panose="020B0604020202020204" pitchFamily="34" charset="0"/>
                <a:cs typeface="Arial" panose="020B0604020202020204" pitchFamily="34" charset="0"/>
              </a:rPr>
              <a:t>    def printDetails(self):</a:t>
            </a:r>
          </a:p>
          <a:p>
            <a:r>
              <a:rPr lang="en-US" sz="3600" b="0" dirty="0">
                <a:effectLst/>
                <a:latin typeface="Arial" panose="020B0604020202020204" pitchFamily="34" charset="0"/>
                <a:cs typeface="Arial" panose="020B0604020202020204" pitchFamily="34" charset="0"/>
              </a:rPr>
              <a:t>        print("Tank Capacity:", self.tankCapacity)</a:t>
            </a:r>
          </a:p>
          <a:p>
            <a:r>
              <a:rPr lang="en-US" sz="3600" b="0" dirty="0">
                <a:effectLst/>
                <a:latin typeface="Arial" panose="020B0604020202020204" pitchFamily="34" charset="0"/>
                <a:cs typeface="Arial" panose="020B0604020202020204" pitchFamily="34" charset="0"/>
              </a:rPr>
              <a:t>        print("Charge Capacity:", self.chargeCapacity)</a:t>
            </a:r>
          </a:p>
          <a:p>
            <a:br>
              <a:rPr lang="en-US" sz="3600" b="0" dirty="0">
                <a:effectLst/>
                <a:latin typeface="Arial" panose="020B0604020202020204" pitchFamily="34" charset="0"/>
                <a:cs typeface="Arial" panose="020B0604020202020204" pitchFamily="34" charset="0"/>
              </a:rPr>
            </a:br>
            <a:r>
              <a:rPr lang="en-US" sz="3600" b="0" dirty="0">
                <a:effectLst/>
                <a:latin typeface="Arial" panose="020B0604020202020204" pitchFamily="34" charset="0"/>
                <a:cs typeface="Arial" panose="020B0604020202020204" pitchFamily="34" charset="0"/>
              </a:rPr>
              <a:t>car = HybridEngine()</a:t>
            </a:r>
          </a:p>
          <a:p>
            <a:r>
              <a:rPr lang="en-US" sz="3600" b="0" dirty="0">
                <a:effectLst/>
                <a:latin typeface="Arial" panose="020B0604020202020204" pitchFamily="34" charset="0"/>
                <a:cs typeface="Arial" panose="020B0604020202020204" pitchFamily="34" charset="0"/>
              </a:rPr>
              <a:t>car.setChargeCapacity("250 W")</a:t>
            </a:r>
          </a:p>
          <a:p>
            <a:r>
              <a:rPr lang="en-US" sz="3600" b="0" dirty="0">
                <a:effectLst/>
                <a:latin typeface="Arial" panose="020B0604020202020204" pitchFamily="34" charset="0"/>
                <a:cs typeface="Arial" panose="020B0604020202020204" pitchFamily="34" charset="0"/>
              </a:rPr>
              <a:t>car.setTankCapacity("20 Litres")</a:t>
            </a:r>
          </a:p>
          <a:p>
            <a:r>
              <a:rPr lang="en-US" sz="3600" b="0" dirty="0">
                <a:effectLst/>
                <a:latin typeface="Arial" panose="020B0604020202020204" pitchFamily="34" charset="0"/>
                <a:cs typeface="Arial" panose="020B0604020202020204" pitchFamily="34" charset="0"/>
              </a:rPr>
              <a:t>car.printDetails()</a:t>
            </a:r>
          </a:p>
          <a:p>
            <a:endParaRPr lang="en-US" dirty="0"/>
          </a:p>
        </p:txBody>
      </p:sp>
    </p:spTree>
    <p:extLst>
      <p:ext uri="{BB962C8B-B14F-4D97-AF65-F5344CB8AC3E}">
        <p14:creationId xmlns:p14="http://schemas.microsoft.com/office/powerpoint/2010/main" val="3100326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52E8-89BA-FD23-1DDE-15F485C3B51F}"/>
              </a:ext>
            </a:extLst>
          </p:cNvPr>
          <p:cNvSpPr>
            <a:spLocks noGrp="1"/>
          </p:cNvSpPr>
          <p:nvPr>
            <p:ph type="title"/>
          </p:nvPr>
        </p:nvSpPr>
        <p:spPr>
          <a:xfrm>
            <a:off x="0" y="1"/>
            <a:ext cx="12599988" cy="83488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HYBRID INHERITANCE</a:t>
            </a:r>
          </a:p>
        </p:txBody>
      </p:sp>
      <p:sp>
        <p:nvSpPr>
          <p:cNvPr id="3" name="Content Placeholder 2">
            <a:extLst>
              <a:ext uri="{FF2B5EF4-FFF2-40B4-BE49-F238E27FC236}">
                <a16:creationId xmlns:a16="http://schemas.microsoft.com/office/drawing/2014/main" id="{CE0C81A0-1627-3989-731E-C26CB0DEC910}"/>
              </a:ext>
            </a:extLst>
          </p:cNvPr>
          <p:cNvSpPr>
            <a:spLocks noGrp="1"/>
          </p:cNvSpPr>
          <p:nvPr>
            <p:ph idx="1"/>
          </p:nvPr>
        </p:nvSpPr>
        <p:spPr>
          <a:xfrm>
            <a:off x="0" y="834887"/>
            <a:ext cx="12599988" cy="6364425"/>
          </a:xfrm>
        </p:spPr>
        <p:txBody>
          <a:bodyPr>
            <a:normAutofit fontScale="25000" lnSpcReduction="20000"/>
          </a:bodyPr>
          <a:lstStyle/>
          <a:p>
            <a:r>
              <a:rPr lang="en-US" sz="7200" b="0" dirty="0">
                <a:effectLst/>
                <a:latin typeface="Arial" panose="020B0604020202020204" pitchFamily="34" charset="0"/>
                <a:cs typeface="Arial" panose="020B0604020202020204" pitchFamily="34" charset="0"/>
              </a:rPr>
              <a:t>class Engine:  </a:t>
            </a:r>
            <a:r>
              <a:rPr lang="en-US" sz="7200" b="0" i="1" dirty="0">
                <a:effectLst/>
                <a:latin typeface="Arial" panose="020B0604020202020204" pitchFamily="34" charset="0"/>
                <a:cs typeface="Arial" panose="020B0604020202020204" pitchFamily="34" charset="0"/>
              </a:rPr>
              <a:t># Parent class</a:t>
            </a:r>
            <a:endParaRPr lang="en-US" sz="7200" b="0" dirty="0">
              <a:effectLst/>
              <a:latin typeface="Arial" panose="020B0604020202020204" pitchFamily="34" charset="0"/>
              <a:cs typeface="Arial" panose="020B0604020202020204" pitchFamily="34" charset="0"/>
            </a:endParaRPr>
          </a:p>
          <a:p>
            <a:r>
              <a:rPr lang="en-US" sz="7200" b="0" dirty="0">
                <a:effectLst/>
                <a:latin typeface="Arial" panose="020B0604020202020204" pitchFamily="34" charset="0"/>
                <a:cs typeface="Arial" panose="020B0604020202020204" pitchFamily="34" charset="0"/>
              </a:rPr>
              <a:t>    def setPower(self, power):</a:t>
            </a:r>
          </a:p>
          <a:p>
            <a:r>
              <a:rPr lang="en-US" sz="7200" b="0" dirty="0">
                <a:effectLst/>
                <a:latin typeface="Arial" panose="020B0604020202020204" pitchFamily="34" charset="0"/>
                <a:cs typeface="Arial" panose="020B0604020202020204" pitchFamily="34" charset="0"/>
              </a:rPr>
              <a:t>        </a:t>
            </a:r>
            <a:r>
              <a:rPr lang="en-US" sz="7200" b="0" dirty="0" err="1">
                <a:effectLst/>
                <a:latin typeface="Arial" panose="020B0604020202020204" pitchFamily="34" charset="0"/>
                <a:cs typeface="Arial" panose="020B0604020202020204" pitchFamily="34" charset="0"/>
              </a:rPr>
              <a:t>self.power</a:t>
            </a:r>
            <a:r>
              <a:rPr lang="en-US" sz="7200" b="0" dirty="0">
                <a:effectLst/>
                <a:latin typeface="Arial" panose="020B0604020202020204" pitchFamily="34" charset="0"/>
                <a:cs typeface="Arial" panose="020B0604020202020204" pitchFamily="34" charset="0"/>
              </a:rPr>
              <a:t> = power</a:t>
            </a:r>
          </a:p>
          <a:p>
            <a:r>
              <a:rPr lang="en-US" sz="7200" b="0" dirty="0">
                <a:effectLst/>
                <a:latin typeface="Arial" panose="020B0604020202020204" pitchFamily="34" charset="0"/>
                <a:cs typeface="Arial" panose="020B0604020202020204" pitchFamily="34" charset="0"/>
              </a:rPr>
              <a:t>class CombustionEngine(Engine):  </a:t>
            </a:r>
            <a:r>
              <a:rPr lang="en-US" sz="7200" b="0" i="1" dirty="0">
                <a:effectLst/>
                <a:latin typeface="Arial" panose="020B0604020202020204" pitchFamily="34" charset="0"/>
                <a:cs typeface="Arial" panose="020B0604020202020204" pitchFamily="34" charset="0"/>
              </a:rPr>
              <a:t># Child class inherited from Engine</a:t>
            </a:r>
            <a:endParaRPr lang="en-US" sz="7200" b="0" dirty="0">
              <a:effectLst/>
              <a:latin typeface="Arial" panose="020B0604020202020204" pitchFamily="34" charset="0"/>
              <a:cs typeface="Arial" panose="020B0604020202020204" pitchFamily="34" charset="0"/>
            </a:endParaRPr>
          </a:p>
          <a:p>
            <a:r>
              <a:rPr lang="en-US" sz="7200" b="0" dirty="0">
                <a:effectLst/>
                <a:latin typeface="Arial" panose="020B0604020202020204" pitchFamily="34" charset="0"/>
                <a:cs typeface="Arial" panose="020B0604020202020204" pitchFamily="34" charset="0"/>
              </a:rPr>
              <a:t>    def setTankCapacity(self, tankCapacity):</a:t>
            </a:r>
          </a:p>
          <a:p>
            <a:r>
              <a:rPr lang="en-US" sz="7200" b="0" dirty="0">
                <a:effectLst/>
                <a:latin typeface="Arial" panose="020B0604020202020204" pitchFamily="34" charset="0"/>
                <a:cs typeface="Arial" panose="020B0604020202020204" pitchFamily="34" charset="0"/>
              </a:rPr>
              <a:t>        self.tankCapacity = tankCapacity</a:t>
            </a:r>
          </a:p>
          <a:p>
            <a:r>
              <a:rPr lang="en-US" sz="7200" b="0" dirty="0">
                <a:effectLst/>
                <a:latin typeface="Arial" panose="020B0604020202020204" pitchFamily="34" charset="0"/>
                <a:cs typeface="Arial" panose="020B0604020202020204" pitchFamily="34" charset="0"/>
              </a:rPr>
              <a:t>class ElectricEngine(Engine):  </a:t>
            </a:r>
            <a:r>
              <a:rPr lang="en-US" sz="7200" b="0" i="1" dirty="0">
                <a:effectLst/>
                <a:latin typeface="Arial" panose="020B0604020202020204" pitchFamily="34" charset="0"/>
                <a:cs typeface="Arial" panose="020B0604020202020204" pitchFamily="34" charset="0"/>
              </a:rPr>
              <a:t># Child class inherited from Engine</a:t>
            </a:r>
            <a:endParaRPr lang="en-US" sz="7200" b="0" dirty="0">
              <a:effectLst/>
              <a:latin typeface="Arial" panose="020B0604020202020204" pitchFamily="34" charset="0"/>
              <a:cs typeface="Arial" panose="020B0604020202020204" pitchFamily="34" charset="0"/>
            </a:endParaRPr>
          </a:p>
          <a:p>
            <a:r>
              <a:rPr lang="en-US" sz="7200" b="0" dirty="0">
                <a:effectLst/>
                <a:latin typeface="Arial" panose="020B0604020202020204" pitchFamily="34" charset="0"/>
                <a:cs typeface="Arial" panose="020B0604020202020204" pitchFamily="34" charset="0"/>
              </a:rPr>
              <a:t>    def setChargeCapacity(self, chargeCapacity):</a:t>
            </a:r>
          </a:p>
          <a:p>
            <a:r>
              <a:rPr lang="en-US" sz="7200" b="0" dirty="0">
                <a:effectLst/>
                <a:latin typeface="Arial" panose="020B0604020202020204" pitchFamily="34" charset="0"/>
                <a:cs typeface="Arial" panose="020B0604020202020204" pitchFamily="34" charset="0"/>
              </a:rPr>
              <a:t>        self.chargeCapacity = chargeCapacity</a:t>
            </a:r>
          </a:p>
          <a:p>
            <a:r>
              <a:rPr lang="en-US" sz="7200" b="0" i="1" dirty="0">
                <a:effectLst/>
                <a:latin typeface="Arial" panose="020B0604020202020204" pitchFamily="34" charset="0"/>
                <a:cs typeface="Arial" panose="020B0604020202020204" pitchFamily="34" charset="0"/>
              </a:rPr>
              <a:t># Child class inherited from CombustionEngine and ElectricEngine</a:t>
            </a:r>
            <a:endParaRPr lang="en-US" sz="7200" b="0" dirty="0">
              <a:effectLst/>
              <a:latin typeface="Arial" panose="020B0604020202020204" pitchFamily="34" charset="0"/>
              <a:cs typeface="Arial" panose="020B0604020202020204" pitchFamily="34" charset="0"/>
            </a:endParaRPr>
          </a:p>
          <a:p>
            <a:r>
              <a:rPr lang="en-US" sz="7200" b="0" dirty="0">
                <a:effectLst/>
                <a:latin typeface="Arial" panose="020B0604020202020204" pitchFamily="34" charset="0"/>
                <a:cs typeface="Arial" panose="020B0604020202020204" pitchFamily="34" charset="0"/>
              </a:rPr>
              <a:t>class HybridEngine(CombustionEngine, ElectricEngine):</a:t>
            </a:r>
          </a:p>
          <a:p>
            <a:r>
              <a:rPr lang="en-US" sz="7200" b="0" dirty="0">
                <a:effectLst/>
                <a:latin typeface="Arial" panose="020B0604020202020204" pitchFamily="34" charset="0"/>
                <a:cs typeface="Arial" panose="020B0604020202020204" pitchFamily="34" charset="0"/>
              </a:rPr>
              <a:t>    def printDetails(self):</a:t>
            </a:r>
          </a:p>
          <a:p>
            <a:r>
              <a:rPr lang="en-US" sz="7200" b="0" dirty="0">
                <a:effectLst/>
                <a:latin typeface="Arial" panose="020B0604020202020204" pitchFamily="34" charset="0"/>
                <a:cs typeface="Arial" panose="020B0604020202020204" pitchFamily="34" charset="0"/>
              </a:rPr>
              <a:t>        print("Power:", self.power)</a:t>
            </a:r>
          </a:p>
          <a:p>
            <a:r>
              <a:rPr lang="en-US" sz="7200" b="0" dirty="0">
                <a:effectLst/>
                <a:latin typeface="Arial" panose="020B0604020202020204" pitchFamily="34" charset="0"/>
                <a:cs typeface="Arial" panose="020B0604020202020204" pitchFamily="34" charset="0"/>
              </a:rPr>
              <a:t>        print("Tank Capacity:", self.tankCapacity)</a:t>
            </a:r>
          </a:p>
          <a:p>
            <a:r>
              <a:rPr lang="en-US" sz="7200" b="0" dirty="0">
                <a:effectLst/>
                <a:latin typeface="Arial" panose="020B0604020202020204" pitchFamily="34" charset="0"/>
                <a:cs typeface="Arial" panose="020B0604020202020204" pitchFamily="34" charset="0"/>
              </a:rPr>
              <a:t>        print("Charge Capacity:", self.chargeCapacity)</a:t>
            </a:r>
          </a:p>
          <a:p>
            <a:r>
              <a:rPr lang="en-US" sz="7200" b="0" dirty="0">
                <a:effectLst/>
                <a:latin typeface="Arial" panose="020B0604020202020204" pitchFamily="34" charset="0"/>
                <a:cs typeface="Arial" panose="020B0604020202020204" pitchFamily="34" charset="0"/>
              </a:rPr>
              <a:t>car = HybridEngine()</a:t>
            </a:r>
          </a:p>
          <a:p>
            <a:r>
              <a:rPr lang="en-US" sz="7200" b="0" dirty="0">
                <a:effectLst/>
                <a:latin typeface="Arial" panose="020B0604020202020204" pitchFamily="34" charset="0"/>
                <a:cs typeface="Arial" panose="020B0604020202020204" pitchFamily="34" charset="0"/>
              </a:rPr>
              <a:t>car.setPower("2000 CC")</a:t>
            </a:r>
          </a:p>
          <a:p>
            <a:r>
              <a:rPr lang="en-US" sz="7200" b="0" dirty="0">
                <a:effectLst/>
                <a:latin typeface="Arial" panose="020B0604020202020204" pitchFamily="34" charset="0"/>
                <a:cs typeface="Arial" panose="020B0604020202020204" pitchFamily="34" charset="0"/>
              </a:rPr>
              <a:t>car.setChargeCapacity("250 W")</a:t>
            </a:r>
          </a:p>
          <a:p>
            <a:r>
              <a:rPr lang="en-US" sz="7200" b="0" dirty="0">
                <a:effectLst/>
                <a:latin typeface="Arial" panose="020B0604020202020204" pitchFamily="34" charset="0"/>
                <a:cs typeface="Arial" panose="020B0604020202020204" pitchFamily="34" charset="0"/>
              </a:rPr>
              <a:t>car.setTankCapacity("20 Litres")</a:t>
            </a:r>
          </a:p>
          <a:p>
            <a:r>
              <a:rPr lang="en-US" sz="7200" b="0" dirty="0">
                <a:effectLst/>
                <a:latin typeface="Arial" panose="020B0604020202020204" pitchFamily="34" charset="0"/>
                <a:cs typeface="Arial" panose="020B0604020202020204" pitchFamily="34" charset="0"/>
              </a:rPr>
              <a:t>car.printDetails()</a:t>
            </a:r>
          </a:p>
          <a:p>
            <a:endParaRPr lang="en-US" sz="6200" b="0" dirty="0">
              <a:effectLst/>
              <a:latin typeface="Arial" panose="020B0604020202020204" pitchFamily="34" charset="0"/>
              <a:cs typeface="Arial" panose="020B0604020202020204" pitchFamily="34"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375729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CF7B-0C56-7BD9-C17D-0EA44EB4C907}"/>
              </a:ext>
            </a:extLst>
          </p:cNvPr>
          <p:cNvSpPr>
            <a:spLocks noGrp="1"/>
          </p:cNvSpPr>
          <p:nvPr>
            <p:ph type="title"/>
          </p:nvPr>
        </p:nvSpPr>
        <p:spPr>
          <a:xfrm>
            <a:off x="0" y="1"/>
            <a:ext cx="12599988" cy="148132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ABSTRACTION</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83024AC-5C29-5991-3131-51D182E56134}"/>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Abstraction is the process of simplifying complex reality by modelling classes based on the essential attributes and behaviors. It allows you to focus on what an object does rather than how it does it. </a:t>
            </a:r>
          </a:p>
          <a:p>
            <a:r>
              <a:rPr lang="en-US" sz="2000" dirty="0">
                <a:latin typeface="Arial" panose="020B0604020202020204" pitchFamily="34" charset="0"/>
                <a:cs typeface="Arial" panose="020B0604020202020204" pitchFamily="34" charset="0"/>
              </a:rPr>
              <a:t>Abstract classes and methods can be defined using the @abstractmethod decorator from the abc module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4972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DFEF-5017-6128-E019-247CE4624BD9}"/>
              </a:ext>
            </a:extLst>
          </p:cNvPr>
          <p:cNvSpPr>
            <a:spLocks noGrp="1"/>
          </p:cNvSpPr>
          <p:nvPr>
            <p:ph type="title"/>
          </p:nvPr>
        </p:nvSpPr>
        <p:spPr>
          <a:xfrm>
            <a:off x="0" y="1"/>
            <a:ext cx="12599988" cy="153865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POLYMORPHISM</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5F8E2B-A183-D762-309C-7A6F9A00A4F7}"/>
              </a:ext>
            </a:extLst>
          </p:cNvPr>
          <p:cNvSpPr>
            <a:spLocks noGrp="1"/>
          </p:cNvSpPr>
          <p:nvPr>
            <p:ph idx="1"/>
          </p:nvPr>
        </p:nvSpPr>
        <p:spPr>
          <a:xfrm>
            <a:off x="866249" y="1538655"/>
            <a:ext cx="10867490" cy="5660657"/>
          </a:xfrm>
        </p:spPr>
        <p:txBody>
          <a:bodyPr/>
          <a:lstStyle/>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Polymorphism allows objects of different types to respond to the same message (method call) in different ways, depending on their specific class and implementation. This enables flexible and dynamic behavior in programs.</a:t>
            </a:r>
          </a:p>
          <a:p>
            <a:r>
              <a:rPr lang="en-US" sz="2000" b="0" i="0" dirty="0">
                <a:solidFill>
                  <a:srgbClr val="2D2F31"/>
                </a:solidFill>
                <a:effectLst/>
                <a:latin typeface="Arial" panose="020B0604020202020204" pitchFamily="34" charset="0"/>
                <a:cs typeface="Arial" panose="020B0604020202020204" pitchFamily="34" charset="0"/>
              </a:rPr>
              <a:t>Polymorphism is the ability of different objects to respond to the same method in their own unique way. </a:t>
            </a:r>
          </a:p>
          <a:p>
            <a:r>
              <a:rPr lang="en-US" sz="2000" b="0" i="0" dirty="0">
                <a:solidFill>
                  <a:srgbClr val="2D2F31"/>
                </a:solidFill>
                <a:effectLst/>
                <a:latin typeface="Arial" panose="020B0604020202020204" pitchFamily="34" charset="0"/>
                <a:cs typeface="Arial" panose="020B0604020202020204" pitchFamily="34" charset="0"/>
              </a:rPr>
              <a:t>In Python, polymorphism is achieved through method overriding and duck typing, where the behavior of a method depends on the actual object that it is called on.</a:t>
            </a:r>
          </a:p>
          <a:p>
            <a:r>
              <a:rPr lang="en-US" sz="2000" b="0" i="0" dirty="0">
                <a:solidFill>
                  <a:srgbClr val="2D2F31"/>
                </a:solidFill>
                <a:effectLst/>
                <a:latin typeface="Arial" panose="020B0604020202020204" pitchFamily="34" charset="0"/>
                <a:cs typeface="Arial" panose="020B0604020202020204" pitchFamily="34" charset="0"/>
              </a:rPr>
              <a:t>In the example below for the Shape class, the first object is a Rectangle with width 6 and height 10.</a:t>
            </a:r>
          </a:p>
          <a:p>
            <a:r>
              <a:rPr lang="en-US" sz="2000" dirty="0">
                <a:solidFill>
                  <a:srgbClr val="2D2F31"/>
                </a:solidFill>
                <a:latin typeface="Arial" panose="020B0604020202020204" pitchFamily="34" charset="0"/>
                <a:cs typeface="Arial" panose="020B0604020202020204" pitchFamily="34" charset="0"/>
              </a:rPr>
              <a:t>The second object is a circle of radius 7.</a:t>
            </a:r>
          </a:p>
          <a:p>
            <a:r>
              <a:rPr lang="en-US" sz="2000" b="0" i="0" dirty="0">
                <a:solidFill>
                  <a:srgbClr val="2D2F31"/>
                </a:solidFill>
                <a:effectLst/>
                <a:latin typeface="Arial" panose="020B0604020202020204" pitchFamily="34" charset="0"/>
                <a:cs typeface="Arial" panose="020B0604020202020204" pitchFamily="34" charset="0"/>
              </a:rPr>
              <a:t>The getArea() method returns the area of the respective shapes. This is polymorphism; having specialized implementations of the same methods for each class.</a:t>
            </a:r>
          </a:p>
          <a:p>
            <a:r>
              <a:rPr lang="en-US" sz="2000" dirty="0">
                <a:solidFill>
                  <a:srgbClr val="2D2F31"/>
                </a:solidFill>
                <a:latin typeface="Arial" panose="020B0604020202020204" pitchFamily="34" charset="0"/>
                <a:cs typeface="Arial" panose="020B0604020202020204" pitchFamily="34" charset="0"/>
              </a:rPr>
              <a:t>Polymorphism is usually implemented using inheritance</a:t>
            </a:r>
            <a:endParaRPr lang="en-US" sz="2000" b="0" i="0" dirty="0">
              <a:solidFill>
                <a:srgbClr val="2D2F31"/>
              </a:solidFill>
              <a:effectLst/>
              <a:latin typeface="Arial" panose="020B0604020202020204" pitchFamily="34" charset="0"/>
              <a:cs typeface="Arial" panose="020B0604020202020204" pitchFamily="34" charset="0"/>
            </a:endParaRPr>
          </a:p>
          <a:p>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943613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2DF4-D40D-769C-6A55-E4C0CB6B01A5}"/>
              </a:ext>
            </a:extLst>
          </p:cNvPr>
          <p:cNvSpPr>
            <a:spLocks noGrp="1"/>
          </p:cNvSpPr>
          <p:nvPr>
            <p:ph type="title"/>
          </p:nvPr>
        </p:nvSpPr>
        <p:spPr>
          <a:xfrm>
            <a:off x="0" y="0"/>
            <a:ext cx="12599988" cy="1311965"/>
          </a:xfrm>
          <a:solidFill>
            <a:srgbClr val="FFFF00"/>
          </a:solidFill>
        </p:spPr>
        <p:txBody>
          <a:bodyPr/>
          <a:lstStyle/>
          <a:p>
            <a:pPr algn="ctr"/>
            <a:r>
              <a:rPr lang="en-US" sz="4800" b="1" dirty="0">
                <a:solidFill>
                  <a:srgbClr val="00B050"/>
                </a:solidFill>
                <a:latin typeface="Arial" panose="020B0604020202020204" pitchFamily="34" charset="0"/>
                <a:cs typeface="Arial" panose="020B0604020202020204" pitchFamily="34" charset="0"/>
              </a:rPr>
              <a:t>POLYMORPHISM BY INHERITANCE</a:t>
            </a:r>
            <a:endParaRPr lang="en-US" dirty="0"/>
          </a:p>
        </p:txBody>
      </p:sp>
      <p:sp>
        <p:nvSpPr>
          <p:cNvPr id="3" name="Content Placeholder 2">
            <a:extLst>
              <a:ext uri="{FF2B5EF4-FFF2-40B4-BE49-F238E27FC236}">
                <a16:creationId xmlns:a16="http://schemas.microsoft.com/office/drawing/2014/main" id="{5D960454-C8D7-95C5-7409-679C052A57FF}"/>
              </a:ext>
            </a:extLst>
          </p:cNvPr>
          <p:cNvSpPr>
            <a:spLocks noGrp="1"/>
          </p:cNvSpPr>
          <p:nvPr>
            <p:ph idx="1"/>
          </p:nvPr>
        </p:nvSpPr>
        <p:spPr>
          <a:xfrm>
            <a:off x="866249" y="1311965"/>
            <a:ext cx="10867490" cy="5887348"/>
          </a:xfrm>
        </p:spPr>
        <p:txBody>
          <a:bodyPr>
            <a:normAutofit fontScale="55000" lnSpcReduction="20000"/>
          </a:bodyPr>
          <a:lstStyle/>
          <a:p>
            <a:r>
              <a:rPr lang="en-US" sz="3600" b="0" dirty="0">
                <a:effectLst/>
                <a:latin typeface="Arial" panose="020B0604020202020204" pitchFamily="34" charset="0"/>
                <a:cs typeface="Arial" panose="020B0604020202020204" pitchFamily="34" charset="0"/>
              </a:rPr>
              <a:t>class Shape:</a:t>
            </a:r>
          </a:p>
          <a:p>
            <a:r>
              <a:rPr lang="en-US" sz="3600" b="0" dirty="0">
                <a:effectLst/>
                <a:latin typeface="Arial" panose="020B0604020202020204" pitchFamily="34" charset="0"/>
                <a:cs typeface="Arial" panose="020B0604020202020204" pitchFamily="34" charset="0"/>
              </a:rPr>
              <a:t>    def __init__(self):  </a:t>
            </a:r>
            <a:r>
              <a:rPr lang="en-US" sz="3600" b="0" i="1" dirty="0">
                <a:effectLst/>
                <a:latin typeface="Arial" panose="020B0604020202020204" pitchFamily="34" charset="0"/>
                <a:cs typeface="Arial" panose="020B0604020202020204" pitchFamily="34" charset="0"/>
              </a:rPr>
              <a:t># initializing sides of all shapes to 0</a:t>
            </a:r>
            <a:endParaRPr lang="en-US" sz="3600" b="0" dirty="0">
              <a:effectLst/>
              <a:latin typeface="Arial" panose="020B0604020202020204" pitchFamily="34" charset="0"/>
              <a:cs typeface="Arial" panose="020B0604020202020204" pitchFamily="34" charset="0"/>
            </a:endParaRPr>
          </a:p>
          <a:p>
            <a:r>
              <a:rPr lang="en-US" sz="3600" b="0" dirty="0">
                <a:effectLst/>
                <a:latin typeface="Arial" panose="020B0604020202020204" pitchFamily="34" charset="0"/>
                <a:cs typeface="Arial" panose="020B0604020202020204" pitchFamily="34" charset="0"/>
              </a:rPr>
              <a:t>        self.sides = 0</a:t>
            </a:r>
          </a:p>
          <a:p>
            <a:br>
              <a:rPr lang="en-US" sz="3600" b="0" dirty="0">
                <a:effectLst/>
                <a:latin typeface="Arial" panose="020B0604020202020204" pitchFamily="34" charset="0"/>
                <a:cs typeface="Arial" panose="020B0604020202020204" pitchFamily="34" charset="0"/>
              </a:rPr>
            </a:br>
            <a:r>
              <a:rPr lang="en-US" sz="3600" b="0" dirty="0">
                <a:effectLst/>
                <a:latin typeface="Arial" panose="020B0604020202020204" pitchFamily="34" charset="0"/>
                <a:cs typeface="Arial" panose="020B0604020202020204" pitchFamily="34" charset="0"/>
              </a:rPr>
              <a:t>    def getArea(self):</a:t>
            </a:r>
          </a:p>
          <a:p>
            <a:r>
              <a:rPr lang="en-US" sz="3600" b="0" dirty="0">
                <a:effectLst/>
                <a:latin typeface="Arial" panose="020B0604020202020204" pitchFamily="34" charset="0"/>
                <a:cs typeface="Arial" panose="020B0604020202020204" pitchFamily="34" charset="0"/>
              </a:rPr>
              <a:t>        pass</a:t>
            </a:r>
          </a:p>
          <a:p>
            <a:br>
              <a:rPr lang="en-US" sz="3600" b="0" dirty="0">
                <a:effectLst/>
                <a:latin typeface="Arial" panose="020B0604020202020204" pitchFamily="34" charset="0"/>
                <a:cs typeface="Arial" panose="020B0604020202020204" pitchFamily="34" charset="0"/>
              </a:rPr>
            </a:br>
            <a:r>
              <a:rPr lang="en-US" sz="3600" b="0" dirty="0">
                <a:effectLst/>
                <a:latin typeface="Arial" panose="020B0604020202020204" pitchFamily="34" charset="0"/>
                <a:cs typeface="Arial" panose="020B0604020202020204" pitchFamily="34" charset="0"/>
              </a:rPr>
              <a:t>class Rectangle(Shape):  </a:t>
            </a:r>
            <a:r>
              <a:rPr lang="en-US" sz="3600" b="0" i="1" dirty="0">
                <a:effectLst/>
                <a:latin typeface="Arial" panose="020B0604020202020204" pitchFamily="34" charset="0"/>
                <a:cs typeface="Arial" panose="020B0604020202020204" pitchFamily="34" charset="0"/>
              </a:rPr>
              <a:t># derived from Shape class</a:t>
            </a:r>
            <a:endParaRPr lang="en-US" sz="3600" b="0" dirty="0">
              <a:effectLst/>
              <a:latin typeface="Arial" panose="020B0604020202020204" pitchFamily="34" charset="0"/>
              <a:cs typeface="Arial" panose="020B0604020202020204" pitchFamily="34" charset="0"/>
            </a:endParaRPr>
          </a:p>
          <a:p>
            <a:r>
              <a:rPr lang="en-US" sz="3600" b="0" dirty="0">
                <a:effectLst/>
                <a:latin typeface="Arial" panose="020B0604020202020204" pitchFamily="34" charset="0"/>
                <a:cs typeface="Arial" panose="020B0604020202020204" pitchFamily="34" charset="0"/>
              </a:rPr>
              <a:t>    </a:t>
            </a:r>
            <a:r>
              <a:rPr lang="en-US" sz="3600" b="0" i="1" dirty="0">
                <a:effectLst/>
                <a:latin typeface="Arial" panose="020B0604020202020204" pitchFamily="34" charset="0"/>
                <a:cs typeface="Arial" panose="020B0604020202020204" pitchFamily="34" charset="0"/>
              </a:rPr>
              <a:t># initializer</a:t>
            </a:r>
            <a:endParaRPr lang="en-US" sz="3600" b="0" dirty="0">
              <a:effectLst/>
              <a:latin typeface="Arial" panose="020B0604020202020204" pitchFamily="34" charset="0"/>
              <a:cs typeface="Arial" panose="020B0604020202020204" pitchFamily="34" charset="0"/>
            </a:endParaRPr>
          </a:p>
          <a:p>
            <a:r>
              <a:rPr lang="en-US" sz="3600" b="0" dirty="0">
                <a:effectLst/>
                <a:latin typeface="Arial" panose="020B0604020202020204" pitchFamily="34" charset="0"/>
                <a:cs typeface="Arial" panose="020B0604020202020204" pitchFamily="34" charset="0"/>
              </a:rPr>
              <a:t>    def __init__(self, width=0, height=0):</a:t>
            </a:r>
          </a:p>
          <a:p>
            <a:r>
              <a:rPr lang="en-US" sz="3600" b="0" dirty="0">
                <a:effectLst/>
                <a:latin typeface="Arial" panose="020B0604020202020204" pitchFamily="34" charset="0"/>
                <a:cs typeface="Arial" panose="020B0604020202020204" pitchFamily="34" charset="0"/>
              </a:rPr>
              <a:t>        self.width = width</a:t>
            </a:r>
          </a:p>
          <a:p>
            <a:r>
              <a:rPr lang="en-US" sz="3600" b="0" dirty="0">
                <a:effectLst/>
                <a:latin typeface="Arial" panose="020B0604020202020204" pitchFamily="34" charset="0"/>
                <a:cs typeface="Arial" panose="020B0604020202020204" pitchFamily="34" charset="0"/>
              </a:rPr>
              <a:t>        self.height = height</a:t>
            </a:r>
          </a:p>
          <a:p>
            <a:r>
              <a:rPr lang="en-US" sz="3600" b="0" dirty="0">
                <a:effectLst/>
                <a:latin typeface="Arial" panose="020B0604020202020204" pitchFamily="34" charset="0"/>
                <a:cs typeface="Arial" panose="020B0604020202020204" pitchFamily="34" charset="0"/>
              </a:rPr>
              <a:t>        self.sides = 4</a:t>
            </a:r>
          </a:p>
          <a:p>
            <a:br>
              <a:rPr lang="en-US" sz="3600" b="0" dirty="0">
                <a:effectLst/>
                <a:latin typeface="Arial" panose="020B0604020202020204" pitchFamily="34" charset="0"/>
                <a:cs typeface="Arial" panose="020B0604020202020204" pitchFamily="34" charset="0"/>
              </a:rPr>
            </a:br>
            <a:r>
              <a:rPr lang="en-US" sz="3600" b="0" dirty="0">
                <a:effectLst/>
                <a:latin typeface="Arial" panose="020B0604020202020204" pitchFamily="34" charset="0"/>
                <a:cs typeface="Arial" panose="020B0604020202020204" pitchFamily="34" charset="0"/>
              </a:rPr>
              <a:t>    </a:t>
            </a:r>
            <a:r>
              <a:rPr lang="en-US" sz="3600" b="0" i="1" dirty="0">
                <a:effectLst/>
                <a:latin typeface="Arial" panose="020B0604020202020204" pitchFamily="34" charset="0"/>
                <a:cs typeface="Arial" panose="020B0604020202020204" pitchFamily="34" charset="0"/>
              </a:rPr>
              <a:t># method to calculate Area</a:t>
            </a:r>
            <a:endParaRPr lang="en-US" sz="3600" b="0" dirty="0">
              <a:effectLst/>
              <a:latin typeface="Arial" panose="020B0604020202020204" pitchFamily="34" charset="0"/>
              <a:cs typeface="Arial" panose="020B0604020202020204" pitchFamily="34" charset="0"/>
            </a:endParaRPr>
          </a:p>
          <a:p>
            <a:r>
              <a:rPr lang="en-US" sz="3600" b="0" dirty="0">
                <a:effectLst/>
                <a:latin typeface="Arial" panose="020B0604020202020204" pitchFamily="34" charset="0"/>
                <a:cs typeface="Arial" panose="020B0604020202020204" pitchFamily="34" charset="0"/>
              </a:rPr>
              <a:t>    def getArea(self):</a:t>
            </a:r>
          </a:p>
          <a:p>
            <a:r>
              <a:rPr lang="en-US" sz="3600" b="0" dirty="0">
                <a:effectLst/>
                <a:latin typeface="Arial" panose="020B0604020202020204" pitchFamily="34" charset="0"/>
                <a:cs typeface="Arial" panose="020B0604020202020204" pitchFamily="34" charset="0"/>
              </a:rPr>
              <a:t>        return (self.width * self.height)</a:t>
            </a:r>
          </a:p>
          <a:p>
            <a:endParaRPr lang="en-US" dirty="0"/>
          </a:p>
        </p:txBody>
      </p:sp>
    </p:spTree>
    <p:extLst>
      <p:ext uri="{BB962C8B-B14F-4D97-AF65-F5344CB8AC3E}">
        <p14:creationId xmlns:p14="http://schemas.microsoft.com/office/powerpoint/2010/main" val="361749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12AF-A8CD-4BA5-ECCE-BF590D808457}"/>
              </a:ext>
            </a:extLst>
          </p:cNvPr>
          <p:cNvSpPr>
            <a:spLocks noGrp="1"/>
          </p:cNvSpPr>
          <p:nvPr>
            <p:ph type="title"/>
          </p:nvPr>
        </p:nvSpPr>
        <p:spPr>
          <a:xfrm>
            <a:off x="0" y="0"/>
            <a:ext cx="12599988" cy="99391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LOCAL &amp; GLOBAL VARIABLE cont.</a:t>
            </a:r>
            <a:endParaRPr lang="en-US" sz="4000" dirty="0"/>
          </a:p>
        </p:txBody>
      </p:sp>
      <p:sp>
        <p:nvSpPr>
          <p:cNvPr id="3" name="Content Placeholder 2">
            <a:extLst>
              <a:ext uri="{FF2B5EF4-FFF2-40B4-BE49-F238E27FC236}">
                <a16:creationId xmlns:a16="http://schemas.microsoft.com/office/drawing/2014/main" id="{5C7F7E36-8333-1516-C9FE-ABF1419DEDD5}"/>
              </a:ext>
            </a:extLst>
          </p:cNvPr>
          <p:cNvSpPr>
            <a:spLocks noGrp="1"/>
          </p:cNvSpPr>
          <p:nvPr>
            <p:ph idx="1"/>
          </p:nvPr>
        </p:nvSpPr>
        <p:spPr>
          <a:xfrm>
            <a:off x="0" y="993913"/>
            <a:ext cx="12599988" cy="6205399"/>
          </a:xfrm>
        </p:spPr>
        <p:txBody>
          <a:bodyPr>
            <a:normAutofit/>
          </a:bodyPr>
          <a:lstStyle/>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Global variables are defined outside of any function and can be accessed from anywhere within the code.</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They maintain their value throughout the entire execution of the program.</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Global variables can be accessed, modified, or reassigned from any part of the code.</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If a local variable shares the same name as a global variable within a function, the local variable takes precedence within that function's scope.</a:t>
            </a:r>
          </a:p>
          <a:p>
            <a:r>
              <a:rPr lang="en-US" sz="2200" dirty="0">
                <a:latin typeface="Arial" panose="020B0604020202020204" pitchFamily="34" charset="0"/>
                <a:cs typeface="Arial" panose="020B0604020202020204" pitchFamily="34" charset="0"/>
              </a:rPr>
              <a:t>x = 10  # This is a global variable</a:t>
            </a:r>
          </a:p>
          <a:p>
            <a:r>
              <a:rPr lang="en-US" sz="2200" dirty="0">
                <a:latin typeface="Arial" panose="020B0604020202020204" pitchFamily="34" charset="0"/>
                <a:cs typeface="Arial" panose="020B0604020202020204" pitchFamily="34" charset="0"/>
              </a:rPr>
              <a:t>def example_function():</a:t>
            </a:r>
          </a:p>
          <a:p>
            <a:r>
              <a:rPr lang="en-US" sz="2200" dirty="0">
                <a:latin typeface="Arial" panose="020B0604020202020204" pitchFamily="34" charset="0"/>
                <a:cs typeface="Arial" panose="020B0604020202020204" pitchFamily="34" charset="0"/>
              </a:rPr>
              <a:t>    print("Inside the function, x is:", x) # accessing x inside the function</a:t>
            </a:r>
          </a:p>
          <a:p>
            <a:r>
              <a:rPr lang="en-US" sz="2200" dirty="0">
                <a:latin typeface="Arial" panose="020B0604020202020204" pitchFamily="34" charset="0"/>
                <a:cs typeface="Arial" panose="020B0604020202020204" pitchFamily="34" charset="0"/>
              </a:rPr>
              <a:t>example_function()</a:t>
            </a:r>
          </a:p>
          <a:p>
            <a:r>
              <a:rPr lang="en-US" sz="2200" dirty="0">
                <a:latin typeface="Arial" panose="020B0604020202020204" pitchFamily="34" charset="0"/>
                <a:cs typeface="Arial" panose="020B0604020202020204" pitchFamily="34" charset="0"/>
              </a:rPr>
              <a:t>print("Outside the function, x is:", x) # accessing x outside the function</a:t>
            </a:r>
          </a:p>
          <a:p>
            <a:r>
              <a:rPr lang="en-US" sz="2200" dirty="0">
                <a:latin typeface="Arial" panose="020B0604020202020204" pitchFamily="34" charset="0"/>
                <a:cs typeface="Arial" panose="020B0604020202020204" pitchFamily="34" charset="0"/>
              </a:rPr>
              <a:t>Output</a:t>
            </a:r>
          </a:p>
          <a:p>
            <a:r>
              <a:rPr lang="en-US" sz="2200" dirty="0">
                <a:latin typeface="Arial" panose="020B0604020202020204" pitchFamily="34" charset="0"/>
                <a:cs typeface="Arial" panose="020B0604020202020204" pitchFamily="34" charset="0"/>
              </a:rPr>
              <a:t>Inside the function, x is: 10</a:t>
            </a:r>
          </a:p>
          <a:p>
            <a:r>
              <a:rPr lang="en-US" sz="2200" dirty="0">
                <a:latin typeface="Arial" panose="020B0604020202020204" pitchFamily="34" charset="0"/>
                <a:cs typeface="Arial" panose="020B0604020202020204" pitchFamily="34" charset="0"/>
              </a:rPr>
              <a:t>Outside the function, x is: 10</a:t>
            </a:r>
          </a:p>
          <a:p>
            <a:r>
              <a:rPr lang="en-US" sz="2200" dirty="0">
                <a:latin typeface="Arial" panose="020B0604020202020204" pitchFamily="34" charset="0"/>
                <a:cs typeface="Arial" panose="020B0604020202020204" pitchFamily="34" charset="0"/>
              </a:rPr>
              <a:t>In the above example, x is a global variable and can be accessed from both inside and outside the</a:t>
            </a:r>
          </a:p>
          <a:p>
            <a:r>
              <a:rPr lang="en-US" sz="2200" dirty="0">
                <a:latin typeface="Arial" panose="020B0604020202020204" pitchFamily="34" charset="0"/>
                <a:cs typeface="Arial" panose="020B0604020202020204" pitchFamily="34" charset="0"/>
              </a:rPr>
              <a:t>example_function() </a:t>
            </a:r>
          </a:p>
        </p:txBody>
      </p:sp>
    </p:spTree>
    <p:extLst>
      <p:ext uri="{BB962C8B-B14F-4D97-AF65-F5344CB8AC3E}">
        <p14:creationId xmlns:p14="http://schemas.microsoft.com/office/powerpoint/2010/main" val="35127933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6D1E-B7AC-1FF1-FCF3-43B0920A88C1}"/>
              </a:ext>
            </a:extLst>
          </p:cNvPr>
          <p:cNvSpPr>
            <a:spLocks noGrp="1"/>
          </p:cNvSpPr>
          <p:nvPr>
            <p:ph type="title"/>
          </p:nvPr>
        </p:nvSpPr>
        <p:spPr>
          <a:xfrm>
            <a:off x="0" y="0"/>
            <a:ext cx="12599988" cy="120263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POLYMORPHISM BY INHERITANCE</a:t>
            </a:r>
            <a:endParaRPr lang="en-US" sz="4000" dirty="0"/>
          </a:p>
        </p:txBody>
      </p:sp>
      <p:sp>
        <p:nvSpPr>
          <p:cNvPr id="3" name="Content Placeholder 2">
            <a:extLst>
              <a:ext uri="{FF2B5EF4-FFF2-40B4-BE49-F238E27FC236}">
                <a16:creationId xmlns:a16="http://schemas.microsoft.com/office/drawing/2014/main" id="{B261F781-D4E8-B27A-91A2-57C70ABA7C53}"/>
              </a:ext>
            </a:extLst>
          </p:cNvPr>
          <p:cNvSpPr>
            <a:spLocks noGrp="1"/>
          </p:cNvSpPr>
          <p:nvPr>
            <p:ph idx="1"/>
          </p:nvPr>
        </p:nvSpPr>
        <p:spPr>
          <a:xfrm>
            <a:off x="866249" y="1202635"/>
            <a:ext cx="10867490" cy="5996678"/>
          </a:xfrm>
        </p:spPr>
        <p:txBody>
          <a:bodyPr>
            <a:normAutofit/>
          </a:bodyPr>
          <a:lstStyle/>
          <a:p>
            <a:r>
              <a:rPr lang="en-US" sz="2200" b="0" dirty="0">
                <a:effectLst/>
                <a:latin typeface="Arial" panose="020B0604020202020204" pitchFamily="34" charset="0"/>
                <a:cs typeface="Arial" panose="020B0604020202020204" pitchFamily="34" charset="0"/>
              </a:rPr>
              <a:t>class Circle(Shape):  </a:t>
            </a:r>
            <a:r>
              <a:rPr lang="en-US" sz="2200" b="0" i="1" dirty="0">
                <a:effectLst/>
                <a:latin typeface="Arial" panose="020B0604020202020204" pitchFamily="34" charset="0"/>
                <a:cs typeface="Arial" panose="020B0604020202020204" pitchFamily="34" charset="0"/>
              </a:rPr>
              <a:t># derived from Shape class</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a:t>
            </a:r>
            <a:r>
              <a:rPr lang="en-US" sz="2200" b="0" i="1" dirty="0">
                <a:effectLst/>
                <a:latin typeface="Arial" panose="020B0604020202020204" pitchFamily="34" charset="0"/>
                <a:cs typeface="Arial" panose="020B0604020202020204" pitchFamily="34" charset="0"/>
              </a:rPr>
              <a:t># initializer</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def __init__(self, radius=0):</a:t>
            </a:r>
          </a:p>
          <a:p>
            <a:r>
              <a:rPr lang="en-US" sz="2200" b="0" dirty="0">
                <a:effectLst/>
                <a:latin typeface="Arial" panose="020B0604020202020204" pitchFamily="34" charset="0"/>
                <a:cs typeface="Arial" panose="020B0604020202020204" pitchFamily="34" charset="0"/>
              </a:rPr>
              <a:t>        self.radius = radius</a:t>
            </a:r>
          </a:p>
          <a:p>
            <a:r>
              <a:rPr lang="en-US" sz="2200" b="0" dirty="0">
                <a:effectLst/>
                <a:latin typeface="Arial" panose="020B0604020202020204" pitchFamily="34" charset="0"/>
                <a:cs typeface="Arial" panose="020B0604020202020204" pitchFamily="34" charset="0"/>
              </a:rPr>
              <a:t>    </a:t>
            </a:r>
            <a:r>
              <a:rPr lang="en-US" sz="2200" b="0" i="1" dirty="0">
                <a:effectLst/>
                <a:latin typeface="Arial" panose="020B0604020202020204" pitchFamily="34" charset="0"/>
                <a:cs typeface="Arial" panose="020B0604020202020204" pitchFamily="34" charset="0"/>
              </a:rPr>
              <a:t># method to calculate Area</a:t>
            </a:r>
            <a:endParaRPr lang="en-US" sz="2200" b="0" dirty="0">
              <a:effectLst/>
              <a:latin typeface="Arial" panose="020B0604020202020204" pitchFamily="34" charset="0"/>
              <a:cs typeface="Arial" panose="020B0604020202020204" pitchFamily="34" charset="0"/>
            </a:endParaRPr>
          </a:p>
          <a:p>
            <a:r>
              <a:rPr lang="en-US" sz="2200" b="0" dirty="0">
                <a:effectLst/>
                <a:latin typeface="Arial" panose="020B0604020202020204" pitchFamily="34" charset="0"/>
                <a:cs typeface="Arial" panose="020B0604020202020204" pitchFamily="34" charset="0"/>
              </a:rPr>
              <a:t>    def getArea(self):</a:t>
            </a:r>
          </a:p>
          <a:p>
            <a:r>
              <a:rPr lang="en-US" sz="2200" b="0" dirty="0">
                <a:effectLst/>
                <a:latin typeface="Arial" panose="020B0604020202020204" pitchFamily="34" charset="0"/>
                <a:cs typeface="Arial" panose="020B0604020202020204" pitchFamily="34" charset="0"/>
              </a:rPr>
              <a:t>        return (self.radius * self.radius * 3.142)</a:t>
            </a:r>
          </a:p>
          <a:p>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 creating the list of the objects of the class</a:t>
            </a:r>
            <a:br>
              <a:rPr lang="en-US" sz="2200" b="0" dirty="0">
                <a:effectLst/>
                <a:latin typeface="Arial" panose="020B0604020202020204" pitchFamily="34" charset="0"/>
                <a:cs typeface="Arial" panose="020B0604020202020204" pitchFamily="34" charset="0"/>
              </a:rPr>
            </a:br>
            <a:r>
              <a:rPr lang="en-US" sz="2200" b="0" dirty="0">
                <a:effectLst/>
                <a:latin typeface="Arial" panose="020B0604020202020204" pitchFamily="34" charset="0"/>
                <a:cs typeface="Arial" panose="020B0604020202020204" pitchFamily="34" charset="0"/>
              </a:rPr>
              <a:t>shapes = [Rectangle(6, 10), Circle(7)]</a:t>
            </a:r>
          </a:p>
          <a:p>
            <a:r>
              <a:rPr lang="en-US" sz="2200" b="0" dirty="0">
                <a:effectLst/>
                <a:latin typeface="Arial" panose="020B0604020202020204" pitchFamily="34" charset="0"/>
                <a:cs typeface="Arial" panose="020B0604020202020204" pitchFamily="34" charset="0"/>
              </a:rPr>
              <a:t>print("Area of rectangle is:", str(shapes[0].getArea()))</a:t>
            </a:r>
          </a:p>
          <a:p>
            <a:r>
              <a:rPr lang="en-US" sz="2200" b="0" dirty="0">
                <a:effectLst/>
                <a:latin typeface="Arial" panose="020B0604020202020204" pitchFamily="34" charset="0"/>
                <a:cs typeface="Arial" panose="020B0604020202020204" pitchFamily="34" charset="0"/>
              </a:rPr>
              <a:t>print("Area of circle is:", str(shapes[1].getArea()))</a:t>
            </a:r>
          </a:p>
          <a:p>
            <a:r>
              <a:rPr lang="en-US" sz="2000" b="0" i="0" dirty="0">
                <a:solidFill>
                  <a:srgbClr val="000000"/>
                </a:solidFill>
                <a:effectLst/>
                <a:latin typeface="Arial" panose="020B0604020202020204" pitchFamily="34" charset="0"/>
                <a:cs typeface="Arial" panose="020B0604020202020204" pitchFamily="34" charset="0"/>
              </a:rPr>
              <a:t>Output = Area of rectangle is: 60</a:t>
            </a:r>
          </a:p>
          <a:p>
            <a:r>
              <a:rPr lang="en-US" sz="2000" b="0" i="0" dirty="0">
                <a:solidFill>
                  <a:srgbClr val="000000"/>
                </a:solidFill>
                <a:effectLst/>
                <a:latin typeface="Arial" panose="020B0604020202020204" pitchFamily="34" charset="0"/>
                <a:cs typeface="Arial" panose="020B0604020202020204" pitchFamily="34" charset="0"/>
              </a:rPr>
              <a:t>Output = Area of circle is: 153.958</a:t>
            </a:r>
            <a:endParaRPr lang="en-US" sz="2000" b="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808572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7E8F-D361-EA19-5F6A-FEED45F947A2}"/>
              </a:ext>
            </a:extLst>
          </p:cNvPr>
          <p:cNvSpPr>
            <a:spLocks noGrp="1"/>
          </p:cNvSpPr>
          <p:nvPr>
            <p:ph type="title"/>
          </p:nvPr>
        </p:nvSpPr>
        <p:spPr>
          <a:xfrm>
            <a:off x="0" y="1"/>
            <a:ext cx="12599987" cy="1262270"/>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POLYMORPHISM BY DUCK TYPING</a:t>
            </a:r>
            <a:endParaRPr lang="en-US" sz="4000" dirty="0"/>
          </a:p>
        </p:txBody>
      </p:sp>
      <p:sp>
        <p:nvSpPr>
          <p:cNvPr id="3" name="Content Placeholder 2">
            <a:extLst>
              <a:ext uri="{FF2B5EF4-FFF2-40B4-BE49-F238E27FC236}">
                <a16:creationId xmlns:a16="http://schemas.microsoft.com/office/drawing/2014/main" id="{9CEAB499-D32E-6B43-5675-F8CE96F513D2}"/>
              </a:ext>
            </a:extLst>
          </p:cNvPr>
          <p:cNvSpPr>
            <a:spLocks noGrp="1"/>
          </p:cNvSpPr>
          <p:nvPr>
            <p:ph idx="1"/>
          </p:nvPr>
        </p:nvSpPr>
        <p:spPr>
          <a:xfrm>
            <a:off x="866249" y="1262271"/>
            <a:ext cx="10867490" cy="5222111"/>
          </a:xfrm>
        </p:spPr>
        <p:txBody>
          <a:bodyPr>
            <a:normAutofit/>
          </a:bodyPr>
          <a:lstStyle/>
          <a:p>
            <a:r>
              <a:rPr lang="en-US" sz="2000" b="0" i="0" dirty="0">
                <a:effectLst/>
                <a:latin typeface="Arial" panose="020B0604020202020204" pitchFamily="34" charset="0"/>
                <a:cs typeface="Arial" panose="020B0604020202020204" pitchFamily="34" charset="0"/>
              </a:rPr>
              <a:t>Duck typing extends the concept of </a:t>
            </a:r>
            <a:r>
              <a:rPr lang="en-US" sz="2000" b="1" i="0" dirty="0">
                <a:effectLst/>
                <a:latin typeface="Arial" panose="020B0604020202020204" pitchFamily="34" charset="0"/>
                <a:cs typeface="Arial" panose="020B0604020202020204" pitchFamily="34" charset="0"/>
              </a:rPr>
              <a:t>dynamic typing</a:t>
            </a:r>
            <a:r>
              <a:rPr lang="en-US" sz="2000" b="0" i="0" dirty="0">
                <a:effectLst/>
                <a:latin typeface="Arial" panose="020B0604020202020204" pitchFamily="34" charset="0"/>
                <a:cs typeface="Arial" panose="020B0604020202020204" pitchFamily="34" charset="0"/>
              </a:rPr>
              <a:t> in Python</a:t>
            </a:r>
          </a:p>
          <a:p>
            <a:r>
              <a:rPr lang="en-US" sz="2000" b="0" i="0" dirty="0">
                <a:effectLst/>
                <a:latin typeface="Arial" panose="020B0604020202020204" pitchFamily="34" charset="0"/>
                <a:cs typeface="Arial" panose="020B0604020202020204" pitchFamily="34" charset="0"/>
              </a:rPr>
              <a:t>Due to the dynamic nature of Python, duck typing allows the user to use any object that provides the required behavior without the constraint that it has to be a subclass.</a:t>
            </a:r>
          </a:p>
          <a:p>
            <a:r>
              <a:rPr lang="en-US" sz="2000" dirty="0">
                <a:latin typeface="Arial" panose="020B0604020202020204" pitchFamily="34" charset="0"/>
                <a:cs typeface="Arial" panose="020B0604020202020204" pitchFamily="34" charset="0"/>
              </a:rPr>
              <a:t>In the example below, the type of animal is not defined in the definition of the method sound</a:t>
            </a:r>
          </a:p>
          <a:p>
            <a:r>
              <a:rPr lang="en-US" sz="2000" dirty="0">
                <a:latin typeface="Arial" panose="020B0604020202020204" pitchFamily="34" charset="0"/>
                <a:cs typeface="Arial" panose="020B0604020202020204" pitchFamily="34" charset="0"/>
              </a:rPr>
              <a:t>The type of animal is determined when the method is called, so it does not matter which object type you are passing as a parameter in the sound() method, what matters is that the speak() method, should be defined in all the classes whose objects are passed in the sound() method.</a:t>
            </a:r>
          </a:p>
          <a:p>
            <a:r>
              <a:rPr lang="en-US" sz="2000" dirty="0">
                <a:latin typeface="Arial" panose="020B0604020202020204" pitchFamily="34" charset="0"/>
                <a:cs typeface="Arial" panose="020B0604020202020204" pitchFamily="34" charset="0"/>
              </a:rPr>
              <a:t>We can use any property or method of animal in the AnimalSound class as long as it is declared in that class.</a:t>
            </a:r>
          </a:p>
          <a:p>
            <a:r>
              <a:rPr lang="en-US" sz="2000" dirty="0">
                <a:latin typeface="Arial" panose="020B0604020202020204" pitchFamily="34" charset="0"/>
                <a:cs typeface="Arial" panose="020B0604020202020204" pitchFamily="34" charset="0"/>
              </a:rPr>
              <a:t>The example below is called duck typing because, the animal object does not matter, in the definition of the sound method, as long as it has the associated behavior, speak(), defined in the objects class definition.</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24516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9871-495D-3555-67E5-05E17E806AB1}"/>
              </a:ext>
            </a:extLst>
          </p:cNvPr>
          <p:cNvSpPr>
            <a:spLocks noGrp="1"/>
          </p:cNvSpPr>
          <p:nvPr>
            <p:ph type="title"/>
          </p:nvPr>
        </p:nvSpPr>
        <p:spPr>
          <a:xfrm>
            <a:off x="0" y="1"/>
            <a:ext cx="12599988" cy="1192696"/>
          </a:xfrm>
          <a:solidFill>
            <a:srgbClr val="FFFF00"/>
          </a:solidFill>
        </p:spPr>
        <p:txBody>
          <a:bodyPr/>
          <a:lstStyle/>
          <a:p>
            <a:pPr algn="ctr"/>
            <a:r>
              <a:rPr lang="en-US" sz="4800" b="1" dirty="0">
                <a:solidFill>
                  <a:srgbClr val="00B050"/>
                </a:solidFill>
                <a:latin typeface="Arial" panose="020B0604020202020204" pitchFamily="34" charset="0"/>
                <a:cs typeface="Arial" panose="020B0604020202020204" pitchFamily="34" charset="0"/>
              </a:rPr>
              <a:t>POLYMORPHISM BY DUCK TYPING</a:t>
            </a:r>
            <a:endParaRPr lang="en-US" dirty="0"/>
          </a:p>
        </p:txBody>
      </p:sp>
      <p:sp>
        <p:nvSpPr>
          <p:cNvPr id="3" name="Content Placeholder 2">
            <a:extLst>
              <a:ext uri="{FF2B5EF4-FFF2-40B4-BE49-F238E27FC236}">
                <a16:creationId xmlns:a16="http://schemas.microsoft.com/office/drawing/2014/main" id="{F234DE56-00F1-E2FC-585C-1B219EC692D5}"/>
              </a:ext>
            </a:extLst>
          </p:cNvPr>
          <p:cNvSpPr>
            <a:spLocks noGrp="1"/>
          </p:cNvSpPr>
          <p:nvPr>
            <p:ph idx="1"/>
          </p:nvPr>
        </p:nvSpPr>
        <p:spPr>
          <a:xfrm>
            <a:off x="866249" y="1192697"/>
            <a:ext cx="10867490" cy="6006615"/>
          </a:xfrm>
        </p:spPr>
        <p:txBody>
          <a:bodyPr>
            <a:normAutofit fontScale="25000" lnSpcReduction="20000"/>
          </a:bodyPr>
          <a:lstStyle/>
          <a:p>
            <a:r>
              <a:rPr lang="en-US" sz="8000" b="0" dirty="0">
                <a:effectLst/>
                <a:latin typeface="Arial" panose="020B0604020202020204" pitchFamily="34" charset="0"/>
                <a:cs typeface="Arial" panose="020B0604020202020204" pitchFamily="34" charset="0"/>
              </a:rPr>
              <a:t>class Dog:</a:t>
            </a:r>
          </a:p>
          <a:p>
            <a:r>
              <a:rPr lang="en-US" sz="8000" b="0" dirty="0">
                <a:effectLst/>
                <a:latin typeface="Arial" panose="020B0604020202020204" pitchFamily="34" charset="0"/>
                <a:cs typeface="Arial" panose="020B0604020202020204" pitchFamily="34" charset="0"/>
              </a:rPr>
              <a:t>    def Speak(self):</a:t>
            </a:r>
          </a:p>
          <a:p>
            <a:r>
              <a:rPr lang="en-US" sz="8000" b="0" dirty="0">
                <a:effectLst/>
                <a:latin typeface="Arial" panose="020B0604020202020204" pitchFamily="34" charset="0"/>
                <a:cs typeface="Arial" panose="020B0604020202020204" pitchFamily="34" charset="0"/>
              </a:rPr>
              <a:t>        print("Woof woof")</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class Cat:</a:t>
            </a:r>
          </a:p>
          <a:p>
            <a:r>
              <a:rPr lang="en-US" sz="8000" b="0" dirty="0">
                <a:effectLst/>
                <a:latin typeface="Arial" panose="020B0604020202020204" pitchFamily="34" charset="0"/>
                <a:cs typeface="Arial" panose="020B0604020202020204" pitchFamily="34" charset="0"/>
              </a:rPr>
              <a:t>    def Speak(self):</a:t>
            </a:r>
          </a:p>
          <a:p>
            <a:r>
              <a:rPr lang="en-US" sz="8000" b="0" dirty="0">
                <a:effectLst/>
                <a:latin typeface="Arial" panose="020B0604020202020204" pitchFamily="34" charset="0"/>
                <a:cs typeface="Arial" panose="020B0604020202020204" pitchFamily="34" charset="0"/>
              </a:rPr>
              <a:t>        print("Meow meow")</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class AnimalSound:</a:t>
            </a:r>
          </a:p>
          <a:p>
            <a:r>
              <a:rPr lang="en-US" sz="8000" b="0" dirty="0">
                <a:effectLst/>
                <a:latin typeface="Arial" panose="020B0604020202020204" pitchFamily="34" charset="0"/>
                <a:cs typeface="Arial" panose="020B0604020202020204" pitchFamily="34" charset="0"/>
              </a:rPr>
              <a:t>    def Sound(self, animal):</a:t>
            </a:r>
          </a:p>
          <a:p>
            <a:r>
              <a:rPr lang="en-US" sz="8000" b="0" dirty="0">
                <a:effectLst/>
                <a:latin typeface="Arial" panose="020B0604020202020204" pitchFamily="34" charset="0"/>
                <a:cs typeface="Arial" panose="020B0604020202020204" pitchFamily="34" charset="0"/>
              </a:rPr>
              <a:t>        animal.Speak()</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sound = AnimalSound()</a:t>
            </a:r>
          </a:p>
          <a:p>
            <a:r>
              <a:rPr lang="en-US" sz="8000" b="0" dirty="0">
                <a:effectLst/>
                <a:latin typeface="Arial" panose="020B0604020202020204" pitchFamily="34" charset="0"/>
                <a:cs typeface="Arial" panose="020B0604020202020204" pitchFamily="34" charset="0"/>
              </a:rPr>
              <a:t>dog = Dog()</a:t>
            </a:r>
          </a:p>
          <a:p>
            <a:r>
              <a:rPr lang="en-US" sz="8000" b="0" dirty="0">
                <a:effectLst/>
                <a:latin typeface="Arial" panose="020B0604020202020204" pitchFamily="34" charset="0"/>
                <a:cs typeface="Arial" panose="020B0604020202020204" pitchFamily="34" charset="0"/>
              </a:rPr>
              <a:t>cat = Cat()</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sound.Sound(dog)</a:t>
            </a:r>
          </a:p>
          <a:p>
            <a:r>
              <a:rPr lang="en-US" sz="8000" b="0" dirty="0">
                <a:effectLst/>
                <a:latin typeface="Arial" panose="020B0604020202020204" pitchFamily="34" charset="0"/>
                <a:cs typeface="Arial" panose="020B0604020202020204" pitchFamily="34" charset="0"/>
              </a:rPr>
              <a:t>sound.Sound(cat)</a:t>
            </a:r>
          </a:p>
          <a:p>
            <a:endParaRPr lang="en-US" dirty="0"/>
          </a:p>
        </p:txBody>
      </p:sp>
    </p:spTree>
    <p:extLst>
      <p:ext uri="{BB962C8B-B14F-4D97-AF65-F5344CB8AC3E}">
        <p14:creationId xmlns:p14="http://schemas.microsoft.com/office/powerpoint/2010/main" val="1550833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EE88-2073-4C3A-3342-D57F3BCC85D8}"/>
              </a:ext>
            </a:extLst>
          </p:cNvPr>
          <p:cNvSpPr>
            <a:spLocks noGrp="1"/>
          </p:cNvSpPr>
          <p:nvPr>
            <p:ph type="title"/>
          </p:nvPr>
        </p:nvSpPr>
        <p:spPr>
          <a:xfrm>
            <a:off x="0" y="1"/>
            <a:ext cx="12599988" cy="96409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ABSTRACT BASE CLASSES</a:t>
            </a:r>
          </a:p>
        </p:txBody>
      </p:sp>
      <p:sp>
        <p:nvSpPr>
          <p:cNvPr id="3" name="Content Placeholder 2">
            <a:extLst>
              <a:ext uri="{FF2B5EF4-FFF2-40B4-BE49-F238E27FC236}">
                <a16:creationId xmlns:a16="http://schemas.microsoft.com/office/drawing/2014/main" id="{7D959152-B930-FEB1-AD17-C97EE3FD588D}"/>
              </a:ext>
            </a:extLst>
          </p:cNvPr>
          <p:cNvSpPr>
            <a:spLocks noGrp="1"/>
          </p:cNvSpPr>
          <p:nvPr>
            <p:ph idx="1"/>
          </p:nvPr>
        </p:nvSpPr>
        <p:spPr>
          <a:xfrm>
            <a:off x="0" y="964097"/>
            <a:ext cx="12599988" cy="6235216"/>
          </a:xfrm>
        </p:spPr>
        <p:txBody>
          <a:bodyPr>
            <a:normAutofit/>
          </a:bodyPr>
          <a:lstStyle/>
          <a:p>
            <a:r>
              <a:rPr lang="en-US" sz="2000" b="0" i="0" dirty="0">
                <a:effectLst/>
                <a:latin typeface="Arial" panose="020B0604020202020204" pitchFamily="34" charset="0"/>
                <a:cs typeface="Arial" panose="020B0604020202020204" pitchFamily="34" charset="0"/>
              </a:rPr>
              <a:t>Duck typing is useful as it simplifies the code and the user can implement the functions without worrying about the data type.</a:t>
            </a:r>
          </a:p>
          <a:p>
            <a:r>
              <a:rPr lang="en-US" sz="2000" b="0" i="0" dirty="0">
                <a:effectLst/>
                <a:latin typeface="Arial" panose="020B0604020202020204" pitchFamily="34" charset="0"/>
                <a:cs typeface="Arial" panose="020B0604020202020204" pitchFamily="34" charset="0"/>
              </a:rPr>
              <a:t>But this may not be the case all the time. The user might not follow the instructions to implement the necessary steps for duck typing.</a:t>
            </a:r>
          </a:p>
          <a:p>
            <a:r>
              <a:rPr lang="en-US" sz="2000" b="0" i="0" dirty="0">
                <a:effectLst/>
                <a:latin typeface="Arial" panose="020B0604020202020204" pitchFamily="34" charset="0"/>
                <a:cs typeface="Arial" panose="020B0604020202020204" pitchFamily="34" charset="0"/>
              </a:rPr>
              <a:t>To cater to this issue, Python introduced the concept of abstract base classes, or </a:t>
            </a:r>
            <a:r>
              <a:rPr lang="en-US" sz="2000" b="1" i="0" dirty="0">
                <a:effectLst/>
                <a:latin typeface="Arial" panose="020B0604020202020204" pitchFamily="34" charset="0"/>
                <a:cs typeface="Arial" panose="020B0604020202020204" pitchFamily="34" charset="0"/>
              </a:rPr>
              <a:t>ABC</a:t>
            </a:r>
            <a:r>
              <a:rPr lang="en-US" sz="2000" b="0" i="0" dirty="0">
                <a:effectLst/>
                <a:latin typeface="Arial" panose="020B0604020202020204" pitchFamily="34" charset="0"/>
                <a:cs typeface="Arial" panose="020B0604020202020204" pitchFamily="34" charset="0"/>
              </a:rPr>
              <a:t>.</a:t>
            </a:r>
          </a:p>
          <a:p>
            <a:r>
              <a:rPr lang="en-US" sz="2000" b="1" i="0" dirty="0">
                <a:effectLst/>
                <a:latin typeface="Arial" panose="020B0604020202020204" pitchFamily="34" charset="0"/>
                <a:cs typeface="Arial" panose="020B0604020202020204" pitchFamily="34" charset="0"/>
              </a:rPr>
              <a:t>Abstract base classes</a:t>
            </a:r>
            <a:r>
              <a:rPr lang="en-US" sz="2000" b="0" i="0" dirty="0">
                <a:effectLst/>
                <a:latin typeface="Arial" panose="020B0604020202020204" pitchFamily="34" charset="0"/>
                <a:cs typeface="Arial" panose="020B0604020202020204" pitchFamily="34" charset="0"/>
              </a:rPr>
              <a:t> define a set of methods and properties that a class must implement in order to be considered a duck-type instance of that class.</a:t>
            </a:r>
          </a:p>
          <a:p>
            <a:r>
              <a:rPr lang="en-US" sz="2000" dirty="0">
                <a:latin typeface="Arial" panose="020B0604020202020204" pitchFamily="34" charset="0"/>
                <a:cs typeface="Arial" panose="020B0604020202020204" pitchFamily="34" charset="0"/>
              </a:rPr>
              <a:t>In the example below, we can see that an instance of shape can be created even though an object from this class cannot stand on its own. The square class, which is the child class of shape, actually, implements the method area() and perimeter() of the shape class. Shape class should provide a blueprint for its child classes to implement method in it.</a:t>
            </a:r>
          </a:p>
          <a:p>
            <a:r>
              <a:rPr lang="en-US" sz="2000" dirty="0">
                <a:latin typeface="Arial" panose="020B0604020202020204" pitchFamily="34" charset="0"/>
                <a:cs typeface="Arial" panose="020B0604020202020204" pitchFamily="34" charset="0"/>
              </a:rPr>
              <a:t>To prevent the user from making a shape, class object, we use abstract base classes.</a:t>
            </a:r>
          </a:p>
          <a:p>
            <a:r>
              <a:rPr lang="en-US" sz="2000" dirty="0">
                <a:latin typeface="Arial" panose="020B0604020202020204" pitchFamily="34" charset="0"/>
                <a:cs typeface="Arial" panose="020B0604020202020204" pitchFamily="34" charset="0"/>
              </a:rPr>
              <a:t>To define an abstract base class, we use the abc module. The abstract base class is inherited from the built-in ABC class.</a:t>
            </a:r>
          </a:p>
          <a:p>
            <a:r>
              <a:rPr lang="en-US" sz="2000" dirty="0">
                <a:latin typeface="Arial" panose="020B0604020202020204" pitchFamily="34" charset="0"/>
                <a:cs typeface="Arial" panose="020B0604020202020204" pitchFamily="34" charset="0"/>
              </a:rPr>
              <a:t>We have to use the decorator @abstractmethod above the method that we want to declare as an abstract method.</a:t>
            </a:r>
          </a:p>
          <a:p>
            <a:r>
              <a:rPr lang="en-US" sz="2000" dirty="0">
                <a:latin typeface="Arial" panose="020B0604020202020204" pitchFamily="34" charset="0"/>
                <a:cs typeface="Arial" panose="020B0604020202020204" pitchFamily="34" charset="0"/>
              </a:rPr>
              <a:t>Methods with @abstractmethods decorators must be define in the child class.</a:t>
            </a:r>
          </a:p>
          <a:p>
            <a:r>
              <a:rPr lang="en-US" sz="2000" dirty="0">
                <a:latin typeface="Arial" panose="020B0604020202020204" pitchFamily="34" charset="0"/>
                <a:cs typeface="Arial" panose="020B0604020202020204" pitchFamily="34" charset="0"/>
              </a:rPr>
              <a:t>Abstract methods must be defined in child classes for proper implementation of inheritance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59787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EF12-7C08-AA7A-57CE-1B08E25D2CCA}"/>
              </a:ext>
            </a:extLst>
          </p:cNvPr>
          <p:cNvSpPr>
            <a:spLocks noGrp="1"/>
          </p:cNvSpPr>
          <p:nvPr>
            <p:ph type="title"/>
          </p:nvPr>
        </p:nvSpPr>
        <p:spPr>
          <a:xfrm>
            <a:off x="0" y="0"/>
            <a:ext cx="12599988" cy="101379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ABSTRACT BASE CLASSES cont.</a:t>
            </a:r>
            <a:endParaRPr lang="en-US" sz="4000" dirty="0"/>
          </a:p>
        </p:txBody>
      </p:sp>
      <p:sp>
        <p:nvSpPr>
          <p:cNvPr id="3" name="Content Placeholder 2">
            <a:extLst>
              <a:ext uri="{FF2B5EF4-FFF2-40B4-BE49-F238E27FC236}">
                <a16:creationId xmlns:a16="http://schemas.microsoft.com/office/drawing/2014/main" id="{B5366532-891A-E308-66AD-FB57BEACA52A}"/>
              </a:ext>
            </a:extLst>
          </p:cNvPr>
          <p:cNvSpPr>
            <a:spLocks noGrp="1"/>
          </p:cNvSpPr>
          <p:nvPr>
            <p:ph idx="1"/>
          </p:nvPr>
        </p:nvSpPr>
        <p:spPr>
          <a:xfrm>
            <a:off x="866248" y="1013791"/>
            <a:ext cx="11733739" cy="6185522"/>
          </a:xfrm>
        </p:spPr>
        <p:txBody>
          <a:bodyPr>
            <a:normAutofit fontScale="25000" lnSpcReduction="20000"/>
          </a:bodyPr>
          <a:lstStyle/>
          <a:p>
            <a:r>
              <a:rPr lang="en-US" sz="8000" b="0" dirty="0">
                <a:effectLst/>
                <a:latin typeface="Arial" panose="020B0604020202020204" pitchFamily="34" charset="0"/>
                <a:cs typeface="Arial" panose="020B0604020202020204" pitchFamily="34" charset="0"/>
              </a:rPr>
              <a:t>from abc import ABC, abstractmethod</a:t>
            </a:r>
          </a:p>
          <a:p>
            <a:r>
              <a:rPr lang="en-US" sz="8000" b="0" dirty="0">
                <a:effectLst/>
                <a:latin typeface="Arial" panose="020B0604020202020204" pitchFamily="34" charset="0"/>
                <a:cs typeface="Arial" panose="020B0604020202020204" pitchFamily="34" charset="0"/>
              </a:rPr>
              <a:t>class Shape(ABC):  </a:t>
            </a:r>
            <a:r>
              <a:rPr lang="en-US" sz="8000" b="0" i="1" dirty="0">
                <a:effectLst/>
                <a:latin typeface="Arial" panose="020B0604020202020204" pitchFamily="34" charset="0"/>
                <a:cs typeface="Arial" panose="020B0604020202020204" pitchFamily="34" charset="0"/>
              </a:rPr>
              <a:t># Shape is a child class of ABC</a:t>
            </a:r>
            <a:endParaRPr lang="en-US" sz="8000" b="0" dirty="0">
              <a:effectLst/>
              <a:latin typeface="Arial" panose="020B0604020202020204" pitchFamily="34" charset="0"/>
              <a:cs typeface="Arial" panose="020B0604020202020204" pitchFamily="34" charset="0"/>
            </a:endParaRPr>
          </a:p>
          <a:p>
            <a:r>
              <a:rPr lang="en-US" sz="8000" b="0" dirty="0">
                <a:effectLst/>
                <a:latin typeface="Arial" panose="020B0604020202020204" pitchFamily="34" charset="0"/>
                <a:cs typeface="Arial" panose="020B0604020202020204" pitchFamily="34" charset="0"/>
              </a:rPr>
              <a:t>    @abstractmethod</a:t>
            </a:r>
          </a:p>
          <a:p>
            <a:r>
              <a:rPr lang="en-US" sz="8000" b="0" dirty="0">
                <a:effectLst/>
                <a:latin typeface="Arial" panose="020B0604020202020204" pitchFamily="34" charset="0"/>
                <a:cs typeface="Arial" panose="020B0604020202020204" pitchFamily="34" charset="0"/>
              </a:rPr>
              <a:t>    def area(self):</a:t>
            </a:r>
          </a:p>
          <a:p>
            <a:r>
              <a:rPr lang="en-US" sz="8000" b="0" dirty="0">
                <a:effectLst/>
                <a:latin typeface="Arial" panose="020B0604020202020204" pitchFamily="34" charset="0"/>
                <a:cs typeface="Arial" panose="020B0604020202020204" pitchFamily="34" charset="0"/>
              </a:rPr>
              <a:t>        pass</a:t>
            </a:r>
          </a:p>
          <a:p>
            <a:r>
              <a:rPr lang="en-US" sz="8000" b="0" dirty="0">
                <a:effectLst/>
                <a:latin typeface="Arial" panose="020B0604020202020204" pitchFamily="34" charset="0"/>
                <a:cs typeface="Arial" panose="020B0604020202020204" pitchFamily="34" charset="0"/>
              </a:rPr>
              <a:t>    @abstractmethod</a:t>
            </a:r>
          </a:p>
          <a:p>
            <a:r>
              <a:rPr lang="en-US" sz="8000" b="0" dirty="0">
                <a:effectLst/>
                <a:latin typeface="Arial" panose="020B0604020202020204" pitchFamily="34" charset="0"/>
                <a:cs typeface="Arial" panose="020B0604020202020204" pitchFamily="34" charset="0"/>
              </a:rPr>
              <a:t>    def perimeter(self):</a:t>
            </a:r>
          </a:p>
          <a:p>
            <a:r>
              <a:rPr lang="en-US" sz="8000" b="0" dirty="0">
                <a:effectLst/>
                <a:latin typeface="Arial" panose="020B0604020202020204" pitchFamily="34" charset="0"/>
                <a:cs typeface="Arial" panose="020B0604020202020204" pitchFamily="34" charset="0"/>
              </a:rPr>
              <a:t>        pass</a:t>
            </a:r>
          </a:p>
          <a:p>
            <a:r>
              <a:rPr lang="en-US" sz="8000" b="0" dirty="0">
                <a:effectLst/>
                <a:latin typeface="Arial" panose="020B0604020202020204" pitchFamily="34" charset="0"/>
                <a:cs typeface="Arial" panose="020B0604020202020204" pitchFamily="34" charset="0"/>
              </a:rPr>
              <a:t>class Square(Shape):</a:t>
            </a:r>
          </a:p>
          <a:p>
            <a:r>
              <a:rPr lang="en-US" sz="8000" b="0" dirty="0">
                <a:effectLst/>
                <a:latin typeface="Arial" panose="020B0604020202020204" pitchFamily="34" charset="0"/>
                <a:cs typeface="Arial" panose="020B0604020202020204" pitchFamily="34" charset="0"/>
              </a:rPr>
              <a:t>    def __init__(self, length):</a:t>
            </a:r>
          </a:p>
          <a:p>
            <a:r>
              <a:rPr lang="en-US" sz="8000" b="0" dirty="0">
                <a:effectLst/>
                <a:latin typeface="Arial" panose="020B0604020202020204" pitchFamily="34" charset="0"/>
                <a:cs typeface="Arial" panose="020B0604020202020204" pitchFamily="34" charset="0"/>
              </a:rPr>
              <a:t>        self.length = length</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    def area(self):</a:t>
            </a:r>
          </a:p>
          <a:p>
            <a:r>
              <a:rPr lang="en-US" sz="8000" b="0" dirty="0">
                <a:effectLst/>
                <a:latin typeface="Arial" panose="020B0604020202020204" pitchFamily="34" charset="0"/>
                <a:cs typeface="Arial" panose="020B0604020202020204" pitchFamily="34" charset="0"/>
              </a:rPr>
              <a:t>        return (self.length * self.length)</a:t>
            </a:r>
          </a:p>
          <a:p>
            <a:br>
              <a:rPr lang="en-US" sz="8000" b="0" dirty="0">
                <a:effectLst/>
                <a:latin typeface="Arial" panose="020B0604020202020204" pitchFamily="34" charset="0"/>
                <a:cs typeface="Arial" panose="020B0604020202020204" pitchFamily="34" charset="0"/>
              </a:rPr>
            </a:br>
            <a:r>
              <a:rPr lang="en-US" sz="8000" b="0" dirty="0">
                <a:effectLst/>
                <a:latin typeface="Arial" panose="020B0604020202020204" pitchFamily="34" charset="0"/>
                <a:cs typeface="Arial" panose="020B0604020202020204" pitchFamily="34" charset="0"/>
              </a:rPr>
              <a:t>    def perimeter(self):</a:t>
            </a:r>
          </a:p>
          <a:p>
            <a:r>
              <a:rPr lang="en-US" sz="8000" b="0" dirty="0">
                <a:effectLst/>
                <a:latin typeface="Arial" panose="020B0604020202020204" pitchFamily="34" charset="0"/>
                <a:cs typeface="Arial" panose="020B0604020202020204" pitchFamily="34" charset="0"/>
              </a:rPr>
              <a:t>        return (4 * self.length)</a:t>
            </a:r>
          </a:p>
          <a:p>
            <a:r>
              <a:rPr lang="en-US" sz="8000" b="0" dirty="0">
                <a:effectLst/>
                <a:latin typeface="Arial" panose="020B0604020202020204" pitchFamily="34" charset="0"/>
                <a:cs typeface="Arial" panose="020B0604020202020204" pitchFamily="34" charset="0"/>
              </a:rPr>
              <a:t>shape = Shape()</a:t>
            </a:r>
          </a:p>
          <a:p>
            <a:r>
              <a:rPr lang="en-US" sz="8000" b="0" i="1" dirty="0">
                <a:effectLst/>
                <a:latin typeface="Arial" panose="020B0604020202020204" pitchFamily="34" charset="0"/>
                <a:cs typeface="Arial" panose="020B0604020202020204" pitchFamily="34" charset="0"/>
              </a:rPr>
              <a:t># this code will not compile since Shape has abstract methods without method definitions in it</a:t>
            </a:r>
            <a:endParaRPr lang="en-US" sz="8000" b="0" dirty="0">
              <a:effectLst/>
              <a:latin typeface="Arial" panose="020B0604020202020204" pitchFamily="34" charset="0"/>
              <a:cs typeface="Arial" panose="020B0604020202020204" pitchFamily="34" charset="0"/>
            </a:endParaRPr>
          </a:p>
          <a:p>
            <a:endParaRPr lang="en-US" sz="6200" b="0" dirty="0">
              <a:effectLst/>
              <a:latin typeface="Arial" panose="020B0604020202020204" pitchFamily="34" charset="0"/>
              <a:cs typeface="Arial" panose="020B0604020202020204" pitchFamily="34"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8703882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76E8-482C-8ABA-696E-2FEEC7F51FEE}"/>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ASYNCHRONOUS PROGRAMMING</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9AC547-A257-A32C-7E6A-BABCA964D938}"/>
              </a:ext>
            </a:extLst>
          </p:cNvPr>
          <p:cNvSpPr>
            <a:spLocks noGrp="1"/>
          </p:cNvSpPr>
          <p:nvPr>
            <p:ph idx="1"/>
          </p:nvPr>
        </p:nvSpPr>
        <p:spPr/>
        <p:txBody>
          <a:bodyPr/>
          <a:lstStyle/>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Asynchronous programming allows you to perform multiple tasks concurrently without blocking the main thread. This is particularly useful for network operations, event-driven applications, and situations where responsiveness is crucial.</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8287495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1311-63D9-55F0-5E61-7D1DA43843A1}"/>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ACCESS MODIFIERS</a:t>
            </a:r>
          </a:p>
        </p:txBody>
      </p:sp>
      <p:sp>
        <p:nvSpPr>
          <p:cNvPr id="3" name="Content Placeholder 2">
            <a:extLst>
              <a:ext uri="{FF2B5EF4-FFF2-40B4-BE49-F238E27FC236}">
                <a16:creationId xmlns:a16="http://schemas.microsoft.com/office/drawing/2014/main" id="{62C542FC-6AA2-8FA8-E31F-626BF9D0F894}"/>
              </a:ext>
            </a:extLst>
          </p:cNvPr>
          <p:cNvSpPr>
            <a:spLocks noGrp="1"/>
          </p:cNvSpPr>
          <p:nvPr>
            <p:ph idx="1"/>
          </p:nvPr>
        </p:nvSpPr>
        <p:spPr/>
        <p:txBody>
          <a:bodyPr>
            <a:normAutofit/>
          </a:bodyPr>
          <a:lstStyle/>
          <a:p>
            <a:r>
              <a:rPr lang="en-US" sz="2000" b="0" i="0" dirty="0">
                <a:solidFill>
                  <a:srgbClr val="2D2F31"/>
                </a:solidFill>
                <a:effectLst/>
                <a:latin typeface="Arial" panose="020B0604020202020204" pitchFamily="34" charset="0"/>
                <a:cs typeface="Arial" panose="020B0604020202020204" pitchFamily="34" charset="0"/>
              </a:rPr>
              <a:t>Python provides access control mechanisms to restrict access to attributes and methods. Attributes and methods can be public, private, or protected using naming conventions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There are three types of access modifiers</a:t>
            </a:r>
          </a:p>
          <a:p>
            <a:r>
              <a:rPr lang="en-US" sz="2000" b="1" dirty="0">
                <a:latin typeface="Arial" panose="020B0604020202020204" pitchFamily="34" charset="0"/>
                <a:cs typeface="Arial" panose="020B0604020202020204" pitchFamily="34" charset="0"/>
              </a:rPr>
              <a:t>Public :</a:t>
            </a:r>
            <a:r>
              <a:rPr lang="en-US" sz="2000" dirty="0">
                <a:latin typeface="Arial" panose="020B0604020202020204" pitchFamily="34" charset="0"/>
                <a:cs typeface="Arial" panose="020B0604020202020204" pitchFamily="34" charset="0"/>
              </a:rPr>
              <a:t> These are attributes and methods that are accessible within and outside the class, there is no underscore before the name of attribute</a:t>
            </a:r>
          </a:p>
          <a:p>
            <a:r>
              <a:rPr lang="en-US" sz="2000" b="1" dirty="0">
                <a:latin typeface="Arial" panose="020B0604020202020204" pitchFamily="34" charset="0"/>
                <a:cs typeface="Arial" panose="020B0604020202020204" pitchFamily="34" charset="0"/>
              </a:rPr>
              <a:t>Private:</a:t>
            </a:r>
            <a:r>
              <a:rPr lang="en-US" sz="2000" dirty="0">
                <a:latin typeface="Arial" panose="020B0604020202020204" pitchFamily="34" charset="0"/>
                <a:cs typeface="Arial" panose="020B0604020202020204" pitchFamily="34" charset="0"/>
              </a:rPr>
              <a:t> accessible within the class, there is double underscore before the name</a:t>
            </a:r>
          </a:p>
          <a:p>
            <a:r>
              <a:rPr lang="en-US" sz="2000" dirty="0">
                <a:latin typeface="Arial" panose="020B0604020202020204" pitchFamily="34" charset="0"/>
                <a:cs typeface="Arial" panose="020B0604020202020204" pitchFamily="34" charset="0"/>
              </a:rPr>
              <a:t>To acess the private attribute from outside the class, you will use the dot notation, combining the object and the methods of the class</a:t>
            </a:r>
          </a:p>
          <a:p>
            <a:r>
              <a:rPr lang="en-US" sz="2000" b="1" dirty="0">
                <a:latin typeface="Arial" panose="020B0604020202020204" pitchFamily="34" charset="0"/>
                <a:cs typeface="Arial" panose="020B0604020202020204" pitchFamily="34" charset="0"/>
              </a:rPr>
              <a:t>Protected:</a:t>
            </a:r>
            <a:r>
              <a:rPr lang="en-US" sz="2000" dirty="0">
                <a:latin typeface="Arial" panose="020B0604020202020204" pitchFamily="34" charset="0"/>
                <a:cs typeface="Arial" panose="020B0604020202020204" pitchFamily="34" charset="0"/>
              </a:rPr>
              <a:t> is accessible within the class and subclasses, there is single underscore before the name of attribute</a:t>
            </a:r>
          </a:p>
        </p:txBody>
      </p:sp>
    </p:spTree>
    <p:extLst>
      <p:ext uri="{BB962C8B-B14F-4D97-AF65-F5344CB8AC3E}">
        <p14:creationId xmlns:p14="http://schemas.microsoft.com/office/powerpoint/2010/main" val="294791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4EB0-7914-CC1F-9C25-8C0A34325713}"/>
              </a:ext>
            </a:extLst>
          </p:cNvPr>
          <p:cNvSpPr>
            <a:spLocks noGrp="1"/>
          </p:cNvSpPr>
          <p:nvPr>
            <p:ph type="title"/>
          </p:nvPr>
        </p:nvSpPr>
        <p:spPr>
          <a:xfrm>
            <a:off x="0" y="1"/>
            <a:ext cx="12599988" cy="129208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LOCAL &amp; GLOBAL VARIABLE cont.</a:t>
            </a:r>
            <a:endParaRPr lang="en-US" sz="4000" dirty="0"/>
          </a:p>
        </p:txBody>
      </p:sp>
      <p:sp>
        <p:nvSpPr>
          <p:cNvPr id="3" name="Content Placeholder 2">
            <a:extLst>
              <a:ext uri="{FF2B5EF4-FFF2-40B4-BE49-F238E27FC236}">
                <a16:creationId xmlns:a16="http://schemas.microsoft.com/office/drawing/2014/main" id="{2DCE554E-1D57-C6CE-8A1E-709A98A7CAB4}"/>
              </a:ext>
            </a:extLst>
          </p:cNvPr>
          <p:cNvSpPr>
            <a:spLocks noGrp="1"/>
          </p:cNvSpPr>
          <p:nvPr>
            <p:ph idx="1"/>
          </p:nvPr>
        </p:nvSpPr>
        <p:spPr>
          <a:xfrm>
            <a:off x="0" y="1292087"/>
            <a:ext cx="12599988" cy="5907225"/>
          </a:xfrm>
        </p:spPr>
        <p:txBody>
          <a:bodyPr>
            <a:normAutofit/>
          </a:bodyPr>
          <a:lstStyle/>
          <a:p>
            <a:r>
              <a:rPr lang="en-US" sz="2000" b="1" dirty="0">
                <a:latin typeface="Arial" panose="020B0604020202020204" pitchFamily="34" charset="0"/>
                <a:cs typeface="Arial" panose="020B0604020202020204" pitchFamily="34" charset="0"/>
              </a:rPr>
              <a:t>Modification of a global variable inside a function:</a:t>
            </a:r>
          </a:p>
          <a:p>
            <a:r>
              <a:rPr lang="en-US" sz="2000" dirty="0">
                <a:latin typeface="Arial" panose="020B0604020202020204" pitchFamily="34" charset="0"/>
                <a:cs typeface="Arial" panose="020B0604020202020204" pitchFamily="34" charset="0"/>
              </a:rPr>
              <a:t>In python to modify (add or subtract) a global variable inside a function, the global variable must be explicitly declared as a global variable inside the function,  using the global keyword</a:t>
            </a:r>
          </a:p>
          <a:p>
            <a:r>
              <a:rPr lang="en-US" sz="2000" b="0" i="0" dirty="0">
                <a:effectLst/>
                <a:latin typeface="Arial" panose="020B0604020202020204" pitchFamily="34" charset="0"/>
                <a:cs typeface="Arial" panose="020B0604020202020204" pitchFamily="34" charset="0"/>
              </a:rPr>
              <a:t>Counter = 1</a:t>
            </a:r>
          </a:p>
          <a:p>
            <a:r>
              <a:rPr lang="en-US" sz="2000" b="0" i="0" dirty="0">
                <a:effectLst/>
                <a:latin typeface="Arial" panose="020B0604020202020204" pitchFamily="34" charset="0"/>
                <a:cs typeface="Arial" panose="020B0604020202020204" pitchFamily="34" charset="0"/>
              </a:rPr>
              <a:t>def update_counter(): </a:t>
            </a:r>
          </a:p>
          <a:p>
            <a:pPr lvl="1"/>
            <a:r>
              <a:rPr lang="en-US" sz="2000" b="0" i="0" dirty="0">
                <a:effectLst/>
                <a:latin typeface="Arial" panose="020B0604020202020204" pitchFamily="34" charset="0"/>
                <a:cs typeface="Arial" panose="020B0604020202020204" pitchFamily="34" charset="0"/>
              </a:rPr>
              <a:t>global counter </a:t>
            </a:r>
          </a:p>
          <a:p>
            <a:pPr lvl="1"/>
            <a:r>
              <a:rPr lang="en-US" sz="2000" b="0" i="0" dirty="0">
                <a:effectLst/>
                <a:latin typeface="Arial" panose="020B0604020202020204" pitchFamily="34" charset="0"/>
                <a:cs typeface="Arial" panose="020B0604020202020204" pitchFamily="34" charset="0"/>
              </a:rPr>
              <a:t>counter += 1 </a:t>
            </a:r>
          </a:p>
          <a:p>
            <a:pPr lvl="1"/>
            <a:r>
              <a:rPr lang="en-US" sz="2000" b="0" i="0" dirty="0">
                <a:effectLst/>
                <a:latin typeface="Arial" panose="020B0604020202020204" pitchFamily="34" charset="0"/>
                <a:cs typeface="Arial" panose="020B0604020202020204" pitchFamily="34" charset="0"/>
              </a:rPr>
              <a:t>print(counter)</a:t>
            </a:r>
          </a:p>
          <a:p>
            <a:r>
              <a:rPr lang="en-US" sz="2000" b="0" i="0" dirty="0">
                <a:effectLst/>
                <a:latin typeface="Arial" panose="020B0604020202020204" pitchFamily="34" charset="0"/>
                <a:cs typeface="Arial" panose="020B0604020202020204" pitchFamily="34" charset="0"/>
              </a:rPr>
              <a:t>update_counter()</a:t>
            </a:r>
          </a:p>
          <a:p>
            <a:r>
              <a:rPr lang="en-US" sz="2000" b="0" i="0" dirty="0">
                <a:solidFill>
                  <a:srgbClr val="0D0D0D"/>
                </a:solidFill>
                <a:effectLst/>
                <a:latin typeface="Arial" panose="020B0604020202020204" pitchFamily="34" charset="0"/>
                <a:cs typeface="Arial" panose="020B0604020202020204" pitchFamily="34" charset="0"/>
              </a:rPr>
              <a:t>the main difference between local and global variables lies in their scope and accessibility within the program.</a:t>
            </a:r>
          </a:p>
          <a:p>
            <a:r>
              <a:rPr lang="en-US" sz="2000" b="0" i="0" dirty="0">
                <a:solidFill>
                  <a:srgbClr val="0D0D0D"/>
                </a:solidFill>
                <a:effectLst/>
                <a:latin typeface="Arial" panose="020B0604020202020204" pitchFamily="34" charset="0"/>
                <a:cs typeface="Arial" panose="020B0604020202020204" pitchFamily="34" charset="0"/>
              </a:rPr>
              <a:t>Local variables are limited to the block of code where they are defined, while global variables can be accessed from anywhere in the program</a:t>
            </a:r>
            <a:endParaRPr lang="en-US" sz="2000" b="0" i="0" dirty="0">
              <a:effectLst/>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However, when you want to modify a global variable inside a function, you must use the keyword global to declare the global variable again inside the function.  Otherwise an error will be thrown</a:t>
            </a:r>
          </a:p>
          <a:p>
            <a:r>
              <a:rPr lang="en-US" sz="2000" b="0" i="0" dirty="0">
                <a:effectLst/>
                <a:latin typeface="Arial" panose="020B0604020202020204" pitchFamily="34" charset="0"/>
                <a:cs typeface="Arial" panose="020B0604020202020204" pitchFamily="34" charset="0"/>
              </a:rPr>
              <a:t> </a:t>
            </a:r>
            <a:endParaRPr lang="en-US" sz="1586"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25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7E0-3D26-C508-493E-725279F5E3BA}"/>
              </a:ext>
            </a:extLst>
          </p:cNvPr>
          <p:cNvSpPr>
            <a:spLocks noGrp="1"/>
          </p:cNvSpPr>
          <p:nvPr>
            <p:ph type="title"/>
          </p:nvPr>
        </p:nvSpPr>
        <p:spPr>
          <a:xfrm>
            <a:off x="0" y="0"/>
            <a:ext cx="12599988" cy="127220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LOCAL &amp; GLOBAL VARIABLE cont.</a:t>
            </a:r>
            <a:endParaRPr lang="en-US" sz="4000" dirty="0"/>
          </a:p>
        </p:txBody>
      </p:sp>
      <p:sp>
        <p:nvSpPr>
          <p:cNvPr id="3" name="Content Placeholder 2">
            <a:extLst>
              <a:ext uri="{FF2B5EF4-FFF2-40B4-BE49-F238E27FC236}">
                <a16:creationId xmlns:a16="http://schemas.microsoft.com/office/drawing/2014/main" id="{81CF68D6-7393-EB44-EC99-7A458414CAE4}"/>
              </a:ext>
            </a:extLst>
          </p:cNvPr>
          <p:cNvSpPr>
            <a:spLocks noGrp="1"/>
          </p:cNvSpPr>
          <p:nvPr>
            <p:ph idx="1"/>
          </p:nvPr>
        </p:nvSpPr>
        <p:spPr>
          <a:xfrm>
            <a:off x="0" y="1272209"/>
            <a:ext cx="12599988" cy="5927104"/>
          </a:xfrm>
        </p:spPr>
        <p:txBody>
          <a:bodyPr>
            <a:normAutofit/>
          </a:bodyPr>
          <a:lstStyle/>
          <a:p>
            <a:r>
              <a:rPr lang="en-US" sz="2000" dirty="0">
                <a:latin typeface="Arial" panose="020B0604020202020204" pitchFamily="34" charset="0"/>
                <a:cs typeface="Arial" panose="020B0604020202020204" pitchFamily="34" charset="0"/>
              </a:rPr>
              <a:t>counter = 0</a:t>
            </a:r>
          </a:p>
          <a:p>
            <a:r>
              <a:rPr lang="en-US" sz="2000" dirty="0">
                <a:latin typeface="Arial" panose="020B0604020202020204" pitchFamily="34" charset="0"/>
                <a:cs typeface="Arial" panose="020B0604020202020204" pitchFamily="34" charset="0"/>
              </a:rPr>
              <a:t>dot_counter = ‘’</a:t>
            </a:r>
          </a:p>
          <a:p>
            <a:r>
              <a:rPr lang="en-US" sz="2000" dirty="0">
                <a:latin typeface="Arial" panose="020B0604020202020204" pitchFamily="34" charset="0"/>
                <a:cs typeface="Arial" panose="020B0604020202020204" pitchFamily="34" charset="0"/>
              </a:rPr>
              <a:t>def update_counter():</a:t>
            </a:r>
          </a:p>
          <a:p>
            <a:r>
              <a:rPr lang="en-US" sz="2000" dirty="0">
                <a:latin typeface="Arial" panose="020B0604020202020204" pitchFamily="34" charset="0"/>
                <a:cs typeface="Arial" panose="020B0604020202020204" pitchFamily="34" charset="0"/>
              </a:rPr>
              <a:t>    global counter</a:t>
            </a:r>
          </a:p>
          <a:p>
            <a:r>
              <a:rPr lang="en-US" sz="2000" dirty="0">
                <a:latin typeface="Arial" panose="020B0604020202020204" pitchFamily="34" charset="0"/>
                <a:cs typeface="Arial" panose="020B0604020202020204" pitchFamily="34" charset="0"/>
              </a:rPr>
              <a:t>    global dot_counter</a:t>
            </a:r>
          </a:p>
          <a:p>
            <a:r>
              <a:rPr lang="en-US" sz="2000" dirty="0">
                <a:latin typeface="Arial" panose="020B0604020202020204" pitchFamily="34" charset="0"/>
                <a:cs typeface="Arial" panose="020B0604020202020204" pitchFamily="34" charset="0"/>
              </a:rPr>
              <a:t>    counter += 1</a:t>
            </a:r>
          </a:p>
          <a:p>
            <a:r>
              <a:rPr lang="en-US" sz="2000" dirty="0">
                <a:latin typeface="Arial" panose="020B0604020202020204" pitchFamily="34" charset="0"/>
                <a:cs typeface="Arial" panose="020B0604020202020204" pitchFamily="34" charset="0"/>
              </a:rPr>
              <a:t>    dot_counter += '.’</a:t>
            </a:r>
          </a:p>
          <a:p>
            <a:r>
              <a:rPr lang="en-US" sz="2000" dirty="0">
                <a:latin typeface="Arial" panose="020B0604020202020204" pitchFamily="34" charset="0"/>
                <a:cs typeface="Arial" panose="020B0604020202020204" pitchFamily="34" charset="0"/>
              </a:rPr>
              <a:t>    print(counter *40)</a:t>
            </a:r>
          </a:p>
          <a:p>
            <a:r>
              <a:rPr lang="en-US" sz="2000" dirty="0">
                <a:latin typeface="Arial" panose="020B0604020202020204" pitchFamily="34" charset="0"/>
                <a:cs typeface="Arial" panose="020B0604020202020204" pitchFamily="34" charset="0"/>
              </a:rPr>
              <a:t>    print(dot_counter * 40)</a:t>
            </a:r>
          </a:p>
          <a:p>
            <a:r>
              <a:rPr lang="en-US" sz="2000" dirty="0">
                <a:latin typeface="Arial" panose="020B0604020202020204" pitchFamily="34" charset="0"/>
                <a:cs typeface="Arial" panose="020B0604020202020204" pitchFamily="34" charset="0"/>
              </a:rPr>
              <a:t>update_counter()   # calling the function update_counter</a:t>
            </a:r>
          </a:p>
          <a:p>
            <a:r>
              <a:rPr lang="en-US" sz="2000" dirty="0">
                <a:latin typeface="Arial" panose="020B0604020202020204" pitchFamily="34" charset="0"/>
                <a:cs typeface="Arial" panose="020B0604020202020204" pitchFamily="34" charset="0"/>
              </a:rPr>
              <a:t>Output=</a:t>
            </a:r>
          </a:p>
          <a:p>
            <a:r>
              <a:rPr lang="en-US" sz="2000" dirty="0">
                <a:latin typeface="Arial" panose="020B0604020202020204" pitchFamily="34" charset="0"/>
                <a:cs typeface="Arial" panose="020B0604020202020204" pitchFamily="34" charset="0"/>
              </a:rPr>
              <a:t>40</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66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B628-61F3-3E31-2C70-84F5FC2B1CBF}"/>
              </a:ext>
            </a:extLst>
          </p:cNvPr>
          <p:cNvSpPr>
            <a:spLocks noGrp="1"/>
          </p:cNvSpPr>
          <p:nvPr>
            <p:ph type="title"/>
          </p:nvPr>
        </p:nvSpPr>
        <p:spPr>
          <a:xfrm>
            <a:off x="0" y="0"/>
            <a:ext cx="12599988" cy="120263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NONLOCAL VARIABLE </a:t>
            </a:r>
            <a:endParaRPr lang="en-US" sz="4000" dirty="0"/>
          </a:p>
        </p:txBody>
      </p:sp>
      <p:sp>
        <p:nvSpPr>
          <p:cNvPr id="3" name="Content Placeholder 2">
            <a:extLst>
              <a:ext uri="{FF2B5EF4-FFF2-40B4-BE49-F238E27FC236}">
                <a16:creationId xmlns:a16="http://schemas.microsoft.com/office/drawing/2014/main" id="{64220FF8-6178-5D3F-BCFF-6AFC1B761D01}"/>
              </a:ext>
            </a:extLst>
          </p:cNvPr>
          <p:cNvSpPr>
            <a:spLocks noGrp="1"/>
          </p:cNvSpPr>
          <p:nvPr>
            <p:ph idx="1"/>
          </p:nvPr>
        </p:nvSpPr>
        <p:spPr>
          <a:xfrm>
            <a:off x="0" y="1202635"/>
            <a:ext cx="12599988" cy="5996677"/>
          </a:xfrm>
        </p:spPr>
        <p:txBody>
          <a:bodyPr>
            <a:normAutofit/>
          </a:bodyPr>
          <a:lstStyle/>
          <a:p>
            <a:r>
              <a:rPr lang="en-US" sz="2000" dirty="0">
                <a:latin typeface="Arial" panose="020B0604020202020204" pitchFamily="34" charset="0"/>
                <a:cs typeface="Arial" panose="020B0604020202020204" pitchFamily="34" charset="0"/>
              </a:rPr>
              <a:t>In python the nonlocal </a:t>
            </a:r>
            <a:r>
              <a:rPr lang="en-US" sz="2000" b="0" i="0" dirty="0">
                <a:solidFill>
                  <a:srgbClr val="0D0D0D"/>
                </a:solidFill>
                <a:effectLst/>
                <a:latin typeface="Arial" panose="020B0604020202020204" pitchFamily="34" charset="0"/>
                <a:cs typeface="Arial" panose="020B0604020202020204" pitchFamily="34" charset="0"/>
              </a:rPr>
              <a:t>keyword is used to declare that a variable in a nested function (a function defined inside another function) refers to a variable in the enclosing scope of the outer function, but not at the global level. This allows you to modify variables from the enclosing scope within the nested function.</a:t>
            </a:r>
          </a:p>
          <a:p>
            <a:r>
              <a:rPr lang="en-US" sz="2000" b="0" i="0" dirty="0">
                <a:effectLst/>
                <a:latin typeface="Arial" panose="020B0604020202020204" pitchFamily="34" charset="0"/>
                <a:cs typeface="Arial" panose="020B0604020202020204" pitchFamily="34" charset="0"/>
              </a:rPr>
              <a:t>def outer_function(): </a:t>
            </a:r>
          </a:p>
          <a:p>
            <a:pPr lvl="1"/>
            <a:r>
              <a:rPr lang="en-US" sz="2000" b="0" i="0" dirty="0">
                <a:effectLst/>
                <a:latin typeface="Arial" panose="020B0604020202020204" pitchFamily="34" charset="0"/>
                <a:cs typeface="Arial" panose="020B0604020202020204" pitchFamily="34" charset="0"/>
              </a:rPr>
              <a:t>x = 10          # Variable in the outer function's scope </a:t>
            </a:r>
          </a:p>
          <a:p>
            <a:pPr lvl="1"/>
            <a:r>
              <a:rPr lang="en-US" sz="2000" b="0" i="0" dirty="0">
                <a:effectLst/>
                <a:latin typeface="Arial" panose="020B0604020202020204" pitchFamily="34" charset="0"/>
                <a:cs typeface="Arial" panose="020B0604020202020204" pitchFamily="34" charset="0"/>
              </a:rPr>
              <a:t>def inner_function():</a:t>
            </a:r>
          </a:p>
          <a:p>
            <a:pPr lvl="2"/>
            <a:r>
              <a:rPr lang="en-US" sz="2000" b="0" i="0" dirty="0">
                <a:effectLst/>
                <a:latin typeface="Arial" panose="020B0604020202020204" pitchFamily="34" charset="0"/>
                <a:cs typeface="Arial" panose="020B0604020202020204" pitchFamily="34" charset="0"/>
              </a:rPr>
              <a:t>nonlocal x      # Declare x as nonlocal</a:t>
            </a:r>
          </a:p>
          <a:p>
            <a:pPr lvl="2"/>
            <a:r>
              <a:rPr lang="en-US" sz="2000" b="0" i="0" dirty="0">
                <a:effectLst/>
                <a:latin typeface="Arial" panose="020B0604020202020204" pitchFamily="34" charset="0"/>
                <a:cs typeface="Arial" panose="020B0604020202020204" pitchFamily="34" charset="0"/>
              </a:rPr>
              <a:t>x += 5            # Modify the value of x from the enclosing scope </a:t>
            </a:r>
          </a:p>
          <a:p>
            <a:pPr lvl="2"/>
            <a:r>
              <a:rPr lang="en-US" sz="2000" b="0" i="0" dirty="0">
                <a:effectLst/>
                <a:latin typeface="Arial" panose="020B0604020202020204" pitchFamily="34" charset="0"/>
                <a:cs typeface="Arial" panose="020B0604020202020204" pitchFamily="34" charset="0"/>
              </a:rPr>
              <a:t>print("Inner function modified x to:", x) </a:t>
            </a:r>
          </a:p>
          <a:p>
            <a:pPr lvl="1"/>
            <a:r>
              <a:rPr lang="en-US" sz="2000" b="0" i="0" dirty="0">
                <a:effectLst/>
                <a:latin typeface="Arial" panose="020B0604020202020204" pitchFamily="34" charset="0"/>
                <a:cs typeface="Arial" panose="020B0604020202020204" pitchFamily="34" charset="0"/>
              </a:rPr>
              <a:t>inner_function()   # Call the inner function </a:t>
            </a:r>
          </a:p>
          <a:p>
            <a:pPr lvl="1"/>
            <a:r>
              <a:rPr lang="en-US" sz="2000" b="0" i="0" dirty="0">
                <a:effectLst/>
                <a:latin typeface="Arial" panose="020B0604020202020204" pitchFamily="34" charset="0"/>
                <a:cs typeface="Arial" panose="020B0604020202020204" pitchFamily="34" charset="0"/>
              </a:rPr>
              <a:t>print("Outer function's x is still:", x)</a:t>
            </a:r>
            <a:endParaRPr lang="en-US" sz="2000" dirty="0">
              <a:latin typeface="Arial" panose="020B0604020202020204" pitchFamily="34" charset="0"/>
              <a:cs typeface="Arial" panose="020B0604020202020204" pitchFamily="34" charset="0"/>
            </a:endParaRPr>
          </a:p>
          <a:p>
            <a:endParaRPr lang="en-US" sz="2000" b="0" i="0" dirty="0">
              <a:effectLst/>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outer_function():</a:t>
            </a:r>
          </a:p>
          <a:p>
            <a:r>
              <a:rPr lang="en-US" sz="2000" dirty="0">
                <a:latin typeface="Arial" panose="020B0604020202020204" pitchFamily="34" charset="0"/>
                <a:cs typeface="Arial" panose="020B0604020202020204" pitchFamily="34" charset="0"/>
              </a:rPr>
              <a:t>Output =</a:t>
            </a:r>
          </a:p>
          <a:p>
            <a:r>
              <a:rPr lang="en-US" sz="2000" b="0" i="0" dirty="0">
                <a:effectLst/>
                <a:latin typeface="Arial" panose="020B0604020202020204" pitchFamily="34" charset="0"/>
                <a:cs typeface="Arial" panose="020B0604020202020204" pitchFamily="34" charset="0"/>
              </a:rPr>
              <a:t>Inner function modified x to: 15 </a:t>
            </a:r>
          </a:p>
          <a:p>
            <a:r>
              <a:rPr lang="en-US" sz="2000" b="0" i="0" dirty="0">
                <a:effectLst/>
                <a:latin typeface="Arial" panose="020B0604020202020204" pitchFamily="34" charset="0"/>
                <a:cs typeface="Arial" panose="020B0604020202020204" pitchFamily="34" charset="0"/>
              </a:rPr>
              <a:t>Outer function's x is still: 15</a:t>
            </a:r>
          </a:p>
        </p:txBody>
      </p:sp>
    </p:spTree>
    <p:extLst>
      <p:ext uri="{BB962C8B-B14F-4D97-AF65-F5344CB8AC3E}">
        <p14:creationId xmlns:p14="http://schemas.microsoft.com/office/powerpoint/2010/main" val="303931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AE43-BE92-9035-17EC-09E62C7A6443}"/>
              </a:ext>
            </a:extLst>
          </p:cNvPr>
          <p:cNvSpPr>
            <a:spLocks noGrp="1"/>
          </p:cNvSpPr>
          <p:nvPr>
            <p:ph type="title"/>
          </p:nvPr>
        </p:nvSpPr>
        <p:spPr>
          <a:xfrm>
            <a:off x="0" y="1"/>
            <a:ext cx="12599988" cy="99391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NONLOCAL VARIABLE </a:t>
            </a:r>
            <a:endParaRPr lang="en-US" sz="4000" dirty="0"/>
          </a:p>
        </p:txBody>
      </p:sp>
      <p:sp>
        <p:nvSpPr>
          <p:cNvPr id="3" name="Content Placeholder 2">
            <a:extLst>
              <a:ext uri="{FF2B5EF4-FFF2-40B4-BE49-F238E27FC236}">
                <a16:creationId xmlns:a16="http://schemas.microsoft.com/office/drawing/2014/main" id="{605BC55A-116B-FF15-1875-AF8D49B86609}"/>
              </a:ext>
            </a:extLst>
          </p:cNvPr>
          <p:cNvSpPr>
            <a:spLocks noGrp="1"/>
          </p:cNvSpPr>
          <p:nvPr>
            <p:ph idx="1"/>
          </p:nvPr>
        </p:nvSpPr>
        <p:spPr>
          <a:xfrm>
            <a:off x="0" y="993913"/>
            <a:ext cx="12599987" cy="6205400"/>
          </a:xfrm>
        </p:spPr>
        <p:txBody>
          <a:bodyPr>
            <a:normAutofit/>
          </a:bodyPr>
          <a:lstStyle/>
          <a:p>
            <a:r>
              <a:rPr lang="en-US" sz="2000" dirty="0">
                <a:latin typeface="Arial" panose="020B0604020202020204" pitchFamily="34" charset="0"/>
                <a:cs typeface="Arial" panose="020B0604020202020204" pitchFamily="34" charset="0"/>
              </a:rPr>
              <a:t>The nonlocal keyword </a:t>
            </a:r>
            <a:r>
              <a:rPr lang="en-US" sz="2000" b="0" i="0" dirty="0">
                <a:solidFill>
                  <a:srgbClr val="0D0D0D"/>
                </a:solidFill>
                <a:effectLst/>
                <a:latin typeface="Arial" panose="020B0604020202020204" pitchFamily="34" charset="0"/>
                <a:cs typeface="Arial" panose="020B0604020202020204" pitchFamily="34" charset="0"/>
              </a:rPr>
              <a:t>is used when you want to modify a variable in an outer function's scope from within a nested function</a:t>
            </a:r>
          </a:p>
          <a:p>
            <a:r>
              <a:rPr lang="en-US" sz="2000" dirty="0">
                <a:latin typeface="Arial" panose="020B0604020202020204" pitchFamily="34" charset="0"/>
                <a:cs typeface="Arial" panose="020B0604020202020204" pitchFamily="34" charset="0"/>
              </a:rPr>
              <a:t>nonlocal </a:t>
            </a:r>
            <a:r>
              <a:rPr lang="en-US" sz="2000" b="0" i="0" dirty="0">
                <a:solidFill>
                  <a:srgbClr val="0D0D0D"/>
                </a:solidFill>
                <a:effectLst/>
                <a:latin typeface="Arial" panose="020B0604020202020204" pitchFamily="34" charset="0"/>
                <a:cs typeface="Arial" panose="020B0604020202020204" pitchFamily="34" charset="0"/>
              </a:rPr>
              <a:t>is not used at the global level; it only works within nested functions.</a:t>
            </a:r>
          </a:p>
          <a:p>
            <a:r>
              <a:rPr lang="en-US" sz="2000" dirty="0">
                <a:latin typeface="Arial" panose="020B0604020202020204" pitchFamily="34" charset="0"/>
                <a:cs typeface="Arial" panose="020B0604020202020204" pitchFamily="34" charset="0"/>
              </a:rPr>
              <a:t>def display_info(number_of_updates=1):</a:t>
            </a:r>
          </a:p>
          <a:p>
            <a:r>
              <a:rPr lang="en-US" sz="2000" dirty="0">
                <a:latin typeface="Arial" panose="020B0604020202020204" pitchFamily="34" charset="0"/>
                <a:cs typeface="Arial" panose="020B0604020202020204" pitchFamily="34" charset="0"/>
              </a:rPr>
              <a:t>  counter = 100</a:t>
            </a:r>
          </a:p>
          <a:p>
            <a:r>
              <a:rPr lang="en-US" sz="2000" dirty="0">
                <a:latin typeface="Arial" panose="020B0604020202020204" pitchFamily="34" charset="0"/>
                <a:cs typeface="Arial" panose="020B0604020202020204" pitchFamily="34" charset="0"/>
              </a:rPr>
              <a:t>  dot_counter = ''</a:t>
            </a:r>
          </a:p>
          <a:p>
            <a:r>
              <a:rPr lang="en-US" sz="2000" dirty="0">
                <a:latin typeface="Arial" panose="020B0604020202020204" pitchFamily="34" charset="0"/>
                <a:cs typeface="Arial" panose="020B0604020202020204" pitchFamily="34" charset="0"/>
              </a:rPr>
              <a:t>  def update_counter():</a:t>
            </a:r>
          </a:p>
          <a:p>
            <a:r>
              <a:rPr lang="en-US" sz="2000" dirty="0">
                <a:latin typeface="Arial" panose="020B0604020202020204" pitchFamily="34" charset="0"/>
                <a:cs typeface="Arial" panose="020B0604020202020204" pitchFamily="34" charset="0"/>
              </a:rPr>
              <a:t>      nonlocal counter, dot_counter</a:t>
            </a:r>
          </a:p>
          <a:p>
            <a:r>
              <a:rPr lang="en-US" sz="2000" dirty="0">
                <a:latin typeface="Arial" panose="020B0604020202020204" pitchFamily="34" charset="0"/>
                <a:cs typeface="Arial" panose="020B0604020202020204" pitchFamily="34" charset="0"/>
              </a:rPr>
              <a:t>      counter += 1</a:t>
            </a:r>
          </a:p>
          <a:p>
            <a:r>
              <a:rPr lang="en-US" sz="2000" dirty="0">
                <a:latin typeface="Arial" panose="020B0604020202020204" pitchFamily="34" charset="0"/>
                <a:cs typeface="Arial" panose="020B0604020202020204" pitchFamily="34" charset="0"/>
              </a:rPr>
              <a:t>      dot_counter += '.'</a:t>
            </a:r>
          </a:p>
          <a:p>
            <a:r>
              <a:rPr lang="en-US" sz="2000" dirty="0">
                <a:latin typeface="Arial" panose="020B0604020202020204" pitchFamily="34" charset="0"/>
                <a:cs typeface="Arial" panose="020B0604020202020204" pitchFamily="34" charset="0"/>
              </a:rPr>
              <a:t>  [update_counter() for _ in range(number_of_updates)]</a:t>
            </a:r>
          </a:p>
          <a:p>
            <a:r>
              <a:rPr lang="en-US" sz="2000" dirty="0">
                <a:latin typeface="Arial" panose="020B0604020202020204" pitchFamily="34" charset="0"/>
                <a:cs typeface="Arial" panose="020B0604020202020204" pitchFamily="34" charset="0"/>
              </a:rPr>
              <a:t>  print(counter)</a:t>
            </a:r>
          </a:p>
          <a:p>
            <a:r>
              <a:rPr lang="en-US" sz="2000" dirty="0">
                <a:latin typeface="Arial" panose="020B0604020202020204" pitchFamily="34" charset="0"/>
                <a:cs typeface="Arial" panose="020B0604020202020204" pitchFamily="34" charset="0"/>
              </a:rPr>
              <a:t>  print(dot_counter)</a:t>
            </a:r>
          </a:p>
          <a:p>
            <a:r>
              <a:rPr lang="en-US" sz="2000" dirty="0">
                <a:latin typeface="Arial" panose="020B0604020202020204" pitchFamily="34" charset="0"/>
                <a:cs typeface="Arial" panose="020B0604020202020204" pitchFamily="34" charset="0"/>
              </a:rPr>
              <a:t>display_info(10)</a:t>
            </a:r>
          </a:p>
          <a:p>
            <a:r>
              <a:rPr lang="en-US" sz="2000" dirty="0">
                <a:latin typeface="Arial" panose="020B0604020202020204" pitchFamily="34" charset="0"/>
                <a:cs typeface="Arial" panose="020B0604020202020204" pitchFamily="34" charset="0"/>
              </a:rPr>
              <a:t>Output= 110</a:t>
            </a:r>
          </a:p>
        </p:txBody>
      </p:sp>
    </p:spTree>
    <p:extLst>
      <p:ext uri="{BB962C8B-B14F-4D97-AF65-F5344CB8AC3E}">
        <p14:creationId xmlns:p14="http://schemas.microsoft.com/office/powerpoint/2010/main" val="48472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E067-8575-B016-FF52-C4000EFE4A0B}"/>
              </a:ext>
            </a:extLst>
          </p:cNvPr>
          <p:cNvSpPr>
            <a:spLocks noGrp="1"/>
          </p:cNvSpPr>
          <p:nvPr>
            <p:ph type="title"/>
          </p:nvPr>
        </p:nvSpPr>
        <p:spPr>
          <a:xfrm>
            <a:off x="0" y="1"/>
            <a:ext cx="12599988" cy="101990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INTRODUCTION</a:t>
            </a:r>
            <a:endParaRPr lang="en-GB" sz="4000" dirty="0"/>
          </a:p>
        </p:txBody>
      </p:sp>
      <p:sp>
        <p:nvSpPr>
          <p:cNvPr id="3" name="Content Placeholder 2">
            <a:extLst>
              <a:ext uri="{FF2B5EF4-FFF2-40B4-BE49-F238E27FC236}">
                <a16:creationId xmlns:a16="http://schemas.microsoft.com/office/drawing/2014/main" id="{43013A0F-D130-9A95-EDDA-C29571745C8B}"/>
              </a:ext>
            </a:extLst>
          </p:cNvPr>
          <p:cNvSpPr>
            <a:spLocks noGrp="1"/>
          </p:cNvSpPr>
          <p:nvPr>
            <p:ph idx="1"/>
          </p:nvPr>
        </p:nvSpPr>
        <p:spPr>
          <a:xfrm>
            <a:off x="0" y="1019908"/>
            <a:ext cx="12599988" cy="6179404"/>
          </a:xfrm>
        </p:spPr>
        <p:txBody>
          <a:bodyPr>
            <a:normAutofit/>
          </a:bodyPr>
          <a:lstStyle/>
          <a:p>
            <a:pPr>
              <a:lnSpc>
                <a:spcPct val="107000"/>
              </a:lnSpc>
              <a:spcAft>
                <a:spcPts val="800"/>
              </a:spcAft>
            </a:pPr>
            <a:r>
              <a:rPr lang="en-GB" sz="2000" b="1" dirty="0">
                <a:effectLst/>
                <a:latin typeface="Arial" panose="020B0604020202020204" pitchFamily="34" charset="0"/>
                <a:ea typeface="Calibri" panose="020F0502020204030204" pitchFamily="34" charset="0"/>
                <a:cs typeface="Arial" panose="020B0604020202020204" pitchFamily="34" charset="0"/>
              </a:rPr>
              <a:t>Computer</a:t>
            </a:r>
            <a:r>
              <a:rPr lang="en-GB" sz="2000" dirty="0">
                <a:effectLst/>
                <a:latin typeface="Arial" panose="020B0604020202020204" pitchFamily="34" charset="0"/>
                <a:ea typeface="Calibri" panose="020F0502020204030204" pitchFamily="34" charset="0"/>
                <a:cs typeface="Arial" panose="020B0604020202020204" pitchFamily="34" charset="0"/>
              </a:rPr>
              <a:t> is a device which have both hardware and software components.</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Hardware components include motherboards, the central processing units(CPU), monitor/screen, keyboard, mouse, hard drive, RAM network cards etc</a:t>
            </a:r>
          </a:p>
          <a:p>
            <a:r>
              <a:rPr lang="en-GB" sz="2000" dirty="0">
                <a:solidFill>
                  <a:srgbClr val="2D3748"/>
                </a:solidFill>
                <a:effectLst/>
                <a:latin typeface="Arial" panose="020B0604020202020204" pitchFamily="34" charset="0"/>
                <a:ea typeface="Times New Roman" panose="02020603050405020304" pitchFamily="18" charset="0"/>
                <a:cs typeface="Arial" panose="020B0604020202020204" pitchFamily="34" charset="0"/>
              </a:rPr>
              <a:t>Software is a set of instructions or programs that are designed to perform specific tasks on a computer or other electronic device. It is a collection of computer programs, procedures, and data that perform a specific function or set of functions within a computer system.</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3748"/>
                </a:solidFill>
                <a:effectLst/>
                <a:latin typeface="Arial" panose="020B0604020202020204" pitchFamily="34" charset="0"/>
                <a:ea typeface="Times New Roman" panose="02020603050405020304" pitchFamily="18" charset="0"/>
                <a:cs typeface="Arial" panose="020B0604020202020204" pitchFamily="34" charset="0"/>
              </a:rPr>
              <a:t>Software is typically classified into two categories: system software and application software. System software includes programs that are designed to manage and control the computer hardware, such as the operating system, device drivers, and system utilities.</a:t>
            </a:r>
          </a:p>
          <a:p>
            <a:r>
              <a:rPr lang="en-GB" sz="2000" dirty="0">
                <a:solidFill>
                  <a:srgbClr val="2D3748"/>
                </a:solidFill>
                <a:effectLst/>
                <a:latin typeface="Arial" panose="020B0604020202020204" pitchFamily="34" charset="0"/>
                <a:ea typeface="Times New Roman" panose="02020603050405020304" pitchFamily="18" charset="0"/>
                <a:cs typeface="Arial" panose="020B0604020202020204" pitchFamily="34" charset="0"/>
              </a:rPr>
              <a:t>Application software includes programs that are designed to perform specific tasks for the user, such as word processing, spreadsheet calculations, or image editing, programming language software such as python, java, PHP, JavaScript, antivirus. Web browsers such as chrome, edge, Mozilla, etc.</a:t>
            </a:r>
          </a:p>
          <a:p>
            <a:endParaRPr lang="en-GB" dirty="0"/>
          </a:p>
        </p:txBody>
      </p:sp>
    </p:spTree>
    <p:extLst>
      <p:ext uri="{BB962C8B-B14F-4D97-AF65-F5344CB8AC3E}">
        <p14:creationId xmlns:p14="http://schemas.microsoft.com/office/powerpoint/2010/main" val="184948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ADBE-C3F3-7AC0-8951-792E0C6B11F7}"/>
              </a:ext>
            </a:extLst>
          </p:cNvPr>
          <p:cNvSpPr>
            <a:spLocks noGrp="1"/>
          </p:cNvSpPr>
          <p:nvPr>
            <p:ph type="title"/>
          </p:nvPr>
        </p:nvSpPr>
        <p:spPr>
          <a:xfrm>
            <a:off x="0" y="1"/>
            <a:ext cx="12599988" cy="1591408"/>
          </a:xfrm>
          <a:solidFill>
            <a:srgbClr val="FFFF00"/>
          </a:solidFill>
        </p:spPr>
        <p:txBody>
          <a:bodyPr>
            <a:normAutofit/>
          </a:bodyPr>
          <a:lstStyle/>
          <a:p>
            <a:pPr algn="ctr"/>
            <a:r>
              <a:rPr lang="en-US"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VARIABLE NAME AND PYTHON SYNTAX</a:t>
            </a:r>
            <a:endParaRPr lang="en-GB" sz="4000" dirty="0"/>
          </a:p>
        </p:txBody>
      </p:sp>
      <p:sp>
        <p:nvSpPr>
          <p:cNvPr id="3" name="Content Placeholder 2">
            <a:extLst>
              <a:ext uri="{FF2B5EF4-FFF2-40B4-BE49-F238E27FC236}">
                <a16:creationId xmlns:a16="http://schemas.microsoft.com/office/drawing/2014/main" id="{C3D3E5C7-CF8C-7BF6-69DF-87C13A285674}"/>
              </a:ext>
            </a:extLst>
          </p:cNvPr>
          <p:cNvSpPr>
            <a:spLocks noGrp="1"/>
          </p:cNvSpPr>
          <p:nvPr>
            <p:ph idx="1"/>
          </p:nvPr>
        </p:nvSpPr>
        <p:spPr>
          <a:xfrm>
            <a:off x="0" y="1591409"/>
            <a:ext cx="12599988" cy="5607903"/>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key words or reserved words cannot be used as variable name or parameter or function name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Avoid using single letter variable names, use descriptive words that convey the meaning of the variable.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Avoid double underscores at the beginning and end of a variable name, such names are reserved for special methods in python classes.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 variable name cannot start with a number/digit, it must either start with a lower-case letter/character or single underscore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 variable name can have a number but cannot start with a number</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Underscore (_) is the only special characters allowed in a variable name</a:t>
            </a:r>
          </a:p>
          <a:p>
            <a:endParaRPr lang="en-GB" dirty="0"/>
          </a:p>
        </p:txBody>
      </p:sp>
    </p:spTree>
    <p:extLst>
      <p:ext uri="{BB962C8B-B14F-4D97-AF65-F5344CB8AC3E}">
        <p14:creationId xmlns:p14="http://schemas.microsoft.com/office/powerpoint/2010/main" val="114069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1FF3-E940-D9A2-EAE6-52D1BB74F710}"/>
              </a:ext>
            </a:extLst>
          </p:cNvPr>
          <p:cNvSpPr>
            <a:spLocks noGrp="1"/>
          </p:cNvSpPr>
          <p:nvPr>
            <p:ph type="title"/>
          </p:nvPr>
        </p:nvSpPr>
        <p:spPr>
          <a:xfrm>
            <a:off x="0" y="1"/>
            <a:ext cx="12599988" cy="1477108"/>
          </a:xfrm>
          <a:solidFill>
            <a:srgbClr val="FFFF00"/>
          </a:solidFill>
        </p:spPr>
        <p:txBody>
          <a:bodyPr>
            <a:normAutofit/>
          </a:bodyPr>
          <a:lstStyle/>
          <a:p>
            <a:pPr algn="ctr"/>
            <a:r>
              <a:rPr lang="en-US"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VARIABLE NAME , AND PYTHON SYNTAX cont.</a:t>
            </a:r>
            <a:endParaRPr lang="en-GB" sz="4000" dirty="0"/>
          </a:p>
        </p:txBody>
      </p:sp>
      <p:sp>
        <p:nvSpPr>
          <p:cNvPr id="3" name="Content Placeholder 2">
            <a:extLst>
              <a:ext uri="{FF2B5EF4-FFF2-40B4-BE49-F238E27FC236}">
                <a16:creationId xmlns:a16="http://schemas.microsoft.com/office/drawing/2014/main" id="{FDF3FDCD-370C-094B-B3B6-F1178A6B8185}"/>
              </a:ext>
            </a:extLst>
          </p:cNvPr>
          <p:cNvSpPr>
            <a:spLocks noGrp="1"/>
          </p:cNvSpPr>
          <p:nvPr>
            <p:ph idx="1"/>
          </p:nvPr>
        </p:nvSpPr>
        <p:spPr>
          <a:xfrm>
            <a:off x="0" y="1477109"/>
            <a:ext cx="12599988" cy="5722203"/>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 variable name can only contain alpha-numeric characters and underscores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Snake_case naming convention is the most popular convention in python (e. g. first_name</a:t>
            </a:r>
            <a:r>
              <a:rPr lang="en-US" sz="2000" kern="100" dirty="0">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Camel case naming convention is when the first letter of the word is lower case, but the first letter </a:t>
            </a:r>
            <a:r>
              <a:rPr lang="en-US" sz="2000" kern="100" dirty="0">
                <a:latin typeface="Arial" panose="020B0604020202020204" pitchFamily="34" charset="0"/>
                <a:ea typeface="Calibri" panose="020F0502020204030204" pitchFamily="34" charset="0"/>
                <a:cs typeface="Arial" panose="020B0604020202020204" pitchFamily="34" charset="0"/>
              </a:rPr>
              <a:t>of the second word is upper case; e.g firstBank</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Pascal case naming convention happens when all the first letter of each word is upper case letter e.g. FirstBank</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You cannot multiply string and a string</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You cannot concatenate a string and a float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Empty spaces are not allowed in a variable name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You cannot concatenate a string and an integer; it will give a type error.</a:t>
            </a:r>
          </a:p>
          <a:p>
            <a:endParaRPr lang="en-GB" dirty="0"/>
          </a:p>
        </p:txBody>
      </p:sp>
    </p:spTree>
    <p:extLst>
      <p:ext uri="{BB962C8B-B14F-4D97-AF65-F5344CB8AC3E}">
        <p14:creationId xmlns:p14="http://schemas.microsoft.com/office/powerpoint/2010/main" val="296733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AAF9-AD93-75C6-7FC8-E5F625DE3643}"/>
              </a:ext>
            </a:extLst>
          </p:cNvPr>
          <p:cNvSpPr>
            <a:spLocks noGrp="1"/>
          </p:cNvSpPr>
          <p:nvPr>
            <p:ph type="title"/>
          </p:nvPr>
        </p:nvSpPr>
        <p:spPr>
          <a:xfrm>
            <a:off x="0" y="0"/>
            <a:ext cx="12599988" cy="116937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FUNCTIONS &amp; METHODS</a:t>
            </a:r>
            <a:endParaRPr lang="en-GB" sz="4000" dirty="0"/>
          </a:p>
        </p:txBody>
      </p:sp>
      <p:sp>
        <p:nvSpPr>
          <p:cNvPr id="3" name="Content Placeholder 2">
            <a:extLst>
              <a:ext uri="{FF2B5EF4-FFF2-40B4-BE49-F238E27FC236}">
                <a16:creationId xmlns:a16="http://schemas.microsoft.com/office/drawing/2014/main" id="{5C0BA295-ACAA-3A94-83C7-B438388B6CB0}"/>
              </a:ext>
            </a:extLst>
          </p:cNvPr>
          <p:cNvSpPr>
            <a:spLocks noGrp="1"/>
          </p:cNvSpPr>
          <p:nvPr>
            <p:ph idx="1"/>
          </p:nvPr>
        </p:nvSpPr>
        <p:spPr>
          <a:xfrm>
            <a:off x="0" y="1169377"/>
            <a:ext cx="12599988" cy="6029936"/>
          </a:xfrm>
        </p:spPr>
        <p:txBody>
          <a:bodyPr>
            <a:normAutofit/>
          </a:bodyPr>
          <a:lstStyle/>
          <a:p>
            <a:r>
              <a:rPr lang="en-US" sz="2200" dirty="0">
                <a:effectLst/>
                <a:latin typeface="Arial" panose="020B0604020202020204" pitchFamily="34" charset="0"/>
                <a:ea typeface="Times New Roman" panose="02020603050405020304" pitchFamily="18" charset="0"/>
                <a:cs typeface="Arial" panose="020B0604020202020204" pitchFamily="34" charset="0"/>
              </a:rPr>
              <a:t>A built-in function is used globally/universally on any data type to perform specifi</a:t>
            </a:r>
            <a:r>
              <a:rPr lang="en-US" sz="2200" dirty="0">
                <a:latin typeface="Arial" panose="020B0604020202020204" pitchFamily="34" charset="0"/>
                <a:ea typeface="Times New Roman" panose="02020603050405020304" pitchFamily="18" charset="0"/>
                <a:cs typeface="Arial" panose="020B0604020202020204" pitchFamily="34" charset="0"/>
              </a:rPr>
              <a:t>c task.</a:t>
            </a:r>
          </a:p>
          <a:p>
            <a:r>
              <a:rPr lang="en-US" sz="2200" dirty="0">
                <a:effectLst/>
                <a:latin typeface="Arial" panose="020B0604020202020204" pitchFamily="34" charset="0"/>
                <a:ea typeface="Times New Roman" panose="02020603050405020304" pitchFamily="18" charset="0"/>
                <a:cs typeface="Arial" panose="020B0604020202020204" pitchFamily="34" charset="0"/>
              </a:rPr>
              <a:t>Python has many bui</a:t>
            </a:r>
            <a:r>
              <a:rPr lang="en-US" sz="2200" dirty="0">
                <a:latin typeface="Arial" panose="020B0604020202020204" pitchFamily="34" charset="0"/>
                <a:ea typeface="Times New Roman" panose="02020603050405020304" pitchFamily="18" charset="0"/>
                <a:cs typeface="Arial" panose="020B0604020202020204" pitchFamily="34" charset="0"/>
              </a:rPr>
              <a:t>lt-in functions that can universally be used to perform specific task on any data type.</a:t>
            </a:r>
          </a:p>
          <a:p>
            <a:r>
              <a:rPr lang="en-US" sz="2200" dirty="0">
                <a:effectLst/>
                <a:latin typeface="Arial" panose="020B0604020202020204" pitchFamily="34" charset="0"/>
                <a:ea typeface="Times New Roman" panose="02020603050405020304" pitchFamily="18" charset="0"/>
                <a:cs typeface="Arial" panose="020B0604020202020204" pitchFamily="34" charset="0"/>
              </a:rPr>
              <a:t>An example of global function is print(), type(), id().</a:t>
            </a:r>
          </a:p>
          <a:p>
            <a:r>
              <a:rPr lang="en-US" sz="2200" dirty="0">
                <a:latin typeface="Arial" panose="020B0604020202020204" pitchFamily="34" charset="0"/>
                <a:cs typeface="Arial" panose="020B0604020202020204" pitchFamily="34" charset="0"/>
              </a:rPr>
              <a:t>A method is a function that cannot be used universally but it is associated with a specific data type, and it can only be called using dot notation.</a:t>
            </a:r>
          </a:p>
          <a:p>
            <a:r>
              <a:rPr lang="en-US" sz="2200" dirty="0">
                <a:latin typeface="Arial" panose="020B0604020202020204" pitchFamily="34" charset="0"/>
                <a:cs typeface="Arial" panose="020B0604020202020204" pitchFamily="34" charset="0"/>
              </a:rPr>
              <a:t>An example of method is </a:t>
            </a:r>
            <a:r>
              <a:rPr lang="en-US" sz="2200" dirty="0" err="1">
                <a:latin typeface="Arial" panose="020B0604020202020204" pitchFamily="34" charset="0"/>
                <a:cs typeface="Arial" panose="020B0604020202020204" pitchFamily="34" charset="0"/>
              </a:rPr>
              <a:t>list.append</a:t>
            </a:r>
            <a:r>
              <a:rPr lang="en-US" sz="2200" dirty="0">
                <a:latin typeface="Arial" panose="020B0604020202020204" pitchFamily="34" charset="0"/>
                <a:cs typeface="Arial" panose="020B0604020202020204" pitchFamily="34" charset="0"/>
              </a:rPr>
              <a:t>()</a:t>
            </a:r>
          </a:p>
          <a:p>
            <a:endParaRPr lang="en-GB" sz="2200" dirty="0">
              <a:effectLst/>
              <a:latin typeface="Arial" panose="020B0604020202020204" pitchFamily="34" charset="0"/>
              <a:ea typeface="Calibri" panose="020F0502020204030204" pitchFamily="34" charset="0"/>
              <a:cs typeface="Arial" panose="020B0604020202020204" pitchFamily="34" charset="0"/>
            </a:endParaRPr>
          </a:p>
          <a:p>
            <a:pPr marL="0">
              <a:spcBef>
                <a:spcPts val="0"/>
              </a:spcBef>
            </a:pPr>
            <a:r>
              <a:rPr lang="en-GB" sz="2200" dirty="0">
                <a:effectLst/>
                <a:latin typeface="Arial" panose="020B0604020202020204" pitchFamily="34" charset="0"/>
                <a:ea typeface="Calibri" panose="020F0502020204030204" pitchFamily="34" charset="0"/>
                <a:cs typeface="Arial" panose="020B0604020202020204" pitchFamily="34" charset="0"/>
              </a:rPr>
              <a:t>Functions are reusable, simple set of operations, easy to use and made the code readable.</a:t>
            </a:r>
          </a:p>
          <a:p>
            <a:pPr>
              <a:lnSpc>
                <a:spcPct val="107000"/>
              </a:lnSpc>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The types of function in python include, the built-in function, the user defined functions, lambda functions and methods.</a:t>
            </a:r>
          </a:p>
          <a:p>
            <a:pPr>
              <a:lnSpc>
                <a:spcPct val="107000"/>
              </a:lnSpc>
              <a:spcAft>
                <a:spcPts val="800"/>
              </a:spcAft>
            </a:pPr>
            <a:r>
              <a:rPr lang="en-GB" sz="2200" dirty="0">
                <a:latin typeface="Arial" panose="020B0604020202020204" pitchFamily="34" charset="0"/>
                <a:ea typeface="Calibri" panose="020F0502020204030204" pitchFamily="34" charset="0"/>
                <a:cs typeface="Arial" panose="020B0604020202020204" pitchFamily="34" charset="0"/>
              </a:rPr>
              <a:t>The built-in functions, user defined functions and the methods, usually carry a parenthesis.</a:t>
            </a:r>
          </a:p>
          <a:p>
            <a:pPr>
              <a:lnSpc>
                <a:spcPct val="107000"/>
              </a:lnSpc>
              <a:spcAft>
                <a:spcPts val="800"/>
              </a:spcAft>
            </a:pPr>
            <a:r>
              <a:rPr lang="en-GB" sz="2000" kern="100" dirty="0">
                <a:solidFill>
                  <a:srgbClr val="303141"/>
                </a:solidFill>
                <a:effectLst/>
                <a:latin typeface="Arial" panose="020B0604020202020204" pitchFamily="34" charset="0"/>
                <a:ea typeface="Calibri" panose="020F0502020204030204" pitchFamily="34" charset="0"/>
                <a:cs typeface="Arial" panose="020B0604020202020204" pitchFamily="34" charset="0"/>
              </a:rPr>
              <a:t>In a function, the variable passed into the function is called a `parameter`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200" dirty="0">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47790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251B-8165-6DDF-61C1-E2F364F0CD83}"/>
              </a:ext>
            </a:extLst>
          </p:cNvPr>
          <p:cNvSpPr>
            <a:spLocks noGrp="1"/>
          </p:cNvSpPr>
          <p:nvPr>
            <p:ph type="title"/>
          </p:nvPr>
        </p:nvSpPr>
        <p:spPr>
          <a:xfrm>
            <a:off x="0" y="1"/>
            <a:ext cx="12599988" cy="107266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FUNCTIONS &amp; METHODS cont.</a:t>
            </a:r>
            <a:endParaRPr lang="en-GB" sz="4000" dirty="0"/>
          </a:p>
        </p:txBody>
      </p:sp>
      <p:sp>
        <p:nvSpPr>
          <p:cNvPr id="3" name="Content Placeholder 2">
            <a:extLst>
              <a:ext uri="{FF2B5EF4-FFF2-40B4-BE49-F238E27FC236}">
                <a16:creationId xmlns:a16="http://schemas.microsoft.com/office/drawing/2014/main" id="{9F438035-4CB9-1E63-B507-CBDDD271F112}"/>
              </a:ext>
            </a:extLst>
          </p:cNvPr>
          <p:cNvSpPr>
            <a:spLocks noGrp="1"/>
          </p:cNvSpPr>
          <p:nvPr>
            <p:ph idx="1"/>
          </p:nvPr>
        </p:nvSpPr>
        <p:spPr>
          <a:xfrm>
            <a:off x="0" y="1072662"/>
            <a:ext cx="12599988" cy="6126650"/>
          </a:xfrm>
        </p:spPr>
        <p:txBody>
          <a:bodyPr>
            <a:normAutofit/>
          </a:bodyPr>
          <a:lstStyle/>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parenthesis is followed by a colon, signifying the beginning of code block for set of operations, the code block is the body of the function, and it is usually indented to the right.</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function name is the name we will use to identify the function; the parameters are the inputs for the function. The parameters are optional. </a:t>
            </a:r>
          </a:p>
          <a:p>
            <a:pPr>
              <a:lnSpc>
                <a:spcPct val="107000"/>
              </a:lnSpc>
              <a:spcAft>
                <a:spcPts val="800"/>
              </a:spcAft>
            </a:pPr>
            <a:r>
              <a:rPr lang="en-GB" sz="2000" dirty="0">
                <a:effectLst/>
                <a:latin typeface="Arial" panose="020B0604020202020204" pitchFamily="34" charset="0"/>
                <a:ea typeface="Calibri" panose="020F0502020204030204" pitchFamily="34" charset="0"/>
                <a:cs typeface="Arial" panose="020B0604020202020204" pitchFamily="34" charset="0"/>
              </a:rPr>
              <a:t>The arguments are the value for the parameters and may be a variable or data type</a:t>
            </a:r>
          </a:p>
          <a:p>
            <a:r>
              <a:rPr lang="en-GB" sz="2000" dirty="0">
                <a:effectLst/>
                <a:latin typeface="Arial" panose="020B0604020202020204" pitchFamily="34" charset="0"/>
                <a:ea typeface="Calibri" panose="020F0502020204030204" pitchFamily="34" charset="0"/>
                <a:cs typeface="Arial" panose="020B0604020202020204" pitchFamily="34" charset="0"/>
              </a:rPr>
              <a:t>Functions that are associated with a particular data type or classes are known as methods. These methods can be accessed using dot (.) operator</a:t>
            </a:r>
            <a:endParaRPr lang="en-GB" sz="2000" dirty="0">
              <a:latin typeface="Arial" panose="020B0604020202020204" pitchFamily="34"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The function definition specifies the function name, parameters (if any), and the code block that defines its behavior.</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The function call, on the other hand, triggers the execution of the function with specific arguments (if needed). It's like defining a recipe (function definition) and actually cooking the dish (function call)</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16954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56EF-770A-F71C-40F6-CC89F631E1B9}"/>
              </a:ext>
            </a:extLst>
          </p:cNvPr>
          <p:cNvSpPr>
            <a:spLocks noGrp="1"/>
          </p:cNvSpPr>
          <p:nvPr>
            <p:ph type="title"/>
          </p:nvPr>
        </p:nvSpPr>
        <p:spPr>
          <a:xfrm>
            <a:off x="0" y="1"/>
            <a:ext cx="12599988" cy="89681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BUILT-IN FUNCTIONS</a:t>
            </a:r>
            <a:endParaRPr lang="en-GB" sz="4000" dirty="0"/>
          </a:p>
        </p:txBody>
      </p:sp>
      <p:sp>
        <p:nvSpPr>
          <p:cNvPr id="3" name="Content Placeholder 2">
            <a:extLst>
              <a:ext uri="{FF2B5EF4-FFF2-40B4-BE49-F238E27FC236}">
                <a16:creationId xmlns:a16="http://schemas.microsoft.com/office/drawing/2014/main" id="{AE5A7FE6-819E-EF88-1DA9-4532180068EC}"/>
              </a:ext>
            </a:extLst>
          </p:cNvPr>
          <p:cNvSpPr>
            <a:spLocks noGrp="1"/>
          </p:cNvSpPr>
          <p:nvPr>
            <p:ph idx="1"/>
          </p:nvPr>
        </p:nvSpPr>
        <p:spPr>
          <a:xfrm>
            <a:off x="0" y="896815"/>
            <a:ext cx="12599988" cy="6302497"/>
          </a:xfrm>
        </p:spPr>
        <p:txBody>
          <a:bodyPr>
            <a:normAutofit fontScale="70000" lnSpcReduction="20000"/>
          </a:bodyPr>
          <a:lstStyle/>
          <a:p>
            <a:pPr marL="0" marR="0">
              <a:spcBef>
                <a:spcPts val="0"/>
              </a:spcBef>
              <a:spcAft>
                <a:spcPts val="0"/>
              </a:spcAft>
            </a:pPr>
            <a:r>
              <a:rPr lang="en-US" sz="3200" dirty="0">
                <a:latin typeface="Arial" panose="020B0604020202020204" pitchFamily="34" charset="0"/>
                <a:cs typeface="Arial" panose="020B0604020202020204" pitchFamily="34" charset="0"/>
              </a:rPr>
              <a:t>B</a:t>
            </a:r>
            <a:r>
              <a:rPr lang="en-US" sz="3200" b="0" i="0" dirty="0">
                <a:effectLst/>
                <a:latin typeface="Arial" panose="020B0604020202020204" pitchFamily="34" charset="0"/>
                <a:cs typeface="Arial" panose="020B0604020202020204" pitchFamily="34" charset="0"/>
              </a:rPr>
              <a:t>uilt-in functions are functions that are pre-defined and readily available for use without requiring explicit definition by the user. These functions serve various purposes and can be used to perform common operations. Python built-in functions include:</a:t>
            </a:r>
            <a:endParaRPr lang="en-US" sz="32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endParaRPr lang="en-US" sz="32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3200" dirty="0">
                <a:effectLst/>
                <a:latin typeface="Arial" panose="020B0604020202020204" pitchFamily="34" charset="0"/>
                <a:ea typeface="Times New Roman" panose="02020603050405020304" pitchFamily="18" charset="0"/>
                <a:cs typeface="Arial" panose="020B0604020202020204" pitchFamily="34" charset="0"/>
              </a:rPr>
              <a:t>abs(), all(), any(),ascii(), </a:t>
            </a:r>
            <a:r>
              <a:rPr lang="en-US" sz="3200" i="1" dirty="0">
                <a:effectLst/>
                <a:latin typeface="Arial" panose="020B0604020202020204" pitchFamily="34" charset="0"/>
                <a:ea typeface="Times New Roman" panose="02020603050405020304" pitchFamily="18" charset="0"/>
                <a:cs typeface="Arial" panose="020B0604020202020204" pitchFamily="34" charset="0"/>
              </a:rPr>
              <a:t>bin(), </a:t>
            </a:r>
            <a:r>
              <a:rPr lang="en-US" sz="3200" dirty="0">
                <a:effectLst/>
                <a:latin typeface="Arial" panose="020B0604020202020204" pitchFamily="34" charset="0"/>
                <a:ea typeface="Times New Roman" panose="02020603050405020304" pitchFamily="18" charset="0"/>
                <a:cs typeface="Arial" panose="020B0604020202020204" pitchFamily="34" charset="0"/>
              </a:rPr>
              <a:t> </a:t>
            </a:r>
            <a:r>
              <a:rPr lang="en-US" sz="3200" i="1" dirty="0">
                <a:effectLst/>
                <a:latin typeface="Arial" panose="020B0604020202020204" pitchFamily="34" charset="0"/>
                <a:ea typeface="Times New Roman" panose="02020603050405020304" pitchFamily="18" charset="0"/>
                <a:cs typeface="Arial" panose="020B0604020202020204" pitchFamily="34" charset="0"/>
              </a:rPr>
              <a:t>bool(), bytearray(), bytes(), callable(), chr(), </a:t>
            </a:r>
            <a:r>
              <a:rPr lang="en-US" sz="3200" dirty="0">
                <a:effectLst/>
                <a:latin typeface="Arial" panose="020B0604020202020204" pitchFamily="34" charset="0"/>
                <a:ea typeface="Times New Roman" panose="02020603050405020304" pitchFamily="18" charset="0"/>
                <a:cs typeface="Arial" panose="020B0604020202020204" pitchFamily="34" charset="0"/>
              </a:rPr>
              <a:t> </a:t>
            </a:r>
            <a:r>
              <a:rPr lang="en-US" sz="3200" i="1" dirty="0">
                <a:effectLst/>
                <a:latin typeface="Arial" panose="020B0604020202020204" pitchFamily="34" charset="0"/>
                <a:ea typeface="Times New Roman" panose="02020603050405020304" pitchFamily="18" charset="0"/>
                <a:cs typeface="Arial" panose="020B0604020202020204" pitchFamily="34" charset="0"/>
              </a:rPr>
              <a:t>classmethod(), compile(), complex(), delattr(), dict(), dir(), divmod(), enumerate(), eval(),exec(), filter(),  float(), format(), frozenset(), getattr(), globals(), hasattr(), hash(), help(), hex(), id(), input(), int(), isinstance(), issubclass(), iter(), len(), list(), locals(), map(), max(), memoryview()</a:t>
            </a:r>
            <a:endParaRPr lang="en-US" sz="3200" dirty="0">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i="1" kern="100" dirty="0">
                <a:effectLst/>
                <a:latin typeface="Arial" panose="020B0604020202020204" pitchFamily="34" charset="0"/>
                <a:ea typeface="Calibri" panose="020F0502020204030204" pitchFamily="34" charset="0"/>
                <a:cs typeface="Arial" panose="020B0604020202020204" pitchFamily="34" charset="0"/>
              </a:rPr>
              <a:t>min(), next(), object(), oct(), open(), ord(), pow(), print(), property(), range(), repr(), reversed(), round(), set(), setattr(), slice(), sorted(), staticmethod(), str(), sum(), super(), tuple(), type(), vars(), zip()</a:t>
            </a:r>
          </a:p>
          <a:p>
            <a:pPr marL="0">
              <a:lnSpc>
                <a:spcPct val="107000"/>
              </a:lnSpc>
              <a:spcBef>
                <a:spcPts val="0"/>
              </a:spcBef>
              <a:spcAft>
                <a:spcPts val="800"/>
              </a:spcAft>
            </a:pPr>
            <a:r>
              <a:rPr lang="en-US" sz="3200" i="1" kern="100" dirty="0">
                <a:latin typeface="Arial" panose="020B0604020202020204" pitchFamily="34" charset="0"/>
                <a:ea typeface="Calibri" panose="020F0502020204030204" pitchFamily="34" charset="0"/>
                <a:cs typeface="Arial" panose="020B0604020202020204" pitchFamily="34" charset="0"/>
              </a:rPr>
              <a:t>The built-in functions can be accessed with </a:t>
            </a:r>
            <a:r>
              <a:rPr lang="en-GB" sz="3200" dirty="0">
                <a:effectLst/>
                <a:latin typeface="Arial" panose="020B0604020202020204" pitchFamily="34" charset="0"/>
                <a:ea typeface="Calibri" panose="020F0502020204030204" pitchFamily="34" charset="0"/>
                <a:cs typeface="Arial" panose="020B0604020202020204" pitchFamily="34" charset="0"/>
              </a:rPr>
              <a:t>print(dir(__builtins__))</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An input () function always returns a string</a:t>
            </a:r>
          </a:p>
          <a:p>
            <a:pPr marL="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In a range function, e.g. range (0, -2), the start value 0, must be lower than the end value -2, otherwise the range function returns an empty list.</a:t>
            </a:r>
          </a:p>
          <a:p>
            <a:pPr marL="0" marR="0" indent="0">
              <a:lnSpc>
                <a:spcPct val="107000"/>
              </a:lnSpc>
              <a:spcBef>
                <a:spcPts val="0"/>
              </a:spcBef>
              <a:spcAft>
                <a:spcPts val="800"/>
              </a:spcAft>
              <a:buNone/>
            </a:pPr>
            <a:r>
              <a:rPr lang="en-GB" sz="3200" dirty="0">
                <a:effectLst/>
                <a:latin typeface="Arial" panose="020B0604020202020204" pitchFamily="34" charset="0"/>
                <a:ea typeface="Calibri" panose="020F0502020204030204" pitchFamily="34" charset="0"/>
                <a:cs typeface="Arial" panose="020B0604020202020204" pitchFamily="34" charset="0"/>
              </a:rPr>
              <a:t>To convert binary to decimal, use the int()</a:t>
            </a:r>
          </a:p>
          <a:p>
            <a:pPr marL="0" marR="0" indent="0">
              <a:lnSpc>
                <a:spcPct val="107000"/>
              </a:lnSpc>
              <a:spcBef>
                <a:spcPts val="0"/>
              </a:spcBef>
              <a:spcAft>
                <a:spcPts val="800"/>
              </a:spcAft>
              <a:buNone/>
            </a:pPr>
            <a:r>
              <a:rPr lang="en-GB" sz="3200" dirty="0">
                <a:effectLst/>
                <a:latin typeface="Arial" panose="020B0604020202020204" pitchFamily="34" charset="0"/>
                <a:ea typeface="Calibri" panose="020F0502020204030204" pitchFamily="34" charset="0"/>
                <a:cs typeface="Arial" panose="020B0604020202020204" pitchFamily="34" charset="0"/>
              </a:rPr>
              <a:t>trevor = int(“1010”, 2)</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3200" dirty="0">
                <a:effectLst/>
                <a:latin typeface="Arial" panose="020B0604020202020204" pitchFamily="34" charset="0"/>
                <a:ea typeface="Calibri" panose="020F0502020204030204" pitchFamily="34" charset="0"/>
                <a:cs typeface="Arial" panose="020B0604020202020204" pitchFamily="34" charset="0"/>
              </a:rPr>
              <a:t>print(trevor)</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3200" dirty="0">
                <a:effectLst/>
                <a:latin typeface="Arial" panose="020B0604020202020204" pitchFamily="34" charset="0"/>
                <a:ea typeface="Calibri" panose="020F0502020204030204" pitchFamily="34" charset="0"/>
                <a:cs typeface="Arial" panose="020B0604020202020204" pitchFamily="34" charset="0"/>
              </a:rPr>
              <a:t>Output = 10</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924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FE9D-9634-7CB4-1649-D5AE1026E67A}"/>
              </a:ext>
            </a:extLst>
          </p:cNvPr>
          <p:cNvSpPr>
            <a:spLocks noGrp="1"/>
          </p:cNvSpPr>
          <p:nvPr>
            <p:ph type="title"/>
          </p:nvPr>
        </p:nvSpPr>
        <p:spPr>
          <a:xfrm>
            <a:off x="0" y="0"/>
            <a:ext cx="12599988" cy="77372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USER-DEFINED FUNCTIONS</a:t>
            </a:r>
            <a:endParaRPr lang="en-GB" sz="4000" dirty="0"/>
          </a:p>
        </p:txBody>
      </p:sp>
      <p:sp>
        <p:nvSpPr>
          <p:cNvPr id="3" name="Content Placeholder 2">
            <a:extLst>
              <a:ext uri="{FF2B5EF4-FFF2-40B4-BE49-F238E27FC236}">
                <a16:creationId xmlns:a16="http://schemas.microsoft.com/office/drawing/2014/main" id="{5915FA1D-2D70-F727-943D-60171515937B}"/>
              </a:ext>
            </a:extLst>
          </p:cNvPr>
          <p:cNvSpPr>
            <a:spLocks noGrp="1"/>
          </p:cNvSpPr>
          <p:nvPr>
            <p:ph idx="1"/>
          </p:nvPr>
        </p:nvSpPr>
        <p:spPr>
          <a:xfrm>
            <a:off x="0" y="773724"/>
            <a:ext cx="12599988" cy="6425589"/>
          </a:xfrm>
        </p:spPr>
        <p:txBody>
          <a:bodyPr>
            <a:normAutofit fontScale="25000" lnSpcReduction="20000"/>
          </a:bodyPr>
          <a:lstStyle/>
          <a:p>
            <a:r>
              <a:rPr lang="en-US" sz="8000" dirty="0">
                <a:latin typeface="Arial" panose="020B0604020202020204" pitchFamily="34" charset="0"/>
                <a:cs typeface="Arial" panose="020B0604020202020204" pitchFamily="34" charset="0"/>
              </a:rPr>
              <a:t>In python, a programmer may create his/her own function for code reusability.</a:t>
            </a:r>
          </a:p>
          <a:p>
            <a:r>
              <a:rPr lang="en-US" sz="8000" dirty="0">
                <a:latin typeface="Arial" panose="020B0604020202020204" pitchFamily="34" charset="0"/>
                <a:cs typeface="Arial" panose="020B0604020202020204" pitchFamily="34" charset="0"/>
              </a:rPr>
              <a:t>User defined function is created by using the keyword </a:t>
            </a:r>
            <a:r>
              <a:rPr lang="en-US" sz="8000" b="1" dirty="0">
                <a:latin typeface="Arial" panose="020B0604020202020204" pitchFamily="34" charset="0"/>
                <a:cs typeface="Arial" panose="020B0604020202020204" pitchFamily="34" charset="0"/>
              </a:rPr>
              <a:t>def</a:t>
            </a:r>
            <a:r>
              <a:rPr lang="en-US" sz="8000" dirty="0">
                <a:latin typeface="Arial" panose="020B0604020202020204" pitchFamily="34" charset="0"/>
                <a:cs typeface="Arial" panose="020B0604020202020204" pitchFamily="34" charset="0"/>
              </a:rPr>
              <a:t> meaning define, followed by the function name and parenthesis.</a:t>
            </a:r>
          </a:p>
          <a:p>
            <a:r>
              <a:rPr lang="en-GB" sz="8000" dirty="0">
                <a:effectLst/>
                <a:latin typeface="Arial" panose="020B0604020202020204" pitchFamily="34" charset="0"/>
                <a:ea typeface="Calibri" panose="020F0502020204030204" pitchFamily="34" charset="0"/>
                <a:cs typeface="Arial" panose="020B0604020202020204" pitchFamily="34" charset="0"/>
              </a:rPr>
              <a:t>The components of a user-defined function include, the def key word to define the function, followed by the function name and a parenthesis, the parenthesis may be empty or have some parameters and followed by a colon.</a:t>
            </a:r>
            <a:endParaRPr lang="en-US" sz="8000"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In a function, the keyword argument cannot be followed by positional argument, otherwise a syntax error will be returned</a:t>
            </a:r>
          </a:p>
          <a:p>
            <a:r>
              <a:rPr lang="en-US" sz="8000" dirty="0">
                <a:latin typeface="Arial" panose="020B0604020202020204" pitchFamily="34" charset="0"/>
                <a:cs typeface="Arial" panose="020B0604020202020204" pitchFamily="34" charset="0"/>
              </a:rPr>
              <a:t>def calculate_area(radius):</a:t>
            </a:r>
          </a:p>
          <a:p>
            <a:pPr lvl="1"/>
            <a:r>
              <a:rPr lang="en-US" sz="8000" dirty="0">
                <a:latin typeface="Arial" panose="020B0604020202020204" pitchFamily="34" charset="0"/>
                <a:cs typeface="Arial" panose="020B0604020202020204" pitchFamily="34" charset="0"/>
              </a:rPr>
              <a:t>pi= 3.142</a:t>
            </a:r>
          </a:p>
          <a:p>
            <a:pPr lvl="1"/>
            <a:r>
              <a:rPr lang="en-US" sz="8000" dirty="0">
                <a:latin typeface="Arial" panose="020B0604020202020204" pitchFamily="34" charset="0"/>
                <a:cs typeface="Arial" panose="020B0604020202020204" pitchFamily="34" charset="0"/>
              </a:rPr>
              <a:t>area = pi * radius * radius</a:t>
            </a:r>
          </a:p>
          <a:p>
            <a:pPr lvl="1"/>
            <a:r>
              <a:rPr lang="en-US" sz="8000" dirty="0">
                <a:latin typeface="Arial" panose="020B0604020202020204" pitchFamily="34" charset="0"/>
                <a:cs typeface="Arial" panose="020B0604020202020204" pitchFamily="34" charset="0"/>
              </a:rPr>
              <a:t>return area</a:t>
            </a:r>
          </a:p>
          <a:p>
            <a:pPr marL="457200" lvl="1" indent="0">
              <a:buNone/>
            </a:pPr>
            <a:r>
              <a:rPr lang="en-US" sz="8000" dirty="0">
                <a:latin typeface="Arial" panose="020B0604020202020204" pitchFamily="34" charset="0"/>
                <a:cs typeface="Arial" panose="020B0604020202020204" pitchFamily="34" charset="0"/>
              </a:rPr>
              <a:t>result = calculate_area(7)</a:t>
            </a:r>
          </a:p>
          <a:p>
            <a:pPr marL="457200" lvl="1" indent="0">
              <a:buNone/>
            </a:pPr>
            <a:r>
              <a:rPr lang="en-US" sz="8000" dirty="0">
                <a:latin typeface="Arial" panose="020B0604020202020204" pitchFamily="34" charset="0"/>
                <a:cs typeface="Arial" panose="020B0604020202020204" pitchFamily="34" charset="0"/>
              </a:rPr>
              <a:t>print(result)</a:t>
            </a:r>
          </a:p>
          <a:p>
            <a:pPr marL="457200" lvl="1" indent="0">
              <a:buNone/>
            </a:pPr>
            <a:r>
              <a:rPr lang="en-US" sz="8000" kern="100" dirty="0">
                <a:effectLst/>
                <a:latin typeface="Arial" panose="020B0604020202020204" pitchFamily="34" charset="0"/>
                <a:ea typeface="Calibri" panose="020F0502020204030204" pitchFamily="34" charset="0"/>
                <a:cs typeface="Arial" panose="020B0604020202020204" pitchFamily="34" charset="0"/>
              </a:rPr>
              <a:t>In function, an argument is the value for a parameter and the argument can be a variable or any data type. The number of parameters must be equal to the number of the arguments.</a:t>
            </a:r>
          </a:p>
          <a:p>
            <a:pPr marL="457200" lvl="1" indent="0">
              <a:buNone/>
            </a:pPr>
            <a:r>
              <a:rPr lang="en-US" sz="8000" kern="100" dirty="0">
                <a:latin typeface="Arial" panose="020B0604020202020204" pitchFamily="34" charset="0"/>
                <a:ea typeface="Calibri" panose="020F0502020204030204" pitchFamily="34" charset="0"/>
                <a:cs typeface="Arial" panose="020B0604020202020204" pitchFamily="34" charset="0"/>
              </a:rPr>
              <a:t>Return the variable in the body of the function &amp; always call the function with its name and use the function as an input/argument  to the print function to get the output on the console.</a:t>
            </a:r>
          </a:p>
          <a:p>
            <a:pPr marL="457200" lvl="1" indent="0">
              <a:buNone/>
            </a:pPr>
            <a:r>
              <a:rPr lang="en-US" sz="8000" kern="100" dirty="0">
                <a:effectLst/>
                <a:latin typeface="Arial" panose="020B0604020202020204" pitchFamily="34" charset="0"/>
                <a:ea typeface="Calibri" panose="020F0502020204030204" pitchFamily="34" charset="0"/>
                <a:cs typeface="Arial" panose="020B0604020202020204" pitchFamily="34" charset="0"/>
              </a:rPr>
              <a:t>The combination of return &amp; print will produce output on the console. The print function can be part of the body of the user defined function.</a:t>
            </a:r>
          </a:p>
          <a:p>
            <a:pPr marL="457200" lvl="1" indent="0">
              <a:buNone/>
            </a:pPr>
            <a:r>
              <a:rPr lang="en-US" sz="8000" kern="100" dirty="0">
                <a:effectLst/>
                <a:latin typeface="Arial" panose="020B0604020202020204" pitchFamily="34" charset="0"/>
                <a:ea typeface="Calibri" panose="020F0502020204030204" pitchFamily="34" charset="0"/>
                <a:cs typeface="Arial" panose="020B0604020202020204" pitchFamily="34" charset="0"/>
              </a:rPr>
              <a:t>def ivan(a,b,c):</a:t>
            </a:r>
          </a:p>
          <a:p>
            <a:pPr marL="457200" lvl="1" indent="0">
              <a:buNone/>
            </a:pPr>
            <a:r>
              <a:rPr lang="en-US" sz="8000" kern="100" dirty="0">
                <a:effectLst/>
                <a:latin typeface="Arial" panose="020B0604020202020204" pitchFamily="34" charset="0"/>
                <a:ea typeface="Calibri" panose="020F0502020204030204" pitchFamily="34" charset="0"/>
                <a:cs typeface="Arial" panose="020B0604020202020204" pitchFamily="34" charset="0"/>
              </a:rPr>
              <a:t>  pass</a:t>
            </a:r>
          </a:p>
          <a:p>
            <a:pPr marL="457200" lvl="1" indent="0">
              <a:buNone/>
            </a:pPr>
            <a:r>
              <a:rPr lang="en-US" sz="8000" kern="100" dirty="0">
                <a:effectLst/>
                <a:latin typeface="Arial" panose="020B0604020202020204" pitchFamily="34" charset="0"/>
                <a:ea typeface="Calibri" panose="020F0502020204030204" pitchFamily="34" charset="0"/>
                <a:cs typeface="Arial" panose="020B0604020202020204" pitchFamily="34" charset="0"/>
              </a:rPr>
              <a:t>print(ivan.__code__.co_varnames) #output = ('a', 'b', 'c') </a:t>
            </a:r>
          </a:p>
          <a:p>
            <a:endParaRPr lang="en-GB" dirty="0"/>
          </a:p>
        </p:txBody>
      </p:sp>
    </p:spTree>
    <p:extLst>
      <p:ext uri="{BB962C8B-B14F-4D97-AF65-F5344CB8AC3E}">
        <p14:creationId xmlns:p14="http://schemas.microsoft.com/office/powerpoint/2010/main" val="106068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A94C-530E-F8FF-EE56-B3A310FE6A47}"/>
              </a:ext>
            </a:extLst>
          </p:cNvPr>
          <p:cNvSpPr>
            <a:spLocks noGrp="1"/>
          </p:cNvSpPr>
          <p:nvPr>
            <p:ph type="title"/>
          </p:nvPr>
        </p:nvSpPr>
        <p:spPr>
          <a:xfrm>
            <a:off x="0" y="0"/>
            <a:ext cx="12599988" cy="138153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USER-DEFINED FUNCTIONS</a:t>
            </a:r>
            <a:endParaRPr lang="en-US" sz="4000" dirty="0"/>
          </a:p>
        </p:txBody>
      </p:sp>
      <p:sp>
        <p:nvSpPr>
          <p:cNvPr id="3" name="Content Placeholder 2">
            <a:extLst>
              <a:ext uri="{FF2B5EF4-FFF2-40B4-BE49-F238E27FC236}">
                <a16:creationId xmlns:a16="http://schemas.microsoft.com/office/drawing/2014/main" id="{8B387023-55FE-EC6C-3EBC-1411A3F547BE}"/>
              </a:ext>
            </a:extLst>
          </p:cNvPr>
          <p:cNvSpPr>
            <a:spLocks noGrp="1"/>
          </p:cNvSpPr>
          <p:nvPr>
            <p:ph idx="1"/>
          </p:nvPr>
        </p:nvSpPr>
        <p:spPr>
          <a:xfrm>
            <a:off x="0" y="1381539"/>
            <a:ext cx="12599988" cy="5817774"/>
          </a:xfrm>
        </p:spPr>
        <p:txBody>
          <a:bodyPr>
            <a:normAutofit/>
          </a:bodyPr>
          <a:lstStyle/>
          <a:p>
            <a:r>
              <a:rPr lang="en-US" sz="2000" b="0" i="0" dirty="0">
                <a:effectLst/>
                <a:latin typeface="Arial" panose="020B0604020202020204" pitchFamily="34" charset="0"/>
                <a:cs typeface="Arial" panose="020B0604020202020204" pitchFamily="34" charset="0"/>
              </a:rPr>
              <a:t>def display_info(company, **kwargs):</a:t>
            </a:r>
          </a:p>
          <a:p>
            <a:pPr lvl="1"/>
            <a:r>
              <a:rPr lang="en-US" sz="2000" b="0" i="0" dirty="0">
                <a:effectLst/>
                <a:latin typeface="Arial" panose="020B0604020202020204" pitchFamily="34" charset="0"/>
                <a:cs typeface="Arial" panose="020B0604020202020204" pitchFamily="34" charset="0"/>
              </a:rPr>
              <a:t> print(f"Company name is: {company}")</a:t>
            </a:r>
          </a:p>
          <a:p>
            <a:pPr lvl="1"/>
            <a:r>
              <a:rPr lang="en-US" sz="2000" b="0" i="0" dirty="0">
                <a:effectLst/>
                <a:latin typeface="Arial" panose="020B0604020202020204" pitchFamily="34" charset="0"/>
                <a:cs typeface="Arial" panose="020B0604020202020204" pitchFamily="34" charset="0"/>
              </a:rPr>
              <a:t> if 'price' in kwargs:</a:t>
            </a:r>
          </a:p>
          <a:p>
            <a:pPr lvl="2"/>
            <a:r>
              <a:rPr lang="en-US" sz="2000" b="0" i="0" dirty="0">
                <a:effectLst/>
                <a:latin typeface="Arial" panose="020B0604020202020204" pitchFamily="34" charset="0"/>
                <a:cs typeface="Arial" panose="020B0604020202020204" pitchFamily="34" charset="0"/>
              </a:rPr>
              <a:t> print(f"Price of the project is: {kwargs['price']}")</a:t>
            </a:r>
          </a:p>
          <a:p>
            <a:pPr lvl="1"/>
            <a:r>
              <a:rPr lang="en-US" sz="2000" b="0" i="0" dirty="0">
                <a:effectLst/>
                <a:latin typeface="Arial" panose="020B0604020202020204" pitchFamily="34" charset="0"/>
                <a:cs typeface="Arial" panose="020B0604020202020204" pitchFamily="34" charset="0"/>
              </a:rPr>
              <a:t> else: </a:t>
            </a:r>
          </a:p>
          <a:p>
            <a:pPr lvl="2"/>
            <a:r>
              <a:rPr lang="en-US" sz="2000" b="0" i="0" dirty="0">
                <a:effectLst/>
                <a:latin typeface="Arial" panose="020B0604020202020204" pitchFamily="34" charset="0"/>
                <a:cs typeface="Arial" panose="020B0604020202020204" pitchFamily="34" charset="0"/>
              </a:rPr>
              <a:t>print("Price information not provided.")</a:t>
            </a:r>
          </a:p>
          <a:p>
            <a:endParaRPr lang="en-US" sz="2000" dirty="0">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display_info("CD Project", price="$100")</a:t>
            </a:r>
          </a:p>
          <a:p>
            <a:r>
              <a:rPr lang="en-US" sz="2000" dirty="0">
                <a:latin typeface="Arial" panose="020B0604020202020204" pitchFamily="34" charset="0"/>
                <a:cs typeface="Arial" panose="020B0604020202020204" pitchFamily="34" charset="0"/>
              </a:rPr>
              <a:t>Output =</a:t>
            </a:r>
          </a:p>
          <a:p>
            <a:r>
              <a:rPr lang="en-US" sz="2000" dirty="0">
                <a:latin typeface="Arial" panose="020B0604020202020204" pitchFamily="34" charset="0"/>
                <a:cs typeface="Arial" panose="020B0604020202020204" pitchFamily="34" charset="0"/>
              </a:rPr>
              <a:t>Company name is: CD Project</a:t>
            </a:r>
          </a:p>
          <a:p>
            <a:r>
              <a:rPr lang="en-US" sz="2000" dirty="0">
                <a:latin typeface="Arial" panose="020B0604020202020204" pitchFamily="34" charset="0"/>
                <a:cs typeface="Arial" panose="020B0604020202020204" pitchFamily="34" charset="0"/>
              </a:rPr>
              <a:t>Price of the project is: $100</a:t>
            </a:r>
          </a:p>
          <a:p>
            <a:endParaRPr lang="en-US" sz="2000" b="0" i="0" dirty="0">
              <a:effectLst/>
              <a:latin typeface="Arial" panose="020B0604020202020204" pitchFamily="34" charset="0"/>
              <a:cs typeface="Arial" panose="020B0604020202020204" pitchFamily="34" charset="0"/>
            </a:endParaRPr>
          </a:p>
          <a:p>
            <a:pPr lvl="2"/>
            <a:r>
              <a:rPr lang="en-US" sz="1173" b="0" i="0" dirty="0">
                <a:effectLst/>
                <a:latin typeface="Arial" panose="020B0604020202020204" pitchFamily="34" charset="0"/>
                <a:cs typeface="Arial" panose="020B0604020202020204" pitchFamily="34" charset="0"/>
              </a:rPr>
              <a:t> </a:t>
            </a:r>
            <a:endParaRPr lang="en-US" sz="117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8887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9E83-4CD4-B909-52BB-9757B46CEEC1}"/>
              </a:ext>
            </a:extLst>
          </p:cNvPr>
          <p:cNvSpPr>
            <a:spLocks noGrp="1"/>
          </p:cNvSpPr>
          <p:nvPr>
            <p:ph type="title"/>
          </p:nvPr>
        </p:nvSpPr>
        <p:spPr>
          <a:xfrm>
            <a:off x="0" y="0"/>
            <a:ext cx="12599988" cy="87043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LAMBDA FUNCTIONS</a:t>
            </a:r>
            <a:endParaRPr lang="en-GB" sz="4000" dirty="0"/>
          </a:p>
        </p:txBody>
      </p:sp>
      <p:sp>
        <p:nvSpPr>
          <p:cNvPr id="3" name="Content Placeholder 2">
            <a:extLst>
              <a:ext uri="{FF2B5EF4-FFF2-40B4-BE49-F238E27FC236}">
                <a16:creationId xmlns:a16="http://schemas.microsoft.com/office/drawing/2014/main" id="{E45C07CB-7D61-A631-28B7-622759C0193D}"/>
              </a:ext>
            </a:extLst>
          </p:cNvPr>
          <p:cNvSpPr>
            <a:spLocks noGrp="1"/>
          </p:cNvSpPr>
          <p:nvPr>
            <p:ph idx="1"/>
          </p:nvPr>
        </p:nvSpPr>
        <p:spPr>
          <a:xfrm>
            <a:off x="0" y="870439"/>
            <a:ext cx="12599988" cy="6328874"/>
          </a:xfrm>
        </p:spPr>
        <p:txBody>
          <a:bodyPr>
            <a:normAutofit fontScale="25000" lnSpcReduction="20000"/>
          </a:bodyPr>
          <a:lstStyle/>
          <a:p>
            <a:r>
              <a:rPr lang="en-GB" sz="8000" dirty="0">
                <a:effectLst/>
                <a:latin typeface="Arial" panose="020B0604020202020204" pitchFamily="34" charset="0"/>
                <a:ea typeface="Calibri" panose="020F0502020204030204" pitchFamily="34" charset="0"/>
                <a:cs typeface="Arial" panose="020B0604020202020204" pitchFamily="34" charset="0"/>
              </a:rPr>
              <a:t>This is a special type of function that we do not need to specify the function name. </a:t>
            </a:r>
            <a:r>
              <a:rPr lang="en-GB" sz="8000" dirty="0">
                <a:solidFill>
                  <a:srgbClr val="374151"/>
                </a:solidFill>
                <a:effectLst/>
                <a:latin typeface="Arial" panose="020B0604020202020204" pitchFamily="34" charset="0"/>
                <a:ea typeface="Calibri" panose="020F0502020204030204" pitchFamily="34" charset="0"/>
                <a:cs typeface="Arial" panose="020B0604020202020204" pitchFamily="34" charset="0"/>
              </a:rPr>
              <a:t>A </a:t>
            </a:r>
            <a:r>
              <a:rPr lang="en-GB" sz="8000" b="1" dirty="0">
                <a:solidFill>
                  <a:srgbClr val="374151"/>
                </a:solidFill>
                <a:effectLst/>
                <a:latin typeface="Arial" panose="020B0604020202020204" pitchFamily="34" charset="0"/>
                <a:ea typeface="Calibri" panose="020F0502020204030204" pitchFamily="34" charset="0"/>
                <a:cs typeface="Arial" panose="020B0604020202020204" pitchFamily="34" charset="0"/>
              </a:rPr>
              <a:t>lambda</a:t>
            </a:r>
            <a:r>
              <a:rPr lang="en-GB" sz="8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is an anonymous function that </a:t>
            </a:r>
            <a:r>
              <a:rPr lang="en-GB" sz="8000" i="1" dirty="0">
                <a:solidFill>
                  <a:srgbClr val="374151"/>
                </a:solidFill>
                <a:effectLst/>
                <a:latin typeface="Arial" panose="020B0604020202020204" pitchFamily="34" charset="0"/>
                <a:ea typeface="Calibri" panose="020F0502020204030204" pitchFamily="34" charset="0"/>
                <a:cs typeface="Arial" panose="020B0604020202020204" pitchFamily="34" charset="0"/>
              </a:rPr>
              <a:t>returns</a:t>
            </a:r>
            <a:r>
              <a:rPr lang="en-GB" sz="8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some form of data.</a:t>
            </a:r>
          </a:p>
          <a:p>
            <a:r>
              <a:rPr lang="en-GB" sz="8000" dirty="0">
                <a:latin typeface="Arial" panose="020B0604020202020204" pitchFamily="34" charset="0"/>
                <a:cs typeface="Arial" panose="020B0604020202020204" pitchFamily="34" charset="0"/>
              </a:rPr>
              <a:t>Lambdas are defined using the lambda keyword. Since they return data, it is a good practice to assign them to a variable.</a:t>
            </a:r>
          </a:p>
          <a:p>
            <a:r>
              <a:rPr lang="en-GB" sz="8000" dirty="0">
                <a:latin typeface="Arial" panose="020B0604020202020204" pitchFamily="34" charset="0"/>
                <a:cs typeface="Arial" panose="020B0604020202020204" pitchFamily="34" charset="0"/>
              </a:rPr>
              <a:t>Call the lambda function with the variable used/assigned as a function and provide the argument inside the parenthesis, if the argument has not been provided next to the block of codes.</a:t>
            </a:r>
          </a:p>
          <a:p>
            <a:r>
              <a:rPr lang="en-GB" sz="8000" dirty="0">
                <a:latin typeface="Arial" panose="020B0604020202020204" pitchFamily="34" charset="0"/>
                <a:cs typeface="Arial" panose="020B0604020202020204" pitchFamily="34" charset="0"/>
              </a:rPr>
              <a:t>The following syntax is used for creating lambda (variable_area = lambda parameters: block of code/operations that returns a data, function argument). The parameters may be separated by comma if more than one or optional.</a:t>
            </a:r>
          </a:p>
          <a:p>
            <a:r>
              <a:rPr lang="en-GB" sz="8000" dirty="0">
                <a:latin typeface="Arial" panose="020B0604020202020204" pitchFamily="34" charset="0"/>
                <a:cs typeface="Arial" panose="020B0604020202020204" pitchFamily="34" charset="0"/>
              </a:rPr>
              <a:t>Lambdas are perfect for short, single-line functions. A lambda cannot have a multi-line expression/block of code.</a:t>
            </a:r>
          </a:p>
          <a:p>
            <a:r>
              <a:rPr lang="en-GB" sz="8000" dirty="0">
                <a:latin typeface="Arial" panose="020B0604020202020204" pitchFamily="34" charset="0"/>
                <a:cs typeface="Arial" panose="020B0604020202020204" pitchFamily="34" charset="0"/>
              </a:rPr>
              <a:t>We can equally use conditional statement with lambda.</a:t>
            </a:r>
          </a:p>
          <a:p>
            <a:r>
              <a:rPr lang="en-GB" sz="8000" dirty="0">
                <a:latin typeface="Arial" panose="020B0604020202020204" pitchFamily="34" charset="0"/>
                <a:cs typeface="Arial" panose="020B0604020202020204" pitchFamily="34" charset="0"/>
              </a:rPr>
              <a:t>Example 1,  variable_area = lambda length, breadth: length * breadth</a:t>
            </a:r>
          </a:p>
          <a:p>
            <a:r>
              <a:rPr lang="en-GB" sz="8000" dirty="0">
                <a:latin typeface="Arial" panose="020B0604020202020204" pitchFamily="34" charset="0"/>
                <a:cs typeface="Arial" panose="020B0604020202020204" pitchFamily="34" charset="0"/>
              </a:rPr>
              <a:t>print(variable_area(3,6))</a:t>
            </a:r>
          </a:p>
          <a:p>
            <a:r>
              <a:rPr lang="en-GB" sz="8000" dirty="0">
                <a:latin typeface="Arial" panose="020B0604020202020204" pitchFamily="34" charset="0"/>
                <a:cs typeface="Arial" panose="020B0604020202020204" pitchFamily="34" charset="0"/>
              </a:rPr>
              <a:t>Output = 18</a:t>
            </a:r>
          </a:p>
          <a:p>
            <a:pPr marL="0" marR="0">
              <a:lnSpc>
                <a:spcPct val="107000"/>
              </a:lnSpc>
              <a:spcBef>
                <a:spcPts val="0"/>
              </a:spcBef>
              <a:spcAft>
                <a:spcPts val="800"/>
              </a:spcAft>
            </a:pPr>
            <a:r>
              <a:rPr lang="en-GB" sz="8000" dirty="0">
                <a:effectLst/>
                <a:latin typeface="Arial" panose="020B0604020202020204" pitchFamily="34" charset="0"/>
                <a:ea typeface="Calibri" panose="020F0502020204030204" pitchFamily="34" charset="0"/>
                <a:cs typeface="Arial" panose="020B0604020202020204" pitchFamily="34" charset="0"/>
              </a:rPr>
              <a:t>example 2: items = [1, 2, 3, 4, 5]</a:t>
            </a:r>
            <a:endParaRPr lang="en-US" sz="8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8000" dirty="0">
                <a:effectLst/>
                <a:latin typeface="Arial" panose="020B0604020202020204" pitchFamily="34" charset="0"/>
                <a:ea typeface="Calibri" panose="020F0502020204030204" pitchFamily="34" charset="0"/>
                <a:cs typeface="Arial" panose="020B0604020202020204" pitchFamily="34" charset="0"/>
              </a:rPr>
              <a:t>squared = list(map(lambda x: x**2, items))</a:t>
            </a:r>
            <a:endParaRPr lang="en-US" sz="8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8000" dirty="0">
                <a:effectLst/>
                <a:latin typeface="Arial" panose="020B0604020202020204" pitchFamily="34" charset="0"/>
                <a:ea typeface="Calibri" panose="020F0502020204030204" pitchFamily="34" charset="0"/>
                <a:cs typeface="Arial" panose="020B0604020202020204" pitchFamily="34" charset="0"/>
              </a:rPr>
              <a:t>print(squared)</a:t>
            </a:r>
          </a:p>
          <a:p>
            <a:pPr marL="0" marR="0">
              <a:lnSpc>
                <a:spcPct val="107000"/>
              </a:lnSpc>
              <a:spcBef>
                <a:spcPts val="0"/>
              </a:spcBef>
              <a:spcAft>
                <a:spcPts val="800"/>
              </a:spcAft>
            </a:pPr>
            <a:r>
              <a:rPr lang="en-US" sz="8000" dirty="0">
                <a:effectLst/>
                <a:latin typeface="Arial" panose="020B0604020202020204" pitchFamily="34" charset="0"/>
                <a:ea typeface="Calibri" panose="020F0502020204030204" pitchFamily="34" charset="0"/>
                <a:cs typeface="Arial" panose="020B0604020202020204" pitchFamily="34" charset="0"/>
              </a:rPr>
              <a:t>Output = [1,4,9, 16, 25]</a:t>
            </a:r>
            <a:endParaRPr lang="en-GB" sz="8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20880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273B-DCA3-8829-C262-D2CF31D9F55F}"/>
              </a:ext>
            </a:extLst>
          </p:cNvPr>
          <p:cNvSpPr>
            <a:spLocks noGrp="1"/>
          </p:cNvSpPr>
          <p:nvPr>
            <p:ph type="title"/>
          </p:nvPr>
        </p:nvSpPr>
        <p:spPr>
          <a:xfrm>
            <a:off x="0" y="1"/>
            <a:ext cx="12599988" cy="126609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LAMBDA FUNCTIONS cont.</a:t>
            </a:r>
            <a:endParaRPr lang="en-GB" sz="4000" dirty="0"/>
          </a:p>
        </p:txBody>
      </p:sp>
      <p:sp>
        <p:nvSpPr>
          <p:cNvPr id="3" name="Content Placeholder 2">
            <a:extLst>
              <a:ext uri="{FF2B5EF4-FFF2-40B4-BE49-F238E27FC236}">
                <a16:creationId xmlns:a16="http://schemas.microsoft.com/office/drawing/2014/main" id="{E2823E56-CFDC-93D1-F91E-35DE519304EF}"/>
              </a:ext>
            </a:extLst>
          </p:cNvPr>
          <p:cNvSpPr>
            <a:spLocks noGrp="1"/>
          </p:cNvSpPr>
          <p:nvPr>
            <p:ph idx="1"/>
          </p:nvPr>
        </p:nvSpPr>
        <p:spPr>
          <a:xfrm>
            <a:off x="0" y="1266093"/>
            <a:ext cx="12599988" cy="5933219"/>
          </a:xfrm>
        </p:spPr>
        <p:txBody>
          <a:bodyPr>
            <a:normAutofit/>
          </a:bodyPr>
          <a:lstStyle/>
          <a:p>
            <a:r>
              <a:rPr lang="en-GB" sz="2000" dirty="0">
                <a:latin typeface="Arial" panose="020B0604020202020204" pitchFamily="34" charset="0"/>
                <a:cs typeface="Arial" panose="020B0604020202020204" pitchFamily="34" charset="0"/>
              </a:rPr>
              <a:t>Conditional statements can be used with lambda functions.</a:t>
            </a:r>
          </a:p>
          <a:p>
            <a:r>
              <a:rPr lang="en-GB" sz="2000" dirty="0">
                <a:latin typeface="Arial" panose="020B0604020202020204" pitchFamily="34" charset="0"/>
                <a:cs typeface="Arial" panose="020B0604020202020204" pitchFamily="34" charset="0"/>
              </a:rPr>
              <a:t>When using conditional statements in lambdas, the if-else pair is necessary. Both cases need to be covered, otherwise, the lambda will throw an error.</a:t>
            </a:r>
          </a:p>
          <a:p>
            <a:r>
              <a:rPr lang="en-GB" sz="2000" dirty="0">
                <a:latin typeface="Arial" panose="020B0604020202020204" pitchFamily="34" charset="0"/>
                <a:cs typeface="Arial" panose="020B0604020202020204" pitchFamily="34" charset="0"/>
              </a:rPr>
              <a:t>Example 3: Compare = lambda num: “high” if num &gt; 50 else “low”</a:t>
            </a:r>
          </a:p>
          <a:p>
            <a:r>
              <a:rPr lang="en-GB" sz="2000" dirty="0">
                <a:latin typeface="Arial" panose="020B0604020202020204" pitchFamily="34" charset="0"/>
                <a:cs typeface="Arial" panose="020B0604020202020204" pitchFamily="34" charset="0"/>
              </a:rPr>
              <a:t>print(compare(60))</a:t>
            </a:r>
          </a:p>
          <a:p>
            <a:r>
              <a:rPr lang="en-GB" sz="2000" dirty="0">
                <a:latin typeface="Arial" panose="020B0604020202020204" pitchFamily="34" charset="0"/>
                <a:cs typeface="Arial" panose="020B0604020202020204" pitchFamily="34" charset="0"/>
              </a:rPr>
              <a:t>Output = high.</a:t>
            </a:r>
          </a:p>
          <a:p>
            <a:r>
              <a:rPr lang="en-GB" sz="2000" dirty="0">
                <a:latin typeface="Arial" panose="020B0604020202020204" pitchFamily="34" charset="0"/>
                <a:cs typeface="Arial" panose="020B0604020202020204" pitchFamily="34" charset="0"/>
              </a:rPr>
              <a:t>Example 4: </a:t>
            </a:r>
            <a:r>
              <a:rPr lang="sv-SE" sz="2000" dirty="0">
                <a:latin typeface="Arial" panose="020B0604020202020204" pitchFamily="34" charset="0"/>
                <a:cs typeface="Arial" panose="020B0604020202020204" pitchFamily="34" charset="0"/>
              </a:rPr>
              <a:t>ivan = lambda n:n*ivan(n-1) if n&gt;1 else 1</a:t>
            </a:r>
          </a:p>
          <a:p>
            <a:r>
              <a:rPr lang="sv-SE" sz="2000" dirty="0">
                <a:latin typeface="Arial" panose="020B0604020202020204" pitchFamily="34" charset="0"/>
                <a:cs typeface="Arial" panose="020B0604020202020204" pitchFamily="34" charset="0"/>
              </a:rPr>
              <a:t>print(ivan(5))</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Output: 120</a:t>
            </a:r>
          </a:p>
          <a:p>
            <a:pPr algn="l"/>
            <a:r>
              <a:rPr lang="en-US" sz="2000" b="0" i="0" u="none" strike="noStrike" baseline="0" dirty="0">
                <a:latin typeface="Arial" panose="020B0604020202020204" pitchFamily="34" charset="0"/>
                <a:cs typeface="Arial" panose="020B0604020202020204" pitchFamily="34" charset="0"/>
              </a:rPr>
              <a:t>Example 5: number_list = range(-5, 5)</a:t>
            </a:r>
          </a:p>
          <a:p>
            <a:pPr algn="l"/>
            <a:r>
              <a:rPr lang="en-US" sz="2000" b="0" i="0" u="none" strike="noStrike" baseline="0" dirty="0">
                <a:latin typeface="Arial" panose="020B0604020202020204" pitchFamily="34" charset="0"/>
                <a:cs typeface="Arial" panose="020B0604020202020204" pitchFamily="34" charset="0"/>
              </a:rPr>
              <a:t>less_than_zero = list(filter(</a:t>
            </a:r>
            <a:r>
              <a:rPr lang="en-US" sz="2000" b="1" i="0" u="none" strike="noStrike" baseline="0" dirty="0">
                <a:latin typeface="Arial" panose="020B0604020202020204" pitchFamily="34" charset="0"/>
                <a:cs typeface="Arial" panose="020B0604020202020204" pitchFamily="34" charset="0"/>
              </a:rPr>
              <a:t>lambda </a:t>
            </a:r>
            <a:r>
              <a:rPr lang="en-US" sz="2000" b="0" i="0" u="none" strike="noStrike" baseline="0" dirty="0">
                <a:latin typeface="Arial" panose="020B0604020202020204" pitchFamily="34" charset="0"/>
                <a:cs typeface="Arial" panose="020B0604020202020204" pitchFamily="34" charset="0"/>
              </a:rPr>
              <a:t>x: x &lt; 0, number_list))</a:t>
            </a:r>
          </a:p>
          <a:p>
            <a:pPr algn="l"/>
            <a:r>
              <a:rPr lang="en-GB" sz="2000" b="0" i="0" u="none" strike="noStrike" baseline="0" dirty="0">
                <a:latin typeface="Arial" panose="020B0604020202020204" pitchFamily="34" charset="0"/>
                <a:cs typeface="Arial" panose="020B0604020202020204" pitchFamily="34" charset="0"/>
              </a:rPr>
              <a:t>print(less_than_zero) , Output = [-5,-4,-3,-2,-1]</a:t>
            </a:r>
            <a:endParaRPr lang="en-GB" sz="2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83418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9748-5BA3-BE7B-BCEA-DCB27AFDE287}"/>
              </a:ext>
            </a:extLst>
          </p:cNvPr>
          <p:cNvSpPr>
            <a:spLocks noGrp="1"/>
          </p:cNvSpPr>
          <p:nvPr>
            <p:ph type="title"/>
          </p:nvPr>
        </p:nvSpPr>
        <p:spPr>
          <a:xfrm>
            <a:off x="0" y="1"/>
            <a:ext cx="12599988" cy="103749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LAMBDA FUNCTIONS cont.</a:t>
            </a:r>
            <a:endParaRPr lang="en-GB" sz="4000" dirty="0"/>
          </a:p>
        </p:txBody>
      </p:sp>
      <p:sp>
        <p:nvSpPr>
          <p:cNvPr id="3" name="Content Placeholder 2">
            <a:extLst>
              <a:ext uri="{FF2B5EF4-FFF2-40B4-BE49-F238E27FC236}">
                <a16:creationId xmlns:a16="http://schemas.microsoft.com/office/drawing/2014/main" id="{427522AE-2DC4-A8F7-11E5-25B9FB274C4D}"/>
              </a:ext>
            </a:extLst>
          </p:cNvPr>
          <p:cNvSpPr>
            <a:spLocks noGrp="1"/>
          </p:cNvSpPr>
          <p:nvPr>
            <p:ph idx="1"/>
          </p:nvPr>
        </p:nvSpPr>
        <p:spPr>
          <a:xfrm>
            <a:off x="0" y="1037493"/>
            <a:ext cx="12599988" cy="6161819"/>
          </a:xfrm>
        </p:spPr>
        <p:txBody>
          <a:bodyPr>
            <a:normAutofit/>
          </a:bodyPr>
          <a:lstStyle/>
          <a:p>
            <a:pPr marL="0">
              <a:lnSpc>
                <a:spcPct val="107000"/>
              </a:lnSpc>
              <a:spcBef>
                <a:spcPts val="0"/>
              </a:spcBef>
              <a:spcAft>
                <a:spcPts val="800"/>
              </a:spcAft>
            </a:pPr>
            <a:r>
              <a:rPr lang="en-GB" sz="2000" dirty="0">
                <a:latin typeface="Arial" panose="020B0604020202020204" pitchFamily="34" charset="0"/>
                <a:cs typeface="Arial" panose="020B0604020202020204" pitchFamily="34" charset="0"/>
              </a:rPr>
              <a:t>Lambdas are really useful when a function requires another function as its argument.</a:t>
            </a: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l = [1,2,3,4,5]</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result = list(map(lambda num1: num1**2, l))</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print(result)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[1,4,9,16,25]</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Lambda with filter function</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l = [100, 115, 120, 125, 130, 140]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result = list(filter(lambda num: num%2==0, l))</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print(result)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[100, 120, 130, 140]</a:t>
            </a:r>
          </a:p>
          <a:p>
            <a:pPr marL="0">
              <a:lnSpc>
                <a:spcPct val="107000"/>
              </a:lnSpc>
              <a:spcBef>
                <a:spcPts val="0"/>
              </a:spcBef>
              <a:spcAft>
                <a:spcPts val="800"/>
              </a:spcAft>
            </a:pP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Lambda functions are small, anonymous functions defined with the lambda keyword. They are useful for short, inline expressions that don't need a separate function definition, improving code readability and conciseness.</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9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17223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E8F4-2D16-1098-C8B2-352BBD378340}"/>
              </a:ext>
            </a:extLst>
          </p:cNvPr>
          <p:cNvSpPr>
            <a:spLocks noGrp="1"/>
          </p:cNvSpPr>
          <p:nvPr>
            <p:ph type="title"/>
          </p:nvPr>
        </p:nvSpPr>
        <p:spPr>
          <a:xfrm>
            <a:off x="0" y="0"/>
            <a:ext cx="12599988" cy="127488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INTRODUCTION cont.</a:t>
            </a:r>
            <a:endParaRPr lang="en-GB" sz="4000" dirty="0"/>
          </a:p>
        </p:txBody>
      </p:sp>
      <p:sp>
        <p:nvSpPr>
          <p:cNvPr id="3" name="Content Placeholder 2">
            <a:extLst>
              <a:ext uri="{FF2B5EF4-FFF2-40B4-BE49-F238E27FC236}">
                <a16:creationId xmlns:a16="http://schemas.microsoft.com/office/drawing/2014/main" id="{7689FC2E-63D7-2F13-F828-6A1AE663175A}"/>
              </a:ext>
            </a:extLst>
          </p:cNvPr>
          <p:cNvSpPr>
            <a:spLocks noGrp="1"/>
          </p:cNvSpPr>
          <p:nvPr>
            <p:ph idx="1"/>
          </p:nvPr>
        </p:nvSpPr>
        <p:spPr>
          <a:xfrm>
            <a:off x="0" y="1274885"/>
            <a:ext cx="12599988" cy="5924428"/>
          </a:xfrm>
        </p:spPr>
        <p:txBody>
          <a:bodyPr>
            <a:normAutofit/>
          </a:bodyPr>
          <a:lstStyle/>
          <a:p>
            <a:r>
              <a:rPr lang="en-US" sz="2200" b="0" i="0" dirty="0">
                <a:solidFill>
                  <a:srgbClr val="374151"/>
                </a:solidFill>
                <a:effectLst/>
                <a:latin typeface="Arial" panose="020B0604020202020204" pitchFamily="34" charset="0"/>
                <a:cs typeface="Arial" panose="020B0604020202020204" pitchFamily="34" charset="0"/>
              </a:rPr>
              <a:t>Application software is created to address the needs and requirements of users, enabling them to complete various tasks efficiently</a:t>
            </a:r>
          </a:p>
          <a:p>
            <a:endParaRPr lang="en-US" sz="2200" dirty="0">
              <a:solidFill>
                <a:srgbClr val="374151"/>
              </a:solidFill>
              <a:latin typeface="Arial" panose="020B0604020202020204" pitchFamily="34" charset="0"/>
              <a:ea typeface="Times New Roman" panose="02020603050405020304" pitchFamily="18" charset="0"/>
              <a:cs typeface="Arial" panose="020B0604020202020204" pitchFamily="34" charset="0"/>
            </a:endParaRPr>
          </a:p>
          <a:p>
            <a:r>
              <a:rPr lang="en-GB" sz="2200" dirty="0">
                <a:solidFill>
                  <a:srgbClr val="2D3748"/>
                </a:solidFill>
                <a:effectLst/>
                <a:latin typeface="Arial" panose="020B0604020202020204" pitchFamily="34" charset="0"/>
                <a:ea typeface="Times New Roman" panose="02020603050405020304" pitchFamily="18" charset="0"/>
                <a:cs typeface="Arial" panose="020B0604020202020204" pitchFamily="34" charset="0"/>
              </a:rPr>
              <a:t>Software can be created by computer programmers using programming languages, such as C++, Java, or Python, and is usually stored on a computer’s hard drive or other storage device. It can be installed, updated, and removed as needed, and may be distributed through various methods, such as physical media, downloads from the internet, or network installations.</a:t>
            </a:r>
            <a:endParaRPr lang="en-GB" sz="2200" dirty="0">
              <a:effectLst/>
              <a:latin typeface="Arial" panose="020B0604020202020204" pitchFamily="34" charset="0"/>
              <a:ea typeface="Times New Roman" panose="02020603050405020304" pitchFamily="18" charset="0"/>
              <a:cs typeface="Arial" panose="020B0604020202020204" pitchFamily="34" charset="0"/>
            </a:endParaRPr>
          </a:p>
          <a:p>
            <a:endParaRPr lang="en-GB" sz="3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09596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9DE6-948C-8A9D-C716-97772593D757}"/>
              </a:ext>
            </a:extLst>
          </p:cNvPr>
          <p:cNvSpPr>
            <a:spLocks noGrp="1"/>
          </p:cNvSpPr>
          <p:nvPr>
            <p:ph type="title"/>
          </p:nvPr>
        </p:nvSpPr>
        <p:spPr>
          <a:xfrm>
            <a:off x="0" y="1"/>
            <a:ext cx="12599988" cy="152986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PURPOSE OF FUNCTIONS</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6EC41-5EF1-A8F1-F1C4-BF329D7BB874}"/>
              </a:ext>
            </a:extLst>
          </p:cNvPr>
          <p:cNvSpPr>
            <a:spLocks noGrp="1"/>
          </p:cNvSpPr>
          <p:nvPr>
            <p:ph idx="1"/>
          </p:nvPr>
        </p:nvSpPr>
        <p:spPr>
          <a:xfrm>
            <a:off x="0" y="1529863"/>
            <a:ext cx="12599988" cy="5669449"/>
          </a:xfrm>
        </p:spPr>
        <p:txBody>
          <a:bodyPr/>
          <a:lstStyle/>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Reduced code duplication: Imagine writing the same block of code in multiple places in your program. This is not only tedious but also error prone. Functions allow you to encapsulate that code in a single, reusable block, which you can then call from anywhere in your program. This way, if you need to make changes to the code, you only need to modify the function definition, and those changes will automatically be reflected everywhere it's used.</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Improved readability and maintainability: Large programs with repeated code can become difficult to understand and maintain. By using functions, you break down the program into smaller, more manageable pieces with clear purpose. This makes it easier to understand what each part of the program does and how it interacts with other parts.</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Promotes modularity and flexibility: Functions allow you to modularize your code, separating it into independent units that can be easily tested and reused. This makes your program more flexible and adaptable to future changes. You can easily add or remove functionalities by adding or removing functions without affecting the rest of the program.</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3776607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D3E9-3657-AE99-362D-C55284DD3BC6}"/>
              </a:ext>
            </a:extLst>
          </p:cNvPr>
          <p:cNvSpPr>
            <a:spLocks noGrp="1"/>
          </p:cNvSpPr>
          <p:nvPr>
            <p:ph type="title"/>
          </p:nvPr>
        </p:nvSpPr>
        <p:spPr>
          <a:xfrm>
            <a:off x="0" y="0"/>
            <a:ext cx="12599988" cy="1043609"/>
          </a:xfrm>
          <a:solidFill>
            <a:srgbClr val="FFFF00"/>
          </a:solidFill>
        </p:spPr>
        <p:txBody>
          <a:bodyPr>
            <a:normAutofit fontScale="90000"/>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IMPACT OF ENCOUNTERING RETURN WITHIN A FUNCTION</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50F7D73-49D2-B4C4-593A-9D3F6C653D36}"/>
              </a:ext>
            </a:extLst>
          </p:cNvPr>
          <p:cNvSpPr>
            <a:spLocks noGrp="1"/>
          </p:cNvSpPr>
          <p:nvPr>
            <p:ph idx="1"/>
          </p:nvPr>
        </p:nvSpPr>
        <p:spPr>
          <a:xfrm>
            <a:off x="0" y="1043609"/>
            <a:ext cx="12599988" cy="6155704"/>
          </a:xfrm>
        </p:spPr>
        <p:txBody>
          <a:bodyPr>
            <a:noAutofit/>
          </a:bodyPr>
          <a:lstStyle/>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Immediate termination: Once a function encounters a return statement, its execution stops regardless of where it occurs within the function body. This applies even if there are lines of code following the return statement.</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Control flow transfer: When a function returns, it exits its own scope and transfers control back to the caller. This typically means returning to the line of code that called the function.</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Optional return value: return can be used with or without an expression. If used with an expression, the value of that expression becomes the return value and is made available to the caller. If used without an expression, the function simply exits and returns None by default.</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return can be used as a way to handle exceptional situations within a function by returning specific error codes or messages.</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Multiple return statements: You can have multiple return statements within a function, placed at different points. The first return encountered will trigger the immediate termination and control flow transfer, regardless of subsequent return statements</a:t>
            </a:r>
          </a:p>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return within loops or conditional blocks: If return is encountered within a loop (e.g., for or while) or a conditional block (e.g., if or else), it only terminates the immediate loop or block. </a:t>
            </a:r>
          </a:p>
          <a:p>
            <a:r>
              <a:rPr lang="en-GB" sz="2000" dirty="0">
                <a:solidFill>
                  <a:srgbClr val="2D2F31"/>
                </a:solidFill>
                <a:latin typeface="Arial" panose="020B0604020202020204" pitchFamily="34" charset="0"/>
                <a:cs typeface="Arial" panose="020B0604020202020204" pitchFamily="34" charset="0"/>
              </a:rPr>
              <a:t>A function should by default ends with return, but if a function ends with print, the output will be displayed on the console and none will also be displayed because the function did not end with return and the return does not have a value.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327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D3E9-3657-AE99-362D-C55284DD3BC6}"/>
              </a:ext>
            </a:extLst>
          </p:cNvPr>
          <p:cNvSpPr>
            <a:spLocks noGrp="1"/>
          </p:cNvSpPr>
          <p:nvPr>
            <p:ph type="title"/>
          </p:nvPr>
        </p:nvSpPr>
        <p:spPr>
          <a:xfrm>
            <a:off x="0" y="1"/>
            <a:ext cx="12599988" cy="769248"/>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RETURN STATEMENT</a:t>
            </a:r>
            <a:endParaRPr lang="en-GB" sz="4000" b="1" dirty="0">
              <a:solidFill>
                <a:srgbClr val="00B050"/>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ED40D736-38B7-2B01-30CA-46E6042040DB}"/>
              </a:ext>
            </a:extLst>
          </p:cNvPr>
          <p:cNvSpPr>
            <a:spLocks noGrp="1" noChangeArrowheads="1"/>
          </p:cNvSpPr>
          <p:nvPr>
            <p:ph idx="1"/>
          </p:nvPr>
        </p:nvSpPr>
        <p:spPr bwMode="auto">
          <a:xfrm>
            <a:off x="180870" y="769248"/>
            <a:ext cx="12007781"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primary purpose of the return statement in a function is to </a:t>
            </a:r>
            <a:r>
              <a:rPr kumimoji="0" lang="en-GB"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send a value back to the caller</a:t>
            </a: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and terminate the function's execution. When a function reaches a return statement, it immediately stops executing and returns the specified value</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Returning a Value</a:t>
            </a: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The return statement allows a function to pass computed value data back to the part of the program that called it</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Terminating Execution</a:t>
            </a: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Once return is encountered, the function stops executing further instructions.</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Returning Multiple Values</a:t>
            </a: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In Python, a function can return multiple values as a tuple.</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Default Return Value</a:t>
            </a: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If a function does not have a return statement, it implicitly returns None</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def add(a, b):</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return a + b  # Returns the sum of a and b</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result = add(5, 3)  # Function call</a:t>
            </a: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print(result)  # Output: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Function Definition (add) – This defines the function but does not execute it</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latin typeface="Arial" panose="020B0604020202020204" pitchFamily="34" charset="0"/>
                <a:cs typeface="Arial" panose="020B0604020202020204" pitchFamily="34" charset="0"/>
              </a:rPr>
              <a:t>Function call(add(5,3)) – This is where the function is executed. This line calls the function and its therefore the caller.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Return value (return </a:t>
            </a:r>
            <a:r>
              <a:rPr kumimoji="0" lang="en-GB"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a+b</a:t>
            </a:r>
            <a:r>
              <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The function processes the input and returns 8 to the caller</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latin typeface="Arial" panose="020B0604020202020204" pitchFamily="34" charset="0"/>
                <a:cs typeface="Arial" panose="020B0604020202020204" pitchFamily="34" charset="0"/>
              </a:rPr>
              <a:t>Variable result, stores the Return value – The caller assigns the returned value to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Printing the Result – print(result) displays 8 on the screen</a:t>
            </a:r>
          </a:p>
          <a:p>
            <a:pPr marL="0" indent="0" defTabSz="914400" eaLnBrk="0" fontAlgn="base" hangingPunct="0">
              <a:lnSpc>
                <a:spcPct val="100000"/>
              </a:lnSpc>
              <a:spcBef>
                <a:spcPct val="0"/>
              </a:spcBef>
              <a:spcAft>
                <a:spcPct val="0"/>
              </a:spcAft>
              <a:buNone/>
            </a:pPr>
            <a:r>
              <a:rPr lang="en-GB" sz="2000" kern="100" dirty="0">
                <a:solidFill>
                  <a:srgbClr val="303141"/>
                </a:solidFill>
                <a:effectLst/>
                <a:latin typeface="Arial" panose="020B0604020202020204" pitchFamily="34" charset="0"/>
                <a:ea typeface="Calibri" panose="020F0502020204030204" pitchFamily="34" charset="0"/>
                <a:cs typeface="Arial" panose="020B0604020202020204" pitchFamily="34" charset="0"/>
              </a:rPr>
              <a:t>The `return` statement in a function is used to exit the function and optionally pass a value back to the caller.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9134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9DE6-948C-8A9D-C716-97772593D757}"/>
              </a:ext>
            </a:extLst>
          </p:cNvPr>
          <p:cNvSpPr>
            <a:spLocks noGrp="1"/>
          </p:cNvSpPr>
          <p:nvPr>
            <p:ph type="title"/>
          </p:nvPr>
        </p:nvSpPr>
        <p:spPr>
          <a:xfrm>
            <a:off x="0" y="1"/>
            <a:ext cx="12599988" cy="75362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RETURN STATEMENT cont.</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6EC41-5EF1-A8F1-F1C4-BF329D7BB874}"/>
              </a:ext>
            </a:extLst>
          </p:cNvPr>
          <p:cNvSpPr>
            <a:spLocks noGrp="1"/>
          </p:cNvSpPr>
          <p:nvPr>
            <p:ph idx="1"/>
          </p:nvPr>
        </p:nvSpPr>
        <p:spPr>
          <a:xfrm>
            <a:off x="0" y="753626"/>
            <a:ext cx="12599988" cy="6445687"/>
          </a:xfrm>
        </p:spPr>
        <p:txBody>
          <a:bodyPr/>
          <a:lstStyle/>
          <a:p>
            <a:pPr>
              <a:lnSpc>
                <a:spcPct val="107000"/>
              </a:lnSpc>
              <a:spcAft>
                <a:spcPts val="800"/>
              </a:spcAft>
            </a:pPr>
            <a:r>
              <a:rPr lang="en-GB" sz="1600" kern="100" dirty="0">
                <a:effectLst/>
                <a:latin typeface="Arial" panose="020B0604020202020204" pitchFamily="34" charset="0"/>
                <a:ea typeface="Calibri" panose="020F0502020204030204" pitchFamily="34" charset="0"/>
                <a:cs typeface="Arial" panose="020B0604020202020204" pitchFamily="34" charset="0"/>
              </a:rPr>
              <a:t>the </a:t>
            </a:r>
            <a:r>
              <a:rPr lang="en-GB" sz="1600" b="1" kern="100" dirty="0">
                <a:effectLst/>
                <a:latin typeface="Arial" panose="020B0604020202020204" pitchFamily="34" charset="0"/>
                <a:ea typeface="Calibri" panose="020F0502020204030204" pitchFamily="34" charset="0"/>
                <a:cs typeface="Arial" panose="020B0604020202020204" pitchFamily="34" charset="0"/>
              </a:rPr>
              <a:t>caller</a:t>
            </a:r>
            <a:r>
              <a:rPr lang="en-GB" sz="1600" kern="100" dirty="0">
                <a:effectLst/>
                <a:latin typeface="Arial" panose="020B0604020202020204" pitchFamily="34" charset="0"/>
                <a:ea typeface="Calibri" panose="020F0502020204030204" pitchFamily="34" charset="0"/>
                <a:cs typeface="Arial" panose="020B0604020202020204" pitchFamily="34" charset="0"/>
              </a:rPr>
              <a:t> is: result = add(5, 3)</a:t>
            </a:r>
          </a:p>
          <a:p>
            <a:r>
              <a:rPr lang="en-GB" sz="1600" dirty="0">
                <a:effectLst/>
                <a:latin typeface="Arial" panose="020B0604020202020204" pitchFamily="34" charset="0"/>
                <a:ea typeface="Calibri" panose="020F0502020204030204" pitchFamily="34" charset="0"/>
                <a:cs typeface="Arial" panose="020B0604020202020204" pitchFamily="34" charset="0"/>
              </a:rPr>
              <a:t>The terms </a:t>
            </a:r>
            <a:r>
              <a:rPr lang="en-GB" sz="1600" b="1" dirty="0">
                <a:effectLst/>
                <a:latin typeface="Arial" panose="020B0604020202020204" pitchFamily="34" charset="0"/>
                <a:ea typeface="Calibri" panose="020F0502020204030204" pitchFamily="34" charset="0"/>
                <a:cs typeface="Arial" panose="020B0604020202020204" pitchFamily="34" charset="0"/>
              </a:rPr>
              <a:t>function parameter</a:t>
            </a:r>
            <a:r>
              <a:rPr lang="en-GB" sz="1600" dirty="0">
                <a:effectLst/>
                <a:latin typeface="Arial" panose="020B0604020202020204" pitchFamily="34" charset="0"/>
                <a:ea typeface="Calibri" panose="020F0502020204030204" pitchFamily="34" charset="0"/>
                <a:cs typeface="Arial" panose="020B0604020202020204" pitchFamily="34" charset="0"/>
              </a:rPr>
              <a:t> and </a:t>
            </a:r>
            <a:r>
              <a:rPr lang="en-GB" sz="1600" b="1" dirty="0">
                <a:effectLst/>
                <a:latin typeface="Arial" panose="020B0604020202020204" pitchFamily="34" charset="0"/>
                <a:ea typeface="Calibri" panose="020F0502020204030204" pitchFamily="34" charset="0"/>
                <a:cs typeface="Arial" panose="020B0604020202020204" pitchFamily="34" charset="0"/>
              </a:rPr>
              <a:t>function argument</a:t>
            </a:r>
            <a:r>
              <a:rPr lang="en-GB" sz="1600" dirty="0">
                <a:effectLst/>
                <a:latin typeface="Arial" panose="020B0604020202020204" pitchFamily="34" charset="0"/>
                <a:ea typeface="Calibri" panose="020F0502020204030204" pitchFamily="34" charset="0"/>
                <a:cs typeface="Arial" panose="020B0604020202020204" pitchFamily="34" charset="0"/>
              </a:rPr>
              <a:t> are related but used in different contexts</a:t>
            </a:r>
          </a:p>
          <a:p>
            <a:r>
              <a:rPr lang="en-GB" sz="1600" kern="100" dirty="0">
                <a:effectLst/>
                <a:latin typeface="Arial" panose="020B0604020202020204" pitchFamily="34" charset="0"/>
                <a:ea typeface="Calibri" panose="020F0502020204030204" pitchFamily="34" charset="0"/>
                <a:cs typeface="Arial" panose="020B0604020202020204" pitchFamily="34" charset="0"/>
              </a:rPr>
              <a:t># Function Definition (Uses Parameters)</a:t>
            </a:r>
          </a:p>
          <a:p>
            <a:r>
              <a:rPr lang="en-GB" sz="1600" kern="100" dirty="0">
                <a:effectLst/>
                <a:latin typeface="Arial" panose="020B0604020202020204" pitchFamily="34" charset="0"/>
                <a:ea typeface="Calibri" panose="020F0502020204030204" pitchFamily="34" charset="0"/>
                <a:cs typeface="Arial" panose="020B0604020202020204" pitchFamily="34" charset="0"/>
              </a:rPr>
              <a:t>def greet(name):  </a:t>
            </a:r>
          </a:p>
          <a:p>
            <a:pPr marL="472516" lvl="1" indent="0">
              <a:buNone/>
            </a:pPr>
            <a:r>
              <a:rPr lang="en-GB" sz="1600" dirty="0">
                <a:effectLst/>
                <a:latin typeface="Arial" panose="020B0604020202020204" pitchFamily="34" charset="0"/>
                <a:ea typeface="Calibri" panose="020F0502020204030204" pitchFamily="34" charset="0"/>
                <a:cs typeface="Arial" panose="020B0604020202020204" pitchFamily="34" charset="0"/>
              </a:rPr>
              <a:t>print(</a:t>
            </a:r>
            <a:r>
              <a:rPr lang="en-GB" sz="1600" dirty="0" err="1">
                <a:effectLst/>
                <a:latin typeface="Arial" panose="020B0604020202020204" pitchFamily="34" charset="0"/>
                <a:ea typeface="Calibri" panose="020F0502020204030204" pitchFamily="34" charset="0"/>
                <a:cs typeface="Arial" panose="020B0604020202020204" pitchFamily="34" charset="0"/>
              </a:rPr>
              <a:t>f"Hello</a:t>
            </a:r>
            <a:r>
              <a:rPr lang="en-GB" sz="1600" dirty="0">
                <a:effectLst/>
                <a:latin typeface="Arial" panose="020B0604020202020204" pitchFamily="34" charset="0"/>
                <a:ea typeface="Calibri" panose="020F0502020204030204" pitchFamily="34" charset="0"/>
                <a:cs typeface="Arial" panose="020B0604020202020204" pitchFamily="34" charset="0"/>
              </a:rPr>
              <a:t>, {name}!“</a:t>
            </a:r>
          </a:p>
          <a:p>
            <a:r>
              <a:rPr lang="en-GB" sz="1600" kern="100" dirty="0">
                <a:effectLst/>
                <a:latin typeface="Arial" panose="020B0604020202020204" pitchFamily="34" charset="0"/>
                <a:ea typeface="Calibri" panose="020F0502020204030204" pitchFamily="34" charset="0"/>
                <a:cs typeface="Arial" panose="020B0604020202020204" pitchFamily="34" charset="0"/>
              </a:rPr>
              <a:t># Function Call (Uses Arguments)</a:t>
            </a:r>
          </a:p>
          <a:p>
            <a:r>
              <a:rPr lang="en-GB" sz="1600" kern="100" dirty="0">
                <a:effectLst/>
                <a:latin typeface="Arial" panose="020B0604020202020204" pitchFamily="34" charset="0"/>
                <a:ea typeface="Calibri" panose="020F0502020204030204" pitchFamily="34" charset="0"/>
                <a:cs typeface="Arial" panose="020B0604020202020204" pitchFamily="34" charset="0"/>
              </a:rPr>
              <a:t>greet("Alice")  # Passing "Alice" as an argument</a:t>
            </a:r>
          </a:p>
          <a:p>
            <a:r>
              <a:rPr lang="en-GB" sz="1600" dirty="0">
                <a:effectLst/>
                <a:latin typeface="Arial" panose="020B0604020202020204" pitchFamily="34" charset="0"/>
                <a:ea typeface="Calibri" panose="020F0502020204030204" pitchFamily="34" charset="0"/>
                <a:cs typeface="Arial" panose="020B0604020202020204" pitchFamily="34" charset="0"/>
              </a:rPr>
              <a:t>Parameter(name) – Defined inside the parenthesis of the function definition: def greet(name).</a:t>
            </a:r>
          </a:p>
          <a:p>
            <a:r>
              <a:rPr lang="en-GB" sz="1600" dirty="0">
                <a:effectLst/>
                <a:latin typeface="Arial" panose="020B0604020202020204" pitchFamily="34" charset="0"/>
                <a:ea typeface="Calibri" panose="020F0502020204030204" pitchFamily="34" charset="0"/>
                <a:cs typeface="Arial" panose="020B0604020202020204" pitchFamily="34" charset="0"/>
              </a:rPr>
              <a:t>Argument(“Alice”) – The actual value passed to the function during the function call: greet(“Alice”)</a:t>
            </a:r>
          </a:p>
          <a:p>
            <a:r>
              <a:rPr lang="en-GB" sz="1600" kern="100" dirty="0">
                <a:effectLst/>
                <a:latin typeface="Arial" panose="020B0604020202020204" pitchFamily="34" charset="0"/>
                <a:ea typeface="Calibri" panose="020F0502020204030204" pitchFamily="34" charset="0"/>
                <a:cs typeface="Arial" panose="020B0604020202020204" pitchFamily="34" charset="0"/>
              </a:rPr>
              <a:t>Multiple Parameters &amp; Arguments: A function can have multiple parameters, and you must pass the correct number of arguments when calling it.</a:t>
            </a:r>
          </a:p>
          <a:p>
            <a:r>
              <a:rPr lang="en-GB" sz="1600" kern="100" dirty="0">
                <a:effectLst/>
                <a:latin typeface="Arial" panose="020B0604020202020204" pitchFamily="34" charset="0"/>
                <a:ea typeface="Calibri" panose="020F0502020204030204" pitchFamily="34" charset="0"/>
                <a:cs typeface="Arial" panose="020B0604020202020204" pitchFamily="34" charset="0"/>
              </a:rPr>
              <a:t>def add(a, b):  # Parameters: a, b</a:t>
            </a:r>
          </a:p>
          <a:p>
            <a:pPr marL="472516" lvl="1" indent="0">
              <a:buNone/>
            </a:pPr>
            <a:r>
              <a:rPr lang="en-GB" sz="1600" dirty="0">
                <a:effectLst/>
                <a:latin typeface="Arial" panose="020B0604020202020204" pitchFamily="34" charset="0"/>
                <a:ea typeface="Calibri" panose="020F0502020204030204" pitchFamily="34" charset="0"/>
                <a:cs typeface="Arial" panose="020B0604020202020204" pitchFamily="34" charset="0"/>
              </a:rPr>
              <a:t>return a + b</a:t>
            </a:r>
          </a:p>
          <a:p>
            <a:r>
              <a:rPr lang="en-GB" sz="1600" kern="100" dirty="0">
                <a:effectLst/>
                <a:latin typeface="Arial" panose="020B0604020202020204" pitchFamily="34" charset="0"/>
                <a:ea typeface="Calibri" panose="020F0502020204030204" pitchFamily="34" charset="0"/>
                <a:cs typeface="Arial" panose="020B0604020202020204" pitchFamily="34" charset="0"/>
              </a:rPr>
              <a:t>result = add(5, 3)  # Arguments: 5, 3</a:t>
            </a:r>
          </a:p>
          <a:p>
            <a:r>
              <a:rPr lang="en-GB" sz="1600" kern="100" dirty="0">
                <a:effectLst/>
                <a:latin typeface="Arial" panose="020B0604020202020204" pitchFamily="34" charset="0"/>
                <a:ea typeface="Calibri" panose="020F0502020204030204" pitchFamily="34" charset="0"/>
                <a:cs typeface="Arial" panose="020B0604020202020204" pitchFamily="34" charset="0"/>
              </a:rPr>
              <a:t>print(result)  # Output: 8</a:t>
            </a:r>
          </a:p>
          <a:p>
            <a:r>
              <a:rPr lang="en-GB" sz="1600" b="1" kern="100" dirty="0">
                <a:effectLst/>
                <a:latin typeface="Arial" panose="020B0604020202020204" pitchFamily="34" charset="0"/>
                <a:ea typeface="Calibri" panose="020F0502020204030204" pitchFamily="34" charset="0"/>
                <a:cs typeface="Arial" panose="020B0604020202020204" pitchFamily="34" charset="0"/>
              </a:rPr>
              <a:t>Use parameters when defining a function</a:t>
            </a:r>
            <a:r>
              <a:rPr lang="en-GB" sz="1600" kern="100" dirty="0">
                <a:effectLst/>
                <a:latin typeface="Arial" panose="020B0604020202020204" pitchFamily="34" charset="0"/>
                <a:ea typeface="Calibri" panose="020F0502020204030204" pitchFamily="34" charset="0"/>
                <a:cs typeface="Arial" panose="020B0604020202020204" pitchFamily="34" charset="0"/>
              </a:rPr>
              <a:t> – They act as placeholders.</a:t>
            </a:r>
          </a:p>
          <a:p>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Use arguments when calling a function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They are the actual values passed.</a:t>
            </a:r>
          </a:p>
          <a:p>
            <a:r>
              <a:rPr lang="en-GB" sz="1600" kern="100" dirty="0">
                <a:effectLst/>
                <a:latin typeface="Arial" panose="020B0604020202020204" pitchFamily="34" charset="0"/>
                <a:ea typeface="Calibri" panose="020F0502020204030204" pitchFamily="34" charset="0"/>
                <a:cs typeface="Arial" panose="020B0604020202020204" pitchFamily="34" charset="0"/>
              </a:rPr>
              <a:t>Arguments must match the number and order of parameters unless using default values, *</a:t>
            </a:r>
            <a:r>
              <a:rPr lang="en-GB" sz="1600" kern="100" dirty="0" err="1">
                <a:effectLst/>
                <a:latin typeface="Arial" panose="020B0604020202020204" pitchFamily="34" charset="0"/>
                <a:ea typeface="Calibri" panose="020F0502020204030204" pitchFamily="34" charset="0"/>
                <a:cs typeface="Arial" panose="020B0604020202020204" pitchFamily="34" charset="0"/>
              </a:rPr>
              <a:t>args</a:t>
            </a:r>
            <a:r>
              <a:rPr lang="en-GB" sz="1600" kern="100" dirty="0">
                <a:effectLst/>
                <a:latin typeface="Arial" panose="020B0604020202020204" pitchFamily="34" charset="0"/>
                <a:ea typeface="Calibri" panose="020F0502020204030204" pitchFamily="34" charset="0"/>
                <a:cs typeface="Arial" panose="020B0604020202020204" pitchFamily="34" charset="0"/>
              </a:rPr>
              <a:t>, or **</a:t>
            </a:r>
            <a:r>
              <a:rPr lang="en-GB" sz="1600" kern="100" dirty="0" err="1">
                <a:effectLst/>
                <a:latin typeface="Arial" panose="020B0604020202020204" pitchFamily="34" charset="0"/>
                <a:ea typeface="Calibri" panose="020F0502020204030204" pitchFamily="34" charset="0"/>
                <a:cs typeface="Arial" panose="020B0604020202020204" pitchFamily="34" charset="0"/>
              </a:rPr>
              <a:t>kwargs</a:t>
            </a:r>
            <a:r>
              <a:rPr lang="en-GB" sz="1600" kern="100" dirty="0">
                <a:effectLst/>
                <a:latin typeface="Arial" panose="020B0604020202020204" pitchFamily="34" charset="0"/>
                <a:ea typeface="Calibri" panose="020F0502020204030204" pitchFamily="34" charset="0"/>
                <a:cs typeface="Arial" panose="020B0604020202020204" pitchFamily="34" charset="0"/>
              </a:rPr>
              <a:t>.</a:t>
            </a: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139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E954-DDED-CD83-264B-BD0CCE577A7F}"/>
              </a:ext>
            </a:extLst>
          </p:cNvPr>
          <p:cNvSpPr>
            <a:spLocks noGrp="1"/>
          </p:cNvSpPr>
          <p:nvPr>
            <p:ph type="title"/>
          </p:nvPr>
        </p:nvSpPr>
        <p:spPr>
          <a:xfrm>
            <a:off x="0" y="0"/>
            <a:ext cx="12599988" cy="139797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KEY WORDS</a:t>
            </a:r>
            <a:endParaRPr lang="en-GB" sz="4000" dirty="0"/>
          </a:p>
        </p:txBody>
      </p:sp>
      <p:sp>
        <p:nvSpPr>
          <p:cNvPr id="3" name="Content Placeholder 2">
            <a:extLst>
              <a:ext uri="{FF2B5EF4-FFF2-40B4-BE49-F238E27FC236}">
                <a16:creationId xmlns:a16="http://schemas.microsoft.com/office/drawing/2014/main" id="{7027B8CF-A8F1-EB6A-A261-D6C365B1BAE4}"/>
              </a:ext>
            </a:extLst>
          </p:cNvPr>
          <p:cNvSpPr>
            <a:spLocks noGrp="1"/>
          </p:cNvSpPr>
          <p:nvPr>
            <p:ph idx="1"/>
          </p:nvPr>
        </p:nvSpPr>
        <p:spPr>
          <a:xfrm>
            <a:off x="0" y="1397977"/>
            <a:ext cx="12599988" cy="5801336"/>
          </a:xfrm>
        </p:spPr>
        <p:txBody>
          <a:bodyPr>
            <a:normAutofit/>
          </a:bodyPr>
          <a:lstStyle/>
          <a:p>
            <a:pPr marL="0" marR="0">
              <a:spcAft>
                <a:spcPts val="0"/>
              </a:spcAft>
            </a:pPr>
            <a:r>
              <a:rPr lang="en-US" sz="2000" b="0" i="0" dirty="0">
                <a:solidFill>
                  <a:srgbClr val="374151"/>
                </a:solidFill>
                <a:effectLst/>
                <a:latin typeface="Arial" panose="020B0604020202020204" pitchFamily="34" charset="0"/>
                <a:cs typeface="Arial" panose="020B0604020202020204" pitchFamily="34" charset="0"/>
              </a:rPr>
              <a:t>In Python, keywords are reserved words that have special meanings and cannot be used as identifiers (names for variables, functions, classes, etc.) because they are part of the language's syntax. These keywords serve specific purposes in the language and play crucial roles in defining the structure and behavior of Python code</a:t>
            </a:r>
          </a:p>
          <a:p>
            <a:pPr marL="0" marR="0">
              <a:spcAft>
                <a:spcPts val="0"/>
              </a:spcAft>
            </a:pPr>
            <a:r>
              <a:rPr lang="en-US" sz="2000" dirty="0">
                <a:solidFill>
                  <a:srgbClr val="374151"/>
                </a:solidFill>
                <a:latin typeface="Arial" panose="020B0604020202020204" pitchFamily="34" charset="0"/>
                <a:ea typeface="Times New Roman" panose="02020603050405020304" pitchFamily="18" charset="0"/>
                <a:cs typeface="Arial" panose="020B0604020202020204" pitchFamily="34" charset="0"/>
              </a:rPr>
              <a:t>Python key words include the underlisted, and can be imported using the following command;</a:t>
            </a:r>
            <a:endParaRPr lang="en-GB" sz="2000" dirty="0">
              <a:solidFill>
                <a:srgbClr val="B4690E"/>
              </a:solidFill>
              <a:effectLst/>
              <a:latin typeface="Arial" panose="020B0604020202020204" pitchFamily="34" charset="0"/>
              <a:ea typeface="Times New Roman" panose="02020603050405020304" pitchFamily="18" charset="0"/>
              <a:cs typeface="Arial" panose="020B0604020202020204" pitchFamily="34" charset="0"/>
            </a:endParaRPr>
          </a:p>
          <a:p>
            <a:pPr marL="0" marR="0">
              <a:spcAft>
                <a:spcPts val="0"/>
              </a:spcAft>
            </a:pPr>
            <a:r>
              <a:rPr lang="en-GB" sz="2000" dirty="0">
                <a:solidFill>
                  <a:srgbClr val="B4690E"/>
                </a:solidFill>
                <a:effectLst/>
                <a:latin typeface="Arial" panose="020B0604020202020204" pitchFamily="34" charset="0"/>
                <a:ea typeface="Times New Roman" panose="02020603050405020304" pitchFamily="18" charset="0"/>
                <a:cs typeface="Arial" panose="020B0604020202020204" pitchFamily="34" charset="0"/>
              </a:rPr>
              <a:t>import</a:t>
            </a:r>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 keyword</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r>
              <a:rPr lang="en-US" sz="2000" dirty="0">
                <a:solidFill>
                  <a:srgbClr val="B4690E"/>
                </a:solidFill>
                <a:effectLst/>
                <a:latin typeface="Arial" panose="020B0604020202020204" pitchFamily="34" charset="0"/>
                <a:ea typeface="Calibri" panose="020F0502020204030204" pitchFamily="34" charset="0"/>
                <a:cs typeface="Arial" panose="020B0604020202020204" pitchFamily="34" charset="0"/>
              </a:rPr>
              <a:t>print</a:t>
            </a:r>
            <a:r>
              <a:rPr lang="en-US"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(keyword.kwlist)</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buNone/>
              <a:tabLst>
                <a:tab pos="457200" algn="l"/>
              </a:tabLst>
            </a:pPr>
            <a:r>
              <a:rPr lang="en-GB" sz="2000" dirty="0">
                <a:effectLst/>
                <a:latin typeface="Arial" panose="020B0604020202020204" pitchFamily="34" charset="0"/>
                <a:ea typeface="Times New Roman" panose="02020603050405020304" pitchFamily="18" charset="0"/>
                <a:cs typeface="Arial" panose="020B0604020202020204" pitchFamily="34" charset="0"/>
              </a:rPr>
              <a:t>'False', 'None', 'True', 'and', 'as', 'assert', 'async',</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buNone/>
              <a:tabLst>
                <a:tab pos="457200" algn="l"/>
              </a:tabLst>
            </a:pPr>
            <a:r>
              <a:rPr lang="en-GB" sz="2000" dirty="0">
                <a:effectLst/>
                <a:latin typeface="Arial" panose="020B0604020202020204" pitchFamily="34" charset="0"/>
                <a:ea typeface="Times New Roman" panose="02020603050405020304" pitchFamily="18" charset="0"/>
                <a:cs typeface="Arial" panose="020B0604020202020204" pitchFamily="34" charset="0"/>
              </a:rPr>
              <a:t>'await', 'break', 'class', 'continue', 'def', 'del', '</a:t>
            </a:r>
            <a:r>
              <a:rPr lang="en-GB" sz="2000" dirty="0" err="1">
                <a:effectLst/>
                <a:latin typeface="Arial" panose="020B0604020202020204" pitchFamily="34" charset="0"/>
                <a:ea typeface="Times New Roman" panose="02020603050405020304" pitchFamily="18" charset="0"/>
                <a:cs typeface="Arial" panose="020B0604020202020204" pitchFamily="34" charset="0"/>
              </a:rPr>
              <a:t>elif</a:t>
            </a:r>
            <a:r>
              <a:rPr lang="en-GB" sz="2000" dirty="0">
                <a:effectLst/>
                <a:latin typeface="Arial" panose="020B0604020202020204" pitchFamily="34" charset="0"/>
                <a:ea typeface="Times New Roman" panose="02020603050405020304" pitchFamily="18" charset="0"/>
                <a:cs typeface="Arial" panose="020B0604020202020204" pitchFamily="34" charset="0"/>
              </a:rPr>
              <a:t>',</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buNone/>
              <a:tabLst>
                <a:tab pos="457200" algn="l"/>
              </a:tabLst>
            </a:pPr>
            <a:r>
              <a:rPr lang="en-GB" sz="2000" dirty="0">
                <a:effectLst/>
                <a:latin typeface="Arial" panose="020B0604020202020204" pitchFamily="34" charset="0"/>
                <a:ea typeface="Times New Roman" panose="02020603050405020304" pitchFamily="18" charset="0"/>
                <a:cs typeface="Arial" panose="020B0604020202020204" pitchFamily="34" charset="0"/>
              </a:rPr>
              <a:t>'else', 'except', 'finally', 'for', 'from', 'global', 'if',</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buNone/>
              <a:tabLst>
                <a:tab pos="457200" algn="l"/>
              </a:tabLst>
            </a:pPr>
            <a:r>
              <a:rPr lang="en-GB" sz="2000" dirty="0">
                <a:effectLst/>
                <a:latin typeface="Arial" panose="020B0604020202020204" pitchFamily="34" charset="0"/>
                <a:ea typeface="Times New Roman" panose="02020603050405020304" pitchFamily="18" charset="0"/>
                <a:cs typeface="Arial" panose="020B0604020202020204" pitchFamily="34" charset="0"/>
              </a:rPr>
              <a:t>'import', 'in', 'is', 'lambda', 'nonlocal', 'not', 'or',</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buNone/>
              <a:tabLst>
                <a:tab pos="457200" algn="l"/>
              </a:tabLst>
            </a:pPr>
            <a:r>
              <a:rPr lang="en-GB" sz="2000" dirty="0">
                <a:effectLst/>
                <a:latin typeface="Arial" panose="020B0604020202020204" pitchFamily="34" charset="0"/>
                <a:ea typeface="Times New Roman" panose="02020603050405020304" pitchFamily="18" charset="0"/>
                <a:cs typeface="Arial" panose="020B0604020202020204" pitchFamily="34" charset="0"/>
              </a:rPr>
              <a:t>'pass', 'raise', 'return', 'try', 'while', 'with', 'yield'</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1694382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E954-DDED-CD83-264B-BD0CCE577A7F}"/>
              </a:ext>
            </a:extLst>
          </p:cNvPr>
          <p:cNvSpPr>
            <a:spLocks noGrp="1"/>
          </p:cNvSpPr>
          <p:nvPr>
            <p:ph type="title"/>
          </p:nvPr>
        </p:nvSpPr>
        <p:spPr>
          <a:xfrm>
            <a:off x="0" y="1"/>
            <a:ext cx="12599988" cy="109727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KEY WORDS cont.</a:t>
            </a:r>
            <a:endParaRPr lang="en-GB" sz="4000" dirty="0"/>
          </a:p>
        </p:txBody>
      </p:sp>
      <p:graphicFrame>
        <p:nvGraphicFramePr>
          <p:cNvPr id="8" name="Content Placeholder 7">
            <a:extLst>
              <a:ext uri="{FF2B5EF4-FFF2-40B4-BE49-F238E27FC236}">
                <a16:creationId xmlns:a16="http://schemas.microsoft.com/office/drawing/2014/main" id="{92CA36BF-D229-303D-E8B6-F08404F602E4}"/>
              </a:ext>
            </a:extLst>
          </p:cNvPr>
          <p:cNvGraphicFramePr>
            <a:graphicFrameLocks noGrp="1"/>
          </p:cNvGraphicFramePr>
          <p:nvPr>
            <p:ph idx="1"/>
            <p:extLst>
              <p:ext uri="{D42A27DB-BD31-4B8C-83A1-F6EECF244321}">
                <p14:modId xmlns:p14="http://schemas.microsoft.com/office/powerpoint/2010/main" val="449710537"/>
              </p:ext>
            </p:extLst>
          </p:nvPr>
        </p:nvGraphicFramePr>
        <p:xfrm>
          <a:off x="96715" y="1097281"/>
          <a:ext cx="12379570" cy="5949432"/>
        </p:xfrm>
        <a:graphic>
          <a:graphicData uri="http://schemas.openxmlformats.org/drawingml/2006/table">
            <a:tbl>
              <a:tblPr firstRow="1" firstCol="1" bandRow="1">
                <a:tableStyleId>{5C22544A-7EE6-4342-B048-85BDC9FD1C3A}</a:tableStyleId>
              </a:tblPr>
              <a:tblGrid>
                <a:gridCol w="2541025">
                  <a:extLst>
                    <a:ext uri="{9D8B030D-6E8A-4147-A177-3AD203B41FA5}">
                      <a16:colId xmlns:a16="http://schemas.microsoft.com/office/drawing/2014/main" val="2740524164"/>
                    </a:ext>
                  </a:extLst>
                </a:gridCol>
                <a:gridCol w="2541025">
                  <a:extLst>
                    <a:ext uri="{9D8B030D-6E8A-4147-A177-3AD203B41FA5}">
                      <a16:colId xmlns:a16="http://schemas.microsoft.com/office/drawing/2014/main" val="3205784503"/>
                    </a:ext>
                  </a:extLst>
                </a:gridCol>
                <a:gridCol w="7297520">
                  <a:extLst>
                    <a:ext uri="{9D8B030D-6E8A-4147-A177-3AD203B41FA5}">
                      <a16:colId xmlns:a16="http://schemas.microsoft.com/office/drawing/2014/main" val="4004041262"/>
                    </a:ext>
                  </a:extLst>
                </a:gridCol>
              </a:tblGrid>
              <a:tr h="450747">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Category</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Keyword</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Description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4071196756"/>
                  </a:ext>
                </a:extLst>
              </a:tr>
              <a:tr h="450747">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Control Flow</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if</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Conditional statement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1471671843"/>
                  </a:ext>
                </a:extLst>
              </a:tr>
              <a:tr h="319038">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elif</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Else-if condition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1196216508"/>
                  </a:ext>
                </a:extLst>
              </a:tr>
              <a:tr h="450747">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else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Alternative block in a conditional</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3044930558"/>
                  </a:ext>
                </a:extLst>
              </a:tr>
              <a:tr h="319038">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for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Looping construct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967120084"/>
                  </a:ext>
                </a:extLst>
              </a:tr>
              <a:tr h="319038">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while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indent="457200" algn="ctr">
                        <a:lnSpc>
                          <a:spcPct val="107000"/>
                        </a:lnSpc>
                        <a:spcAft>
                          <a:spcPts val="800"/>
                        </a:spcAft>
                      </a:pPr>
                      <a:r>
                        <a:rPr lang="en-GB" sz="2000" kern="100" dirty="0">
                          <a:effectLst/>
                          <a:latin typeface="Arial" panose="020B0604020202020204" pitchFamily="34" charset="0"/>
                          <a:cs typeface="Arial" panose="020B0604020202020204" pitchFamily="34" charset="0"/>
                        </a:rPr>
                        <a:t>Looping construct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3562298243"/>
                  </a:ext>
                </a:extLst>
              </a:tr>
              <a:tr h="319038">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break</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Exits the loop immediately</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2958246584"/>
                  </a:ext>
                </a:extLst>
              </a:tr>
              <a:tr h="450747">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continue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Skips to the next iteration of a loop</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2196444784"/>
                  </a:ext>
                </a:extLst>
              </a:tr>
              <a:tr h="450747">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pass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Placeholder that does nothing</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1198586137"/>
                  </a:ext>
                </a:extLst>
              </a:tr>
              <a:tr h="913149">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Function &amp; Class Definition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def</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Defines a function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1105519087"/>
                  </a:ext>
                </a:extLst>
              </a:tr>
              <a:tr h="450747">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return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Exits a function and returns a value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3950691491"/>
                  </a:ext>
                </a:extLst>
              </a:tr>
              <a:tr h="219543">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yield</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Returns a generator object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1662370638"/>
                  </a:ext>
                </a:extLst>
              </a:tr>
              <a:tr h="450747">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lambda</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Creates an anonymous function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4067621565"/>
                  </a:ext>
                </a:extLst>
              </a:tr>
              <a:tr h="219543">
                <a:tc>
                  <a:txBody>
                    <a:bodyPr/>
                    <a:lstStyle/>
                    <a:p>
                      <a:pPr algn="ctr">
                        <a:lnSpc>
                          <a:spcPct val="107000"/>
                        </a:lnSpc>
                        <a:spcAft>
                          <a:spcPts val="800"/>
                        </a:spcAft>
                      </a:pPr>
                      <a:r>
                        <a:rPr lang="en-GB" sz="1200" kern="100" dirty="0">
                          <a:effectLst/>
                        </a:rPr>
                        <a:t> </a:t>
                      </a: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class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Defines a class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41244" marR="41244" marT="0" marB="0">
                    <a:noFill/>
                  </a:tcPr>
                </a:tc>
                <a:extLst>
                  <a:ext uri="{0D108BD9-81ED-4DB2-BD59-A6C34878D82A}">
                    <a16:rowId xmlns:a16="http://schemas.microsoft.com/office/drawing/2014/main" val="3056929488"/>
                  </a:ext>
                </a:extLst>
              </a:tr>
            </a:tbl>
          </a:graphicData>
        </a:graphic>
      </p:graphicFrame>
    </p:spTree>
    <p:extLst>
      <p:ext uri="{BB962C8B-B14F-4D97-AF65-F5344CB8AC3E}">
        <p14:creationId xmlns:p14="http://schemas.microsoft.com/office/powerpoint/2010/main" val="371830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E954-DDED-CD83-264B-BD0CCE577A7F}"/>
              </a:ext>
            </a:extLst>
          </p:cNvPr>
          <p:cNvSpPr>
            <a:spLocks noGrp="1"/>
          </p:cNvSpPr>
          <p:nvPr>
            <p:ph type="title"/>
          </p:nvPr>
        </p:nvSpPr>
        <p:spPr>
          <a:xfrm>
            <a:off x="0" y="1"/>
            <a:ext cx="12599988" cy="110690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KEY WORDS cont.</a:t>
            </a:r>
            <a:endParaRPr lang="en-GB" sz="4000" dirty="0"/>
          </a:p>
        </p:txBody>
      </p:sp>
      <p:graphicFrame>
        <p:nvGraphicFramePr>
          <p:cNvPr id="8" name="Content Placeholder 7">
            <a:extLst>
              <a:ext uri="{FF2B5EF4-FFF2-40B4-BE49-F238E27FC236}">
                <a16:creationId xmlns:a16="http://schemas.microsoft.com/office/drawing/2014/main" id="{92CA36BF-D229-303D-E8B6-F08404F602E4}"/>
              </a:ext>
            </a:extLst>
          </p:cNvPr>
          <p:cNvGraphicFramePr>
            <a:graphicFrameLocks noGrp="1"/>
          </p:cNvGraphicFramePr>
          <p:nvPr>
            <p:ph idx="1"/>
            <p:extLst>
              <p:ext uri="{D42A27DB-BD31-4B8C-83A1-F6EECF244321}">
                <p14:modId xmlns:p14="http://schemas.microsoft.com/office/powerpoint/2010/main" val="2861727355"/>
              </p:ext>
            </p:extLst>
          </p:nvPr>
        </p:nvGraphicFramePr>
        <p:xfrm>
          <a:off x="96715" y="1397977"/>
          <a:ext cx="12379570" cy="5732584"/>
        </p:xfrm>
        <a:graphic>
          <a:graphicData uri="http://schemas.openxmlformats.org/drawingml/2006/table">
            <a:tbl>
              <a:tblPr firstRow="1" firstCol="1" bandRow="1">
                <a:tableStyleId>{5C22544A-7EE6-4342-B048-85BDC9FD1C3A}</a:tableStyleId>
              </a:tblPr>
              <a:tblGrid>
                <a:gridCol w="2541025">
                  <a:extLst>
                    <a:ext uri="{9D8B030D-6E8A-4147-A177-3AD203B41FA5}">
                      <a16:colId xmlns:a16="http://schemas.microsoft.com/office/drawing/2014/main" val="2740524164"/>
                    </a:ext>
                  </a:extLst>
                </a:gridCol>
                <a:gridCol w="2541025">
                  <a:extLst>
                    <a:ext uri="{9D8B030D-6E8A-4147-A177-3AD203B41FA5}">
                      <a16:colId xmlns:a16="http://schemas.microsoft.com/office/drawing/2014/main" val="3205784503"/>
                    </a:ext>
                  </a:extLst>
                </a:gridCol>
                <a:gridCol w="7297520">
                  <a:extLst>
                    <a:ext uri="{9D8B030D-6E8A-4147-A177-3AD203B41FA5}">
                      <a16:colId xmlns:a16="http://schemas.microsoft.com/office/drawing/2014/main" val="4004041262"/>
                    </a:ext>
                  </a:extLst>
                </a:gridCol>
              </a:tblGrid>
              <a:tr h="47978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4071196756"/>
                  </a:ext>
                </a:extLst>
              </a:tr>
              <a:tr h="47978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471671843"/>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96216508"/>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044930558"/>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967120084"/>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indent="457200"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562298243"/>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2958246584"/>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2196444784"/>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98586137"/>
                  </a:ext>
                </a:extLst>
              </a:tr>
              <a:tr h="97197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05519087"/>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950691491"/>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662370638"/>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4067621565"/>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056929488"/>
                  </a:ext>
                </a:extLst>
              </a:tr>
            </a:tbl>
          </a:graphicData>
        </a:graphic>
      </p:graphicFrame>
      <p:graphicFrame>
        <p:nvGraphicFramePr>
          <p:cNvPr id="3" name="Table 2">
            <a:extLst>
              <a:ext uri="{FF2B5EF4-FFF2-40B4-BE49-F238E27FC236}">
                <a16:creationId xmlns:a16="http://schemas.microsoft.com/office/drawing/2014/main" id="{47C1674F-AEA3-63BE-E6CC-F5E86662474B}"/>
              </a:ext>
            </a:extLst>
          </p:cNvPr>
          <p:cNvGraphicFramePr>
            <a:graphicFrameLocks noGrp="1"/>
          </p:cNvGraphicFramePr>
          <p:nvPr>
            <p:extLst>
              <p:ext uri="{D42A27DB-BD31-4B8C-83A1-F6EECF244321}">
                <p14:modId xmlns:p14="http://schemas.microsoft.com/office/powerpoint/2010/main" val="416294306"/>
              </p:ext>
            </p:extLst>
          </p:nvPr>
        </p:nvGraphicFramePr>
        <p:xfrm>
          <a:off x="123701" y="1106905"/>
          <a:ext cx="12379570" cy="6008078"/>
        </p:xfrm>
        <a:graphic>
          <a:graphicData uri="http://schemas.openxmlformats.org/drawingml/2006/table">
            <a:tbl>
              <a:tblPr firstRow="1" firstCol="1" bandRow="1">
                <a:tableStyleId>{5C22544A-7EE6-4342-B048-85BDC9FD1C3A}</a:tableStyleId>
              </a:tblPr>
              <a:tblGrid>
                <a:gridCol w="3033130">
                  <a:extLst>
                    <a:ext uri="{9D8B030D-6E8A-4147-A177-3AD203B41FA5}">
                      <a16:colId xmlns:a16="http://schemas.microsoft.com/office/drawing/2014/main" val="2487026743"/>
                    </a:ext>
                  </a:extLst>
                </a:gridCol>
                <a:gridCol w="2390936">
                  <a:extLst>
                    <a:ext uri="{9D8B030D-6E8A-4147-A177-3AD203B41FA5}">
                      <a16:colId xmlns:a16="http://schemas.microsoft.com/office/drawing/2014/main" val="33519659"/>
                    </a:ext>
                  </a:extLst>
                </a:gridCol>
                <a:gridCol w="6955504">
                  <a:extLst>
                    <a:ext uri="{9D8B030D-6E8A-4147-A177-3AD203B41FA5}">
                      <a16:colId xmlns:a16="http://schemas.microsoft.com/office/drawing/2014/main" val="1518003104"/>
                    </a:ext>
                  </a:extLst>
                </a:gridCol>
              </a:tblGrid>
              <a:tr h="305920">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Category</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Keyword</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Description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214502050"/>
                  </a:ext>
                </a:extLst>
              </a:tr>
              <a:tr h="451452">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Exception Handling</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try</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Starts a block to catch exceptions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704574448"/>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except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Catches exceptions in try block</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226517718"/>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finally</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Defines a block that always executes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050733707"/>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raise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Raises an exception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862499564"/>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assert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Debugging tool to check conditions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93837461"/>
                  </a:ext>
                </a:extLst>
              </a:tr>
              <a:tr h="635797">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Variable Scope &amp; Namespace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global</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Declares a global variable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082775829"/>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nonlocal</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Refers to a variable in an enclosing function scope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483815540"/>
                  </a:ext>
                </a:extLst>
              </a:tr>
              <a:tr h="305920">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Boolean &amp; None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True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Boolean value (1)</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004336413"/>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False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Boolean value (0)</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457008070"/>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None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Represents the absence of a value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627321462"/>
                  </a:ext>
                </a:extLst>
              </a:tr>
              <a:tr h="929949">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Logical &amp; Membership Operators</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and</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Logical AND operator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882312270"/>
                  </a:ext>
                </a:extLst>
              </a:tr>
              <a:tr h="326778">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or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tabLst>
                          <a:tab pos="297180" algn="l"/>
                        </a:tabLst>
                      </a:pPr>
                      <a:r>
                        <a:rPr lang="en-GB" sz="2000" kern="100" dirty="0">
                          <a:effectLst/>
                          <a:latin typeface="Arial" panose="020B0604020202020204" pitchFamily="34" charset="0"/>
                          <a:cs typeface="Arial" panose="020B0604020202020204" pitchFamily="34" charset="0"/>
                        </a:rPr>
                        <a:t>Logical OR operator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431145837"/>
                  </a:ext>
                </a:extLst>
              </a:tr>
              <a:tr h="305920">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not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Logical NOT operator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191352911"/>
                  </a:ext>
                </a:extLst>
              </a:tr>
              <a:tr h="269104">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in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indent="457200" algn="ctr">
                        <a:lnSpc>
                          <a:spcPct val="107000"/>
                        </a:lnSpc>
                        <a:spcAft>
                          <a:spcPts val="800"/>
                        </a:spcAft>
                      </a:pPr>
                      <a:r>
                        <a:rPr lang="en-GB" sz="2000" kern="100" dirty="0">
                          <a:effectLst/>
                          <a:latin typeface="Arial" panose="020B0604020202020204" pitchFamily="34" charset="0"/>
                          <a:cs typeface="Arial" panose="020B0604020202020204" pitchFamily="34" charset="0"/>
                        </a:rPr>
                        <a:t>Checks if a value exists in a sequence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916631837"/>
                  </a:ext>
                </a:extLst>
              </a:tr>
              <a:tr h="269104">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is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Checks if two references point to the same object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904452961"/>
                  </a:ext>
                </a:extLst>
              </a:tr>
            </a:tbl>
          </a:graphicData>
        </a:graphic>
      </p:graphicFrame>
    </p:spTree>
    <p:extLst>
      <p:ext uri="{BB962C8B-B14F-4D97-AF65-F5344CB8AC3E}">
        <p14:creationId xmlns:p14="http://schemas.microsoft.com/office/powerpoint/2010/main" val="1995152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E954-DDED-CD83-264B-BD0CCE577A7F}"/>
              </a:ext>
            </a:extLst>
          </p:cNvPr>
          <p:cNvSpPr>
            <a:spLocks noGrp="1"/>
          </p:cNvSpPr>
          <p:nvPr>
            <p:ph type="title"/>
          </p:nvPr>
        </p:nvSpPr>
        <p:spPr>
          <a:xfrm>
            <a:off x="0" y="1"/>
            <a:ext cx="12599988" cy="110690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KEY WORDS cont.</a:t>
            </a:r>
            <a:endParaRPr lang="en-GB" sz="4000" dirty="0"/>
          </a:p>
        </p:txBody>
      </p:sp>
      <p:graphicFrame>
        <p:nvGraphicFramePr>
          <p:cNvPr id="8" name="Content Placeholder 7">
            <a:extLst>
              <a:ext uri="{FF2B5EF4-FFF2-40B4-BE49-F238E27FC236}">
                <a16:creationId xmlns:a16="http://schemas.microsoft.com/office/drawing/2014/main" id="{92CA36BF-D229-303D-E8B6-F08404F602E4}"/>
              </a:ext>
            </a:extLst>
          </p:cNvPr>
          <p:cNvGraphicFramePr>
            <a:graphicFrameLocks noGrp="1"/>
          </p:cNvGraphicFramePr>
          <p:nvPr>
            <p:ph idx="1"/>
          </p:nvPr>
        </p:nvGraphicFramePr>
        <p:xfrm>
          <a:off x="96715" y="1397977"/>
          <a:ext cx="12379570" cy="5732584"/>
        </p:xfrm>
        <a:graphic>
          <a:graphicData uri="http://schemas.openxmlformats.org/drawingml/2006/table">
            <a:tbl>
              <a:tblPr firstRow="1" firstCol="1" bandRow="1">
                <a:tableStyleId>{5C22544A-7EE6-4342-B048-85BDC9FD1C3A}</a:tableStyleId>
              </a:tblPr>
              <a:tblGrid>
                <a:gridCol w="2541025">
                  <a:extLst>
                    <a:ext uri="{9D8B030D-6E8A-4147-A177-3AD203B41FA5}">
                      <a16:colId xmlns:a16="http://schemas.microsoft.com/office/drawing/2014/main" val="2740524164"/>
                    </a:ext>
                  </a:extLst>
                </a:gridCol>
                <a:gridCol w="2541025">
                  <a:extLst>
                    <a:ext uri="{9D8B030D-6E8A-4147-A177-3AD203B41FA5}">
                      <a16:colId xmlns:a16="http://schemas.microsoft.com/office/drawing/2014/main" val="3205784503"/>
                    </a:ext>
                  </a:extLst>
                </a:gridCol>
                <a:gridCol w="7297520">
                  <a:extLst>
                    <a:ext uri="{9D8B030D-6E8A-4147-A177-3AD203B41FA5}">
                      <a16:colId xmlns:a16="http://schemas.microsoft.com/office/drawing/2014/main" val="4004041262"/>
                    </a:ext>
                  </a:extLst>
                </a:gridCol>
              </a:tblGrid>
              <a:tr h="47978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4071196756"/>
                  </a:ext>
                </a:extLst>
              </a:tr>
              <a:tr h="47978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471671843"/>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96216508"/>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044930558"/>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967120084"/>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indent="457200"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562298243"/>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2958246584"/>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2196444784"/>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98586137"/>
                  </a:ext>
                </a:extLst>
              </a:tr>
              <a:tr h="971974">
                <a:tc>
                  <a:txBody>
                    <a:bodyPr/>
                    <a:lstStyle/>
                    <a:p>
                      <a:pPr algn="ctr">
                        <a:lnSpc>
                          <a:spcPct val="107000"/>
                        </a:lnSpc>
                        <a:spcAft>
                          <a:spcPts val="800"/>
                        </a:spcAft>
                      </a:pPr>
                      <a:endParaRPr lang="en-GB" sz="7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105519087"/>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950691491"/>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1662370638"/>
                  </a:ext>
                </a:extLst>
              </a:tr>
              <a:tr h="479784">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4067621565"/>
                  </a:ext>
                </a:extLst>
              </a:tr>
              <a:tr h="233687">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tc>
                  <a:txBody>
                    <a:bodyPr/>
                    <a:lstStyle/>
                    <a:p>
                      <a:pPr algn="ctr">
                        <a:lnSpc>
                          <a:spcPct val="107000"/>
                        </a:lnSpc>
                        <a:spcAft>
                          <a:spcPts val="800"/>
                        </a:spcAft>
                      </a:pPr>
                      <a:endParaRPr lang="en-GB"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244" marR="41244" marT="0" marB="0">
                    <a:noFill/>
                  </a:tcPr>
                </a:tc>
                <a:extLst>
                  <a:ext uri="{0D108BD9-81ED-4DB2-BD59-A6C34878D82A}">
                    <a16:rowId xmlns:a16="http://schemas.microsoft.com/office/drawing/2014/main" val="3056929488"/>
                  </a:ext>
                </a:extLst>
              </a:tr>
            </a:tbl>
          </a:graphicData>
        </a:graphic>
      </p:graphicFrame>
      <p:graphicFrame>
        <p:nvGraphicFramePr>
          <p:cNvPr id="3" name="Table 2">
            <a:extLst>
              <a:ext uri="{FF2B5EF4-FFF2-40B4-BE49-F238E27FC236}">
                <a16:creationId xmlns:a16="http://schemas.microsoft.com/office/drawing/2014/main" id="{47C1674F-AEA3-63BE-E6CC-F5E86662474B}"/>
              </a:ext>
            </a:extLst>
          </p:cNvPr>
          <p:cNvGraphicFramePr>
            <a:graphicFrameLocks noGrp="1"/>
          </p:cNvGraphicFramePr>
          <p:nvPr>
            <p:extLst>
              <p:ext uri="{D42A27DB-BD31-4B8C-83A1-F6EECF244321}">
                <p14:modId xmlns:p14="http://schemas.microsoft.com/office/powerpoint/2010/main" val="2776373160"/>
              </p:ext>
            </p:extLst>
          </p:nvPr>
        </p:nvGraphicFramePr>
        <p:xfrm>
          <a:off x="0" y="1106905"/>
          <a:ext cx="12599988" cy="6043544"/>
        </p:xfrm>
        <a:graphic>
          <a:graphicData uri="http://schemas.openxmlformats.org/drawingml/2006/table">
            <a:tbl>
              <a:tblPr firstRow="1" firstCol="1" bandRow="1">
                <a:tableStyleId>{5C22544A-7EE6-4342-B048-85BDC9FD1C3A}</a:tableStyleId>
              </a:tblPr>
              <a:tblGrid>
                <a:gridCol w="3087135">
                  <a:extLst>
                    <a:ext uri="{9D8B030D-6E8A-4147-A177-3AD203B41FA5}">
                      <a16:colId xmlns:a16="http://schemas.microsoft.com/office/drawing/2014/main" val="2487026743"/>
                    </a:ext>
                  </a:extLst>
                </a:gridCol>
                <a:gridCol w="2433506">
                  <a:extLst>
                    <a:ext uri="{9D8B030D-6E8A-4147-A177-3AD203B41FA5}">
                      <a16:colId xmlns:a16="http://schemas.microsoft.com/office/drawing/2014/main" val="33519659"/>
                    </a:ext>
                  </a:extLst>
                </a:gridCol>
                <a:gridCol w="7079347">
                  <a:extLst>
                    <a:ext uri="{9D8B030D-6E8A-4147-A177-3AD203B41FA5}">
                      <a16:colId xmlns:a16="http://schemas.microsoft.com/office/drawing/2014/main" val="1518003104"/>
                    </a:ext>
                  </a:extLst>
                </a:gridCol>
              </a:tblGrid>
              <a:tr h="374372">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Category</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Keyword</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Description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214502050"/>
                  </a:ext>
                </a:extLst>
              </a:tr>
              <a:tr h="769239">
                <a:tc>
                  <a:txBody>
                    <a:bodyPr/>
                    <a:lstStyle/>
                    <a:p>
                      <a:pPr algn="ctr">
                        <a:lnSpc>
                          <a:spcPct val="107000"/>
                        </a:lnSpc>
                        <a:spcAft>
                          <a:spcPts val="800"/>
                        </a:spcAft>
                      </a:pPr>
                      <a:r>
                        <a:rPr lang="en-GB" sz="2000" b="1" kern="1200" dirty="0">
                          <a:solidFill>
                            <a:srgbClr val="00B050"/>
                          </a:solidFill>
                          <a:effectLst/>
                          <a:latin typeface="Arial" panose="020B0604020202020204" pitchFamily="34" charset="0"/>
                          <a:ea typeface="+mn-ea"/>
                          <a:cs typeface="Arial" panose="020B0604020202020204" pitchFamily="34" charset="0"/>
                        </a:rPr>
                        <a:t>Import &amp; Module Management</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import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Imports a module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704574448"/>
                  </a:ext>
                </a:extLst>
              </a:tr>
              <a:tr h="374372">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from</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Imports specific parts of a module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2226517718"/>
                  </a:ext>
                </a:extLst>
              </a:tr>
              <a:tr h="374372">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as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Renames an imported module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050733707"/>
                  </a:ext>
                </a:extLst>
              </a:tr>
              <a:tr h="778061">
                <a:tc>
                  <a:txBody>
                    <a:bodyPr/>
                    <a:lstStyle/>
                    <a:p>
                      <a:pPr algn="ctr">
                        <a:lnSpc>
                          <a:spcPct val="107000"/>
                        </a:lnSpc>
                        <a:spcAft>
                          <a:spcPts val="800"/>
                        </a:spcAft>
                      </a:pPr>
                      <a:r>
                        <a:rPr lang="en-GB" sz="2000" b="1" kern="1200" dirty="0">
                          <a:solidFill>
                            <a:srgbClr val="00B050"/>
                          </a:solidFill>
                          <a:effectLst/>
                          <a:latin typeface="Arial" panose="020B0604020202020204" pitchFamily="34" charset="0"/>
                          <a:ea typeface="+mn-ea"/>
                          <a:cs typeface="Arial" panose="020B0604020202020204" pitchFamily="34" charset="0"/>
                        </a:rPr>
                        <a:t>OOP (Class &amp; Object-Oriented)</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class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Defines a class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082775829"/>
                  </a:ext>
                </a:extLst>
              </a:tr>
              <a:tr h="374372">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super</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Calls a method from the parent class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483815540"/>
                  </a:ext>
                </a:extLst>
              </a:tr>
              <a:tr h="374372">
                <a:tc>
                  <a:txBody>
                    <a:bodyPr/>
                    <a:lstStyle/>
                    <a:p>
                      <a:pPr algn="ctr">
                        <a:lnSpc>
                          <a:spcPct val="107000"/>
                        </a:lnSpc>
                        <a:spcAft>
                          <a:spcPts val="800"/>
                        </a:spcAft>
                      </a:pPr>
                      <a:r>
                        <a:rPr lang="en-GB" sz="2000" b="1" kern="1200" dirty="0">
                          <a:solidFill>
                            <a:srgbClr val="00B050"/>
                          </a:solidFill>
                          <a:effectLst/>
                          <a:latin typeface="Arial" panose="020B0604020202020204" pitchFamily="34" charset="0"/>
                          <a:ea typeface="+mn-ea"/>
                          <a:cs typeface="Arial" panose="020B0604020202020204" pitchFamily="34" charset="0"/>
                        </a:rPr>
                        <a:t>Async Programming</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async</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Declares an asynchronous function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004336413"/>
                  </a:ext>
                </a:extLst>
              </a:tr>
              <a:tr h="374372">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 </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await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Waits for an asynchronous function to complete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1457008070"/>
                  </a:ext>
                </a:extLst>
              </a:tr>
              <a:tr h="1138032">
                <a:tc>
                  <a:txBody>
                    <a:bodyPr/>
                    <a:lstStyle/>
                    <a:p>
                      <a:pPr algn="ctr">
                        <a:lnSpc>
                          <a:spcPct val="107000"/>
                        </a:lnSpc>
                        <a:spcAft>
                          <a:spcPts val="800"/>
                        </a:spcAft>
                      </a:pPr>
                      <a:r>
                        <a:rPr lang="en-GB" sz="2000" b="1" kern="1200" dirty="0">
                          <a:solidFill>
                            <a:srgbClr val="00B050"/>
                          </a:solidFill>
                          <a:effectLst/>
                          <a:latin typeface="Arial" panose="020B0604020202020204" pitchFamily="34" charset="0"/>
                          <a:ea typeface="+mn-ea"/>
                          <a:cs typeface="Arial" panose="020B0604020202020204" pitchFamily="34" charset="0"/>
                        </a:rPr>
                        <a:t>Miscellaneous</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Del</a:t>
                      </a:r>
                    </a:p>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with</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Deletes a variable or object</a:t>
                      </a:r>
                    </a:p>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Used for managing resources (e.g., file handling)</a:t>
                      </a:r>
                    </a:p>
                    <a:p>
                      <a:pPr algn="ctr">
                        <a:lnSpc>
                          <a:spcPct val="107000"/>
                        </a:lnSpc>
                        <a:spcAft>
                          <a:spcPts val="800"/>
                        </a:spcAft>
                      </a:pP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882312270"/>
                  </a:ext>
                </a:extLst>
              </a:tr>
              <a:tr h="717717">
                <a:tc>
                  <a:txBody>
                    <a:bodyPr/>
                    <a:lstStyle/>
                    <a:p>
                      <a:pPr algn="ctr">
                        <a:lnSpc>
                          <a:spcPct val="107000"/>
                        </a:lnSpc>
                        <a:spcAft>
                          <a:spcPts val="800"/>
                        </a:spcAft>
                      </a:pPr>
                      <a:r>
                        <a:rPr lang="en-GB" sz="1860" b="1" kern="1200" dirty="0">
                          <a:solidFill>
                            <a:srgbClr val="00B050"/>
                          </a:solidFill>
                          <a:effectLst/>
                          <a:latin typeface="+mn-lt"/>
                          <a:ea typeface="+mn-ea"/>
                          <a:cs typeface="+mn-cs"/>
                        </a:rPr>
                        <a:t>Pattern Matching (Python 3.10+)</a:t>
                      </a:r>
                      <a:r>
                        <a:rPr lang="en-GB" sz="800" kern="100" dirty="0">
                          <a:solidFill>
                            <a:srgbClr val="00B050"/>
                          </a:solidFill>
                          <a:effectLst/>
                        </a:rPr>
                        <a:t> </a:t>
                      </a:r>
                      <a:endParaRPr lang="en-GB" sz="5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match</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tabLst>
                          <a:tab pos="297180" algn="l"/>
                        </a:tabLst>
                      </a:pPr>
                      <a:r>
                        <a:rPr lang="en-GB" sz="2000" kern="1200" dirty="0">
                          <a:solidFill>
                            <a:schemeClr val="dk1"/>
                          </a:solidFill>
                          <a:effectLst/>
                          <a:latin typeface="Arial" panose="020B0604020202020204" pitchFamily="34" charset="0"/>
                          <a:ea typeface="+mn-ea"/>
                          <a:cs typeface="Arial" panose="020B0604020202020204" pitchFamily="34" charset="0"/>
                        </a:rPr>
                        <a:t>Introduces structural pattern matching</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431145837"/>
                  </a:ext>
                </a:extLst>
              </a:tr>
              <a:tr h="374372">
                <a:tc>
                  <a:txBody>
                    <a:bodyPr/>
                    <a:lstStyle/>
                    <a:p>
                      <a:pPr algn="ctr">
                        <a:lnSpc>
                          <a:spcPct val="107000"/>
                        </a:lnSpc>
                        <a:spcAft>
                          <a:spcPts val="800"/>
                        </a:spcAft>
                      </a:pPr>
                      <a:r>
                        <a:rPr lang="en-GB" sz="800" kern="100" dirty="0">
                          <a:effectLst/>
                        </a:rPr>
                        <a:t> </a:t>
                      </a:r>
                      <a:endParaRPr lang="en-GB"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case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tc>
                  <a:txBody>
                    <a:bodyPr/>
                    <a:lstStyle/>
                    <a:p>
                      <a:pPr algn="ctr">
                        <a:lnSpc>
                          <a:spcPct val="107000"/>
                        </a:lnSpc>
                        <a:spcAft>
                          <a:spcPts val="800"/>
                        </a:spcAft>
                      </a:pPr>
                      <a:r>
                        <a:rPr lang="en-GB" sz="2000" kern="1200" dirty="0">
                          <a:solidFill>
                            <a:schemeClr val="dk1"/>
                          </a:solidFill>
                          <a:effectLst/>
                          <a:latin typeface="Arial" panose="020B0604020202020204" pitchFamily="34" charset="0"/>
                          <a:ea typeface="+mn-ea"/>
                          <a:cs typeface="Arial" panose="020B0604020202020204" pitchFamily="34" charset="0"/>
                        </a:rPr>
                        <a:t>Used inside match statements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28097" marR="28097" marT="0" marB="0">
                    <a:noFill/>
                  </a:tcPr>
                </a:tc>
                <a:extLst>
                  <a:ext uri="{0D108BD9-81ED-4DB2-BD59-A6C34878D82A}">
                    <a16:rowId xmlns:a16="http://schemas.microsoft.com/office/drawing/2014/main" val="3191352911"/>
                  </a:ext>
                </a:extLst>
              </a:tr>
            </a:tbl>
          </a:graphicData>
        </a:graphic>
      </p:graphicFrame>
    </p:spTree>
    <p:extLst>
      <p:ext uri="{BB962C8B-B14F-4D97-AF65-F5344CB8AC3E}">
        <p14:creationId xmlns:p14="http://schemas.microsoft.com/office/powerpoint/2010/main" val="1542177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A3C-F177-7BCD-AEF9-6BE555726049}"/>
              </a:ext>
            </a:extLst>
          </p:cNvPr>
          <p:cNvSpPr>
            <a:spLocks noGrp="1"/>
          </p:cNvSpPr>
          <p:nvPr>
            <p:ph type="title"/>
          </p:nvPr>
        </p:nvSpPr>
        <p:spPr>
          <a:xfrm>
            <a:off x="0" y="1"/>
            <a:ext cx="12599988" cy="132763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MUTABILITY &amp; IMMUTABILITY IN PYTHON</a:t>
            </a:r>
            <a:endParaRPr lang="en-GB" sz="4000" dirty="0"/>
          </a:p>
        </p:txBody>
      </p:sp>
      <p:sp>
        <p:nvSpPr>
          <p:cNvPr id="3" name="Content Placeholder 2">
            <a:extLst>
              <a:ext uri="{FF2B5EF4-FFF2-40B4-BE49-F238E27FC236}">
                <a16:creationId xmlns:a16="http://schemas.microsoft.com/office/drawing/2014/main" id="{E516DAF0-1EED-EC39-B3FD-25AA19F405F2}"/>
              </a:ext>
            </a:extLst>
          </p:cNvPr>
          <p:cNvSpPr>
            <a:spLocks noGrp="1"/>
          </p:cNvSpPr>
          <p:nvPr>
            <p:ph idx="1"/>
          </p:nvPr>
        </p:nvSpPr>
        <p:spPr>
          <a:xfrm>
            <a:off x="0" y="1327639"/>
            <a:ext cx="12599988" cy="5871673"/>
          </a:xfrm>
        </p:spPr>
        <p:txBody>
          <a:bodyPr>
            <a:normAutofit/>
          </a:bodyPr>
          <a:lstStyle/>
          <a:p>
            <a:r>
              <a:rPr lang="en-US" sz="2000" dirty="0">
                <a:latin typeface="Arial" panose="020B0604020202020204" pitchFamily="34" charset="0"/>
                <a:cs typeface="Arial" panose="020B0604020202020204" pitchFamily="34" charset="0"/>
              </a:rPr>
              <a:t>Data types that we can modify after creation are called mutable data types</a:t>
            </a:r>
          </a:p>
          <a:p>
            <a:r>
              <a:rPr lang="en-US" sz="2000" dirty="0">
                <a:latin typeface="Arial" panose="020B0604020202020204" pitchFamily="34" charset="0"/>
                <a:cs typeface="Arial" panose="020B0604020202020204" pitchFamily="34" charset="0"/>
              </a:rPr>
              <a:t>Data types that we cannot modify after creation are called immutable data types. If you want to modify, you have to reassign another value to the same variable name</a:t>
            </a:r>
          </a:p>
          <a:p>
            <a:r>
              <a:rPr lang="en-US" sz="2000" dirty="0">
                <a:latin typeface="Arial" panose="020B0604020202020204" pitchFamily="34" charset="0"/>
                <a:cs typeface="Arial" panose="020B0604020202020204" pitchFamily="34" charset="0"/>
              </a:rPr>
              <a:t>Below is the list of data type in python</a:t>
            </a:r>
          </a:p>
          <a:p>
            <a:r>
              <a:rPr lang="en-US" sz="2000" dirty="0">
                <a:latin typeface="Arial" panose="020B0604020202020204" pitchFamily="34" charset="0"/>
                <a:cs typeface="Arial" panose="020B0604020202020204" pitchFamily="34" charset="0"/>
              </a:rPr>
              <a:t>Numeric…………………………immutable</a:t>
            </a:r>
          </a:p>
          <a:p>
            <a:r>
              <a:rPr lang="en-US" sz="2000" dirty="0">
                <a:latin typeface="Arial" panose="020B0604020202020204" pitchFamily="34" charset="0"/>
                <a:cs typeface="Arial" panose="020B0604020202020204" pitchFamily="34" charset="0"/>
              </a:rPr>
              <a:t>Sequence data type include; string, list and tuple</a:t>
            </a:r>
          </a:p>
          <a:p>
            <a:r>
              <a:rPr lang="en-US" sz="2000" dirty="0">
                <a:latin typeface="Arial" panose="020B0604020202020204" pitchFamily="34" charset="0"/>
                <a:cs typeface="Arial" panose="020B0604020202020204" pitchFamily="34" charset="0"/>
              </a:rPr>
              <a:t>Str………………………………...immutable</a:t>
            </a:r>
          </a:p>
          <a:p>
            <a:r>
              <a:rPr lang="en-US" sz="2000" dirty="0">
                <a:latin typeface="Arial" panose="020B0604020202020204" pitchFamily="34" charset="0"/>
                <a:cs typeface="Arial" panose="020B0604020202020204" pitchFamily="34" charset="0"/>
              </a:rPr>
              <a:t>Tuple………………………………immutable</a:t>
            </a:r>
          </a:p>
          <a:p>
            <a:r>
              <a:rPr lang="en-US" sz="2000" dirty="0">
                <a:latin typeface="Arial" panose="020B0604020202020204" pitchFamily="34" charset="0"/>
                <a:cs typeface="Arial" panose="020B0604020202020204" pitchFamily="34" charset="0"/>
              </a:rPr>
              <a:t>List…………………………………mutable</a:t>
            </a:r>
          </a:p>
          <a:p>
            <a:r>
              <a:rPr lang="en-US" sz="2000" dirty="0">
                <a:latin typeface="Arial" panose="020B0604020202020204" pitchFamily="34" charset="0"/>
                <a:cs typeface="Arial" panose="020B0604020202020204" pitchFamily="34" charset="0"/>
              </a:rPr>
              <a:t>Set………………………………..mutable</a:t>
            </a:r>
          </a:p>
          <a:p>
            <a:r>
              <a:rPr lang="en-US" sz="2000" dirty="0">
                <a:latin typeface="Arial" panose="020B0604020202020204" pitchFamily="34" charset="0"/>
                <a:cs typeface="Arial" panose="020B0604020202020204" pitchFamily="34" charset="0"/>
              </a:rPr>
              <a:t>Dictionary………………………mutable</a:t>
            </a:r>
          </a:p>
          <a:p>
            <a:r>
              <a:rPr lang="en-US" sz="2000" dirty="0">
                <a:latin typeface="Arial" panose="020B0604020202020204" pitchFamily="34" charset="0"/>
                <a:cs typeface="Arial" panose="020B0604020202020204" pitchFamily="34" charset="0"/>
              </a:rPr>
              <a:t>Boolean………………………….immutable</a:t>
            </a:r>
          </a:p>
          <a:p>
            <a:r>
              <a:rPr lang="en-US" sz="2000" dirty="0">
                <a:latin typeface="Arial" panose="020B0604020202020204" pitchFamily="34" charset="0"/>
                <a:cs typeface="Arial" panose="020B0604020202020204" pitchFamily="34" charset="0"/>
              </a:rPr>
              <a:t>None………………………………immutable</a:t>
            </a:r>
          </a:p>
          <a:p>
            <a:endParaRPr lang="en-GB" dirty="0"/>
          </a:p>
        </p:txBody>
      </p:sp>
    </p:spTree>
    <p:extLst>
      <p:ext uri="{BB962C8B-B14F-4D97-AF65-F5344CB8AC3E}">
        <p14:creationId xmlns:p14="http://schemas.microsoft.com/office/powerpoint/2010/main" val="2451116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C4A5-C9E1-4637-0BB9-C3D8463A302F}"/>
              </a:ext>
            </a:extLst>
          </p:cNvPr>
          <p:cNvSpPr>
            <a:spLocks noGrp="1"/>
          </p:cNvSpPr>
          <p:nvPr>
            <p:ph type="title"/>
          </p:nvPr>
        </p:nvSpPr>
        <p:spPr>
          <a:xfrm>
            <a:off x="0" y="1"/>
            <a:ext cx="12599988" cy="96409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DATA TYPES/BUILT-IN CLASS cont.</a:t>
            </a:r>
            <a:endParaRPr lang="en-GB" sz="4000" dirty="0"/>
          </a:p>
        </p:txBody>
      </p:sp>
      <p:sp>
        <p:nvSpPr>
          <p:cNvPr id="3" name="Content Placeholder 2">
            <a:extLst>
              <a:ext uri="{FF2B5EF4-FFF2-40B4-BE49-F238E27FC236}">
                <a16:creationId xmlns:a16="http://schemas.microsoft.com/office/drawing/2014/main" id="{E2E79AF5-F5AD-69B1-3BC9-A791AE6963A1}"/>
              </a:ext>
            </a:extLst>
          </p:cNvPr>
          <p:cNvSpPr>
            <a:spLocks noGrp="1"/>
          </p:cNvSpPr>
          <p:nvPr>
            <p:ph idx="1"/>
          </p:nvPr>
        </p:nvSpPr>
        <p:spPr>
          <a:xfrm>
            <a:off x="0" y="964097"/>
            <a:ext cx="12599988" cy="6235216"/>
          </a:xfrm>
        </p:spPr>
        <p:txBody>
          <a:bodyPr>
            <a:normAutofit/>
          </a:bodyPr>
          <a:lstStyle/>
          <a:p>
            <a:r>
              <a:rPr lang="en-US" sz="2000" dirty="0">
                <a:latin typeface="Arial" panose="020B0604020202020204" pitchFamily="34" charset="0"/>
                <a:cs typeface="Arial" panose="020B0604020202020204" pitchFamily="34" charset="0"/>
              </a:rPr>
              <a:t>Numeric has three different data types:</a:t>
            </a:r>
          </a:p>
          <a:p>
            <a:r>
              <a:rPr lang="en-US" sz="2000" dirty="0">
                <a:latin typeface="Arial" panose="020B0604020202020204" pitchFamily="34" charset="0"/>
                <a:cs typeface="Arial" panose="020B0604020202020204" pitchFamily="34" charset="0"/>
              </a:rPr>
              <a:t>Integer</a:t>
            </a:r>
          </a:p>
          <a:p>
            <a:r>
              <a:rPr lang="en-US" sz="2000" dirty="0">
                <a:latin typeface="Arial" panose="020B0604020202020204" pitchFamily="34" charset="0"/>
                <a:cs typeface="Arial" panose="020B0604020202020204" pitchFamily="34" charset="0"/>
              </a:rPr>
              <a:t>Float</a:t>
            </a:r>
          </a:p>
          <a:p>
            <a:r>
              <a:rPr lang="en-US" sz="2000" dirty="0">
                <a:latin typeface="Arial" panose="020B0604020202020204" pitchFamily="34" charset="0"/>
                <a:cs typeface="Arial" panose="020B0604020202020204" pitchFamily="34" charset="0"/>
              </a:rPr>
              <a:t>Complex</a:t>
            </a:r>
          </a:p>
          <a:p>
            <a:r>
              <a:rPr lang="en-US" sz="2000" dirty="0">
                <a:latin typeface="Arial" panose="020B0604020202020204" pitchFamily="34" charset="0"/>
                <a:cs typeface="Arial" panose="020B0604020202020204" pitchFamily="34" charset="0"/>
              </a:rPr>
              <a:t>Integers: These are whole numbers which include both positive and negative numbers. Integers are immutable data type, because when the value of the variable is an integer, the value cannot be modified or altered in the memory location of the computer. Integers are numbers without decimal points.</a:t>
            </a:r>
          </a:p>
          <a:p>
            <a:r>
              <a:rPr lang="en-US" sz="2000" dirty="0">
                <a:latin typeface="Arial" panose="020B0604020202020204" pitchFamily="34" charset="0"/>
                <a:cs typeface="Arial" panose="020B0604020202020204" pitchFamily="34" charset="0"/>
              </a:rPr>
              <a:t>Floats: These are numbers with fractional part or decimal point. They are immutable data type. E.g. 4.68</a:t>
            </a:r>
          </a:p>
          <a:p>
            <a:r>
              <a:rPr lang="en-US" sz="2000" kern="100" dirty="0">
                <a:latin typeface="Arial" panose="020B0604020202020204" pitchFamily="34" charset="0"/>
                <a:ea typeface="Calibri" panose="020F0502020204030204" pitchFamily="34" charset="0"/>
                <a:cs typeface="Arial" panose="020B0604020202020204" pitchFamily="34" charset="0"/>
              </a:rPr>
              <a:t>Python will create only one memory location for two or more (integer/float/complex) variables with similar values, because these variables are immutable</a:t>
            </a:r>
          </a:p>
          <a:p>
            <a:r>
              <a:rPr lang="en-US" sz="2000" dirty="0">
                <a:latin typeface="Arial" panose="020B0604020202020204" pitchFamily="34" charset="0"/>
                <a:cs typeface="Arial" panose="020B0604020202020204" pitchFamily="34" charset="0"/>
              </a:rPr>
              <a:t>Complex: These are numbers with real value and the imaginary value. E.g. 3+5j. They are immutable data type</a:t>
            </a:r>
          </a:p>
          <a:p>
            <a:r>
              <a:rPr lang="en-US" sz="2000" dirty="0">
                <a:latin typeface="Arial" panose="020B0604020202020204" pitchFamily="34" charset="0"/>
                <a:cs typeface="Arial" panose="020B0604020202020204" pitchFamily="34" charset="0"/>
              </a:rPr>
              <a:t>The amount of memory an integer occupies depends n its values. For example, 0 occupies 24 bytes, while 1 occupies 28 bytes</a:t>
            </a:r>
          </a:p>
          <a:p>
            <a:r>
              <a:rPr lang="en-US" sz="2000" b="0" i="0" dirty="0">
                <a:effectLst/>
                <a:highlight>
                  <a:srgbClr val="FFFFFF"/>
                </a:highlight>
                <a:latin typeface="Arial" panose="020B0604020202020204" pitchFamily="34" charset="0"/>
                <a:cs typeface="Arial" panose="020B0604020202020204" pitchFamily="34" charset="0"/>
              </a:rPr>
              <a:t>A float occupies </a:t>
            </a:r>
            <a:r>
              <a:rPr lang="en-US" sz="2000" b="0" i="1" dirty="0">
                <a:effectLst/>
                <a:highlight>
                  <a:srgbClr val="FFFFFF"/>
                </a:highlight>
                <a:latin typeface="Arial" panose="020B0604020202020204" pitchFamily="34" charset="0"/>
                <a:cs typeface="Arial" panose="020B0604020202020204" pitchFamily="34" charset="0"/>
              </a:rPr>
              <a:t>24 bytes</a:t>
            </a:r>
            <a:r>
              <a:rPr lang="en-US" sz="2000" b="0" i="0" dirty="0">
                <a:effectLst/>
                <a:highlight>
                  <a:srgbClr val="FFFFFF"/>
                </a:highlight>
                <a:latin typeface="Arial" panose="020B0604020202020204" pitchFamily="34" charset="0"/>
                <a:cs typeface="Arial" panose="020B0604020202020204" pitchFamily="34" charset="0"/>
              </a:rPr>
              <a:t> of memory. Floats are positive or negative decimal numbers</a:t>
            </a:r>
          </a:p>
          <a:p>
            <a:r>
              <a:rPr lang="en-US" sz="2000" b="0" i="0" dirty="0">
                <a:effectLst/>
                <a:highlight>
                  <a:srgbClr val="FFFFFF"/>
                </a:highlight>
                <a:latin typeface="Arial" panose="020B0604020202020204" pitchFamily="34" charset="0"/>
                <a:cs typeface="Arial" panose="020B0604020202020204" pitchFamily="34" charset="0"/>
              </a:rPr>
              <a:t>A complex number usually takes up 32 bytes of memory.</a:t>
            </a:r>
            <a:endParaRPr lang="en-US" sz="2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65729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C4B0-C1BB-3BAA-A637-EFD6A22FE979}"/>
              </a:ext>
            </a:extLst>
          </p:cNvPr>
          <p:cNvSpPr>
            <a:spLocks noGrp="1"/>
          </p:cNvSpPr>
          <p:nvPr>
            <p:ph type="title"/>
          </p:nvPr>
        </p:nvSpPr>
        <p:spPr>
          <a:xfrm>
            <a:off x="0" y="1"/>
            <a:ext cx="12599988" cy="125729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BASICS</a:t>
            </a:r>
            <a:endParaRPr lang="en-GB" sz="4000" dirty="0"/>
          </a:p>
        </p:txBody>
      </p:sp>
      <p:sp>
        <p:nvSpPr>
          <p:cNvPr id="3" name="Content Placeholder 2">
            <a:extLst>
              <a:ext uri="{FF2B5EF4-FFF2-40B4-BE49-F238E27FC236}">
                <a16:creationId xmlns:a16="http://schemas.microsoft.com/office/drawing/2014/main" id="{65C6AA42-E196-1508-8AB3-59541CF68084}"/>
              </a:ext>
            </a:extLst>
          </p:cNvPr>
          <p:cNvSpPr>
            <a:spLocks noGrp="1"/>
          </p:cNvSpPr>
          <p:nvPr>
            <p:ph idx="1"/>
          </p:nvPr>
        </p:nvSpPr>
        <p:spPr>
          <a:xfrm>
            <a:off x="0" y="1257301"/>
            <a:ext cx="12599988" cy="5942012"/>
          </a:xfrm>
        </p:spPr>
        <p:txBody>
          <a:bodyPr>
            <a:normAutofit/>
          </a:bodyPr>
          <a:lstStyle/>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OBJECTIVES</a:t>
            </a:r>
            <a:r>
              <a:rPr lang="en-US" sz="2000" kern="100" dirty="0">
                <a:effectLst/>
                <a:latin typeface="Arial" panose="020B0604020202020204" pitchFamily="34" charset="0"/>
                <a:ea typeface="Calibri" panose="020F0502020204030204" pitchFamily="34" charset="0"/>
                <a:cs typeface="Arial" panose="020B0604020202020204" pitchFamily="34" charset="0"/>
              </a:rPr>
              <a:t>: At the end of this class, the student should understand the following concepts below;</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Definition of python programming language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programming language frameworks and application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installation and Code editors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Variable name  and python syntax</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built-in functions</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User-define functions in python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lambdas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keywords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data types</a:t>
            </a:r>
          </a:p>
          <a:p>
            <a:endParaRPr lang="en-GB" dirty="0"/>
          </a:p>
        </p:txBody>
      </p:sp>
    </p:spTree>
    <p:extLst>
      <p:ext uri="{BB962C8B-B14F-4D97-AF65-F5344CB8AC3E}">
        <p14:creationId xmlns:p14="http://schemas.microsoft.com/office/powerpoint/2010/main" val="365579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1913-EC43-02D5-8A8E-FE3416A02ACA}"/>
              </a:ext>
            </a:extLst>
          </p:cNvPr>
          <p:cNvSpPr>
            <a:spLocks noGrp="1"/>
          </p:cNvSpPr>
          <p:nvPr>
            <p:ph type="title"/>
          </p:nvPr>
        </p:nvSpPr>
        <p:spPr>
          <a:xfrm>
            <a:off x="0" y="1"/>
            <a:ext cx="12599988" cy="119269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DATA TYPES</a:t>
            </a:r>
            <a:endParaRPr lang="en-GB" sz="4000" dirty="0"/>
          </a:p>
        </p:txBody>
      </p:sp>
      <p:sp>
        <p:nvSpPr>
          <p:cNvPr id="3" name="Content Placeholder 2">
            <a:extLst>
              <a:ext uri="{FF2B5EF4-FFF2-40B4-BE49-F238E27FC236}">
                <a16:creationId xmlns:a16="http://schemas.microsoft.com/office/drawing/2014/main" id="{41BCBE58-61D4-EBF0-09E7-58139F289990}"/>
              </a:ext>
            </a:extLst>
          </p:cNvPr>
          <p:cNvSpPr>
            <a:spLocks noGrp="1"/>
          </p:cNvSpPr>
          <p:nvPr>
            <p:ph idx="1"/>
          </p:nvPr>
        </p:nvSpPr>
        <p:spPr>
          <a:xfrm>
            <a:off x="0" y="1192696"/>
            <a:ext cx="12599988" cy="6006617"/>
          </a:xfrm>
        </p:spPr>
        <p:txBody>
          <a:bodyPr>
            <a:normAutofit/>
          </a:bodyPr>
          <a:lstStyle/>
          <a:p>
            <a:pPr marL="0" marR="0">
              <a:lnSpc>
                <a:spcPct val="107000"/>
              </a:lnSpc>
              <a:spcBef>
                <a:spcPts val="0"/>
              </a:spcBef>
              <a:spcAft>
                <a:spcPts val="800"/>
              </a:spcAft>
            </a:pPr>
            <a:r>
              <a:rPr lang="en-US" sz="1900" b="1" kern="100" dirty="0">
                <a:effectLst/>
                <a:latin typeface="Arial" panose="020B0604020202020204" pitchFamily="34" charset="0"/>
                <a:ea typeface="Calibri" panose="020F0502020204030204" pitchFamily="34" charset="0"/>
                <a:cs typeface="Arial" panose="020B0604020202020204" pitchFamily="34" charset="0"/>
              </a:rPr>
              <a:t>DEFINITION:</a:t>
            </a:r>
            <a:r>
              <a:rPr lang="en-US" sz="1900" kern="100" dirty="0">
                <a:effectLst/>
                <a:latin typeface="Arial" panose="020B0604020202020204" pitchFamily="34" charset="0"/>
                <a:ea typeface="Calibri" panose="020F0502020204030204" pitchFamily="34" charset="0"/>
                <a:cs typeface="Arial" panose="020B0604020202020204" pitchFamily="34" charset="0"/>
              </a:rPr>
              <a:t> Anything that is enclosed in either a single quotes, a double quotes or a triple quotes is termed a string data type.</a:t>
            </a:r>
          </a:p>
          <a:p>
            <a:pPr marL="0" marR="0">
              <a:lnSpc>
                <a:spcPct val="107000"/>
              </a:lnSpc>
              <a:spcBef>
                <a:spcPts val="0"/>
              </a:spcBef>
              <a:spcAft>
                <a:spcPts val="800"/>
              </a:spcAft>
            </a:pPr>
            <a:r>
              <a:rPr lang="en-US" sz="1900" b="0" i="0" dirty="0">
                <a:effectLst/>
                <a:highlight>
                  <a:srgbClr val="FFFFFF"/>
                </a:highlight>
                <a:latin typeface="Arial" panose="020B0604020202020204" pitchFamily="34" charset="0"/>
                <a:cs typeface="Arial" panose="020B0604020202020204" pitchFamily="34" charset="0"/>
              </a:rPr>
              <a:t>A string can also contain a single character or be entirely empty.</a:t>
            </a:r>
            <a:endParaRPr lang="en-US" sz="19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String data type are immutable data type. The original string is not editable.</a:t>
            </a:r>
          </a:p>
          <a:p>
            <a:pPr marL="0" marR="0">
              <a:lnSpc>
                <a:spcPct val="107000"/>
              </a:lnSpc>
              <a:spcBef>
                <a:spcPts val="0"/>
              </a:spcBef>
              <a:spcAft>
                <a:spcPts val="800"/>
              </a:spcAft>
            </a:pPr>
            <a:r>
              <a:rPr lang="en-US" sz="1900" b="0" i="0" dirty="0">
                <a:effectLst/>
                <a:highlight>
                  <a:srgbClr val="FFFFFF"/>
                </a:highlight>
                <a:latin typeface="Arial" panose="020B0604020202020204" pitchFamily="34" charset="0"/>
                <a:cs typeface="Arial" panose="020B0604020202020204" pitchFamily="34" charset="0"/>
              </a:rPr>
              <a:t>In a string, every character is given a numerical </a:t>
            </a:r>
            <a:r>
              <a:rPr lang="en-US" sz="1900" b="1" i="0" dirty="0">
                <a:effectLst/>
                <a:highlight>
                  <a:srgbClr val="FFFFFF"/>
                </a:highlight>
                <a:latin typeface="Arial" panose="020B0604020202020204" pitchFamily="34" charset="0"/>
                <a:cs typeface="Arial" panose="020B0604020202020204" pitchFamily="34" charset="0"/>
              </a:rPr>
              <a:t>index</a:t>
            </a:r>
            <a:r>
              <a:rPr lang="en-US" sz="1900" b="0" i="0" dirty="0">
                <a:effectLst/>
                <a:highlight>
                  <a:srgbClr val="FFFFFF"/>
                </a:highlight>
                <a:latin typeface="Arial" panose="020B0604020202020204" pitchFamily="34" charset="0"/>
                <a:cs typeface="Arial" panose="020B0604020202020204" pitchFamily="34" charset="0"/>
              </a:rPr>
              <a:t> based on its position.</a:t>
            </a:r>
            <a:endParaRPr lang="en-US" sz="1900"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String is ordered data structure, hence indexing, slicing, striding and type casting operations can be carried out on string data type</a:t>
            </a: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Python will create only one memory location/address for two or more variables with similar values, because string is immutable</a:t>
            </a: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For loop can be used to iterate over string data type</a:t>
            </a: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Example of string data type include month_names = “January, February, March, April”</a:t>
            </a: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A string in python, is indexed from 0 to n-1, where n is its length</a:t>
            </a:r>
          </a:p>
          <a:p>
            <a:pPr marL="0" marR="0">
              <a:lnSpc>
                <a:spcPct val="107000"/>
              </a:lnSpc>
              <a:spcBef>
                <a:spcPts val="0"/>
              </a:spcBef>
              <a:spcAft>
                <a:spcPts val="800"/>
              </a:spcAft>
            </a:pPr>
            <a:r>
              <a:rPr lang="en-US" sz="2000" b="0" i="0" dirty="0">
                <a:effectLst/>
                <a:highlight>
                  <a:srgbClr val="FFFFFF"/>
                </a:highlight>
                <a:latin typeface="Arial" panose="020B0604020202020204" pitchFamily="34" charset="0"/>
                <a:cs typeface="Arial" panose="020B0604020202020204" pitchFamily="34" charset="0"/>
              </a:rPr>
              <a:t>Once we assign a value to a string, we can’t update it later</a:t>
            </a:r>
            <a:endParaRPr lang="en-US" sz="2000"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String = “immutability”</a:t>
            </a:r>
          </a:p>
          <a:p>
            <a:pPr marL="0" marR="0">
              <a:lnSpc>
                <a:spcPct val="107000"/>
              </a:lnSpc>
              <a:spcBef>
                <a:spcPts val="0"/>
              </a:spcBef>
              <a:spcAft>
                <a:spcPts val="800"/>
              </a:spcAft>
            </a:pPr>
            <a:r>
              <a:rPr lang="en-US" sz="1900" kern="100" dirty="0">
                <a:latin typeface="Arial" panose="020B0604020202020204" pitchFamily="34" charset="0"/>
                <a:ea typeface="Calibri" panose="020F0502020204030204" pitchFamily="34" charset="0"/>
                <a:cs typeface="Arial" panose="020B0604020202020204" pitchFamily="34" charset="0"/>
              </a:rPr>
              <a:t>string[o] = “A”      # will throw an error because python does not support item assignment for strings</a:t>
            </a:r>
          </a:p>
          <a:p>
            <a:endParaRPr lang="en-GB" dirty="0"/>
          </a:p>
        </p:txBody>
      </p:sp>
    </p:spTree>
    <p:extLst>
      <p:ext uri="{BB962C8B-B14F-4D97-AF65-F5344CB8AC3E}">
        <p14:creationId xmlns:p14="http://schemas.microsoft.com/office/powerpoint/2010/main" val="196997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E03C-3837-654A-7428-549255C57AF4}"/>
              </a:ext>
            </a:extLst>
          </p:cNvPr>
          <p:cNvSpPr>
            <a:spLocks noGrp="1"/>
          </p:cNvSpPr>
          <p:nvPr>
            <p:ph type="title"/>
          </p:nvPr>
        </p:nvSpPr>
        <p:spPr>
          <a:xfrm>
            <a:off x="0" y="1"/>
            <a:ext cx="12599988" cy="107266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a:t>
            </a:r>
            <a:endParaRPr lang="en-US" sz="4000" dirty="0"/>
          </a:p>
        </p:txBody>
      </p:sp>
      <p:sp>
        <p:nvSpPr>
          <p:cNvPr id="3" name="Content Placeholder 2">
            <a:extLst>
              <a:ext uri="{FF2B5EF4-FFF2-40B4-BE49-F238E27FC236}">
                <a16:creationId xmlns:a16="http://schemas.microsoft.com/office/drawing/2014/main" id="{C23A3C34-9551-F349-726C-8CC11448ABA0}"/>
              </a:ext>
            </a:extLst>
          </p:cNvPr>
          <p:cNvSpPr>
            <a:spLocks noGrp="1"/>
          </p:cNvSpPr>
          <p:nvPr>
            <p:ph idx="1"/>
          </p:nvPr>
        </p:nvSpPr>
        <p:spPr>
          <a:xfrm>
            <a:off x="0" y="1072662"/>
            <a:ext cx="12599988" cy="6126651"/>
          </a:xfrm>
        </p:spPr>
        <p:txBody>
          <a:bodyPr/>
          <a:lstStyle/>
          <a:p>
            <a:r>
              <a:rPr lang="en-US" sz="2000" kern="100" dirty="0">
                <a:latin typeface="Arial" panose="020B0604020202020204" pitchFamily="34" charset="0"/>
                <a:ea typeface="Calibri" panose="020F0502020204030204" pitchFamily="34" charset="0"/>
                <a:cs typeface="Arial" panose="020B0604020202020204" pitchFamily="34" charset="0"/>
              </a:rPr>
              <a:t>String has inbuilt methods such as </a:t>
            </a:r>
            <a:r>
              <a:rPr lang="en-US" sz="2000" dirty="0">
                <a:effectLst/>
                <a:latin typeface="Arial" panose="020B0604020202020204" pitchFamily="34" charset="0"/>
                <a:ea typeface="Calibri" panose="020F0502020204030204" pitchFamily="34" charset="0"/>
                <a:cs typeface="Arial" panose="020B0604020202020204" pitchFamily="34" charset="0"/>
              </a:rPr>
              <a:t>capitalize(), casefold(), center(), count(), encode(), endswith(), expandtabs(), find(), format(), format_map(), index(), isalnum(), isalpha(), isascii(), isdecimal(), isdigit(), isidentifier(), islower(), isnumeric(), isprintable(), isspace(), istitle(), isupper(), join(), ljust(), lower(), lstrip(), </a:t>
            </a:r>
            <a:r>
              <a:rPr lang="en-US" sz="2000" kern="100" dirty="0">
                <a:effectLst/>
                <a:latin typeface="Arial" panose="020B0604020202020204" pitchFamily="34" charset="0"/>
                <a:ea typeface="Calibri" panose="020F0502020204030204" pitchFamily="34" charset="0"/>
                <a:cs typeface="Arial" panose="020B0604020202020204" pitchFamily="34" charset="0"/>
              </a:rPr>
              <a:t>maketrans(), partition(), </a:t>
            </a:r>
            <a:r>
              <a:rPr lang="en-US" sz="2000" dirty="0">
                <a:effectLst/>
                <a:latin typeface="Arial" panose="020B0604020202020204" pitchFamily="34" charset="0"/>
                <a:ea typeface="Calibri" panose="020F0502020204030204" pitchFamily="34" charset="0"/>
                <a:cs typeface="Arial" panose="020B0604020202020204" pitchFamily="34" charset="0"/>
              </a:rPr>
              <a:t>removeprefix(), removesuffix(), replace(), rfind(), </a:t>
            </a:r>
            <a:r>
              <a:rPr lang="en-US" sz="2000" kern="100" dirty="0">
                <a:effectLst/>
                <a:latin typeface="Arial" panose="020B0604020202020204" pitchFamily="34" charset="0"/>
                <a:ea typeface="Calibri" panose="020F0502020204030204" pitchFamily="34" charset="0"/>
                <a:cs typeface="Arial" panose="020B0604020202020204" pitchFamily="34" charset="0"/>
              </a:rPr>
              <a:t>rindex(), </a:t>
            </a:r>
            <a:r>
              <a:rPr lang="en-US" sz="2000" dirty="0">
                <a:effectLst/>
                <a:latin typeface="Arial" panose="020B0604020202020204" pitchFamily="34" charset="0"/>
                <a:ea typeface="Calibri" panose="020F0502020204030204" pitchFamily="34" charset="0"/>
                <a:cs typeface="Arial" panose="020B0604020202020204" pitchFamily="34" charset="0"/>
              </a:rPr>
              <a:t>rjust(), rpartition(), rsplit(), rstrip(), </a:t>
            </a:r>
            <a:r>
              <a:rPr lang="en-US" sz="2000" kern="100" dirty="0">
                <a:effectLst/>
                <a:latin typeface="Arial" panose="020B0604020202020204" pitchFamily="34" charset="0"/>
                <a:ea typeface="Calibri" panose="020F0502020204030204" pitchFamily="34" charset="0"/>
                <a:cs typeface="Arial" panose="020B0604020202020204" pitchFamily="34" charset="0"/>
              </a:rPr>
              <a:t>split(), </a:t>
            </a:r>
            <a:r>
              <a:rPr lang="en-US" sz="2000" dirty="0">
                <a:effectLst/>
                <a:latin typeface="Arial" panose="020B0604020202020204" pitchFamily="34" charset="0"/>
                <a:ea typeface="Calibri" panose="020F0502020204030204" pitchFamily="34" charset="0"/>
                <a:cs typeface="Arial" panose="020B0604020202020204" pitchFamily="34" charset="0"/>
              </a:rPr>
              <a:t>splitlines(), </a:t>
            </a:r>
            <a:r>
              <a:rPr lang="en-US" sz="2000" kern="100" dirty="0">
                <a:effectLst/>
                <a:latin typeface="Arial" panose="020B0604020202020204" pitchFamily="34" charset="0"/>
                <a:ea typeface="Calibri" panose="020F0502020204030204" pitchFamily="34" charset="0"/>
                <a:cs typeface="Arial" panose="020B0604020202020204" pitchFamily="34" charset="0"/>
              </a:rPr>
              <a:t>startswith(), </a:t>
            </a:r>
            <a:r>
              <a:rPr lang="en-US" sz="2000" dirty="0">
                <a:effectLst/>
                <a:latin typeface="Arial" panose="020B0604020202020204" pitchFamily="34" charset="0"/>
                <a:ea typeface="Calibri" panose="020F0502020204030204" pitchFamily="34" charset="0"/>
                <a:cs typeface="Arial" panose="020B0604020202020204" pitchFamily="34" charset="0"/>
              </a:rPr>
              <a:t>strip(), swapcase(), title(), translate(), upper(), and </a:t>
            </a:r>
            <a:r>
              <a:rPr lang="en-US" sz="2000" kern="100" dirty="0">
                <a:effectLst/>
                <a:latin typeface="Arial" panose="020B0604020202020204" pitchFamily="34" charset="0"/>
                <a:ea typeface="Calibri" panose="020F0502020204030204" pitchFamily="34" charset="0"/>
                <a:cs typeface="Arial" panose="020B0604020202020204" pitchFamily="34" charset="0"/>
              </a:rPr>
              <a:t>Zfill()</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capitalize(): </a:t>
            </a:r>
            <a:r>
              <a:rPr lang="en-US" sz="2000" b="0" i="0" dirty="0">
                <a:solidFill>
                  <a:srgbClr val="374151"/>
                </a:solidFill>
                <a:effectLst/>
                <a:latin typeface="Arial" panose="020B0604020202020204" pitchFamily="34" charset="0"/>
                <a:cs typeface="Arial" panose="020B0604020202020204" pitchFamily="34" charset="0"/>
              </a:rPr>
              <a:t>Returns a copy of the string with </a:t>
            </a:r>
            <a:r>
              <a:rPr lang="en-US" sz="2000" dirty="0">
                <a:solidFill>
                  <a:srgbClr val="374151"/>
                </a:solidFill>
                <a:latin typeface="Arial" panose="020B0604020202020204" pitchFamily="34" charset="0"/>
                <a:cs typeface="Arial" panose="020B0604020202020204" pitchFamily="34" charset="0"/>
              </a:rPr>
              <a:t>the</a:t>
            </a:r>
            <a:r>
              <a:rPr lang="en-US" sz="2000" b="0" i="0" dirty="0">
                <a:solidFill>
                  <a:srgbClr val="374151"/>
                </a:solidFill>
                <a:effectLst/>
                <a:latin typeface="Arial" panose="020B0604020202020204" pitchFamily="34" charset="0"/>
                <a:cs typeface="Arial" panose="020B0604020202020204" pitchFamily="34" charset="0"/>
              </a:rPr>
              <a:t> first character of the entire string only uppercased and the rest lowercased</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casefold(): </a:t>
            </a:r>
            <a:r>
              <a:rPr lang="en-US" sz="2000" b="0" i="0" dirty="0">
                <a:solidFill>
                  <a:srgbClr val="374151"/>
                </a:solidFill>
                <a:effectLst/>
                <a:latin typeface="Arial" panose="020B0604020202020204" pitchFamily="34" charset="0"/>
                <a:cs typeface="Arial" panose="020B0604020202020204" pitchFamily="34" charset="0"/>
              </a:rPr>
              <a:t>Returns a casefolded version of the string, which is suitable for case-insensitive comparisons</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center(width, fillchar=' '): </a:t>
            </a:r>
            <a:r>
              <a:rPr lang="en-US" sz="2000" b="0" i="0" dirty="0">
                <a:solidFill>
                  <a:srgbClr val="374151"/>
                </a:solidFill>
                <a:effectLst/>
                <a:latin typeface="Arial" panose="020B0604020202020204" pitchFamily="34" charset="0"/>
                <a:cs typeface="Arial" panose="020B0604020202020204" pitchFamily="34" charset="0"/>
              </a:rPr>
              <a:t>Returns a centered string of specified width by padding with a specified character (or space by default). </a:t>
            </a:r>
            <a:r>
              <a:rPr lang="en-US" sz="2000" dirty="0">
                <a:solidFill>
                  <a:srgbClr val="374151"/>
                </a:solidFill>
                <a:latin typeface="Arial" panose="020B0604020202020204" pitchFamily="34" charset="0"/>
                <a:cs typeface="Arial" panose="020B0604020202020204" pitchFamily="34" charset="0"/>
              </a:rPr>
              <a:t>e</a:t>
            </a:r>
            <a:r>
              <a:rPr lang="en-US" sz="2000" b="0" i="0" dirty="0">
                <a:solidFill>
                  <a:srgbClr val="374151"/>
                </a:solidFill>
                <a:effectLst/>
                <a:latin typeface="Arial" panose="020B0604020202020204" pitchFamily="34" charset="0"/>
                <a:cs typeface="Arial" panose="020B0604020202020204" pitchFamily="34" charset="0"/>
              </a:rPr>
              <a:t>.g. s.center(25, “#”), Keeps the string at th</a:t>
            </a:r>
            <a:r>
              <a:rPr lang="en-US" sz="2000" dirty="0">
                <a:solidFill>
                  <a:srgbClr val="374151"/>
                </a:solidFill>
                <a:latin typeface="Arial" panose="020B0604020202020204" pitchFamily="34" charset="0"/>
                <a:cs typeface="Arial" panose="020B0604020202020204" pitchFamily="34" charset="0"/>
              </a:rPr>
              <a:t>e center and pad LHS and RHS with the character in the argument.</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count():Accept a character of the string as an argument and count the number of occurrence of the character. Returns the number of non-overlapping occurrences of substring sub in string S[start:end].  Optional arguments start and end are interpreted as in slice notation. </a:t>
            </a:r>
            <a:r>
              <a:rPr lang="en-US" sz="2000" b="0" i="0" dirty="0">
                <a:solidFill>
                  <a:srgbClr val="374151"/>
                </a:solidFill>
                <a:effectLst/>
                <a:latin typeface="Arial" panose="020B0604020202020204" pitchFamily="34" charset="0"/>
                <a:cs typeface="Arial" panose="020B0604020202020204" pitchFamily="34" charset="0"/>
              </a:rPr>
              <a:t>e.g.  a. </a:t>
            </a:r>
            <a:r>
              <a:rPr lang="en-US" sz="2000" dirty="0">
                <a:solidFill>
                  <a:srgbClr val="374151"/>
                </a:solidFill>
                <a:latin typeface="Arial" panose="020B0604020202020204" pitchFamily="34" charset="0"/>
                <a:cs typeface="Arial" panose="020B0604020202020204" pitchFamily="34" charset="0"/>
              </a:rPr>
              <a:t>count</a:t>
            </a:r>
            <a:r>
              <a:rPr lang="en-US" sz="2000" b="0" i="0" dirty="0">
                <a:solidFill>
                  <a:srgbClr val="374151"/>
                </a:solidFill>
                <a:effectLst/>
                <a:latin typeface="Arial" panose="020B0604020202020204" pitchFamily="34" charset="0"/>
                <a:cs typeface="Arial" panose="020B0604020202020204" pitchFamily="34" charset="0"/>
              </a:rPr>
              <a:t>(“b”, 4,7), count the charter b in the range 4 to 7 index</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encode(): </a:t>
            </a:r>
            <a:r>
              <a:rPr lang="en-US" sz="2000" b="0" i="0" dirty="0">
                <a:solidFill>
                  <a:srgbClr val="374151"/>
                </a:solidFill>
                <a:effectLst/>
                <a:latin typeface="Arial" panose="020B0604020202020204" pitchFamily="34" charset="0"/>
                <a:cs typeface="Arial" panose="020B0604020202020204" pitchFamily="34" charset="0"/>
              </a:rPr>
              <a:t>Returns an encoded version of the string</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endswith(): </a:t>
            </a:r>
            <a:r>
              <a:rPr lang="en-US" sz="2000" b="0" i="0" dirty="0">
                <a:solidFill>
                  <a:srgbClr val="374151"/>
                </a:solidFill>
                <a:effectLst/>
                <a:latin typeface="Arial" panose="020B0604020202020204" pitchFamily="34" charset="0"/>
                <a:cs typeface="Arial" panose="020B0604020202020204" pitchFamily="34" charset="0"/>
              </a:rPr>
              <a:t>Checks if the string ends with a specified suffix</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US" sz="2000" kern="1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6658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8B83-A3D4-D4A2-0B98-4DC618359EC2}"/>
              </a:ext>
            </a:extLst>
          </p:cNvPr>
          <p:cNvSpPr>
            <a:spLocks noGrp="1"/>
          </p:cNvSpPr>
          <p:nvPr>
            <p:ph type="title"/>
          </p:nvPr>
        </p:nvSpPr>
        <p:spPr>
          <a:xfrm>
            <a:off x="0" y="0"/>
            <a:ext cx="12599988" cy="78251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 cont.</a:t>
            </a:r>
            <a:endParaRPr lang="en-GB" sz="4000" dirty="0"/>
          </a:p>
        </p:txBody>
      </p:sp>
      <p:sp>
        <p:nvSpPr>
          <p:cNvPr id="3" name="Content Placeholder 2">
            <a:extLst>
              <a:ext uri="{FF2B5EF4-FFF2-40B4-BE49-F238E27FC236}">
                <a16:creationId xmlns:a16="http://schemas.microsoft.com/office/drawing/2014/main" id="{B2F40A49-F95A-78B0-1DBB-1BF244CAF0DE}"/>
              </a:ext>
            </a:extLst>
          </p:cNvPr>
          <p:cNvSpPr>
            <a:spLocks noGrp="1"/>
          </p:cNvSpPr>
          <p:nvPr>
            <p:ph idx="1"/>
          </p:nvPr>
        </p:nvSpPr>
        <p:spPr>
          <a:xfrm>
            <a:off x="0" y="782515"/>
            <a:ext cx="12599988" cy="6416798"/>
          </a:xfrm>
        </p:spPr>
        <p:txBody>
          <a:bodyPr>
            <a:normAutofit fontScale="92500" lnSpcReduction="10000"/>
          </a:bodyPr>
          <a:lstStyle/>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expandtabs(): Return a copy where all tab characters are expanded using spaces. If tabsize is not given, a tab size of 8 characters is assumed</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find(): Accept a character of the string as an argument and checks the entire string for the index of the first occurrence of the character argument. </a:t>
            </a:r>
            <a:r>
              <a:rPr lang="en-US" sz="2200" b="0" i="0" dirty="0">
                <a:solidFill>
                  <a:srgbClr val="374151"/>
                </a:solidFill>
                <a:effectLst/>
                <a:latin typeface="Arial" panose="020B0604020202020204" pitchFamily="34" charset="0"/>
                <a:cs typeface="Arial" panose="020B0604020202020204" pitchFamily="34" charset="0"/>
              </a:rPr>
              <a:t>Returns the value of the index of the first substring if found in the string, Returns -1 if not found. Range of characters to be check can also be specified e.g  a.find(“b”, 4,7), meaning check for character “b” within the range of 4 to 8 index</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format(): S.format(*args, **kwargs), Return a formatted version of S, using substitutions from args and kwargs</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format_map(): S.format_map(mapping), f</a:t>
            </a:r>
            <a:r>
              <a:rPr lang="en-US" sz="2200" b="0" i="0" dirty="0">
                <a:solidFill>
                  <a:srgbClr val="374151"/>
                </a:solidFill>
                <a:effectLst/>
                <a:latin typeface="Arial" panose="020B0604020202020204" pitchFamily="34" charset="0"/>
                <a:cs typeface="Arial" panose="020B0604020202020204" pitchFamily="34" charset="0"/>
              </a:rPr>
              <a:t>ormats the string using a mapping of keys to values</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index(): S.index(“sub”, startindex, endindex), r</a:t>
            </a:r>
            <a:r>
              <a:rPr lang="en-US" sz="2200" b="0" i="0" dirty="0">
                <a:solidFill>
                  <a:srgbClr val="374151"/>
                </a:solidFill>
                <a:effectLst/>
                <a:latin typeface="Arial" panose="020B0604020202020204" pitchFamily="34" charset="0"/>
                <a:cs typeface="Arial" panose="020B0604020202020204" pitchFamily="34" charset="0"/>
              </a:rPr>
              <a:t>eturns the index of the substring (sub), at the first occurrence in the string (S), raises an exception if “sub” is not found in string, S</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isalnum(): Return True if the string is an alpha-numeric string, False otherwise. A string is alpha-numeric if all characters in the string are both number and alphabets and there is at least one character in the string. No space or special character is allowed.</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isascii(): </a:t>
            </a:r>
            <a:r>
              <a:rPr lang="en-US" sz="2200" b="0" i="0" dirty="0">
                <a:solidFill>
                  <a:srgbClr val="374151"/>
                </a:solidFill>
                <a:effectLst/>
                <a:latin typeface="Arial" panose="020B0604020202020204" pitchFamily="34" charset="0"/>
                <a:cs typeface="Arial" panose="020B0604020202020204" pitchFamily="34" charset="0"/>
              </a:rPr>
              <a:t>Returns True if all characters in the string are ASCII</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isdecimal(): </a:t>
            </a:r>
            <a:r>
              <a:rPr lang="en-US" sz="2200" b="0" i="0" dirty="0">
                <a:solidFill>
                  <a:srgbClr val="374151"/>
                </a:solidFill>
                <a:effectLst/>
                <a:latin typeface="Arial" panose="020B0604020202020204" pitchFamily="34" charset="0"/>
                <a:cs typeface="Arial" panose="020B0604020202020204" pitchFamily="34" charset="0"/>
              </a:rPr>
              <a:t>Returns True if all characters in the string are decimal</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isdigit(): Checks that all the characters of the strings are digit. R</a:t>
            </a:r>
            <a:r>
              <a:rPr lang="en-US" sz="2200" b="0" i="0" dirty="0">
                <a:solidFill>
                  <a:srgbClr val="374151"/>
                </a:solidFill>
                <a:effectLst/>
                <a:latin typeface="Arial" panose="020B0604020202020204" pitchFamily="34" charset="0"/>
                <a:cs typeface="Arial" panose="020B0604020202020204" pitchFamily="34" charset="0"/>
              </a:rPr>
              <a:t>eturns True if all characters in the string are digits/number. No space or any special character is allowed.</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91755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334-1106-FC76-64F4-49CDB270BAA9}"/>
              </a:ext>
            </a:extLst>
          </p:cNvPr>
          <p:cNvSpPr>
            <a:spLocks noGrp="1"/>
          </p:cNvSpPr>
          <p:nvPr>
            <p:ph type="title"/>
          </p:nvPr>
        </p:nvSpPr>
        <p:spPr>
          <a:xfrm>
            <a:off x="0" y="0"/>
            <a:ext cx="12599988" cy="108145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 cont.</a:t>
            </a:r>
            <a:endParaRPr lang="en-GB" sz="4000" dirty="0"/>
          </a:p>
        </p:txBody>
      </p:sp>
      <p:sp>
        <p:nvSpPr>
          <p:cNvPr id="3" name="Content Placeholder 2">
            <a:extLst>
              <a:ext uri="{FF2B5EF4-FFF2-40B4-BE49-F238E27FC236}">
                <a16:creationId xmlns:a16="http://schemas.microsoft.com/office/drawing/2014/main" id="{A946A523-7989-E841-32F2-8F7AA0B89485}"/>
              </a:ext>
            </a:extLst>
          </p:cNvPr>
          <p:cNvSpPr>
            <a:spLocks noGrp="1"/>
          </p:cNvSpPr>
          <p:nvPr>
            <p:ph idx="1"/>
          </p:nvPr>
        </p:nvSpPr>
        <p:spPr>
          <a:xfrm>
            <a:off x="0" y="1081455"/>
            <a:ext cx="12599988" cy="6117858"/>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isidentifier(): </a:t>
            </a:r>
            <a:r>
              <a:rPr lang="en-US" sz="2000" b="0" i="0" dirty="0">
                <a:solidFill>
                  <a:srgbClr val="374151"/>
                </a:solidFill>
                <a:effectLst/>
                <a:latin typeface="Arial" panose="020B0604020202020204" pitchFamily="34" charset="0"/>
                <a:cs typeface="Arial" panose="020B0604020202020204" pitchFamily="34" charset="0"/>
              </a:rPr>
              <a:t>Returns True if the string is a valid identifier . Python keywords are identifiers</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islower(): </a:t>
            </a:r>
            <a:r>
              <a:rPr lang="en-US" sz="2000" kern="100" dirty="0">
                <a:latin typeface="Arial" panose="020B0604020202020204" pitchFamily="34" charset="0"/>
                <a:ea typeface="Calibri" panose="020F0502020204030204" pitchFamily="34" charset="0"/>
                <a:cs typeface="Arial" panose="020B0604020202020204" pitchFamily="34" charset="0"/>
              </a:rPr>
              <a:t>C</a:t>
            </a:r>
            <a:r>
              <a:rPr lang="en-US" sz="2000" kern="100" dirty="0">
                <a:effectLst/>
                <a:latin typeface="Arial" panose="020B0604020202020204" pitchFamily="34" charset="0"/>
                <a:ea typeface="Calibri" panose="020F0502020204030204" pitchFamily="34" charset="0"/>
                <a:cs typeface="Arial" panose="020B0604020202020204" pitchFamily="34" charset="0"/>
              </a:rPr>
              <a:t>hecks if all the characters of the string is in lower case. Returns True if the string is a lowercase string, False otherwise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isnumeric(): Return True if the string is a numeric string, False otherwise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isprintable(): </a:t>
            </a:r>
            <a:r>
              <a:rPr lang="en-US" sz="2000" b="0" i="0" dirty="0">
                <a:solidFill>
                  <a:srgbClr val="374151"/>
                </a:solidFill>
                <a:effectLst/>
                <a:latin typeface="Arial" panose="020B0604020202020204" pitchFamily="34" charset="0"/>
                <a:cs typeface="Arial" panose="020B0604020202020204" pitchFamily="34" charset="0"/>
              </a:rPr>
              <a:t>Returns True if all characters in the string are printable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isupper():  Returns True if all the characters of the string is in uppercase, False if otherwise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join(iterable): </a:t>
            </a:r>
            <a:r>
              <a:rPr lang="en-US" sz="2000" b="0" i="0" dirty="0">
                <a:solidFill>
                  <a:srgbClr val="374151"/>
                </a:solidFill>
                <a:effectLst/>
                <a:latin typeface="Arial" panose="020B0604020202020204" pitchFamily="34" charset="0"/>
                <a:cs typeface="Arial" panose="020B0604020202020204" pitchFamily="34" charset="0"/>
              </a:rPr>
              <a:t>Concatenates the strings in an iterable with the string as a separator.</a:t>
            </a:r>
            <a:r>
              <a:rPr lang="en-US" sz="2000" kern="100" dirty="0">
                <a:effectLst/>
                <a:latin typeface="Arial" panose="020B0604020202020204" pitchFamily="34" charset="0"/>
                <a:ea typeface="Calibri" panose="020F0502020204030204" pitchFamily="34" charset="0"/>
                <a:cs typeface="Arial" panose="020B0604020202020204" pitchFamily="34" charset="0"/>
              </a:rPr>
              <a:t>. Example: '.'.join(['ab', '</a:t>
            </a:r>
            <a:r>
              <a:rPr lang="en-US" sz="2000" kern="100" dirty="0" err="1">
                <a:effectLst/>
                <a:latin typeface="Arial" panose="020B0604020202020204" pitchFamily="34" charset="0"/>
                <a:ea typeface="Calibri" panose="020F0502020204030204" pitchFamily="34" charset="0"/>
                <a:cs typeface="Arial" panose="020B0604020202020204" pitchFamily="34" charset="0"/>
              </a:rPr>
              <a:t>pq</a:t>
            </a:r>
            <a:r>
              <a:rPr lang="en-US" sz="2000" kern="100" dirty="0">
                <a:effectLst/>
                <a:latin typeface="Arial" panose="020B0604020202020204" pitchFamily="34" charset="0"/>
                <a:ea typeface="Calibri" panose="020F0502020204030204" pitchFamily="34" charset="0"/>
                <a:cs typeface="Arial" panose="020B0604020202020204" pitchFamily="34" charset="0"/>
              </a:rPr>
              <a:t>', '</a:t>
            </a:r>
            <a:r>
              <a:rPr lang="en-US" sz="2000" kern="100" dirty="0" err="1">
                <a:effectLst/>
                <a:latin typeface="Arial" panose="020B0604020202020204" pitchFamily="34" charset="0"/>
                <a:ea typeface="Calibri" panose="020F0502020204030204" pitchFamily="34" charset="0"/>
                <a:cs typeface="Arial" panose="020B0604020202020204" pitchFamily="34" charset="0"/>
              </a:rPr>
              <a:t>rs</a:t>
            </a:r>
            <a:r>
              <a:rPr lang="en-US" sz="2000" kern="100" dirty="0">
                <a:effectLst/>
                <a:latin typeface="Arial" panose="020B0604020202020204" pitchFamily="34" charset="0"/>
                <a:ea typeface="Calibri" panose="020F0502020204030204" pitchFamily="34" charset="0"/>
                <a:cs typeface="Arial" panose="020B0604020202020204" pitchFamily="34" charset="0"/>
              </a:rPr>
              <a:t>’])</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isalpha(): Checks and r</a:t>
            </a:r>
            <a:r>
              <a:rPr lang="en-US" sz="2000" b="0" i="0" dirty="0">
                <a:solidFill>
                  <a:srgbClr val="374151"/>
                </a:solidFill>
                <a:effectLst/>
                <a:latin typeface="Arial" panose="020B0604020202020204" pitchFamily="34" charset="0"/>
                <a:cs typeface="Arial" panose="020B0604020202020204" pitchFamily="34" charset="0"/>
              </a:rPr>
              <a:t>eturns True if all characters in the string are alphabetic. Remember space in a string is a character but not alphabetic</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ljust(width, fillchar=' ‘): Return a left-justified string of length width. Padding is done using the specified fill character (default is a space).e.g s.ljust(25, “$”), increase string length to 25 with $ at the RHS while the string remain at the LHS.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lower(): Return a copy of the string with all the characters of the string converted to lowercase.</a:t>
            </a:r>
          </a:p>
          <a:p>
            <a:pPr marL="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687309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882E-FA36-9679-38A7-AD0C18E09490}"/>
              </a:ext>
            </a:extLst>
          </p:cNvPr>
          <p:cNvSpPr>
            <a:spLocks noGrp="1"/>
          </p:cNvSpPr>
          <p:nvPr>
            <p:ph type="title"/>
          </p:nvPr>
        </p:nvSpPr>
        <p:spPr>
          <a:xfrm>
            <a:off x="0" y="1"/>
            <a:ext cx="12599988" cy="95836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 cont.</a:t>
            </a:r>
            <a:endParaRPr lang="en-GB" sz="4000" dirty="0"/>
          </a:p>
        </p:txBody>
      </p:sp>
      <p:sp>
        <p:nvSpPr>
          <p:cNvPr id="3" name="Content Placeholder 2">
            <a:extLst>
              <a:ext uri="{FF2B5EF4-FFF2-40B4-BE49-F238E27FC236}">
                <a16:creationId xmlns:a16="http://schemas.microsoft.com/office/drawing/2014/main" id="{27B5BDAF-F7EB-5492-0AEE-EA9D32E49B90}"/>
              </a:ext>
            </a:extLst>
          </p:cNvPr>
          <p:cNvSpPr>
            <a:spLocks noGrp="1"/>
          </p:cNvSpPr>
          <p:nvPr>
            <p:ph idx="1"/>
          </p:nvPr>
        </p:nvSpPr>
        <p:spPr>
          <a:xfrm>
            <a:off x="0" y="958363"/>
            <a:ext cx="12599988" cy="6240949"/>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lstrip(</a:t>
            </a:r>
            <a:r>
              <a:rPr lang="en-US" sz="2000" kern="100" dirty="0">
                <a:latin typeface="Arial" panose="020B0604020202020204" pitchFamily="34" charset="0"/>
                <a:ea typeface="Calibri" panose="020F0502020204030204" pitchFamily="34" charset="0"/>
                <a:cs typeface="Arial" panose="020B0604020202020204" pitchFamily="34" charset="0"/>
              </a:rPr>
              <a:t>“%”</a:t>
            </a:r>
            <a:r>
              <a:rPr lang="en-US" sz="2000" kern="100" dirty="0">
                <a:effectLst/>
                <a:latin typeface="Arial" panose="020B0604020202020204" pitchFamily="34" charset="0"/>
                <a:ea typeface="Calibri" panose="020F0502020204030204" pitchFamily="34" charset="0"/>
                <a:cs typeface="Arial" panose="020B0604020202020204" pitchFamily="34" charset="0"/>
              </a:rPr>
              <a:t>): Accepts character as the argument and remove the characters from the LHS/beginning of the string only.</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maketrans(): </a:t>
            </a:r>
            <a:r>
              <a:rPr lang="en-US" sz="2000" b="0" i="0" dirty="0">
                <a:solidFill>
                  <a:srgbClr val="374151"/>
                </a:solidFill>
                <a:effectLst/>
                <a:latin typeface="Arial" panose="020B0604020202020204" pitchFamily="34" charset="0"/>
                <a:cs typeface="Arial" panose="020B0604020202020204" pitchFamily="34" charset="0"/>
              </a:rPr>
              <a:t>Returns a translation table for use in the translate() method</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partition(sep): </a:t>
            </a:r>
            <a:r>
              <a:rPr lang="en-US" sz="2000" b="0" i="0" dirty="0">
                <a:solidFill>
                  <a:srgbClr val="374151"/>
                </a:solidFill>
                <a:effectLst/>
                <a:latin typeface="Arial" panose="020B0604020202020204" pitchFamily="34" charset="0"/>
                <a:cs typeface="Arial" panose="020B0604020202020204" pitchFamily="34" charset="0"/>
              </a:rPr>
              <a:t>Splits the string at the first occurrence of a specified separator and returns a tuple containing the part before, the separator itself, and the part after</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removeprefix(prefix): Return a str with the given prefix string removed if present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isspace(): </a:t>
            </a:r>
            <a:r>
              <a:rPr lang="en-US" sz="2000" b="0" i="0" dirty="0">
                <a:solidFill>
                  <a:srgbClr val="374151"/>
                </a:solidFill>
                <a:effectLst/>
                <a:latin typeface="Arial" panose="020B0604020202020204" pitchFamily="34" charset="0"/>
                <a:cs typeface="Arial" panose="020B0604020202020204" pitchFamily="34" charset="0"/>
              </a:rPr>
              <a:t>Returns True if all characters in the string are whitespace. No character or digit is allowed.</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istitle(): </a:t>
            </a:r>
            <a:r>
              <a:rPr lang="en-US" sz="2000" b="0" i="0" dirty="0">
                <a:solidFill>
                  <a:srgbClr val="374151"/>
                </a:solidFill>
                <a:effectLst/>
                <a:latin typeface="Arial" panose="020B0604020202020204" pitchFamily="34" charset="0"/>
                <a:cs typeface="Arial" panose="020B0604020202020204" pitchFamily="34" charset="0"/>
              </a:rPr>
              <a:t>Returns True if the string is a titlecased string. Returns True if all the first character of each word in the string is uppercased</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removesuffix(suffix): Return a str with the given suffix string removed if present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replace(“old”, “new”, count=-1): replace the old character with new character within the string. Return a copy with all occurrences of substring old replaced by new e.g. </a:t>
            </a:r>
            <a:r>
              <a:rPr lang="en-US" sz="2000" kern="100" dirty="0" err="1">
                <a:effectLst/>
                <a:latin typeface="Arial" panose="020B0604020202020204" pitchFamily="34" charset="0"/>
                <a:ea typeface="Calibri" panose="020F0502020204030204" pitchFamily="34" charset="0"/>
                <a:cs typeface="Arial" panose="020B0604020202020204" pitchFamily="34" charset="0"/>
              </a:rPr>
              <a:t>s.replace</a:t>
            </a:r>
            <a:r>
              <a:rPr lang="en-US" sz="2000" kern="100" dirty="0">
                <a:effectLst/>
                <a:latin typeface="Arial" panose="020B0604020202020204" pitchFamily="34" charset="0"/>
                <a:ea typeface="Calibri" panose="020F0502020204030204" pitchFamily="34" charset="0"/>
                <a:cs typeface="Arial" panose="020B0604020202020204" pitchFamily="34" charset="0"/>
              </a:rPr>
              <a:t>(“a”, “@”, 1), one mean replace only the first character.</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rfind(): </a:t>
            </a:r>
            <a:r>
              <a:rPr lang="en-US" sz="2000" kern="100" dirty="0" err="1">
                <a:effectLst/>
                <a:latin typeface="Arial" panose="020B0604020202020204" pitchFamily="34" charset="0"/>
                <a:ea typeface="Calibri" panose="020F0502020204030204" pitchFamily="34" charset="0"/>
                <a:cs typeface="Arial" panose="020B0604020202020204" pitchFamily="34" charset="0"/>
              </a:rPr>
              <a:t>S.rfind</a:t>
            </a:r>
            <a:r>
              <a:rPr lang="en-US" sz="2000" kern="100" dirty="0">
                <a:effectLst/>
                <a:latin typeface="Arial" panose="020B0604020202020204" pitchFamily="34" charset="0"/>
                <a:ea typeface="Calibri" panose="020F0502020204030204" pitchFamily="34" charset="0"/>
                <a:cs typeface="Arial" panose="020B0604020202020204" pitchFamily="34" charset="0"/>
              </a:rPr>
              <a:t>(“sub”, start, end), accept an element or substring as an argument and check for the first occurrence from the reverse (RHS) of the string, then returns the index </a:t>
            </a:r>
            <a:r>
              <a:rPr lang="en-US" sz="2000" kern="100" dirty="0">
                <a:latin typeface="Arial" panose="020B0604020202020204" pitchFamily="34" charset="0"/>
                <a:ea typeface="Calibri" panose="020F0502020204030204" pitchFamily="34" charset="0"/>
                <a:cs typeface="Arial" panose="020B0604020202020204" pitchFamily="34" charset="0"/>
              </a:rPr>
              <a:t>of “sub” </a:t>
            </a:r>
            <a:r>
              <a:rPr lang="en-US" sz="2000" kern="100" dirty="0">
                <a:effectLst/>
                <a:latin typeface="Arial" panose="020B0604020202020204" pitchFamily="34" charset="0"/>
                <a:ea typeface="Calibri" panose="020F0502020204030204" pitchFamily="34" charset="0"/>
                <a:cs typeface="Arial" panose="020B0604020202020204" pitchFamily="34" charset="0"/>
              </a:rPr>
              <a:t>where substring</a:t>
            </a: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872157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F60A-BCD0-CCFD-EA37-76C857458AA0}"/>
              </a:ext>
            </a:extLst>
          </p:cNvPr>
          <p:cNvSpPr>
            <a:spLocks noGrp="1"/>
          </p:cNvSpPr>
          <p:nvPr>
            <p:ph type="title"/>
          </p:nvPr>
        </p:nvSpPr>
        <p:spPr>
          <a:xfrm>
            <a:off x="0" y="0"/>
            <a:ext cx="12599988" cy="85285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 cont.</a:t>
            </a:r>
            <a:endParaRPr lang="en-GB" sz="4000" dirty="0"/>
          </a:p>
        </p:txBody>
      </p:sp>
      <p:sp>
        <p:nvSpPr>
          <p:cNvPr id="3" name="Content Placeholder 2">
            <a:extLst>
              <a:ext uri="{FF2B5EF4-FFF2-40B4-BE49-F238E27FC236}">
                <a16:creationId xmlns:a16="http://schemas.microsoft.com/office/drawing/2014/main" id="{55CFE7E5-6576-BBF9-7907-46ABEB28B744}"/>
              </a:ext>
            </a:extLst>
          </p:cNvPr>
          <p:cNvSpPr>
            <a:spLocks noGrp="1"/>
          </p:cNvSpPr>
          <p:nvPr>
            <p:ph idx="1"/>
          </p:nvPr>
        </p:nvSpPr>
        <p:spPr>
          <a:xfrm>
            <a:off x="0" y="852854"/>
            <a:ext cx="12599988" cy="6346459"/>
          </a:xfrm>
        </p:spPr>
        <p:txBody>
          <a:bodyPr>
            <a:normAutofit fontScale="25000" lnSpcReduction="20000"/>
          </a:bodyPr>
          <a:lstStyle/>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is found counting the index from the LHS. Return -1 on failure</a:t>
            </a: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 rindex(): </a:t>
            </a:r>
            <a:r>
              <a:rPr lang="en-US" sz="8000" kern="100" dirty="0" err="1">
                <a:effectLst/>
                <a:latin typeface="Arial" panose="020B0604020202020204" pitchFamily="34" charset="0"/>
                <a:ea typeface="Calibri" panose="020F0502020204030204" pitchFamily="34" charset="0"/>
                <a:cs typeface="Arial" panose="020B0604020202020204" pitchFamily="34" charset="0"/>
              </a:rPr>
              <a:t>S.rindex</a:t>
            </a:r>
            <a:r>
              <a:rPr lang="en-US" sz="8000" kern="100" dirty="0">
                <a:effectLst/>
                <a:latin typeface="Arial" panose="020B0604020202020204" pitchFamily="34" charset="0"/>
                <a:ea typeface="Calibri" panose="020F0502020204030204" pitchFamily="34" charset="0"/>
                <a:cs typeface="Arial" panose="020B0604020202020204" pitchFamily="34" charset="0"/>
              </a:rPr>
              <a:t>(sub[, start[, end]]), return the highest index in S where substring</a:t>
            </a: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 sub is found. </a:t>
            </a:r>
            <a:r>
              <a:rPr lang="en-US" sz="8000" b="0" i="0" dirty="0">
                <a:solidFill>
                  <a:srgbClr val="374151"/>
                </a:solidFill>
                <a:effectLst/>
                <a:latin typeface="Arial" panose="020B0604020202020204" pitchFamily="34" charset="0"/>
                <a:cs typeface="Arial" panose="020B0604020202020204" pitchFamily="34" charset="0"/>
              </a:rPr>
              <a:t>raises an exception if not found.</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rjust(width, fillchar=' '): </a:t>
            </a:r>
            <a:r>
              <a:rPr lang="en-US" sz="8000" b="0" i="0" dirty="0">
                <a:solidFill>
                  <a:srgbClr val="374151"/>
                </a:solidFill>
                <a:effectLst/>
                <a:latin typeface="Arial" panose="020B0604020202020204" pitchFamily="34" charset="0"/>
                <a:cs typeface="Arial" panose="020B0604020202020204" pitchFamily="34" charset="0"/>
              </a:rPr>
              <a:t>Returns a right-justified version of the string by padding with a specified character (or space by default) e.g  </a:t>
            </a:r>
            <a:r>
              <a:rPr lang="en-US" sz="8000" b="0" i="0" dirty="0" err="1">
                <a:solidFill>
                  <a:srgbClr val="374151"/>
                </a:solidFill>
                <a:effectLst/>
                <a:latin typeface="Arial" panose="020B0604020202020204" pitchFamily="34" charset="0"/>
                <a:cs typeface="Arial" panose="020B0604020202020204" pitchFamily="34" charset="0"/>
              </a:rPr>
              <a:t>a.</a:t>
            </a:r>
            <a:r>
              <a:rPr lang="en-US" sz="8000" dirty="0" err="1">
                <a:solidFill>
                  <a:srgbClr val="374151"/>
                </a:solidFill>
                <a:latin typeface="Arial" panose="020B0604020202020204" pitchFamily="34" charset="0"/>
                <a:cs typeface="Arial" panose="020B0604020202020204" pitchFamily="34" charset="0"/>
              </a:rPr>
              <a:t>rjust</a:t>
            </a:r>
            <a:r>
              <a:rPr lang="en-US" sz="8000" b="0" i="0" dirty="0">
                <a:solidFill>
                  <a:srgbClr val="374151"/>
                </a:solidFill>
                <a:effectLst/>
                <a:latin typeface="Arial" panose="020B0604020202020204" pitchFamily="34" charset="0"/>
                <a:cs typeface="Arial" panose="020B0604020202020204" pitchFamily="34" charset="0"/>
              </a:rPr>
              <a:t>(25, “#”), increase length of string and add the character # to the LHS of the string a.</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 rpartition(sep): </a:t>
            </a:r>
            <a:r>
              <a:rPr lang="en-US" sz="8000" b="0" i="0" dirty="0">
                <a:solidFill>
                  <a:srgbClr val="374151"/>
                </a:solidFill>
                <a:effectLst/>
                <a:latin typeface="Arial" panose="020B0604020202020204" pitchFamily="34" charset="0"/>
                <a:cs typeface="Arial" panose="020B0604020202020204" pitchFamily="34" charset="0"/>
              </a:rPr>
              <a:t>Splits the string at the last occurrence of a specified separator and returns a tuple containing the part before, the separator itself, and the part after.</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rsplit(sep=None, maxsplit=-1): Return a list of the substrings in the string, using sep as the separator string</a:t>
            </a: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rstrip(</a:t>
            </a:r>
            <a:r>
              <a:rPr lang="en-US" sz="8000" kern="100" dirty="0">
                <a:latin typeface="Arial" panose="020B0604020202020204" pitchFamily="34" charset="0"/>
                <a:ea typeface="Calibri" panose="020F0502020204030204" pitchFamily="34" charset="0"/>
                <a:cs typeface="Arial" panose="020B0604020202020204" pitchFamily="34" charset="0"/>
              </a:rPr>
              <a:t>“-”</a:t>
            </a:r>
            <a:r>
              <a:rPr lang="en-US" sz="8000" kern="100" dirty="0">
                <a:effectLst/>
                <a:latin typeface="Arial" panose="020B0604020202020204" pitchFamily="34" charset="0"/>
                <a:ea typeface="Calibri" panose="020F0502020204030204" pitchFamily="34" charset="0"/>
                <a:cs typeface="Arial" panose="020B0604020202020204" pitchFamily="34" charset="0"/>
              </a:rPr>
              <a:t>): Accepts the character to be removed as an argument. Remove the character from the RHS or end of the string. </a:t>
            </a:r>
            <a:r>
              <a:rPr lang="en-US" sz="8000" b="0" i="0" dirty="0">
                <a:solidFill>
                  <a:srgbClr val="374151"/>
                </a:solidFill>
                <a:effectLst/>
                <a:latin typeface="Arial" panose="020B0604020202020204" pitchFamily="34" charset="0"/>
                <a:cs typeface="Arial" panose="020B0604020202020204" pitchFamily="34" charset="0"/>
              </a:rPr>
              <a:t>Returns a right-stripped version of the string</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 split(“s”): Return a list of the substrings in the string, using sep as the separator string. Divide strings into substrings at the spaces in the string. When a character is provided like s, splitting of the string starts at s</a:t>
            </a: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splitlines(</a:t>
            </a:r>
            <a:r>
              <a:rPr lang="en-US" sz="8000" kern="100" dirty="0" err="1">
                <a:effectLst/>
                <a:latin typeface="Arial" panose="020B0604020202020204" pitchFamily="34" charset="0"/>
                <a:ea typeface="Calibri" panose="020F0502020204030204" pitchFamily="34" charset="0"/>
                <a:cs typeface="Arial" panose="020B0604020202020204" pitchFamily="34" charset="0"/>
              </a:rPr>
              <a:t>keepends</a:t>
            </a:r>
            <a:r>
              <a:rPr lang="en-US" sz="8000" kern="100" dirty="0">
                <a:effectLst/>
                <a:latin typeface="Arial" panose="020B0604020202020204" pitchFamily="34" charset="0"/>
                <a:ea typeface="Calibri" panose="020F0502020204030204" pitchFamily="34" charset="0"/>
                <a:cs typeface="Arial" panose="020B0604020202020204" pitchFamily="34" charset="0"/>
              </a:rPr>
              <a:t>=False): </a:t>
            </a:r>
            <a:r>
              <a:rPr lang="en-US" sz="8000" b="0" i="0" dirty="0">
                <a:solidFill>
                  <a:srgbClr val="374151"/>
                </a:solidFill>
                <a:effectLst/>
                <a:latin typeface="Arial" panose="020B0604020202020204" pitchFamily="34" charset="0"/>
                <a:cs typeface="Arial" panose="020B0604020202020204" pitchFamily="34" charset="0"/>
              </a:rPr>
              <a:t>Splits the string at line breaks and returns a list of lines</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8000" kern="100" dirty="0">
                <a:effectLst/>
                <a:latin typeface="Arial" panose="020B0604020202020204" pitchFamily="34" charset="0"/>
                <a:ea typeface="Calibri" panose="020F0502020204030204" pitchFamily="34" charset="0"/>
                <a:cs typeface="Arial" panose="020B0604020202020204" pitchFamily="34" charset="0"/>
              </a:rPr>
              <a:t>startswith(): </a:t>
            </a:r>
            <a:r>
              <a:rPr lang="en-US" sz="8000" kern="100" dirty="0" err="1">
                <a:effectLst/>
                <a:latin typeface="Arial" panose="020B0604020202020204" pitchFamily="34" charset="0"/>
                <a:ea typeface="Calibri" panose="020F0502020204030204" pitchFamily="34" charset="0"/>
                <a:cs typeface="Arial" panose="020B0604020202020204" pitchFamily="34" charset="0"/>
              </a:rPr>
              <a:t>S.startswith</a:t>
            </a:r>
            <a:r>
              <a:rPr lang="en-US" sz="8000" kern="100" dirty="0">
                <a:effectLst/>
                <a:latin typeface="Arial" panose="020B0604020202020204" pitchFamily="34" charset="0"/>
                <a:ea typeface="Calibri" panose="020F0502020204030204" pitchFamily="34" charset="0"/>
                <a:cs typeface="Arial" panose="020B0604020202020204" pitchFamily="34" charset="0"/>
              </a:rPr>
              <a:t>(prefix[, start[, end]]), </a:t>
            </a:r>
            <a:r>
              <a:rPr lang="en-US" sz="8000" b="0" i="0" dirty="0">
                <a:solidFill>
                  <a:srgbClr val="374151"/>
                </a:solidFill>
                <a:effectLst/>
                <a:latin typeface="Arial" panose="020B0604020202020204" pitchFamily="34" charset="0"/>
                <a:cs typeface="Arial" panose="020B0604020202020204" pitchFamily="34" charset="0"/>
              </a:rPr>
              <a:t>Checks if the string starts with a specified prefix. Return True if S starts with the specified prefix, False otherwise</a:t>
            </a: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8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8421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F886-1623-5EF5-A6F7-B6B2BBE508E8}"/>
              </a:ext>
            </a:extLst>
          </p:cNvPr>
          <p:cNvSpPr>
            <a:spLocks noGrp="1"/>
          </p:cNvSpPr>
          <p:nvPr>
            <p:ph type="title"/>
          </p:nvPr>
        </p:nvSpPr>
        <p:spPr>
          <a:xfrm>
            <a:off x="0" y="0"/>
            <a:ext cx="12599988" cy="86164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STRING BUILT-IN METHODS cont.</a:t>
            </a:r>
            <a:endParaRPr lang="en-GB" sz="4000" dirty="0"/>
          </a:p>
        </p:txBody>
      </p:sp>
      <p:sp>
        <p:nvSpPr>
          <p:cNvPr id="3" name="Content Placeholder 2">
            <a:extLst>
              <a:ext uri="{FF2B5EF4-FFF2-40B4-BE49-F238E27FC236}">
                <a16:creationId xmlns:a16="http://schemas.microsoft.com/office/drawing/2014/main" id="{88465613-6FDA-3DEE-9C47-F6B44ADA96C8}"/>
              </a:ext>
            </a:extLst>
          </p:cNvPr>
          <p:cNvSpPr>
            <a:spLocks noGrp="1"/>
          </p:cNvSpPr>
          <p:nvPr>
            <p:ph idx="1"/>
          </p:nvPr>
        </p:nvSpPr>
        <p:spPr>
          <a:xfrm>
            <a:off x="0" y="861647"/>
            <a:ext cx="12599988" cy="6337666"/>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strip(</a:t>
            </a:r>
            <a:r>
              <a:rPr lang="en-US" sz="2000" kern="100" dirty="0">
                <a:latin typeface="Arial" panose="020B0604020202020204" pitchFamily="34" charset="0"/>
                <a:ea typeface="Calibri" panose="020F0502020204030204" pitchFamily="34" charset="0"/>
                <a:cs typeface="Arial" panose="020B0604020202020204" pitchFamily="34" charset="0"/>
              </a:rPr>
              <a:t>“-”</a:t>
            </a:r>
            <a:r>
              <a:rPr lang="en-US" sz="2000" kern="100" dirty="0">
                <a:effectLst/>
                <a:latin typeface="Arial" panose="020B0604020202020204" pitchFamily="34" charset="0"/>
                <a:ea typeface="Calibri" panose="020F0502020204030204" pitchFamily="34" charset="0"/>
                <a:cs typeface="Arial" panose="020B0604020202020204" pitchFamily="34" charset="0"/>
              </a:rPr>
              <a:t>): Accept a character argument that u want to remove from the beginning of the string and the end of the string. Does not remove the character from the center of the string. Return a copy of the string with leading and trailing whitespace removed</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swapcase(): </a:t>
            </a:r>
            <a:r>
              <a:rPr lang="en-US" sz="2000" b="0" i="0" dirty="0">
                <a:solidFill>
                  <a:srgbClr val="374151"/>
                </a:solidFill>
                <a:effectLst/>
                <a:latin typeface="Arial" panose="020B0604020202020204" pitchFamily="34" charset="0"/>
                <a:cs typeface="Arial" panose="020B0604020202020204" pitchFamily="34" charset="0"/>
              </a:rPr>
              <a:t>Returns a copy of the string with uppercase characters converted to lowercase and lowercase converted to uppercase</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title(): Return a version of the string where each word is titlecased. More specifically, words start with uppercased characters and all remaining cased characters have lower case. The first character of each word will be converted to uppercase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translate(table): </a:t>
            </a:r>
            <a:r>
              <a:rPr lang="en-US" sz="2000" b="0" i="0" dirty="0">
                <a:solidFill>
                  <a:srgbClr val="374151"/>
                </a:solidFill>
                <a:effectLst/>
                <a:latin typeface="Arial" panose="020B0604020202020204" pitchFamily="34" charset="0"/>
                <a:cs typeface="Arial" panose="020B0604020202020204" pitchFamily="34" charset="0"/>
              </a:rPr>
              <a:t>Returns a translated copy of the string using a translation table.</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upper(): Returns a copy of the string with all the characters of the string converted to </a:t>
            </a:r>
            <a:r>
              <a:rPr lang="en-US" sz="2000" kern="100" dirty="0">
                <a:latin typeface="Arial" panose="020B0604020202020204" pitchFamily="34" charset="0"/>
                <a:ea typeface="Calibri" panose="020F0502020204030204" pitchFamily="34" charset="0"/>
                <a:cs typeface="Arial" panose="020B0604020202020204" pitchFamily="34" charset="0"/>
              </a:rPr>
              <a:t>upper</a:t>
            </a:r>
            <a:r>
              <a:rPr lang="en-US" sz="2000" kern="100" dirty="0">
                <a:effectLst/>
                <a:latin typeface="Arial" panose="020B0604020202020204" pitchFamily="34" charset="0"/>
                <a:ea typeface="Calibri" panose="020F0502020204030204" pitchFamily="34" charset="0"/>
                <a:cs typeface="Arial" panose="020B0604020202020204" pitchFamily="34" charset="0"/>
              </a:rPr>
              <a:t>case.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Zfill(width): </a:t>
            </a:r>
            <a:r>
              <a:rPr lang="en-US" sz="2000" b="0" i="0" dirty="0">
                <a:solidFill>
                  <a:srgbClr val="374151"/>
                </a:solidFill>
                <a:effectLst/>
                <a:latin typeface="Arial" panose="020B0604020202020204" pitchFamily="34" charset="0"/>
                <a:cs typeface="Arial" panose="020B0604020202020204" pitchFamily="34" charset="0"/>
              </a:rPr>
              <a:t>Pads the string with zeros from the left to achieve a specified width. Pad a numeric string with zeros on the left, to fill a field of the given width. </a:t>
            </a:r>
            <a:r>
              <a:rPr lang="en-US" sz="2000" dirty="0" err="1">
                <a:solidFill>
                  <a:srgbClr val="374151"/>
                </a:solidFill>
                <a:latin typeface="Arial" panose="020B0604020202020204" pitchFamily="34" charset="0"/>
                <a:cs typeface="Arial" panose="020B0604020202020204" pitchFamily="34" charset="0"/>
              </a:rPr>
              <a:t>S.zfill</a:t>
            </a:r>
            <a:r>
              <a:rPr lang="en-US" sz="2000" dirty="0">
                <a:solidFill>
                  <a:srgbClr val="374151"/>
                </a:solidFill>
                <a:latin typeface="Arial" panose="020B0604020202020204" pitchFamily="34" charset="0"/>
                <a:cs typeface="Arial" panose="020B0604020202020204" pitchFamily="34" charset="0"/>
              </a:rPr>
              <a:t>(25), pads the string from the LHS with zeros to make the string length to be 25 in total</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01638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1248-2A35-0A66-80C5-731D55827EBB}"/>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BOOLEAN DATA TYPE</a:t>
            </a:r>
            <a:endParaRPr lang="en-GB" sz="4000" dirty="0"/>
          </a:p>
        </p:txBody>
      </p:sp>
      <p:sp>
        <p:nvSpPr>
          <p:cNvPr id="3" name="Content Placeholder 2">
            <a:extLst>
              <a:ext uri="{FF2B5EF4-FFF2-40B4-BE49-F238E27FC236}">
                <a16:creationId xmlns:a16="http://schemas.microsoft.com/office/drawing/2014/main" id="{6012A2C8-6C7E-FA77-79B3-C3E0B107D3BC}"/>
              </a:ext>
            </a:extLst>
          </p:cNvPr>
          <p:cNvSpPr>
            <a:spLocks noGrp="1"/>
          </p:cNvSpPr>
          <p:nvPr>
            <p:ph idx="1"/>
          </p:nvPr>
        </p:nvSpPr>
        <p:spPr>
          <a:xfrm>
            <a:off x="0" y="1774831"/>
            <a:ext cx="12599988" cy="5424481"/>
          </a:xfrm>
        </p:spPr>
        <p:txBody>
          <a:bodyPr/>
          <a:lstStyle/>
          <a:p>
            <a:r>
              <a:rPr lang="en-US" sz="2000" dirty="0">
                <a:latin typeface="Arial" panose="020B0604020202020204" pitchFamily="34" charset="0"/>
                <a:cs typeface="Arial" panose="020B0604020202020204" pitchFamily="34" charset="0"/>
              </a:rPr>
              <a:t>The Boolean data types include True and False, they are not strings and should not be used with quotation. They are python keywords.</a:t>
            </a:r>
          </a:p>
          <a:p>
            <a:r>
              <a:rPr lang="en-US" sz="2000" dirty="0">
                <a:latin typeface="Arial" panose="020B0604020202020204" pitchFamily="34" charset="0"/>
                <a:cs typeface="Arial" panose="020B0604020202020204" pitchFamily="34" charset="0"/>
              </a:rPr>
              <a:t>Example DEBUG=True</a:t>
            </a:r>
          </a:p>
          <a:p>
            <a:r>
              <a:rPr lang="en-US" sz="2000" dirty="0">
                <a:latin typeface="Arial" panose="020B0604020202020204" pitchFamily="34" charset="0"/>
                <a:cs typeface="Arial" panose="020B0604020202020204" pitchFamily="34" charset="0"/>
              </a:rPr>
              <a:t>Boolean are immutable data type</a:t>
            </a:r>
          </a:p>
          <a:p>
            <a:r>
              <a:rPr lang="en-US" sz="2000" dirty="0">
                <a:latin typeface="Arial" panose="020B0604020202020204" pitchFamily="34" charset="0"/>
                <a:cs typeface="Arial" panose="020B0604020202020204" pitchFamily="34" charset="0"/>
              </a:rPr>
              <a:t>Blessing = True</a:t>
            </a:r>
          </a:p>
          <a:p>
            <a:r>
              <a:rPr lang="en-US" sz="2000" dirty="0">
                <a:latin typeface="Arial" panose="020B0604020202020204" pitchFamily="34" charset="0"/>
                <a:cs typeface="Arial" panose="020B0604020202020204" pitchFamily="34" charset="0"/>
              </a:rPr>
              <a:t>Blessing = False</a:t>
            </a:r>
          </a:p>
          <a:p>
            <a:endParaRPr lang="en-GB" dirty="0"/>
          </a:p>
        </p:txBody>
      </p:sp>
    </p:spTree>
    <p:extLst>
      <p:ext uri="{BB962C8B-B14F-4D97-AF65-F5344CB8AC3E}">
        <p14:creationId xmlns:p14="http://schemas.microsoft.com/office/powerpoint/2010/main" val="3075790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F43B-7F62-A12C-95A7-6944B20DCA21}"/>
              </a:ext>
            </a:extLst>
          </p:cNvPr>
          <p:cNvSpPr>
            <a:spLocks noGrp="1"/>
          </p:cNvSpPr>
          <p:nvPr>
            <p:ph type="title"/>
          </p:nvPr>
        </p:nvSpPr>
        <p:spPr>
          <a:xfrm>
            <a:off x="0" y="0"/>
            <a:ext cx="12599988" cy="1107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TUPLE DATA TYPES</a:t>
            </a:r>
            <a:endParaRPr lang="en-GB" sz="4000" dirty="0"/>
          </a:p>
        </p:txBody>
      </p:sp>
      <p:sp>
        <p:nvSpPr>
          <p:cNvPr id="3" name="Content Placeholder 2">
            <a:extLst>
              <a:ext uri="{FF2B5EF4-FFF2-40B4-BE49-F238E27FC236}">
                <a16:creationId xmlns:a16="http://schemas.microsoft.com/office/drawing/2014/main" id="{F4AE1B73-2823-0B5B-3A83-EDA83A21FCFC}"/>
              </a:ext>
            </a:extLst>
          </p:cNvPr>
          <p:cNvSpPr>
            <a:spLocks noGrp="1"/>
          </p:cNvSpPr>
          <p:nvPr>
            <p:ph idx="1"/>
          </p:nvPr>
        </p:nvSpPr>
        <p:spPr>
          <a:xfrm>
            <a:off x="0" y="1107831"/>
            <a:ext cx="12599988" cy="6091482"/>
          </a:xfrm>
        </p:spPr>
        <p:txBody>
          <a:bodyPr>
            <a:normAutofit/>
          </a:bodyPr>
          <a:lstStyle/>
          <a:p>
            <a:r>
              <a:rPr lang="en-US" sz="2000" b="1" kern="100" dirty="0">
                <a:effectLst/>
                <a:latin typeface="Arial" panose="020B0604020202020204" pitchFamily="34" charset="0"/>
                <a:ea typeface="Calibri" panose="020F0502020204030204" pitchFamily="34" charset="0"/>
                <a:cs typeface="Arial" panose="020B0604020202020204" pitchFamily="34" charset="0"/>
              </a:rPr>
              <a:t>DEFINITION</a:t>
            </a:r>
            <a:r>
              <a:rPr lang="en-US" sz="2000" kern="100" dirty="0">
                <a:effectLst/>
                <a:latin typeface="Arial" panose="020B0604020202020204" pitchFamily="34" charset="0"/>
                <a:ea typeface="Calibri" panose="020F0502020204030204" pitchFamily="34" charset="0"/>
                <a:cs typeface="Arial" panose="020B0604020202020204" pitchFamily="34" charset="0"/>
              </a:rPr>
              <a:t>: The collection of heterogenous multiple elements</a:t>
            </a:r>
          </a:p>
          <a:p>
            <a:r>
              <a:rPr lang="en-US" sz="2000" kern="100" dirty="0">
                <a:effectLst/>
                <a:latin typeface="Arial" panose="020B0604020202020204" pitchFamily="34" charset="0"/>
                <a:ea typeface="Calibri" panose="020F0502020204030204" pitchFamily="34" charset="0"/>
                <a:cs typeface="Arial" panose="020B0604020202020204" pitchFamily="34" charset="0"/>
              </a:rPr>
              <a:t> enclosed by parenthesis is called a tuple</a:t>
            </a:r>
          </a:p>
          <a:p>
            <a:r>
              <a:rPr lang="en-US" sz="2000" kern="100" dirty="0">
                <a:latin typeface="Arial" panose="020B0604020202020204" pitchFamily="34" charset="0"/>
                <a:ea typeface="Calibri" panose="020F0502020204030204" pitchFamily="34" charset="0"/>
                <a:cs typeface="Arial" panose="020B0604020202020204" pitchFamily="34" charset="0"/>
              </a:rPr>
              <a:t>Tuples are immutable data types</a:t>
            </a:r>
          </a:p>
          <a:p>
            <a:r>
              <a:rPr lang="en-US" sz="2000" kern="100" dirty="0">
                <a:effectLst/>
                <a:latin typeface="Arial" panose="020B0604020202020204" pitchFamily="34" charset="0"/>
                <a:ea typeface="Calibri" panose="020F0502020204030204" pitchFamily="34" charset="0"/>
                <a:cs typeface="Arial" panose="020B0604020202020204" pitchFamily="34" charset="0"/>
              </a:rPr>
              <a:t>Any tuple multiplied by zero becomes an empty tuple</a:t>
            </a:r>
          </a:p>
          <a:p>
            <a:r>
              <a:rPr lang="en-US" sz="2000" kern="100" dirty="0">
                <a:effectLst/>
                <a:latin typeface="Arial" panose="020B0604020202020204" pitchFamily="34" charset="0"/>
                <a:ea typeface="Calibri" panose="020F0502020204030204" pitchFamily="34" charset="0"/>
                <a:cs typeface="Arial" panose="020B0604020202020204" pitchFamily="34" charset="0"/>
              </a:rPr>
              <a:t>Parenthesis is not mandatory to create a tuple e.g. m = 10, 20, 30 m is a tuple</a:t>
            </a:r>
          </a:p>
          <a:p>
            <a:r>
              <a:rPr lang="en-US" sz="2000" kern="100" dirty="0">
                <a:effectLst/>
                <a:latin typeface="Arial" panose="020B0604020202020204" pitchFamily="34" charset="0"/>
                <a:ea typeface="Calibri" panose="020F0502020204030204" pitchFamily="34" charset="0"/>
                <a:cs typeface="Arial" panose="020B0604020202020204" pitchFamily="34" charset="0"/>
              </a:rPr>
              <a:t>Tuple has few inbuil</a:t>
            </a:r>
            <a:r>
              <a:rPr lang="en-US" sz="2000" kern="100" dirty="0">
                <a:latin typeface="Arial" panose="020B0604020202020204" pitchFamily="34" charset="0"/>
                <a:ea typeface="Calibri" panose="020F0502020204030204" pitchFamily="34" charset="0"/>
                <a:cs typeface="Arial" panose="020B0604020202020204" pitchFamily="34" charset="0"/>
              </a:rPr>
              <a:t>t methods such as count() and index().</a:t>
            </a:r>
          </a:p>
          <a:p>
            <a:r>
              <a:rPr lang="en-US" sz="2000" kern="100" dirty="0">
                <a:effectLst/>
                <a:latin typeface="Arial" panose="020B0604020202020204" pitchFamily="34" charset="0"/>
                <a:ea typeface="Calibri" panose="020F0502020204030204" pitchFamily="34" charset="0"/>
                <a:cs typeface="Arial" panose="020B0604020202020204" pitchFamily="34" charset="0"/>
              </a:rPr>
              <a:t>Example: </a:t>
            </a:r>
            <a:r>
              <a:rPr lang="en-US" sz="2000" kern="100" dirty="0">
                <a:latin typeface="Arial" panose="020B0604020202020204" pitchFamily="34" charset="0"/>
                <a:ea typeface="Calibri" panose="020F0502020204030204" pitchFamily="34" charset="0"/>
                <a:cs typeface="Arial" panose="020B0604020202020204" pitchFamily="34" charset="0"/>
              </a:rPr>
              <a:t>num1 = (10, 20, 30, 40, 40, 50)</a:t>
            </a:r>
          </a:p>
          <a:p>
            <a:r>
              <a:rPr lang="en-US" sz="2000" kern="100" dirty="0">
                <a:effectLst/>
                <a:latin typeface="Arial" panose="020B0604020202020204" pitchFamily="34" charset="0"/>
                <a:ea typeface="Calibri" panose="020F0502020204030204" pitchFamily="34" charset="0"/>
                <a:cs typeface="Arial" panose="020B0604020202020204" pitchFamily="34" charset="0"/>
              </a:rPr>
              <a:t>num1.count(40)</a:t>
            </a:r>
          </a:p>
          <a:p>
            <a:r>
              <a:rPr lang="en-US" sz="2000" kern="100" dirty="0">
                <a:latin typeface="Arial" panose="020B0604020202020204" pitchFamily="34" charset="0"/>
                <a:ea typeface="Calibri" panose="020F0502020204030204" pitchFamily="34" charset="0"/>
                <a:cs typeface="Arial" panose="020B0604020202020204" pitchFamily="34" charset="0"/>
              </a:rPr>
              <a:t>print(num1.count(40))</a:t>
            </a:r>
          </a:p>
          <a:p>
            <a:r>
              <a:rPr lang="en-US" sz="2000" kern="100" dirty="0">
                <a:effectLst/>
                <a:latin typeface="Arial" panose="020B0604020202020204" pitchFamily="34" charset="0"/>
                <a:ea typeface="Calibri" panose="020F0502020204030204" pitchFamily="34" charset="0"/>
                <a:cs typeface="Arial" panose="020B0604020202020204" pitchFamily="34" charset="0"/>
              </a:rPr>
              <a:t>Output = 2</a:t>
            </a:r>
          </a:p>
          <a:p>
            <a:r>
              <a:rPr lang="en-US" sz="2000" kern="100" dirty="0">
                <a:latin typeface="Arial" panose="020B0604020202020204" pitchFamily="34" charset="0"/>
                <a:ea typeface="Calibri" panose="020F0502020204030204" pitchFamily="34" charset="0"/>
                <a:cs typeface="Arial" panose="020B0604020202020204" pitchFamily="34" charset="0"/>
              </a:rPr>
              <a:t>num1.index(40)</a:t>
            </a:r>
          </a:p>
          <a:p>
            <a:r>
              <a:rPr lang="en-US" sz="2000" kern="100" dirty="0">
                <a:effectLst/>
                <a:latin typeface="Arial" panose="020B0604020202020204" pitchFamily="34" charset="0"/>
                <a:ea typeface="Calibri" panose="020F0502020204030204" pitchFamily="34" charset="0"/>
                <a:cs typeface="Arial" panose="020B0604020202020204" pitchFamily="34" charset="0"/>
              </a:rPr>
              <a:t>print(</a:t>
            </a:r>
            <a:r>
              <a:rPr lang="en-US" sz="2000" kern="100" dirty="0">
                <a:latin typeface="Arial" panose="020B0604020202020204" pitchFamily="34" charset="0"/>
                <a:ea typeface="Calibri" panose="020F0502020204030204" pitchFamily="34" charset="0"/>
                <a:cs typeface="Arial" panose="020B0604020202020204" pitchFamily="34" charset="0"/>
              </a:rPr>
              <a:t>num1.index(40))</a:t>
            </a:r>
          </a:p>
          <a:p>
            <a:r>
              <a:rPr lang="en-US" sz="2000" kern="100" dirty="0">
                <a:latin typeface="Arial" panose="020B0604020202020204" pitchFamily="34" charset="0"/>
                <a:ea typeface="Calibri" panose="020F0502020204030204" pitchFamily="34" charset="0"/>
                <a:cs typeface="Arial" panose="020B0604020202020204" pitchFamily="34" charset="0"/>
              </a:rPr>
              <a:t>Output = 3</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951445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8CFD-92F6-69D1-3BD2-3C02CC0916BE}"/>
              </a:ext>
            </a:extLst>
          </p:cNvPr>
          <p:cNvSpPr>
            <a:spLocks noGrp="1"/>
          </p:cNvSpPr>
          <p:nvPr>
            <p:ph type="title"/>
          </p:nvPr>
        </p:nvSpPr>
        <p:spPr>
          <a:xfrm>
            <a:off x="0" y="0"/>
            <a:ext cx="12599988" cy="97594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LIST DATA TYPES</a:t>
            </a:r>
            <a:endParaRPr lang="en-GB" sz="4000" dirty="0"/>
          </a:p>
        </p:txBody>
      </p:sp>
      <p:sp>
        <p:nvSpPr>
          <p:cNvPr id="3" name="Content Placeholder 2">
            <a:extLst>
              <a:ext uri="{FF2B5EF4-FFF2-40B4-BE49-F238E27FC236}">
                <a16:creationId xmlns:a16="http://schemas.microsoft.com/office/drawing/2014/main" id="{5F6DA618-2971-199D-EEA7-4991119305B6}"/>
              </a:ext>
            </a:extLst>
          </p:cNvPr>
          <p:cNvSpPr>
            <a:spLocks noGrp="1"/>
          </p:cNvSpPr>
          <p:nvPr>
            <p:ph idx="1"/>
          </p:nvPr>
        </p:nvSpPr>
        <p:spPr>
          <a:xfrm>
            <a:off x="0" y="975947"/>
            <a:ext cx="12599988" cy="6223366"/>
          </a:xfrm>
        </p:spPr>
        <p:txBody>
          <a:bodyPr>
            <a:normAutofit/>
          </a:bodyPr>
          <a:lstStyle/>
          <a:p>
            <a:r>
              <a:rPr lang="en-US" sz="2000" b="1" dirty="0">
                <a:latin typeface="Arial" panose="020B0604020202020204" pitchFamily="34" charset="0"/>
                <a:cs typeface="Arial" panose="020B0604020202020204" pitchFamily="34" charset="0"/>
              </a:rPr>
              <a:t>DEFINITION:</a:t>
            </a:r>
            <a:r>
              <a:rPr lang="en-US" sz="2000" dirty="0">
                <a:latin typeface="Arial" panose="020B0604020202020204" pitchFamily="34" charset="0"/>
                <a:cs typeface="Arial" panose="020B0604020202020204" pitchFamily="34" charset="0"/>
              </a:rPr>
              <a:t> The </a:t>
            </a:r>
            <a:r>
              <a:rPr lang="en-US" sz="2000" kern="100" dirty="0">
                <a:effectLst/>
                <a:latin typeface="Arial" panose="020B0604020202020204" pitchFamily="34" charset="0"/>
                <a:ea typeface="Calibri" panose="020F0502020204030204" pitchFamily="34" charset="0"/>
                <a:cs typeface="Arial" panose="020B0604020202020204" pitchFamily="34" charset="0"/>
              </a:rPr>
              <a:t>Collection of heterogenous items/elements, separated by a comma and enclosed in square brackets is called a list</a:t>
            </a:r>
          </a:p>
          <a:p>
            <a:r>
              <a:rPr lang="en-US" sz="2000" kern="100" dirty="0">
                <a:latin typeface="Arial" panose="020B0604020202020204" pitchFamily="34" charset="0"/>
                <a:ea typeface="Calibri" panose="020F0502020204030204" pitchFamily="34" charset="0"/>
                <a:cs typeface="Arial" panose="020B0604020202020204" pitchFamily="34" charset="0"/>
              </a:rPr>
              <a:t>Example is month_name = [ “January”, “February”, “March”]</a:t>
            </a:r>
          </a:p>
          <a:p>
            <a:r>
              <a:rPr lang="en-US" sz="2000" kern="100" dirty="0">
                <a:effectLst/>
                <a:latin typeface="Arial" panose="020B0604020202020204" pitchFamily="34" charset="0"/>
                <a:ea typeface="Calibri" panose="020F0502020204030204" pitchFamily="34" charset="0"/>
                <a:cs typeface="Arial" panose="020B0604020202020204" pitchFamily="34" charset="0"/>
              </a:rPr>
              <a:t>month_name is a list</a:t>
            </a:r>
          </a:p>
          <a:p>
            <a:r>
              <a:rPr lang="en-US" sz="2000" dirty="0">
                <a:latin typeface="Arial" panose="020B0604020202020204" pitchFamily="34" charset="0"/>
                <a:cs typeface="Arial" panose="020B0604020202020204" pitchFamily="34" charset="0"/>
              </a:rPr>
              <a:t>Lists are mutable data types; the value of the list variable name can be modified/altered or updated at the memory location of the computer</a:t>
            </a:r>
          </a:p>
          <a:p>
            <a:r>
              <a:rPr lang="en-US" sz="2000" kern="100" dirty="0">
                <a:latin typeface="Arial" panose="020B0604020202020204" pitchFamily="34" charset="0"/>
                <a:ea typeface="Calibri" panose="020F0502020204030204" pitchFamily="34" charset="0"/>
                <a:cs typeface="Arial" panose="020B0604020202020204" pitchFamily="34" charset="0"/>
              </a:rPr>
              <a:t>Indexing, slicing, striding and type casting operations can be carried out on list data type</a:t>
            </a:r>
          </a:p>
          <a:p>
            <a:r>
              <a:rPr lang="en-US" sz="2000" kern="100" dirty="0">
                <a:latin typeface="Arial" panose="020B0604020202020204" pitchFamily="34" charset="0"/>
                <a:ea typeface="Calibri" panose="020F0502020204030204" pitchFamily="34" charset="0"/>
                <a:cs typeface="Arial" panose="020B0604020202020204" pitchFamily="34" charset="0"/>
              </a:rPr>
              <a:t>Python will create two different memory locations for two variables with similar values because list is mutable</a:t>
            </a:r>
          </a:p>
          <a:p>
            <a:r>
              <a:rPr lang="en-US" sz="2000" kern="100" dirty="0">
                <a:latin typeface="Arial" panose="020B0604020202020204" pitchFamily="34" charset="0"/>
                <a:ea typeface="Calibri" panose="020F0502020204030204" pitchFamily="34" charset="0"/>
                <a:cs typeface="Arial" panose="020B0604020202020204" pitchFamily="34" charset="0"/>
              </a:rPr>
              <a:t>List has inbuilt methods such as append(), clear(), copy(), count(), extend(), index(), insert(), pop(), remove(), reverse(), sort()</a:t>
            </a:r>
          </a:p>
          <a:p>
            <a:r>
              <a:rPr lang="en-US" sz="2000" kern="100" dirty="0">
                <a:latin typeface="Arial" panose="020B0604020202020204" pitchFamily="34" charset="0"/>
                <a:ea typeface="Calibri" panose="020F0502020204030204" pitchFamily="34" charset="0"/>
                <a:cs typeface="Arial" panose="020B0604020202020204" pitchFamily="34" charset="0"/>
              </a:rPr>
              <a:t>Methods are functions inside classes and the class here is List class</a:t>
            </a:r>
          </a:p>
          <a:p>
            <a:r>
              <a:rPr lang="en-US" sz="2000" kern="100" dirty="0">
                <a:latin typeface="Arial" panose="020B0604020202020204" pitchFamily="34" charset="0"/>
                <a:ea typeface="Calibri" panose="020F0502020204030204" pitchFamily="34" charset="0"/>
                <a:cs typeface="Arial" panose="020B0604020202020204" pitchFamily="34" charset="0"/>
              </a:rPr>
              <a:t>Methods provide various ways to manipulate &amp; perform operations on list in python</a:t>
            </a:r>
          </a:p>
          <a:p>
            <a:endParaRPr lang="en-GB" dirty="0"/>
          </a:p>
        </p:txBody>
      </p:sp>
    </p:spTree>
    <p:extLst>
      <p:ext uri="{BB962C8B-B14F-4D97-AF65-F5344CB8AC3E}">
        <p14:creationId xmlns:p14="http://schemas.microsoft.com/office/powerpoint/2010/main" val="389041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A640-0A7C-34F9-A1FF-5846C6CAB9AF}"/>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WHAT IS PYTHON PROGRAMMING LANGUAGE?</a:t>
            </a:r>
            <a:endParaRPr lang="en-GB" sz="4000" dirty="0"/>
          </a:p>
        </p:txBody>
      </p:sp>
      <p:sp>
        <p:nvSpPr>
          <p:cNvPr id="3" name="Content Placeholder 2">
            <a:extLst>
              <a:ext uri="{FF2B5EF4-FFF2-40B4-BE49-F238E27FC236}">
                <a16:creationId xmlns:a16="http://schemas.microsoft.com/office/drawing/2014/main" id="{37427223-EF7A-9ADD-DB7F-3F7745C3C1A2}"/>
              </a:ext>
            </a:extLst>
          </p:cNvPr>
          <p:cNvSpPr>
            <a:spLocks noGrp="1"/>
          </p:cNvSpPr>
          <p:nvPr>
            <p:ph idx="1"/>
          </p:nvPr>
        </p:nvSpPr>
        <p:spPr/>
        <p:txBody>
          <a:bodyPr/>
          <a:lstStyle/>
          <a:p>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ea typeface="Calibri" panose="020F0502020204030204" pitchFamily="34" charset="0"/>
              <a:cs typeface="Arial" panose="020B0604020202020204" pitchFamily="34" charset="0"/>
            </a:endParaRPr>
          </a:p>
          <a:p>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ea typeface="Calibri" panose="020F0502020204030204" pitchFamily="34" charset="0"/>
              <a:cs typeface="Arial" panose="020B0604020202020204" pitchFamily="34" charset="0"/>
            </a:endParaRPr>
          </a:p>
          <a:p>
            <a:r>
              <a:rPr lang="en-US" sz="2000" dirty="0">
                <a:effectLst/>
                <a:latin typeface="Arial" panose="020B0604020202020204" pitchFamily="34" charset="0"/>
                <a:ea typeface="Calibri" panose="020F0502020204030204" pitchFamily="34" charset="0"/>
                <a:cs typeface="Arial" panose="020B0604020202020204" pitchFamily="34" charset="0"/>
              </a:rPr>
              <a:t>Python is a dynamically typed (i.e., the object data type can be changed within the code), an interpreted, objected oriented and high-level programming language, released in </a:t>
            </a:r>
            <a:r>
              <a:rPr lang="en-US" sz="2000" dirty="0">
                <a:latin typeface="Arial" panose="020B0604020202020204" pitchFamily="34" charset="0"/>
                <a:ea typeface="Calibri" panose="020F0502020204030204" pitchFamily="34" charset="0"/>
                <a:cs typeface="Arial" panose="020B0604020202020204" pitchFamily="34" charset="0"/>
              </a:rPr>
              <a:t>F</a:t>
            </a:r>
            <a:r>
              <a:rPr lang="en-US" sz="2000" dirty="0">
                <a:effectLst/>
                <a:latin typeface="Arial" panose="020B0604020202020204" pitchFamily="34" charset="0"/>
                <a:ea typeface="Calibri" panose="020F0502020204030204" pitchFamily="34" charset="0"/>
                <a:cs typeface="Arial" panose="020B0604020202020204" pitchFamily="34" charset="0"/>
              </a:rPr>
              <a:t>ebruary 1991 by a Dutch programmer, named, Guido Van Rossum</a:t>
            </a:r>
            <a:endParaRPr lang="en-US" sz="20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92094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E676-69EA-55F7-4478-DC3B9756E203}"/>
              </a:ext>
            </a:extLst>
          </p:cNvPr>
          <p:cNvSpPr>
            <a:spLocks noGrp="1"/>
          </p:cNvSpPr>
          <p:nvPr>
            <p:ph type="title"/>
          </p:nvPr>
        </p:nvSpPr>
        <p:spPr>
          <a:xfrm>
            <a:off x="0" y="1"/>
            <a:ext cx="12599988" cy="98473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LIST BUILT-IN METHODS</a:t>
            </a:r>
            <a:endParaRPr lang="en-GB" sz="4000" dirty="0"/>
          </a:p>
        </p:txBody>
      </p:sp>
      <p:sp>
        <p:nvSpPr>
          <p:cNvPr id="3" name="Content Placeholder 2">
            <a:extLst>
              <a:ext uri="{FF2B5EF4-FFF2-40B4-BE49-F238E27FC236}">
                <a16:creationId xmlns:a16="http://schemas.microsoft.com/office/drawing/2014/main" id="{F2EE4E3F-D509-AA08-1144-B354B86A8209}"/>
              </a:ext>
            </a:extLst>
          </p:cNvPr>
          <p:cNvSpPr>
            <a:spLocks noGrp="1"/>
          </p:cNvSpPr>
          <p:nvPr>
            <p:ph idx="1"/>
          </p:nvPr>
        </p:nvSpPr>
        <p:spPr>
          <a:xfrm>
            <a:off x="0" y="984739"/>
            <a:ext cx="12599988" cy="6214573"/>
          </a:xfrm>
        </p:spPr>
        <p:txBody>
          <a:bodyPr>
            <a:normAutofit/>
          </a:bodyPr>
          <a:lstStyle/>
          <a:p>
            <a:r>
              <a:rPr lang="en-US" sz="2000" dirty="0">
                <a:latin typeface="Arial" panose="020B0604020202020204" pitchFamily="34" charset="0"/>
                <a:cs typeface="Arial" panose="020B0604020202020204" pitchFamily="34" charset="0"/>
              </a:rPr>
              <a:t>append(value): This method appends the value inside the parenthesis (parameter) to the end of the list</a:t>
            </a:r>
          </a:p>
          <a:p>
            <a:r>
              <a:rPr lang="en-US" sz="2000" dirty="0">
                <a:latin typeface="Arial" panose="020B0604020202020204" pitchFamily="34" charset="0"/>
                <a:cs typeface="Arial" panose="020B0604020202020204" pitchFamily="34" charset="0"/>
              </a:rPr>
              <a:t>clear(): This method removes all items from the list</a:t>
            </a:r>
          </a:p>
          <a:p>
            <a:r>
              <a:rPr lang="en-US" sz="2000" dirty="0">
                <a:latin typeface="Arial" panose="020B0604020202020204" pitchFamily="34" charset="0"/>
                <a:cs typeface="Arial" panose="020B0604020202020204" pitchFamily="34" charset="0"/>
              </a:rPr>
              <a:t>copy(): This method creates a shallow copy of the list</a:t>
            </a:r>
          </a:p>
          <a:p>
            <a:r>
              <a:rPr lang="en-US" sz="2000" dirty="0">
                <a:latin typeface="Arial" panose="020B0604020202020204" pitchFamily="34" charset="0"/>
                <a:cs typeface="Arial" panose="020B0604020202020204" pitchFamily="34" charset="0"/>
              </a:rPr>
              <a:t>count(value): This method returns the number of occurrences of the value shown inside the parenthesis in the list</a:t>
            </a:r>
          </a:p>
          <a:p>
            <a:r>
              <a:rPr lang="en-US" sz="2000" dirty="0">
                <a:latin typeface="Arial" panose="020B0604020202020204" pitchFamily="34" charset="0"/>
                <a:cs typeface="Arial" panose="020B0604020202020204" pitchFamily="34" charset="0"/>
              </a:rPr>
              <a:t>extend(iterable): This extends the list by appending elements from an iterable. The parameter could be a list, a tuple or a set.</a:t>
            </a:r>
          </a:p>
          <a:p>
            <a:r>
              <a:rPr lang="en-US" sz="2000" dirty="0">
                <a:latin typeface="Arial" panose="020B0604020202020204" pitchFamily="34" charset="0"/>
                <a:cs typeface="Arial" panose="020B0604020202020204" pitchFamily="34" charset="0"/>
              </a:rPr>
              <a:t>index(value, start, end): This returns the first index of the value parameter</a:t>
            </a:r>
          </a:p>
          <a:p>
            <a:r>
              <a:rPr lang="en-US" sz="2000" dirty="0">
                <a:latin typeface="Arial" panose="020B0604020202020204" pitchFamily="34" charset="0"/>
                <a:cs typeface="Arial" panose="020B0604020202020204" pitchFamily="34" charset="0"/>
              </a:rPr>
              <a:t>insert(index, value): This insert value before index. No element in the list is deleted, the element in the index is shifted forward</a:t>
            </a:r>
          </a:p>
          <a:p>
            <a:r>
              <a:rPr lang="en-US" sz="2000" dirty="0">
                <a:latin typeface="Arial" panose="020B0604020202020204" pitchFamily="34" charset="0"/>
                <a:cs typeface="Arial" panose="020B0604020202020204" pitchFamily="34" charset="0"/>
              </a:rPr>
              <a:t>pop(): This removes and return an item/value at index==-1 in a list, usually removes the last element in the list</a:t>
            </a:r>
          </a:p>
          <a:p>
            <a:r>
              <a:rPr lang="en-US" sz="2000" dirty="0">
                <a:latin typeface="Arial" panose="020B0604020202020204" pitchFamily="34" charset="0"/>
                <a:cs typeface="Arial" panose="020B0604020202020204" pitchFamily="34" charset="0"/>
              </a:rPr>
              <a:t>remove(value): Removes the first occurrence of a value. Raises valueError if the value is not present</a:t>
            </a:r>
          </a:p>
          <a:p>
            <a:r>
              <a:rPr lang="en-US" sz="2000" dirty="0">
                <a:latin typeface="Arial" panose="020B0604020202020204" pitchFamily="34" charset="0"/>
                <a:cs typeface="Arial" panose="020B0604020202020204" pitchFamily="34" charset="0"/>
              </a:rPr>
              <a:t>reverse(): This reverses all the elements of the list</a:t>
            </a:r>
          </a:p>
          <a:p>
            <a:r>
              <a:rPr lang="en-US" sz="2000" dirty="0">
                <a:latin typeface="Arial" panose="020B0604020202020204" pitchFamily="34" charset="0"/>
                <a:cs typeface="Arial" panose="020B0604020202020204" pitchFamily="34" charset="0"/>
              </a:rPr>
              <a:t>sort(key=None, revere=False): This sort the list in ascending order and return none.</a:t>
            </a:r>
          </a:p>
          <a:p>
            <a:endParaRPr lang="en-GB" dirty="0"/>
          </a:p>
        </p:txBody>
      </p:sp>
    </p:spTree>
    <p:extLst>
      <p:ext uri="{BB962C8B-B14F-4D97-AF65-F5344CB8AC3E}">
        <p14:creationId xmlns:p14="http://schemas.microsoft.com/office/powerpoint/2010/main" val="2485997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0522-08B2-2E66-C2D3-6C29927BDEAA}"/>
              </a:ext>
            </a:extLst>
          </p:cNvPr>
          <p:cNvSpPr>
            <a:spLocks noGrp="1"/>
          </p:cNvSpPr>
          <p:nvPr>
            <p:ph type="title"/>
          </p:nvPr>
        </p:nvSpPr>
        <p:spPr>
          <a:xfrm>
            <a:off x="0" y="1"/>
            <a:ext cx="12599988" cy="914400"/>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SET DATA TYPES</a:t>
            </a:r>
            <a:endParaRPr lang="en-GB" sz="4000" dirty="0"/>
          </a:p>
        </p:txBody>
      </p:sp>
      <p:sp>
        <p:nvSpPr>
          <p:cNvPr id="3" name="Content Placeholder 2">
            <a:extLst>
              <a:ext uri="{FF2B5EF4-FFF2-40B4-BE49-F238E27FC236}">
                <a16:creationId xmlns:a16="http://schemas.microsoft.com/office/drawing/2014/main" id="{A561CBAF-458C-EBFB-A3F8-C5393D699CF0}"/>
              </a:ext>
            </a:extLst>
          </p:cNvPr>
          <p:cNvSpPr>
            <a:spLocks noGrp="1"/>
          </p:cNvSpPr>
          <p:nvPr>
            <p:ph idx="1"/>
          </p:nvPr>
        </p:nvSpPr>
        <p:spPr>
          <a:xfrm>
            <a:off x="0" y="914401"/>
            <a:ext cx="12599988" cy="6284911"/>
          </a:xfrm>
        </p:spPr>
        <p:txBody>
          <a:bodyPr>
            <a:normAutofit lnSpcReduction="10000"/>
          </a:bodyPr>
          <a:lstStyle/>
          <a:p>
            <a:r>
              <a:rPr lang="en-US" sz="2000" b="1" dirty="0">
                <a:latin typeface="Arial" panose="020B0604020202020204" pitchFamily="34" charset="0"/>
                <a:cs typeface="Arial" panose="020B0604020202020204" pitchFamily="34" charset="0"/>
              </a:rPr>
              <a:t>DEFINITION:</a:t>
            </a:r>
            <a:r>
              <a:rPr lang="en-US" sz="2000" dirty="0">
                <a:latin typeface="Arial" panose="020B0604020202020204" pitchFamily="34" charset="0"/>
                <a:cs typeface="Arial" panose="020B0604020202020204" pitchFamily="34" charset="0"/>
              </a:rPr>
              <a:t> </a:t>
            </a:r>
            <a:r>
              <a:rPr lang="en-US" sz="2000" kern="100" dirty="0">
                <a:effectLst/>
                <a:latin typeface="Arial" panose="020B0604020202020204" pitchFamily="34" charset="0"/>
                <a:ea typeface="Calibri" panose="020F0502020204030204" pitchFamily="34" charset="0"/>
                <a:cs typeface="Arial" panose="020B0604020202020204" pitchFamily="34" charset="0"/>
              </a:rPr>
              <a:t>Set is an unordered collection of multiple unindexed,  unordered, unchangeable elements separated by a comma  and enclosed with curly braces. We cannot access the elements using indices.</a:t>
            </a:r>
          </a:p>
          <a:p>
            <a:r>
              <a:rPr lang="en-US" sz="2000" kern="100" dirty="0">
                <a:latin typeface="Arial" panose="020B0604020202020204" pitchFamily="34" charset="0"/>
                <a:ea typeface="Calibri" panose="020F0502020204030204" pitchFamily="34" charset="0"/>
                <a:cs typeface="Arial" panose="020B0604020202020204" pitchFamily="34" charset="0"/>
              </a:rPr>
              <a:t>Sets are mutable data types, but does not support duplication or repetition </a:t>
            </a:r>
          </a:p>
          <a:p>
            <a:r>
              <a:rPr lang="en-GB" sz="2000" dirty="0">
                <a:effectLst/>
                <a:latin typeface="Arial" panose="020B0604020202020204" pitchFamily="34" charset="0"/>
                <a:ea typeface="Calibri" panose="020F0502020204030204" pitchFamily="34" charset="0"/>
                <a:cs typeface="Arial" panose="020B0604020202020204" pitchFamily="34" charset="0"/>
              </a:rPr>
              <a:t>Set data structure does NOT support indexing or subscripting, slicing, striding, their primary purpose is to provide an efficient way to test membership and perform set operations like union, intersection, and difference.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r>
              <a:rPr lang="en-US" sz="2000" kern="100" dirty="0">
                <a:latin typeface="Arial" panose="020B0604020202020204" pitchFamily="34" charset="0"/>
                <a:ea typeface="Calibri" panose="020F0502020204030204" pitchFamily="34" charset="0"/>
                <a:cs typeface="Arial" panose="020B0604020202020204" pitchFamily="34" charset="0"/>
              </a:rPr>
              <a:t>Set has inbuilt methods such as add(), clear(), copy(), difference(), difference_update(), discard(), intersection(), intersection_update(), isdisjoint(), issubset(), issuperset(), pop(), remove(), symmetric difference(), symmetric difference_updatet(), union(), and update()</a:t>
            </a:r>
          </a:p>
          <a:p>
            <a:r>
              <a:rPr lang="en-US" sz="2000" kern="100" dirty="0">
                <a:latin typeface="Arial" panose="020B0604020202020204" pitchFamily="34" charset="0"/>
                <a:ea typeface="Calibri" panose="020F0502020204030204" pitchFamily="34" charset="0"/>
                <a:cs typeface="Arial" panose="020B0604020202020204" pitchFamily="34" charset="0"/>
              </a:rPr>
              <a:t>Methods are functions inside the class and the class here is set class</a:t>
            </a:r>
          </a:p>
          <a:p>
            <a:r>
              <a:rPr lang="en-US" sz="2000" kern="100" dirty="0">
                <a:latin typeface="Arial" panose="020B0604020202020204" pitchFamily="34" charset="0"/>
                <a:ea typeface="Calibri" panose="020F0502020204030204" pitchFamily="34" charset="0"/>
                <a:cs typeface="Arial" panose="020B0604020202020204" pitchFamily="34" charset="0"/>
              </a:rPr>
              <a:t>Methods are functions associated with set data type</a:t>
            </a:r>
          </a:p>
          <a:p>
            <a:r>
              <a:rPr lang="en-US" sz="2000" kern="100" dirty="0">
                <a:latin typeface="Arial" panose="020B0604020202020204" pitchFamily="34" charset="0"/>
                <a:ea typeface="Calibri" panose="020F0502020204030204" pitchFamily="34" charset="0"/>
                <a:cs typeface="Arial" panose="020B0604020202020204" pitchFamily="34" charset="0"/>
              </a:rPr>
              <a:t>The set built-in methods provide various ways to manipulate &amp; perform operations on set in python and can be accessed with the command help(set)</a:t>
            </a:r>
          </a:p>
          <a:p>
            <a:r>
              <a:rPr lang="en-US" sz="2000" kern="100" dirty="0">
                <a:latin typeface="Arial" panose="020B0604020202020204" pitchFamily="34" charset="0"/>
                <a:ea typeface="Calibri" panose="020F0502020204030204" pitchFamily="34" charset="0"/>
                <a:cs typeface="Arial" panose="020B0604020202020204" pitchFamily="34" charset="0"/>
              </a:rPr>
              <a:t>To print an individual element rom set we need to use for loop. We cannot use index value to print the individual  elements in set. The output will be printed randomly.</a:t>
            </a:r>
          </a:p>
          <a:p>
            <a:r>
              <a:rPr lang="en-US" sz="2000" kern="100" dirty="0">
                <a:latin typeface="Arial" panose="020B0604020202020204" pitchFamily="34" charset="0"/>
                <a:ea typeface="Calibri" panose="020F0502020204030204" pitchFamily="34" charset="0"/>
                <a:cs typeface="Arial" panose="020B0604020202020204" pitchFamily="34" charset="0"/>
              </a:rPr>
              <a:t>To concatenate 2 sets we need to use the union methods or update methods</a:t>
            </a:r>
          </a:p>
          <a:p>
            <a:r>
              <a:rPr lang="en-US" sz="2000" kern="100" dirty="0" err="1">
                <a:latin typeface="Arial" panose="020B0604020202020204" pitchFamily="34" charset="0"/>
                <a:ea typeface="Calibri" panose="020F0502020204030204" pitchFamily="34" charset="0"/>
                <a:cs typeface="Arial" panose="020B0604020202020204" pitchFamily="34" charset="0"/>
              </a:rPr>
              <a:t>E.g</a:t>
            </a:r>
            <a:r>
              <a:rPr lang="en-US" sz="2000" kern="100" dirty="0">
                <a:latin typeface="Arial" panose="020B0604020202020204" pitchFamily="34" charset="0"/>
                <a:ea typeface="Calibri" panose="020F0502020204030204" pitchFamily="34" charset="0"/>
                <a:cs typeface="Arial" panose="020B0604020202020204" pitchFamily="34" charset="0"/>
              </a:rPr>
              <a:t> set1 = {1,2,3}    set2 = {“apple”, “kiwi”, ”orange”}</a:t>
            </a:r>
          </a:p>
          <a:p>
            <a:r>
              <a:rPr lang="en-US" sz="2000" kern="100" dirty="0">
                <a:latin typeface="Arial" panose="020B0604020202020204" pitchFamily="34" charset="0"/>
                <a:ea typeface="Calibri" panose="020F0502020204030204" pitchFamily="34" charset="0"/>
                <a:cs typeface="Arial" panose="020B0604020202020204" pitchFamily="34" charset="0"/>
              </a:rPr>
              <a:t>Set3 = set1.union(set2)  	print(set3)</a:t>
            </a:r>
          </a:p>
          <a:p>
            <a:r>
              <a:rPr lang="en-US" sz="2000" kern="100" dirty="0">
                <a:latin typeface="Arial" panose="020B0604020202020204" pitchFamily="34" charset="0"/>
                <a:ea typeface="Calibri" panose="020F0502020204030204" pitchFamily="34" charset="0"/>
                <a:cs typeface="Arial" panose="020B0604020202020204" pitchFamily="34" charset="0"/>
              </a:rPr>
              <a:t>Output = {1,2, “cherry”, “apple”, “kiwi”}</a:t>
            </a:r>
          </a:p>
          <a:p>
            <a:endParaRPr lang="en-US" sz="2000" kern="100" dirty="0">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195130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57B3-5FBD-5D2F-8A67-E90886B20FD9}"/>
              </a:ext>
            </a:extLst>
          </p:cNvPr>
          <p:cNvSpPr>
            <a:spLocks noGrp="1"/>
          </p:cNvSpPr>
          <p:nvPr>
            <p:ph type="title"/>
          </p:nvPr>
        </p:nvSpPr>
        <p:spPr>
          <a:xfrm>
            <a:off x="0" y="0"/>
            <a:ext cx="12599988" cy="90560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SET BUILT-IN METHODS</a:t>
            </a:r>
            <a:endParaRPr lang="en-GB" sz="4000" dirty="0"/>
          </a:p>
        </p:txBody>
      </p:sp>
      <p:sp>
        <p:nvSpPr>
          <p:cNvPr id="3" name="Content Placeholder 2">
            <a:extLst>
              <a:ext uri="{FF2B5EF4-FFF2-40B4-BE49-F238E27FC236}">
                <a16:creationId xmlns:a16="http://schemas.microsoft.com/office/drawing/2014/main" id="{DDD7E5D6-D040-87BD-A85E-C65CA158F2DC}"/>
              </a:ext>
            </a:extLst>
          </p:cNvPr>
          <p:cNvSpPr>
            <a:spLocks noGrp="1"/>
          </p:cNvSpPr>
          <p:nvPr>
            <p:ph idx="1"/>
          </p:nvPr>
        </p:nvSpPr>
        <p:spPr>
          <a:xfrm>
            <a:off x="0" y="905609"/>
            <a:ext cx="12599988" cy="6293704"/>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add(element): adds an element to the set in any position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clear(): removes all the elements from this set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copy(): returns a shallow copy of the set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difference(others): returns a new set with elements that are in the set but not in any of the other sets. Returns the difference of two or more sets as a new set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difference_update (others): removes elements from the set that are common with any of the other sets. Remove all elements of another set from this set.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discard(element): removes the specified element from the set, if present. Remove an element from a set if it is a member. If the element is not a member, do nothing.</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intersection(others): returns a new set with elements that are common to the set and all specified sets. Return the intersection of two sets as a new set. (i.e. all elements that are in both sets.)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intersection_update(others): update the set with elements that are common to the set and all specified sets. Update a set with the intersection of itself and another</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isdisjoint(other): returns true if the set has no elements in common with the specified set. Return True if two sets have a null intersection.</a:t>
            </a:r>
          </a:p>
          <a:p>
            <a:endParaRPr lang="en-GB" dirty="0"/>
          </a:p>
        </p:txBody>
      </p:sp>
    </p:spTree>
    <p:extLst>
      <p:ext uri="{BB962C8B-B14F-4D97-AF65-F5344CB8AC3E}">
        <p14:creationId xmlns:p14="http://schemas.microsoft.com/office/powerpoint/2010/main" val="4234760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A60D-D7D0-07DA-C88C-530A8EE1042E}"/>
              </a:ext>
            </a:extLst>
          </p:cNvPr>
          <p:cNvSpPr>
            <a:spLocks noGrp="1"/>
          </p:cNvSpPr>
          <p:nvPr>
            <p:ph type="title"/>
          </p:nvPr>
        </p:nvSpPr>
        <p:spPr>
          <a:xfrm>
            <a:off x="0" y="1"/>
            <a:ext cx="12599988" cy="113420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SET BUILT-IN METHODS cont.</a:t>
            </a:r>
            <a:endParaRPr lang="en-GB" sz="4000" dirty="0"/>
          </a:p>
        </p:txBody>
      </p:sp>
      <p:sp>
        <p:nvSpPr>
          <p:cNvPr id="3" name="Content Placeholder 2">
            <a:extLst>
              <a:ext uri="{FF2B5EF4-FFF2-40B4-BE49-F238E27FC236}">
                <a16:creationId xmlns:a16="http://schemas.microsoft.com/office/drawing/2014/main" id="{246170CE-5AFF-B7B0-47D2-6B00C6AFC240}"/>
              </a:ext>
            </a:extLst>
          </p:cNvPr>
          <p:cNvSpPr>
            <a:spLocks noGrp="1"/>
          </p:cNvSpPr>
          <p:nvPr>
            <p:ph idx="1"/>
          </p:nvPr>
        </p:nvSpPr>
        <p:spPr>
          <a:xfrm>
            <a:off x="0" y="1134209"/>
            <a:ext cx="12599988" cy="6065103"/>
          </a:xfrm>
        </p:spPr>
        <p:txBody>
          <a:bodyPr>
            <a:normAutofit fontScale="62500" lnSpcReduction="20000"/>
          </a:bodyPr>
          <a:lstStyle/>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issuperset(other): returns true if the set contains every element of the specified set. Report whether this set contains another set</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issubset(other): returns true if every element of the set is in the specified set. Report whether another set contains this set</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pop(): removes and returns an arbitrary set element from the set. Raises keyError if the set is empty</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remove(element): removes the specified element from the set. Raises keyError if the element is not present. Remove an element from a set; it must be a member. If the element is not a member, raise a KeyError.</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symmetric difference(other): returns a new set with element that are in either the set or the specified set but not both. Return the symmetric difference of two sets as a new set.(i.e. all elements that are in exactly one of the sets.)</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symmetric difference_update(other): updates the set with elements that are in either the set or the specified set but not both. Update a set with the symmetric difference of itself and another</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union (others): returns a new set with element from the set and all specified sets. Return the union of sets as a new set</a:t>
            </a:r>
          </a:p>
          <a:p>
            <a:pPr marL="0" marR="0">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update(others): updates the set with elements from the set and all specified sets. Update a set with the union of itself and others.</a:t>
            </a:r>
          </a:p>
          <a:p>
            <a:endParaRPr lang="en-GB" dirty="0"/>
          </a:p>
        </p:txBody>
      </p:sp>
    </p:spTree>
    <p:extLst>
      <p:ext uri="{BB962C8B-B14F-4D97-AF65-F5344CB8AC3E}">
        <p14:creationId xmlns:p14="http://schemas.microsoft.com/office/powerpoint/2010/main" val="705882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1F4F-D62D-091E-9B47-99823B4E1C89}"/>
              </a:ext>
            </a:extLst>
          </p:cNvPr>
          <p:cNvSpPr>
            <a:spLocks noGrp="1"/>
          </p:cNvSpPr>
          <p:nvPr>
            <p:ph type="title"/>
          </p:nvPr>
        </p:nvSpPr>
        <p:spPr>
          <a:xfrm>
            <a:off x="0" y="0"/>
            <a:ext cx="12599988" cy="98473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DICTIONARY DATA TYPE</a:t>
            </a:r>
            <a:endParaRPr lang="en-GB" sz="4000" dirty="0"/>
          </a:p>
        </p:txBody>
      </p:sp>
      <p:sp>
        <p:nvSpPr>
          <p:cNvPr id="3" name="Content Placeholder 2">
            <a:extLst>
              <a:ext uri="{FF2B5EF4-FFF2-40B4-BE49-F238E27FC236}">
                <a16:creationId xmlns:a16="http://schemas.microsoft.com/office/drawing/2014/main" id="{0EDF895B-1634-BCE0-82DF-158FD23B6636}"/>
              </a:ext>
            </a:extLst>
          </p:cNvPr>
          <p:cNvSpPr>
            <a:spLocks noGrp="1"/>
          </p:cNvSpPr>
          <p:nvPr>
            <p:ph idx="1"/>
          </p:nvPr>
        </p:nvSpPr>
        <p:spPr>
          <a:xfrm>
            <a:off x="0" y="984739"/>
            <a:ext cx="12599988" cy="6214574"/>
          </a:xfrm>
        </p:spPr>
        <p:txBody>
          <a:bodyPr>
            <a:normAutofit fontScale="92500" lnSpcReduction="10000"/>
          </a:bodyPr>
          <a:lstStyle/>
          <a:p>
            <a:r>
              <a:rPr lang="en-US" sz="2200" dirty="0">
                <a:effectLst/>
                <a:latin typeface="Arial" panose="020B0604020202020204" pitchFamily="34" charset="0"/>
                <a:ea typeface="Calibri" panose="020F0502020204030204" pitchFamily="34" charset="0"/>
                <a:cs typeface="Arial" panose="020B0604020202020204" pitchFamily="34" charset="0"/>
              </a:rPr>
              <a:t>In dictionary, python will store multiple elements in ordered</a:t>
            </a:r>
            <a:r>
              <a:rPr lang="en-US" sz="2200" dirty="0">
                <a:latin typeface="Arial" panose="020B0604020202020204" pitchFamily="34" charset="0"/>
                <a:ea typeface="Calibri" panose="020F0502020204030204" pitchFamily="34" charset="0"/>
                <a:cs typeface="Arial" panose="020B0604020202020204" pitchFamily="34" charset="0"/>
              </a:rPr>
              <a:t> </a:t>
            </a:r>
            <a:r>
              <a:rPr lang="en-US" sz="2200" dirty="0">
                <a:effectLst/>
                <a:latin typeface="Arial" panose="020B0604020202020204" pitchFamily="34" charset="0"/>
                <a:ea typeface="Calibri" panose="020F0502020204030204" pitchFamily="34" charset="0"/>
                <a:cs typeface="Arial" panose="020B0604020202020204" pitchFamily="34" charset="0"/>
              </a:rPr>
              <a:t>key-value pairs separated by colon and separated by a comma and enclosed by a curly brackets</a:t>
            </a:r>
          </a:p>
          <a:p>
            <a:r>
              <a:rPr lang="en-US" sz="2200" dirty="0">
                <a:latin typeface="Arial" panose="020B0604020202020204" pitchFamily="34" charset="0"/>
                <a:ea typeface="Calibri" panose="020F0502020204030204" pitchFamily="34" charset="0"/>
                <a:cs typeface="Arial" panose="020B0604020202020204" pitchFamily="34" charset="0"/>
              </a:rPr>
              <a:t>Example blessing = {“January”:1, “February”: 2, “March”: 3}</a:t>
            </a:r>
          </a:p>
          <a:p>
            <a:r>
              <a:rPr lang="en-US" sz="2200" dirty="0">
                <a:effectLst/>
                <a:latin typeface="Arial" panose="020B0604020202020204" pitchFamily="34" charset="0"/>
                <a:ea typeface="Calibri" panose="020F0502020204030204" pitchFamily="34" charset="0"/>
                <a:cs typeface="Arial" panose="020B0604020202020204" pitchFamily="34" charset="0"/>
              </a:rPr>
              <a:t>Dictionary data type is a mapping data type &amp; </a:t>
            </a:r>
            <a:r>
              <a:rPr lang="en-US" sz="2200" kern="100" dirty="0">
                <a:effectLst/>
                <a:latin typeface="Arial" panose="020B0604020202020204" pitchFamily="34" charset="0"/>
                <a:ea typeface="Calibri" panose="020F0502020204030204" pitchFamily="34" charset="0"/>
                <a:cs typeface="Arial" panose="020B0604020202020204" pitchFamily="34" charset="0"/>
              </a:rPr>
              <a:t>d</a:t>
            </a:r>
            <a:r>
              <a:rPr lang="en-US" sz="2200" kern="100" dirty="0">
                <a:latin typeface="Arial" panose="020B0604020202020204" pitchFamily="34" charset="0"/>
                <a:cs typeface="Arial" panose="020B0604020202020204" pitchFamily="34" charset="0"/>
              </a:rPr>
              <a:t>uplication of keys are not allowed</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Dictionary is a mutable data type, however, the key of the key-value pair must be unique and immutable data type only. Thus, list cannot be a key in a dictionary. The key must be a string.</a:t>
            </a:r>
          </a:p>
          <a:p>
            <a:r>
              <a:rPr lang="en-US" sz="2200" dirty="0">
                <a:latin typeface="Arial" panose="020B0604020202020204" pitchFamily="34" charset="0"/>
                <a:cs typeface="Arial" panose="020B0604020202020204" pitchFamily="34" charset="0"/>
              </a:rPr>
              <a:t>Indexing, slicing, and striding are NOT supported in dictionary data type</a:t>
            </a:r>
          </a:p>
          <a:p>
            <a:r>
              <a:rPr lang="en-US" sz="2200" kern="100" dirty="0">
                <a:latin typeface="Arial" panose="020B0604020202020204" pitchFamily="34" charset="0"/>
                <a:ea typeface="Calibri" panose="020F0502020204030204" pitchFamily="34" charset="0"/>
                <a:cs typeface="Arial" panose="020B0604020202020204" pitchFamily="34" charset="0"/>
              </a:rPr>
              <a:t>Dictionary has inbuilt methods such as add(), clear(), copy(), </a:t>
            </a:r>
            <a:r>
              <a:rPr lang="en-US" sz="2200" kern="100" dirty="0">
                <a:effectLst/>
                <a:latin typeface="Arial" panose="020B0604020202020204" pitchFamily="34" charset="0"/>
                <a:ea typeface="Calibri" panose="020F0502020204030204" pitchFamily="34" charset="0"/>
                <a:cs typeface="Arial" panose="020B0604020202020204" pitchFamily="34" charset="0"/>
              </a:rPr>
              <a:t>fromkeys(iterable, value=None), get(key), items(), keys(), pop(key), popitem(), setdefault(key), values(), update(</a:t>
            </a:r>
            <a:r>
              <a:rPr lang="en-US" sz="2200" kern="100" dirty="0">
                <a:latin typeface="Arial" panose="020B0604020202020204" pitchFamily="34" charset="0"/>
                <a:ea typeface="Calibri" panose="020F0502020204030204" pitchFamily="34" charset="0"/>
                <a:cs typeface="Arial" panose="020B0604020202020204" pitchFamily="34" charset="0"/>
              </a:rPr>
              <a:t>{“oldkey”: “newvalue”}</a:t>
            </a:r>
            <a:r>
              <a:rPr lang="en-US" sz="2200" kern="100" dirty="0">
                <a:effectLst/>
                <a:latin typeface="Arial" panose="020B0604020202020204" pitchFamily="34" charset="0"/>
                <a:ea typeface="Calibri" panose="020F0502020204030204" pitchFamily="34" charset="0"/>
                <a:cs typeface="Arial" panose="020B0604020202020204" pitchFamily="34" charset="0"/>
              </a:rPr>
              <a:t>). Or dict1.update({“newkey”: “newvalue”})</a:t>
            </a:r>
          </a:p>
          <a:p>
            <a:r>
              <a:rPr lang="en-US" sz="2200" kern="100" dirty="0">
                <a:latin typeface="Arial" panose="020B0604020202020204" pitchFamily="34" charset="0"/>
                <a:cs typeface="Arial" panose="020B0604020202020204" pitchFamily="34" charset="0"/>
              </a:rPr>
              <a:t>You can access the values using the corresponding keys, termed key access &amp; not index access.</a:t>
            </a:r>
          </a:p>
          <a:p>
            <a:r>
              <a:rPr lang="en-US" sz="2200" kern="100" dirty="0">
                <a:latin typeface="Arial" panose="020B0604020202020204" pitchFamily="34" charset="0"/>
                <a:cs typeface="Arial" panose="020B0604020202020204" pitchFamily="34" charset="0"/>
              </a:rPr>
              <a:t>Item assignment is allowed using the key to change values, we can use assignment operator to add new key-value pair to the dictionary or use update method</a:t>
            </a:r>
          </a:p>
          <a:p>
            <a:r>
              <a:rPr lang="en-US" sz="2200" kern="100" dirty="0">
                <a:latin typeface="Arial" panose="020B0604020202020204" pitchFamily="34" charset="0"/>
                <a:cs typeface="Arial" panose="020B0604020202020204" pitchFamily="34" charset="0"/>
              </a:rPr>
              <a:t>If the same key is repeated with multiple values, then the last value of the same key is taken.</a:t>
            </a:r>
          </a:p>
          <a:p>
            <a:r>
              <a:rPr lang="en-US" sz="2200" kern="100" dirty="0">
                <a:latin typeface="Arial" panose="020B0604020202020204" pitchFamily="34" charset="0"/>
                <a:cs typeface="Arial" panose="020B0604020202020204" pitchFamily="34" charset="0"/>
              </a:rPr>
              <a:t>The values only are mutable, but the keys are immutable. To remove, we have to remove the key-value pair together.</a:t>
            </a:r>
          </a:p>
          <a:p>
            <a:r>
              <a:rPr lang="en-US" sz="2200" kern="100" dirty="0">
                <a:latin typeface="Arial" panose="020B0604020202020204" pitchFamily="34" charset="0"/>
                <a:cs typeface="Arial" panose="020B0604020202020204" pitchFamily="34" charset="0"/>
              </a:rPr>
              <a:t>Only immutable data type such as string, numeric, tuple, Boolean etc. can be used as a key in dictionary data type.</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446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B35C-AB33-B9E7-8CE5-A861C589D8B8}"/>
              </a:ext>
            </a:extLst>
          </p:cNvPr>
          <p:cNvSpPr>
            <a:spLocks noGrp="1"/>
          </p:cNvSpPr>
          <p:nvPr>
            <p:ph type="title"/>
          </p:nvPr>
        </p:nvSpPr>
        <p:spPr>
          <a:xfrm>
            <a:off x="0" y="1"/>
            <a:ext cx="12599988" cy="94077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DICTIONARY BUILT-IN METHODS</a:t>
            </a:r>
            <a:endParaRPr lang="en-GB" sz="4000" dirty="0"/>
          </a:p>
        </p:txBody>
      </p:sp>
      <p:sp>
        <p:nvSpPr>
          <p:cNvPr id="3" name="Content Placeholder 2">
            <a:extLst>
              <a:ext uri="{FF2B5EF4-FFF2-40B4-BE49-F238E27FC236}">
                <a16:creationId xmlns:a16="http://schemas.microsoft.com/office/drawing/2014/main" id="{BF676306-3AFB-E1E8-F2FB-1DCD420AF87C}"/>
              </a:ext>
            </a:extLst>
          </p:cNvPr>
          <p:cNvSpPr>
            <a:spLocks noGrp="1"/>
          </p:cNvSpPr>
          <p:nvPr>
            <p:ph idx="1"/>
          </p:nvPr>
        </p:nvSpPr>
        <p:spPr>
          <a:xfrm>
            <a:off x="0" y="940777"/>
            <a:ext cx="12599988" cy="6258535"/>
          </a:xfrm>
        </p:spPr>
        <p:txBody>
          <a:bodyPr>
            <a:normAutofit/>
          </a:bodyPr>
          <a:lstStyle/>
          <a:p>
            <a:pPr marL="0">
              <a:lnSpc>
                <a:spcPct val="107000"/>
              </a:lnSpc>
              <a:spcBef>
                <a:spcPts val="0"/>
              </a:spcBef>
              <a:spcAft>
                <a:spcPts val="800"/>
              </a:spcAft>
            </a:pPr>
            <a:r>
              <a:rPr lang="en-US" sz="2000" kern="100" dirty="0">
                <a:latin typeface="Arial" panose="020B0604020202020204" pitchFamily="34" charset="0"/>
                <a:cs typeface="Arial" panose="020B0604020202020204" pitchFamily="34" charset="0"/>
              </a:rPr>
              <a:t>To add a new items to the </a:t>
            </a:r>
            <a:r>
              <a:rPr lang="en-US" sz="2000" kern="100" dirty="0" err="1">
                <a:latin typeface="Arial" panose="020B0604020202020204" pitchFamily="34" charset="0"/>
                <a:cs typeface="Arial" panose="020B0604020202020204" pitchFamily="34" charset="0"/>
              </a:rPr>
              <a:t>dict</a:t>
            </a:r>
            <a:r>
              <a:rPr lang="en-US" sz="2000" kern="100" dirty="0">
                <a:latin typeface="Arial" panose="020B0604020202020204" pitchFamily="34" charset="0"/>
                <a:cs typeface="Arial" panose="020B0604020202020204" pitchFamily="34" charset="0"/>
              </a:rPr>
              <a:t> list, dict1[“</a:t>
            </a:r>
            <a:r>
              <a:rPr lang="en-US" sz="2000" kern="100" dirty="0" err="1">
                <a:latin typeface="Arial" panose="020B0604020202020204" pitchFamily="34" charset="0"/>
                <a:cs typeface="Arial" panose="020B0604020202020204" pitchFamily="34" charset="0"/>
              </a:rPr>
              <a:t>newkey</a:t>
            </a:r>
            <a:r>
              <a:rPr lang="en-US" sz="2000" kern="100" dirty="0">
                <a:latin typeface="Arial" panose="020B0604020202020204" pitchFamily="34" charset="0"/>
                <a:cs typeface="Arial" panose="020B0604020202020204" pitchFamily="34" charset="0"/>
              </a:rPr>
              <a:t>”] = “</a:t>
            </a:r>
            <a:r>
              <a:rPr lang="en-US" sz="2000" kern="100" dirty="0" err="1">
                <a:latin typeface="Arial" panose="020B0604020202020204" pitchFamily="34" charset="0"/>
                <a:cs typeface="Arial" panose="020B0604020202020204" pitchFamily="34" charset="0"/>
              </a:rPr>
              <a:t>newvalue</a:t>
            </a:r>
            <a:r>
              <a:rPr lang="en-US" sz="2000" kern="1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clear(): removes all items from the dictionary</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copy(): returns a shallow copy of the dictionary</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fromkeys(iterable, value=None): returns a new dictionary with keys from the iterable and values set to the specified value(default is None)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get(“key”): returns the value for key given as the argument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keys(): returns a view of the dictionary keys as a list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pop(key): removes items with specified key name given</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del </a:t>
            </a:r>
            <a:r>
              <a:rPr lang="en-US" sz="2000" kern="100" dirty="0" err="1">
                <a:latin typeface="Arial" panose="020B0604020202020204" pitchFamily="34" charset="0"/>
                <a:ea typeface="Calibri" panose="020F0502020204030204" pitchFamily="34" charset="0"/>
                <a:cs typeface="Arial" panose="020B0604020202020204" pitchFamily="34" charset="0"/>
              </a:rPr>
              <a:t>dict</a:t>
            </a:r>
            <a:r>
              <a:rPr lang="en-US" sz="2000" kern="100" dirty="0">
                <a:latin typeface="Arial" panose="020B0604020202020204" pitchFamily="34" charset="0"/>
                <a:ea typeface="Calibri" panose="020F0502020204030204" pitchFamily="34" charset="0"/>
                <a:cs typeface="Arial" panose="020B0604020202020204" pitchFamily="34" charset="0"/>
              </a:rPr>
              <a:t>[“key”]: deletes a key-pair value</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p</a:t>
            </a:r>
            <a:r>
              <a:rPr lang="en-US" sz="2000" kern="100" dirty="0">
                <a:effectLst/>
                <a:latin typeface="Arial" panose="020B0604020202020204" pitchFamily="34" charset="0"/>
                <a:ea typeface="Calibri" panose="020F0502020204030204" pitchFamily="34" charset="0"/>
                <a:cs typeface="Arial" panose="020B0604020202020204" pitchFamily="34" charset="0"/>
              </a:rPr>
              <a:t>opitems(): deletes the last item in the dictionary</a:t>
            </a:r>
          </a:p>
          <a:p>
            <a:pPr marL="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blessing = {“January”:1, “February”: 2, “March”: 3}</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values(): returns all the values of the dictionary e.g. print(1 in blessing.values())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Output = True</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152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B30C-AFBD-E651-8814-269DD2931A47}"/>
              </a:ext>
            </a:extLst>
          </p:cNvPr>
          <p:cNvSpPr>
            <a:spLocks noGrp="1"/>
          </p:cNvSpPr>
          <p:nvPr>
            <p:ph type="title"/>
          </p:nvPr>
        </p:nvSpPr>
        <p:spPr>
          <a:xfrm>
            <a:off x="0" y="1"/>
            <a:ext cx="12599988" cy="95836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DICTIONARY BUILT- IN METHODS cont.</a:t>
            </a:r>
            <a:endParaRPr lang="en-GB" sz="4000" dirty="0"/>
          </a:p>
        </p:txBody>
      </p:sp>
      <p:sp>
        <p:nvSpPr>
          <p:cNvPr id="3" name="Content Placeholder 2">
            <a:extLst>
              <a:ext uri="{FF2B5EF4-FFF2-40B4-BE49-F238E27FC236}">
                <a16:creationId xmlns:a16="http://schemas.microsoft.com/office/drawing/2014/main" id="{8886FB36-40CB-3683-446D-189AA63E9F24}"/>
              </a:ext>
            </a:extLst>
          </p:cNvPr>
          <p:cNvSpPr>
            <a:spLocks noGrp="1"/>
          </p:cNvSpPr>
          <p:nvPr>
            <p:ph idx="1"/>
          </p:nvPr>
        </p:nvSpPr>
        <p:spPr>
          <a:xfrm>
            <a:off x="0" y="958361"/>
            <a:ext cx="12599988" cy="6240951"/>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popitem(): Remove and return a (key, value) pair as a 2-tuple. Pairs are returned in LIFO (last-in, first-out) order. Raises KeyError if the dictionary is empty. Removes and returns an arbitrary (key, value) pair from the dictionary</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setdefault(key): returns the value for the specified key.  Insert key with a value of default if key is not in the dictionary.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return the value for key if key is in the dictionary, else default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values(): returns a view of the dictionary’s values as a list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updates(iterable/</a:t>
            </a:r>
            <a:r>
              <a:rPr lang="en-US" sz="2000" kern="100" dirty="0" err="1">
                <a:effectLst/>
                <a:latin typeface="Arial" panose="020B0604020202020204" pitchFamily="34" charset="0"/>
                <a:ea typeface="Calibri" panose="020F0502020204030204" pitchFamily="34" charset="0"/>
                <a:cs typeface="Arial" panose="020B0604020202020204" pitchFamily="34" charset="0"/>
              </a:rPr>
              <a:t>another_dict</a:t>
            </a:r>
            <a:r>
              <a:rPr lang="en-US" sz="2000" kern="100" dirty="0">
                <a:effectLst/>
                <a:latin typeface="Arial" panose="020B0604020202020204" pitchFamily="34" charset="0"/>
                <a:ea typeface="Calibri" panose="020F0502020204030204" pitchFamily="34" charset="0"/>
                <a:cs typeface="Arial" panose="020B0604020202020204" pitchFamily="34" charset="0"/>
              </a:rPr>
              <a:t>):updates the dictionary with elements from an iterable (key-value pairs) or another dictionary.</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items(): returns a view of the dictionary’s key-value pairs as a list of tuples</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Check for a specific key-value pair</a:t>
            </a:r>
          </a:p>
          <a:p>
            <a:pPr marL="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blessing = {“January”:1, “February”: 2, “March”: 3}</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print(("January", 1) in blessing.items()) # True</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print(("April", 4) in blessing.items()) # False</a:t>
            </a:r>
          </a:p>
          <a:p>
            <a:pPr marL="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926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DC82-35CF-6E9D-CEA1-56546401AF02}"/>
              </a:ext>
            </a:extLst>
          </p:cNvPr>
          <p:cNvSpPr>
            <a:spLocks noGrp="1"/>
          </p:cNvSpPr>
          <p:nvPr>
            <p:ph type="title"/>
          </p:nvPr>
        </p:nvSpPr>
        <p:spPr>
          <a:xfrm>
            <a:off x="0" y="1"/>
            <a:ext cx="12599988" cy="1099038"/>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DATA TYPE CASTING</a:t>
            </a:r>
            <a:endParaRPr lang="en-GB" sz="4000" dirty="0"/>
          </a:p>
        </p:txBody>
      </p:sp>
      <p:sp>
        <p:nvSpPr>
          <p:cNvPr id="3" name="Content Placeholder 2">
            <a:extLst>
              <a:ext uri="{FF2B5EF4-FFF2-40B4-BE49-F238E27FC236}">
                <a16:creationId xmlns:a16="http://schemas.microsoft.com/office/drawing/2014/main" id="{8CEF57A7-A07D-68D6-6D39-36F679F7A97C}"/>
              </a:ext>
            </a:extLst>
          </p:cNvPr>
          <p:cNvSpPr>
            <a:spLocks noGrp="1"/>
          </p:cNvSpPr>
          <p:nvPr>
            <p:ph idx="1"/>
          </p:nvPr>
        </p:nvSpPr>
        <p:spPr>
          <a:xfrm>
            <a:off x="0" y="1160585"/>
            <a:ext cx="12599988" cy="6038728"/>
          </a:xfrm>
        </p:spPr>
        <p:txBody>
          <a:bodyPr>
            <a:normAutofit/>
          </a:bodyPr>
          <a:lstStyle/>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This is the conversion of one data type to another.</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It could be implicit or explicit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Implicit or automatic type conversion is </a:t>
            </a: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automatic conversion of one data type to another without the programmer explicitly specifying the conversion. This occurs in situations where the interpreter automatically converts data from one type to another to perform a particular operation. For example:</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x = 5 (integer)</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y = 2.0 (float)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result = x + y (The addition triggers implicit type casting)</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 (result)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7.0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the above example, the integer “x” and the float “y” are involved in an addition operation. </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875726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985B-F342-C15D-124E-1F48050B5FEF}"/>
              </a:ext>
            </a:extLst>
          </p:cNvPr>
          <p:cNvSpPr>
            <a:spLocks noGrp="1"/>
          </p:cNvSpPr>
          <p:nvPr>
            <p:ph type="title"/>
          </p:nvPr>
        </p:nvSpPr>
        <p:spPr>
          <a:xfrm>
            <a:off x="0" y="1"/>
            <a:ext cx="12599988" cy="1081454"/>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DATA TYPE CASTING cont.</a:t>
            </a:r>
            <a:endParaRPr lang="en-GB" sz="4000" dirty="0"/>
          </a:p>
        </p:txBody>
      </p:sp>
      <p:sp>
        <p:nvSpPr>
          <p:cNvPr id="3" name="Content Placeholder 2">
            <a:extLst>
              <a:ext uri="{FF2B5EF4-FFF2-40B4-BE49-F238E27FC236}">
                <a16:creationId xmlns:a16="http://schemas.microsoft.com/office/drawing/2014/main" id="{157346DB-378D-D79D-2B3C-6225EAFDFB28}"/>
              </a:ext>
            </a:extLst>
          </p:cNvPr>
          <p:cNvSpPr>
            <a:spLocks noGrp="1"/>
          </p:cNvSpPr>
          <p:nvPr>
            <p:ph idx="1"/>
          </p:nvPr>
        </p:nvSpPr>
        <p:spPr>
          <a:xfrm>
            <a:off x="0" y="1081455"/>
            <a:ext cx="12599988" cy="6117857"/>
          </a:xfrm>
        </p:spPr>
        <p:txBody>
          <a:bodyPr>
            <a:normAutofit/>
          </a:bodyPr>
          <a:lstStyle/>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python interpreter performs implicit type casting, converting the integer “x” to a float before performing the addition. The result is a float “7.0” even though the original variable” x” was an integer.</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Explicit type casting is the manual conversion of a variable from one data type to another. Python provides several built-in functions for explicit type casting, allowing you to convert variables from one type to another when needed. The built-in functions dedicated for explicit type casting are int(), float(), str(), bool(), list(), set(), tuple(), complex() etc. for example:</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x = 10.7</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y = int(x)</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print(y)</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this example, the “int()” function is used to explicitly cast the floating-point variable “x” to an integer</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47546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315A-A896-2541-93CB-914945D88B75}"/>
              </a:ext>
            </a:extLst>
          </p:cNvPr>
          <p:cNvSpPr>
            <a:spLocks noGrp="1"/>
          </p:cNvSpPr>
          <p:nvPr>
            <p:ph type="title"/>
          </p:nvPr>
        </p:nvSpPr>
        <p:spPr>
          <a:xfrm>
            <a:off x="0" y="0"/>
            <a:ext cx="12599988" cy="104628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INDEXING,SLICING, &amp; STRIDING </a:t>
            </a:r>
            <a:endParaRPr lang="en-GB" sz="4000" dirty="0"/>
          </a:p>
        </p:txBody>
      </p:sp>
      <p:sp>
        <p:nvSpPr>
          <p:cNvPr id="3" name="Content Placeholder 2">
            <a:extLst>
              <a:ext uri="{FF2B5EF4-FFF2-40B4-BE49-F238E27FC236}">
                <a16:creationId xmlns:a16="http://schemas.microsoft.com/office/drawing/2014/main" id="{AFC6B214-4F06-F13D-F27E-7BBCD0885B08}"/>
              </a:ext>
            </a:extLst>
          </p:cNvPr>
          <p:cNvSpPr>
            <a:spLocks noGrp="1"/>
          </p:cNvSpPr>
          <p:nvPr>
            <p:ph idx="1"/>
          </p:nvPr>
        </p:nvSpPr>
        <p:spPr>
          <a:xfrm>
            <a:off x="0" y="1125415"/>
            <a:ext cx="12599988" cy="6073898"/>
          </a:xfrm>
        </p:spPr>
        <p:txBody>
          <a:bodyPr>
            <a:normAutofit fontScale="92500"/>
          </a:bodyPr>
          <a:lstStyle/>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We have both positive and negative indexing; the index of a value is accessed using square brackets, with enclosed number.</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Positive indexing is moving from left hand side to the right-hand side, while the negative indexing is moving from the right-hand side to the left-hand side</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How to write indexing statement e.g. s = “python” , print(s[1]). Square bracket is used when writing indexing, slicing &amp; striding statement.</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How to write slicing statement, square bracket and colon is used when writing slicing statement, specifying the start index and the end index, where end index is exclusive. Slicing is accessing a range of elements. E.g. print(s[:]) will output, python.</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Stride is used to change the direction of the elements arrangement when negative stride is used and is also used to print alternate character of a value. e.g. print(s[::-1]) will output </a:t>
            </a:r>
            <a:r>
              <a:rPr lang="en-US" sz="2200" kern="100" dirty="0" err="1">
                <a:effectLst/>
                <a:latin typeface="Arial" panose="020B0604020202020204" pitchFamily="34" charset="0"/>
                <a:ea typeface="Calibri" panose="020F0502020204030204" pitchFamily="34" charset="0"/>
                <a:cs typeface="Arial" panose="020B0604020202020204" pitchFamily="34" charset="0"/>
              </a:rPr>
              <a:t>nohtyp</a:t>
            </a:r>
            <a:r>
              <a:rPr lang="en-US" sz="2200" kern="1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Square bracket is used when writing striding, with two colons and the value of the alternate elements</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In both positive &amp; negative slicing/striding, if the steps is not exclusively defined, then step will be 1</a:t>
            </a:r>
          </a:p>
          <a:p>
            <a:pPr marL="0" marR="0">
              <a:lnSpc>
                <a:spcPct val="107000"/>
              </a:lnSpc>
              <a:spcBef>
                <a:spcPts val="0"/>
              </a:spcBef>
              <a:spcAft>
                <a:spcPts val="800"/>
              </a:spcAft>
            </a:pPr>
            <a:r>
              <a:rPr lang="en-US" sz="2200" b="1" i="0" dirty="0">
                <a:effectLst/>
                <a:highlight>
                  <a:srgbClr val="F9FAFB"/>
                </a:highlight>
                <a:latin typeface="Arial" panose="020B0604020202020204" pitchFamily="34" charset="0"/>
                <a:cs typeface="Arial" panose="020B0604020202020204" pitchFamily="34" charset="0"/>
              </a:rPr>
              <a:t>Slicing</a:t>
            </a:r>
            <a:r>
              <a:rPr lang="en-US" sz="2200" b="0" i="0" dirty="0">
                <a:effectLst/>
                <a:highlight>
                  <a:srgbClr val="F9FAFB"/>
                </a:highlight>
                <a:latin typeface="Arial" panose="020B0604020202020204" pitchFamily="34" charset="0"/>
                <a:cs typeface="Arial" panose="020B0604020202020204" pitchFamily="34" charset="0"/>
              </a:rPr>
              <a:t> is the process of obtaining a portion (substring) of a string by using its indices</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79085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F984-BEF2-D8CE-96FD-079C58339C0E}"/>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PYTHON PROGRAMMING LANGUAGE FRAMEWORKS AND APPLICATION</a:t>
            </a:r>
            <a:endParaRPr lang="en-GB" sz="4000" dirty="0"/>
          </a:p>
        </p:txBody>
      </p:sp>
      <p:sp>
        <p:nvSpPr>
          <p:cNvPr id="3" name="Content Placeholder 2">
            <a:extLst>
              <a:ext uri="{FF2B5EF4-FFF2-40B4-BE49-F238E27FC236}">
                <a16:creationId xmlns:a16="http://schemas.microsoft.com/office/drawing/2014/main" id="{98D98D6F-A2D1-04B2-FF59-AC8A1F96C568}"/>
              </a:ext>
            </a:extLst>
          </p:cNvPr>
          <p:cNvSpPr>
            <a:spLocks noGrp="1"/>
          </p:cNvSpPr>
          <p:nvPr>
            <p:ph idx="1"/>
          </p:nvPr>
        </p:nvSpPr>
        <p:spPr>
          <a:xfrm>
            <a:off x="0" y="1774831"/>
            <a:ext cx="12599988" cy="5424482"/>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Many python frameworks are available for different purposes, including web development, GUI development, machine learning, data science, cloud technology etc.</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Web Frameworks: These include Django, flask and Fast API</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Microframeworks: These include bottle and cherrypie for building simple and lightweight web application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GUI Frameworks: These include Tkinter, PyQt, and WxPython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Machine learning and Data Science Frameworks: These include TensorFlow, PyTorch, Scikit-learn and Keras</a:t>
            </a:r>
          </a:p>
          <a:p>
            <a:endParaRPr lang="en-GB" dirty="0"/>
          </a:p>
        </p:txBody>
      </p:sp>
    </p:spTree>
    <p:extLst>
      <p:ext uri="{BB962C8B-B14F-4D97-AF65-F5344CB8AC3E}">
        <p14:creationId xmlns:p14="http://schemas.microsoft.com/office/powerpoint/2010/main" val="191876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49CA-E760-B2B3-541F-5705F0408C3E}"/>
              </a:ext>
            </a:extLst>
          </p:cNvPr>
          <p:cNvSpPr>
            <a:spLocks noGrp="1"/>
          </p:cNvSpPr>
          <p:nvPr>
            <p:ph type="title"/>
          </p:nvPr>
        </p:nvSpPr>
        <p:spPr>
          <a:xfrm>
            <a:off x="0" y="1"/>
            <a:ext cx="12599988" cy="870438"/>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POSITIVE &amp; NEGATIVE INDEXING</a:t>
            </a:r>
            <a:endParaRPr lang="en-GB" sz="4000" dirty="0"/>
          </a:p>
        </p:txBody>
      </p:sp>
      <p:sp>
        <p:nvSpPr>
          <p:cNvPr id="3" name="Content Placeholder 2">
            <a:extLst>
              <a:ext uri="{FF2B5EF4-FFF2-40B4-BE49-F238E27FC236}">
                <a16:creationId xmlns:a16="http://schemas.microsoft.com/office/drawing/2014/main" id="{C600A3A3-7945-AA16-FD15-7E6C31473D5B}"/>
              </a:ext>
            </a:extLst>
          </p:cNvPr>
          <p:cNvSpPr>
            <a:spLocks noGrp="1"/>
          </p:cNvSpPr>
          <p:nvPr>
            <p:ph idx="1"/>
          </p:nvPr>
        </p:nvSpPr>
        <p:spPr>
          <a:xfrm>
            <a:off x="0" y="870438"/>
            <a:ext cx="12599988" cy="6093069"/>
          </a:xfrm>
        </p:spPr>
        <p:txBody>
          <a:bodyPr>
            <a:normAutofit fontScale="55000" lnSpcReduction="20000"/>
          </a:bodyPr>
          <a:lstStyle/>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indexing refers to the process of accessing individual elements within a data structure like a list, tuple, or string using their position or index.</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Positive indexing in Python is zero-based, which means the first element has an index of 0, the second has an index of 1, and so on</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e.g</a:t>
            </a:r>
            <a:r>
              <a:rPr lang="en-GB" sz="3600" dirty="0">
                <a:solidFill>
                  <a:srgbClr val="374151"/>
                </a:solidFill>
                <a:latin typeface="Arial" panose="020B0604020202020204" pitchFamily="34" charset="0"/>
                <a:ea typeface="Calibri" panose="020F0502020204030204" pitchFamily="34" charset="0"/>
                <a:cs typeface="Arial" panose="020B0604020202020204" pitchFamily="34" charset="0"/>
              </a:rPr>
              <a:t>.</a:t>
            </a: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 list1= [10,20.30,40,50]. print(list1[0]). Output is 10</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tuple1 = (10,20,30,40,50). print(tuple1[4]). Output is 50</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str1= “python”. print(str[2]). Output is t</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Negative indexing in Python allows us to access elements from the end of a data structure, such as a list, tuple, or string, by using negative integers as indices and starts with -1. </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negative indexing, -1 represents the last element, -2 represents the second-to-last element, and so on</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e.g</a:t>
            </a: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 list1= [10,20.30,40,50]. print(list1[-1]). Output is 50</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tuple1 = (10,20,30,40,50). print(tuple1[-4]). Output is 20</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36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str1= “python”. print(str[-2]). Output is o</a:t>
            </a:r>
            <a:endParaRPr lang="en-GB" sz="36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991313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9589-A1CF-7EA6-09F5-9F4EFB423C27}"/>
              </a:ext>
            </a:extLst>
          </p:cNvPr>
          <p:cNvSpPr>
            <a:spLocks noGrp="1"/>
          </p:cNvSpPr>
          <p:nvPr>
            <p:ph type="title"/>
          </p:nvPr>
        </p:nvSpPr>
        <p:spPr>
          <a:xfrm>
            <a:off x="0" y="0"/>
            <a:ext cx="12599988" cy="1037493"/>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POSITIVE &amp; NEGATIVE SLICING</a:t>
            </a:r>
            <a:endParaRPr lang="en-GB" sz="4000" dirty="0"/>
          </a:p>
        </p:txBody>
      </p:sp>
      <p:sp>
        <p:nvSpPr>
          <p:cNvPr id="3" name="Content Placeholder 2">
            <a:extLst>
              <a:ext uri="{FF2B5EF4-FFF2-40B4-BE49-F238E27FC236}">
                <a16:creationId xmlns:a16="http://schemas.microsoft.com/office/drawing/2014/main" id="{1B8DAA09-14A6-0D11-307C-284DF28DC7C9}"/>
              </a:ext>
            </a:extLst>
          </p:cNvPr>
          <p:cNvSpPr>
            <a:spLocks noGrp="1"/>
          </p:cNvSpPr>
          <p:nvPr>
            <p:ph idx="1"/>
          </p:nvPr>
        </p:nvSpPr>
        <p:spPr>
          <a:xfrm>
            <a:off x="0" y="1037493"/>
            <a:ext cx="12599988" cy="6161820"/>
          </a:xfrm>
        </p:spPr>
        <p:txBody>
          <a:bodyPr>
            <a:normAutofit fontScale="47500" lnSpcReduction="20000"/>
          </a:bodyPr>
          <a:lstStyle/>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slicing is a technique used to extract a portion of a sequence (such as a list, tuple, or string) by specifying a range of indices. </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Positive slicing involves using positive integers as indices to create a subsequence.</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basic syntax for positive slicing is sequence[start index:stop </a:t>
            </a:r>
            <a:r>
              <a:rPr lang="en-GB" sz="4200" dirty="0" err="1">
                <a:solidFill>
                  <a:srgbClr val="374151"/>
                </a:solidFill>
                <a:effectLst/>
                <a:latin typeface="Arial" panose="020B0604020202020204" pitchFamily="34" charset="0"/>
                <a:ea typeface="Calibri" panose="020F0502020204030204" pitchFamily="34" charset="0"/>
                <a:cs typeface="Arial" panose="020B0604020202020204" pitchFamily="34" charset="0"/>
              </a:rPr>
              <a:t>index:steps</a:t>
            </a: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Start: </a:t>
            </a:r>
            <a:r>
              <a:rPr lang="en-GB" sz="420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The index of the first element to include in the slice</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Stop: </a:t>
            </a:r>
            <a:r>
              <a:rPr lang="en-GB" sz="420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The index of the first element that is </a:t>
            </a:r>
            <a:r>
              <a:rPr lang="en-GB" sz="4200" i="1"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not</a:t>
            </a:r>
            <a:r>
              <a:rPr lang="en-GB" sz="4200" dirty="0">
                <a:solidFill>
                  <a:srgbClr val="374151"/>
                </a:solidFill>
                <a:effectLst/>
                <a:latin typeface="Arial" panose="020B0604020202020204" pitchFamily="34" charset="0"/>
                <a:ea typeface="Times New Roman" panose="02020603050405020304" pitchFamily="18" charset="0"/>
                <a:cs typeface="Arial" panose="020B0604020202020204" pitchFamily="34" charset="0"/>
              </a:rPr>
              <a:t> included in the slice.</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Step: The step or interval between elements in the slice (optional, default is 1)</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Positive slicing allows us to extract a subsequence from the original sequence. The start, stop and step parameters provide flexibility in defining the slice boundaries and step size. If start is omitted, it defaults to the beginning of the sequence (index 0); if stop is omitted, it defaults to the end, and is steps is omitted, it defaults to 1</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Please note that during positive or negative slicing, the resulting slice includes elements starting from the start index up to but not including the stop index.</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e.g list1= [1,2,3,4,5,6,7,8,9]. print(list1[2:7]. Output is [3,4,5,6]</a:t>
            </a:r>
            <a:endParaRPr lang="en-GB" sz="4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086487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0C07-8793-432E-1979-C36A3AAF21C7}"/>
              </a:ext>
            </a:extLst>
          </p:cNvPr>
          <p:cNvSpPr>
            <a:spLocks noGrp="1"/>
          </p:cNvSpPr>
          <p:nvPr>
            <p:ph type="title"/>
          </p:nvPr>
        </p:nvSpPr>
        <p:spPr>
          <a:xfrm>
            <a:off x="0" y="1"/>
            <a:ext cx="12599988" cy="1019908"/>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POSITIVE &amp; NEGATIVE SLICING cont.</a:t>
            </a:r>
            <a:endParaRPr lang="en-GB" sz="4000" dirty="0"/>
          </a:p>
        </p:txBody>
      </p:sp>
      <p:sp>
        <p:nvSpPr>
          <p:cNvPr id="3" name="Content Placeholder 2">
            <a:extLst>
              <a:ext uri="{FF2B5EF4-FFF2-40B4-BE49-F238E27FC236}">
                <a16:creationId xmlns:a16="http://schemas.microsoft.com/office/drawing/2014/main" id="{E7E0EFDC-F886-3E96-EDA4-E3649C817FF9}"/>
              </a:ext>
            </a:extLst>
          </p:cNvPr>
          <p:cNvSpPr>
            <a:spLocks noGrp="1"/>
          </p:cNvSpPr>
          <p:nvPr>
            <p:ph idx="1"/>
          </p:nvPr>
        </p:nvSpPr>
        <p:spPr>
          <a:xfrm>
            <a:off x="0" y="1019909"/>
            <a:ext cx="12599988" cy="6179403"/>
          </a:xfrm>
        </p:spPr>
        <p:txBody>
          <a:bodyPr>
            <a:normAutofit fontScale="92500" lnSpcReduction="10000"/>
          </a:bodyPr>
          <a:lstStyle/>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tuple1= (1,2,3,4,5,6,7,8,9). print(list1[2:7]. Output is (3,4,5,6)</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string1 = “abcdefghij”. print(string1[2:4]). Output is cd</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the above examples, the default slicing step is 1 if not explicitly defined</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negative slicing refers to using negative indices when slicing a sequence, such as a list or a string. Negative indices count from the end of the sequence, with -1 representing the last element, -2 representing the second-to-last element, and so on.</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list1 = [1,2,3,4,5]. print(list1[-1:-4]. Output = [] (this is because the step is not defined, by default it will be 1 and adding 1 to -1 will give 0, no element can be found in the range.)</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list2 = [1,2,3,4,5]. print(list2[-4:-1]. Output = [2,3,4]. (this is because the step is 1, add 1 to index -4 (startindex) to get -3, add 1 to index -3 to get -2, the last index (-1), is exclusive)</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4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print(list1[-1:-4:-1]) will give an output of [5,4,3]. (this is because the step has been explicitly defined as -1, element at index -1 will be 5, add -1(step) to index -1 to become index -2, element at index -2 will 4, add -1(step) to index -2 to become index -3, element at index -3 is 3, add -1 to index -3 to become -4 but index -4 is exclusive, so element at index -4 is neglected)</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397637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5F07-FDAC-3AD4-7CC2-45000434891D}"/>
              </a:ext>
            </a:extLst>
          </p:cNvPr>
          <p:cNvSpPr>
            <a:spLocks noGrp="1"/>
          </p:cNvSpPr>
          <p:nvPr>
            <p:ph type="title"/>
          </p:nvPr>
        </p:nvSpPr>
        <p:spPr>
          <a:xfrm>
            <a:off x="0" y="0"/>
            <a:ext cx="12599988" cy="949569"/>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POSITIVE &amp; NEGATIVE STRIDING</a:t>
            </a:r>
            <a:endParaRPr lang="en-GB" sz="4000" dirty="0"/>
          </a:p>
        </p:txBody>
      </p:sp>
      <p:sp>
        <p:nvSpPr>
          <p:cNvPr id="3" name="Content Placeholder 2">
            <a:extLst>
              <a:ext uri="{FF2B5EF4-FFF2-40B4-BE49-F238E27FC236}">
                <a16:creationId xmlns:a16="http://schemas.microsoft.com/office/drawing/2014/main" id="{25B1008B-010D-EB4F-FA29-AE539580B63D}"/>
              </a:ext>
            </a:extLst>
          </p:cNvPr>
          <p:cNvSpPr>
            <a:spLocks noGrp="1"/>
          </p:cNvSpPr>
          <p:nvPr>
            <p:ph idx="1"/>
          </p:nvPr>
        </p:nvSpPr>
        <p:spPr>
          <a:xfrm>
            <a:off x="0" y="949569"/>
            <a:ext cx="12599988" cy="6249743"/>
          </a:xfrm>
        </p:spPr>
        <p:txBody>
          <a:bodyPr>
            <a:normAutofit/>
          </a:bodyPr>
          <a:lstStyle/>
          <a:p>
            <a:r>
              <a:rPr lang="en-US" sz="2000" dirty="0">
                <a:latin typeface="Arial" panose="020B0604020202020204" pitchFamily="34" charset="0"/>
                <a:cs typeface="Arial" panose="020B0604020202020204" pitchFamily="34" charset="0"/>
              </a:rPr>
              <a:t>In python, :: operator is used for striding sequences with a step. It allows you to extract a subsequence from a larger sequence (like a list, string, or tuple), by specifying a start index, stop index and step value. The syntax is as follows sequence([start index::step])</a:t>
            </a:r>
          </a:p>
          <a:p>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List1=[1,2,3,4,5,6,7,8,9]. print(list1[::3]). Operations is start at index 0 (by default start index is 0 when not define), take every third element moving forward. Output is [1,4,7]</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String1 =”python”. print(string1[::-1]. Reverse the string starting at index -1(the last element), go to the beginning, and step backward by 1. Output is nohtyp</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Print(list1[-1::4]), start at index -1 (the last element), take steps of size 4 forward.</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is [9]. There is only one element in this pattern which is element 9</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Print(list1[-1::-4]). Operations start from index -1 or start counting from the end of the list, take step backward by 4 towards the beginning of the list. Output is [9,5,1]</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92620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3E788-25A0-531B-D074-EE28743BE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3173B-12FE-0692-72B9-098B8F19D562}"/>
              </a:ext>
            </a:extLst>
          </p:cNvPr>
          <p:cNvSpPr>
            <a:spLocks noGrp="1"/>
          </p:cNvSpPr>
          <p:nvPr>
            <p:ph type="title"/>
          </p:nvPr>
        </p:nvSpPr>
        <p:spPr>
          <a:xfrm>
            <a:off x="0" y="1"/>
            <a:ext cx="12599988" cy="814192"/>
          </a:xfrm>
          <a:solidFill>
            <a:srgbClr val="FFFF00"/>
          </a:solidFill>
        </p:spPr>
        <p:txBody>
          <a:bodyPr>
            <a:normAutofit/>
          </a:bodyPr>
          <a:lstStyle/>
          <a:p>
            <a:pPr algn="ctr"/>
            <a:r>
              <a:rPr lang="en-US" sz="4000" b="1">
                <a:solidFill>
                  <a:srgbClr val="00B050"/>
                </a:solidFill>
                <a:latin typeface="Arial" panose="020B0604020202020204" pitchFamily="34" charset="0"/>
                <a:cs typeface="Arial" panose="020B0604020202020204" pitchFamily="34" charset="0"/>
              </a:rPr>
              <a:t>PYTHON ARITHMETIC OPERATORS</a:t>
            </a:r>
            <a:endParaRPr lang="en-GB" sz="4000" dirty="0"/>
          </a:p>
        </p:txBody>
      </p:sp>
      <p:graphicFrame>
        <p:nvGraphicFramePr>
          <p:cNvPr id="13" name="Content Placeholder 12">
            <a:extLst>
              <a:ext uri="{FF2B5EF4-FFF2-40B4-BE49-F238E27FC236}">
                <a16:creationId xmlns:a16="http://schemas.microsoft.com/office/drawing/2014/main" id="{68DFD83B-66F0-977F-9591-6102364106B5}"/>
              </a:ext>
            </a:extLst>
          </p:cNvPr>
          <p:cNvGraphicFramePr>
            <a:graphicFrameLocks noGrp="1"/>
          </p:cNvGraphicFramePr>
          <p:nvPr>
            <p:ph idx="1"/>
            <p:extLst>
              <p:ext uri="{D42A27DB-BD31-4B8C-83A1-F6EECF244321}">
                <p14:modId xmlns:p14="http://schemas.microsoft.com/office/powerpoint/2010/main" val="1707301235"/>
              </p:ext>
            </p:extLst>
          </p:nvPr>
        </p:nvGraphicFramePr>
        <p:xfrm>
          <a:off x="0" y="814194"/>
          <a:ext cx="12599989" cy="6535318"/>
        </p:xfrm>
        <a:graphic>
          <a:graphicData uri="http://schemas.openxmlformats.org/drawingml/2006/table">
            <a:tbl>
              <a:tblPr firstRow="1" bandRow="1">
                <a:tableStyleId>{5C22544A-7EE6-4342-B048-85BDC9FD1C3A}</a:tableStyleId>
              </a:tblPr>
              <a:tblGrid>
                <a:gridCol w="1973179">
                  <a:extLst>
                    <a:ext uri="{9D8B030D-6E8A-4147-A177-3AD203B41FA5}">
                      <a16:colId xmlns:a16="http://schemas.microsoft.com/office/drawing/2014/main" val="2054958911"/>
                    </a:ext>
                  </a:extLst>
                </a:gridCol>
                <a:gridCol w="1143000">
                  <a:extLst>
                    <a:ext uri="{9D8B030D-6E8A-4147-A177-3AD203B41FA5}">
                      <a16:colId xmlns:a16="http://schemas.microsoft.com/office/drawing/2014/main" val="2485813778"/>
                    </a:ext>
                  </a:extLst>
                </a:gridCol>
                <a:gridCol w="3501189">
                  <a:extLst>
                    <a:ext uri="{9D8B030D-6E8A-4147-A177-3AD203B41FA5}">
                      <a16:colId xmlns:a16="http://schemas.microsoft.com/office/drawing/2014/main" val="871103384"/>
                    </a:ext>
                  </a:extLst>
                </a:gridCol>
                <a:gridCol w="1408993">
                  <a:extLst>
                    <a:ext uri="{9D8B030D-6E8A-4147-A177-3AD203B41FA5}">
                      <a16:colId xmlns:a16="http://schemas.microsoft.com/office/drawing/2014/main" val="1557239781"/>
                    </a:ext>
                  </a:extLst>
                </a:gridCol>
                <a:gridCol w="4573628">
                  <a:extLst>
                    <a:ext uri="{9D8B030D-6E8A-4147-A177-3AD203B41FA5}">
                      <a16:colId xmlns:a16="http://schemas.microsoft.com/office/drawing/2014/main" val="3253182938"/>
                    </a:ext>
                  </a:extLst>
                </a:gridCol>
              </a:tblGrid>
              <a:tr h="381579">
                <a:tc>
                  <a:txBody>
                    <a:bodyPr/>
                    <a:lstStyle/>
                    <a:p>
                      <a:r>
                        <a:rPr lang="en-GB" sz="2000" b="1" kern="1200" dirty="0">
                          <a:solidFill>
                            <a:srgbClr val="00B050"/>
                          </a:solidFill>
                          <a:effectLst/>
                          <a:latin typeface="Aptos Narrow" panose="020B0004020202020204" pitchFamily="34" charset="0"/>
                          <a:ea typeface="+mn-ea"/>
                          <a:cs typeface="+mn-cs"/>
                        </a:rPr>
                        <a:t>Operator</a:t>
                      </a:r>
                      <a:endParaRPr lang="en-US" sz="2000" b="1" dirty="0">
                        <a:solidFill>
                          <a:srgbClr val="00B050"/>
                        </a:solidFill>
                        <a:latin typeface="Aptos Narrow" panose="020B0004020202020204" pitchFamily="34" charset="0"/>
                      </a:endParaRPr>
                    </a:p>
                  </a:txBody>
                  <a:tcPr>
                    <a:noFill/>
                  </a:tcPr>
                </a:tc>
                <a:tc>
                  <a:txBody>
                    <a:bodyPr/>
                    <a:lstStyle/>
                    <a:p>
                      <a:r>
                        <a:rPr lang="en-GB" sz="1860" b="1" kern="1200" dirty="0">
                          <a:solidFill>
                            <a:srgbClr val="00B050"/>
                          </a:solidFill>
                          <a:effectLst/>
                          <a:latin typeface="+mn-lt"/>
                          <a:ea typeface="+mn-ea"/>
                          <a:cs typeface="+mn-cs"/>
                        </a:rPr>
                        <a:t>Symbol</a:t>
                      </a:r>
                      <a:endParaRPr lang="en-US" dirty="0">
                        <a:solidFill>
                          <a:srgbClr val="00B050"/>
                        </a:solidFill>
                      </a:endParaRPr>
                    </a:p>
                  </a:txBody>
                  <a:tcPr>
                    <a:noFill/>
                  </a:tcPr>
                </a:tc>
                <a:tc>
                  <a:txBody>
                    <a:bodyPr/>
                    <a:lstStyle/>
                    <a:p>
                      <a:r>
                        <a:rPr lang="en-GB" sz="2000" b="1" kern="1200" dirty="0">
                          <a:solidFill>
                            <a:srgbClr val="00B050"/>
                          </a:solidFill>
                          <a:effectLst/>
                          <a:latin typeface="Arial Narrow" panose="020B0606020202030204" pitchFamily="34" charset="0"/>
                          <a:ea typeface="+mn-ea"/>
                          <a:cs typeface="+mn-cs"/>
                        </a:rPr>
                        <a:t>What It Does</a:t>
                      </a:r>
                      <a:endParaRPr lang="en-US" sz="2000" dirty="0">
                        <a:solidFill>
                          <a:srgbClr val="00B050"/>
                        </a:solidFill>
                        <a:latin typeface="Arial Narrow" panose="020B0606020202030204" pitchFamily="34" charset="0"/>
                      </a:endParaRPr>
                    </a:p>
                  </a:txBody>
                  <a:tcPr>
                    <a:noFill/>
                  </a:tcPr>
                </a:tc>
                <a:tc>
                  <a:txBody>
                    <a:bodyPr/>
                    <a:lstStyle/>
                    <a:p>
                      <a:pPr marL="0" marR="0" algn="ctr">
                        <a:lnSpc>
                          <a:spcPct val="107000"/>
                        </a:lnSpc>
                        <a:spcAft>
                          <a:spcPts val="800"/>
                        </a:spcAft>
                      </a:pPr>
                      <a:r>
                        <a:rPr lang="en-GB"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Example</a:t>
                      </a:r>
                      <a:endParaRPr lang="en-US"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GB" sz="1860" b="1" kern="1200" dirty="0">
                          <a:solidFill>
                            <a:srgbClr val="00B050"/>
                          </a:solidFill>
                          <a:effectLst/>
                          <a:latin typeface="+mn-lt"/>
                          <a:ea typeface="+mn-ea"/>
                          <a:cs typeface="+mn-cs"/>
                        </a:rPr>
                        <a:t>Explanation</a:t>
                      </a:r>
                      <a:endParaRPr lang="en-US" dirty="0">
                        <a:solidFill>
                          <a:srgbClr val="00B050"/>
                        </a:solidFill>
                      </a:endParaRPr>
                    </a:p>
                  </a:txBody>
                  <a:tcPr>
                    <a:noFill/>
                  </a:tcPr>
                </a:tc>
                <a:extLst>
                  <a:ext uri="{0D108BD9-81ED-4DB2-BD59-A6C34878D82A}">
                    <a16:rowId xmlns:a16="http://schemas.microsoft.com/office/drawing/2014/main" val="3160062953"/>
                  </a:ext>
                </a:extLst>
              </a:tr>
              <a:tr h="634008">
                <a:tc>
                  <a:txBody>
                    <a:bodyPr/>
                    <a:lstStyle/>
                    <a:p>
                      <a:r>
                        <a:rPr lang="en-GB" sz="1860" kern="1200" dirty="0">
                          <a:solidFill>
                            <a:schemeClr val="dk1"/>
                          </a:solidFill>
                          <a:effectLst/>
                          <a:latin typeface="+mn-lt"/>
                          <a:ea typeface="+mn-ea"/>
                          <a:cs typeface="+mn-cs"/>
                        </a:rPr>
                        <a:t>Addition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Adds two numbers together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2 + 3 = 5</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have 2 candies and get 3 more, you now have 5.</a:t>
                      </a:r>
                      <a:endParaRPr lang="en-US" dirty="0"/>
                    </a:p>
                  </a:txBody>
                  <a:tcPr>
                    <a:solidFill>
                      <a:schemeClr val="bg1"/>
                    </a:solidFill>
                  </a:tcPr>
                </a:tc>
                <a:extLst>
                  <a:ext uri="{0D108BD9-81ED-4DB2-BD59-A6C34878D82A}">
                    <a16:rowId xmlns:a16="http://schemas.microsoft.com/office/drawing/2014/main" val="3691957171"/>
                  </a:ext>
                </a:extLst>
              </a:tr>
              <a:tr h="634008">
                <a:tc>
                  <a:txBody>
                    <a:bodyPr/>
                    <a:lstStyle/>
                    <a:p>
                      <a:r>
                        <a:rPr lang="en-GB" sz="1860" kern="1200" dirty="0">
                          <a:solidFill>
                            <a:schemeClr val="dk1"/>
                          </a:solidFill>
                          <a:effectLst/>
                          <a:latin typeface="+mn-lt"/>
                          <a:ea typeface="+mn-ea"/>
                          <a:cs typeface="+mn-cs"/>
                        </a:rPr>
                        <a:t>Subtraction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Takes one number away from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5 - 2 = 3</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have 5 candies and eat 2, you’ll have 3 left.</a:t>
                      </a:r>
                      <a:endParaRPr lang="en-US" dirty="0"/>
                    </a:p>
                  </a:txBody>
                  <a:tcPr>
                    <a:solidFill>
                      <a:schemeClr val="bg1"/>
                    </a:solidFill>
                  </a:tcPr>
                </a:tc>
                <a:extLst>
                  <a:ext uri="{0D108BD9-81ED-4DB2-BD59-A6C34878D82A}">
                    <a16:rowId xmlns:a16="http://schemas.microsoft.com/office/drawing/2014/main" val="1970531428"/>
                  </a:ext>
                </a:extLst>
              </a:tr>
              <a:tr h="634008">
                <a:tc>
                  <a:txBody>
                    <a:bodyPr/>
                    <a:lstStyle/>
                    <a:p>
                      <a:r>
                        <a:rPr lang="en-GB" sz="1860" kern="1200" dirty="0">
                          <a:solidFill>
                            <a:schemeClr val="dk1"/>
                          </a:solidFill>
                          <a:effectLst/>
                          <a:latin typeface="+mn-lt"/>
                          <a:ea typeface="+mn-ea"/>
                          <a:cs typeface="+mn-cs"/>
                        </a:rPr>
                        <a:t>Multiplication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Multiplies two numbers</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4 * 3 = 12</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have 4 boxes with 3 candies each, you have 12 candies total.</a:t>
                      </a:r>
                      <a:endParaRPr lang="en-US" dirty="0"/>
                    </a:p>
                  </a:txBody>
                  <a:tcPr>
                    <a:solidFill>
                      <a:schemeClr val="bg1"/>
                    </a:solidFill>
                  </a:tcPr>
                </a:tc>
                <a:extLst>
                  <a:ext uri="{0D108BD9-81ED-4DB2-BD59-A6C34878D82A}">
                    <a16:rowId xmlns:a16="http://schemas.microsoft.com/office/drawing/2014/main" val="1088201225"/>
                  </a:ext>
                </a:extLst>
              </a:tr>
              <a:tr h="906983">
                <a:tc>
                  <a:txBody>
                    <a:bodyPr/>
                    <a:lstStyle/>
                    <a:p>
                      <a:r>
                        <a:rPr lang="en-GB" sz="1860" kern="1200" dirty="0">
                          <a:solidFill>
                            <a:schemeClr val="dk1"/>
                          </a:solidFill>
                          <a:effectLst/>
                          <a:latin typeface="+mn-lt"/>
                          <a:ea typeface="+mn-ea"/>
                          <a:cs typeface="+mn-cs"/>
                        </a:rPr>
                        <a:t>Division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Divides one number by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10 / 2 = 5</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have 10 candies and share them equally between 2 friends, each gets 5</a:t>
                      </a:r>
                      <a:endParaRPr lang="en-US" dirty="0"/>
                    </a:p>
                  </a:txBody>
                  <a:tcPr>
                    <a:solidFill>
                      <a:schemeClr val="bg1"/>
                    </a:solidFill>
                  </a:tcPr>
                </a:tc>
                <a:extLst>
                  <a:ext uri="{0D108BD9-81ED-4DB2-BD59-A6C34878D82A}">
                    <a16:rowId xmlns:a16="http://schemas.microsoft.com/office/drawing/2014/main" val="3547769059"/>
                  </a:ext>
                </a:extLst>
              </a:tr>
              <a:tr h="906983">
                <a:tc>
                  <a:txBody>
                    <a:bodyPr/>
                    <a:lstStyle/>
                    <a:p>
                      <a:r>
                        <a:rPr lang="en-GB" sz="1860" kern="1200" dirty="0">
                          <a:solidFill>
                            <a:schemeClr val="dk1"/>
                          </a:solidFill>
                          <a:effectLst/>
                          <a:latin typeface="+mn-lt"/>
                          <a:ea typeface="+mn-ea"/>
                          <a:cs typeface="+mn-cs"/>
                        </a:rPr>
                        <a:t>Floor Division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Divides and removes any fraction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7 // 2 = 3</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divide 7 candies between 2 friends, each gets 3 whole candies (no halves).</a:t>
                      </a:r>
                      <a:endParaRPr lang="en-US" dirty="0"/>
                    </a:p>
                  </a:txBody>
                  <a:tcPr>
                    <a:solidFill>
                      <a:schemeClr val="bg1"/>
                    </a:solidFill>
                  </a:tcPr>
                </a:tc>
                <a:extLst>
                  <a:ext uri="{0D108BD9-81ED-4DB2-BD59-A6C34878D82A}">
                    <a16:rowId xmlns:a16="http://schemas.microsoft.com/office/drawing/2014/main" val="1402583883"/>
                  </a:ext>
                </a:extLst>
              </a:tr>
              <a:tr h="634008">
                <a:tc>
                  <a:txBody>
                    <a:bodyPr/>
                    <a:lstStyle/>
                    <a:p>
                      <a:r>
                        <a:rPr lang="en-GB" sz="1860" kern="1200" dirty="0">
                          <a:solidFill>
                            <a:schemeClr val="dk1"/>
                          </a:solidFill>
                          <a:effectLst/>
                          <a:latin typeface="+mn-lt"/>
                          <a:ea typeface="+mn-ea"/>
                          <a:cs typeface="+mn-cs"/>
                        </a:rPr>
                        <a:t>Modulus</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Finds the remainder after division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7 % 2 = 1</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After giving 3 candies to each friend, 1 candy is left over.</a:t>
                      </a:r>
                      <a:endParaRPr lang="en-US" dirty="0"/>
                    </a:p>
                  </a:txBody>
                  <a:tcPr>
                    <a:solidFill>
                      <a:schemeClr val="bg1"/>
                    </a:solidFill>
                  </a:tcPr>
                </a:tc>
                <a:extLst>
                  <a:ext uri="{0D108BD9-81ED-4DB2-BD59-A6C34878D82A}">
                    <a16:rowId xmlns:a16="http://schemas.microsoft.com/office/drawing/2014/main" val="3766456904"/>
                  </a:ext>
                </a:extLst>
              </a:tr>
              <a:tr h="634008">
                <a:tc>
                  <a:txBody>
                    <a:bodyPr/>
                    <a:lstStyle/>
                    <a:p>
                      <a:r>
                        <a:rPr lang="en-GB" sz="1860" kern="1200" dirty="0">
                          <a:solidFill>
                            <a:schemeClr val="dk1"/>
                          </a:solidFill>
                          <a:effectLst/>
                          <a:latin typeface="+mn-lt"/>
                          <a:ea typeface="+mn-ea"/>
                          <a:cs typeface="+mn-cs"/>
                        </a:rPr>
                        <a:t>Exponentiation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Raises one number to the power of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2 ** 3 = 8</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multiply 2 by itself 3 times (2 × 2 × 2), you get 8.</a:t>
                      </a:r>
                      <a:endParaRPr lang="en-US" dirty="0"/>
                    </a:p>
                  </a:txBody>
                  <a:tcPr>
                    <a:solidFill>
                      <a:schemeClr val="bg1"/>
                    </a:solidFill>
                  </a:tcPr>
                </a:tc>
                <a:extLst>
                  <a:ext uri="{0D108BD9-81ED-4DB2-BD59-A6C34878D82A}">
                    <a16:rowId xmlns:a16="http://schemas.microsoft.com/office/drawing/2014/main" val="10484648"/>
                  </a:ext>
                </a:extLst>
              </a:tr>
              <a:tr h="361032">
                <a:tc>
                  <a:txBody>
                    <a:bodyPr/>
                    <a:lstStyle/>
                    <a:p>
                      <a:r>
                        <a:rPr lang="en-GB" sz="1860" kern="1200" dirty="0">
                          <a:solidFill>
                            <a:schemeClr val="dk1"/>
                          </a:solidFill>
                          <a:effectLst/>
                          <a:latin typeface="+mn-lt"/>
                          <a:ea typeface="+mn-ea"/>
                          <a:cs typeface="+mn-cs"/>
                        </a:rPr>
                        <a:t>Negation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Makes a number negative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-5</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If you owe 5 candies, you have “negative” candies.</a:t>
                      </a:r>
                      <a:endParaRPr lang="en-US" dirty="0"/>
                    </a:p>
                  </a:txBody>
                  <a:tcPr>
                    <a:solidFill>
                      <a:schemeClr val="bg1"/>
                    </a:solidFill>
                  </a:tcPr>
                </a:tc>
                <a:extLst>
                  <a:ext uri="{0D108BD9-81ED-4DB2-BD59-A6C34878D82A}">
                    <a16:rowId xmlns:a16="http://schemas.microsoft.com/office/drawing/2014/main" val="1821294223"/>
                  </a:ext>
                </a:extLst>
              </a:tr>
              <a:tr h="361032">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980192536"/>
                  </a:ext>
                </a:extLst>
              </a:tr>
            </a:tbl>
          </a:graphicData>
        </a:graphic>
      </p:graphicFrame>
    </p:spTree>
    <p:extLst>
      <p:ext uri="{BB962C8B-B14F-4D97-AF65-F5344CB8AC3E}">
        <p14:creationId xmlns:p14="http://schemas.microsoft.com/office/powerpoint/2010/main" val="3046432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F3E4-5B08-4100-A7CC-A5022587D5C9}"/>
              </a:ext>
            </a:extLst>
          </p:cNvPr>
          <p:cNvSpPr>
            <a:spLocks noGrp="1"/>
          </p:cNvSpPr>
          <p:nvPr>
            <p:ph type="title"/>
          </p:nvPr>
        </p:nvSpPr>
        <p:spPr>
          <a:xfrm>
            <a:off x="0" y="0"/>
            <a:ext cx="12599988" cy="94956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ARITHMETIC OPERATORS cont.</a:t>
            </a:r>
            <a:endParaRPr lang="en-GB" sz="4000" dirty="0"/>
          </a:p>
        </p:txBody>
      </p:sp>
      <p:sp>
        <p:nvSpPr>
          <p:cNvPr id="3" name="Content Placeholder 2">
            <a:extLst>
              <a:ext uri="{FF2B5EF4-FFF2-40B4-BE49-F238E27FC236}">
                <a16:creationId xmlns:a16="http://schemas.microsoft.com/office/drawing/2014/main" id="{2828DED9-AD68-88CB-8927-B529AAC48CA3}"/>
              </a:ext>
            </a:extLst>
          </p:cNvPr>
          <p:cNvSpPr>
            <a:spLocks noGrp="1"/>
          </p:cNvSpPr>
          <p:nvPr>
            <p:ph idx="1"/>
          </p:nvPr>
        </p:nvSpPr>
        <p:spPr>
          <a:xfrm>
            <a:off x="0" y="949569"/>
            <a:ext cx="12599988" cy="6249743"/>
          </a:xfrm>
        </p:spPr>
        <p:txBody>
          <a:bodyPr>
            <a:normAutofit/>
          </a:bodyPr>
          <a:lstStyle/>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Arithmetic operators : </a:t>
            </a:r>
            <a:r>
              <a:rPr lang="en-US" sz="2000" kern="100" dirty="0">
                <a:effectLst/>
                <a:latin typeface="Arial" panose="020B0604020202020204" pitchFamily="34" charset="0"/>
                <a:ea typeface="Calibri" panose="020F0502020204030204" pitchFamily="34" charset="0"/>
                <a:cs typeface="Arial" panose="020B0604020202020204" pitchFamily="34" charset="0"/>
              </a:rPr>
              <a:t>+, -, *, /, //, %,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Addition :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Subtraction: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Multiplication: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Float Division: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Integer division or floor division: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Modulus or remainder: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Power: **</a:t>
            </a:r>
          </a:p>
          <a:p>
            <a:pPr marL="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In a floor division operation, if one operand is a float, the floor division operator (//), returns a float.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Python operator precedence is BEDMAS, bracket, exponential, division, multiplication, addition and subtraction.</a:t>
            </a:r>
          </a:p>
          <a:p>
            <a:endParaRPr lang="en-GB" dirty="0"/>
          </a:p>
        </p:txBody>
      </p:sp>
    </p:spTree>
    <p:extLst>
      <p:ext uri="{BB962C8B-B14F-4D97-AF65-F5344CB8AC3E}">
        <p14:creationId xmlns:p14="http://schemas.microsoft.com/office/powerpoint/2010/main" val="3938176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3E788-25A0-531B-D074-EE28743BE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3173B-12FE-0692-72B9-098B8F19D562}"/>
              </a:ext>
            </a:extLst>
          </p:cNvPr>
          <p:cNvSpPr>
            <a:spLocks noGrp="1"/>
          </p:cNvSpPr>
          <p:nvPr>
            <p:ph type="title"/>
          </p:nvPr>
        </p:nvSpPr>
        <p:spPr>
          <a:xfrm>
            <a:off x="0" y="1"/>
            <a:ext cx="12599988" cy="81419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ASSIGNMENT OPERATORS</a:t>
            </a:r>
            <a:endParaRPr lang="en-GB" sz="4000" dirty="0"/>
          </a:p>
        </p:txBody>
      </p:sp>
      <p:graphicFrame>
        <p:nvGraphicFramePr>
          <p:cNvPr id="13" name="Content Placeholder 12">
            <a:extLst>
              <a:ext uri="{FF2B5EF4-FFF2-40B4-BE49-F238E27FC236}">
                <a16:creationId xmlns:a16="http://schemas.microsoft.com/office/drawing/2014/main" id="{68DFD83B-66F0-977F-9591-6102364106B5}"/>
              </a:ext>
            </a:extLst>
          </p:cNvPr>
          <p:cNvGraphicFramePr>
            <a:graphicFrameLocks noGrp="1"/>
          </p:cNvGraphicFramePr>
          <p:nvPr>
            <p:ph idx="1"/>
            <p:extLst>
              <p:ext uri="{D42A27DB-BD31-4B8C-83A1-F6EECF244321}">
                <p14:modId xmlns:p14="http://schemas.microsoft.com/office/powerpoint/2010/main" val="3985162397"/>
              </p:ext>
            </p:extLst>
          </p:nvPr>
        </p:nvGraphicFramePr>
        <p:xfrm>
          <a:off x="0" y="814194"/>
          <a:ext cx="12599989" cy="8564904"/>
        </p:xfrm>
        <a:graphic>
          <a:graphicData uri="http://schemas.openxmlformats.org/drawingml/2006/table">
            <a:tbl>
              <a:tblPr firstRow="1" bandRow="1">
                <a:tableStyleId>{5C22544A-7EE6-4342-B048-85BDC9FD1C3A}</a:tableStyleId>
              </a:tblPr>
              <a:tblGrid>
                <a:gridCol w="1973179">
                  <a:extLst>
                    <a:ext uri="{9D8B030D-6E8A-4147-A177-3AD203B41FA5}">
                      <a16:colId xmlns:a16="http://schemas.microsoft.com/office/drawing/2014/main" val="2054958911"/>
                    </a:ext>
                  </a:extLst>
                </a:gridCol>
                <a:gridCol w="1143000">
                  <a:extLst>
                    <a:ext uri="{9D8B030D-6E8A-4147-A177-3AD203B41FA5}">
                      <a16:colId xmlns:a16="http://schemas.microsoft.com/office/drawing/2014/main" val="2485813778"/>
                    </a:ext>
                  </a:extLst>
                </a:gridCol>
                <a:gridCol w="3501189">
                  <a:extLst>
                    <a:ext uri="{9D8B030D-6E8A-4147-A177-3AD203B41FA5}">
                      <a16:colId xmlns:a16="http://schemas.microsoft.com/office/drawing/2014/main" val="871103384"/>
                    </a:ext>
                  </a:extLst>
                </a:gridCol>
                <a:gridCol w="1408993">
                  <a:extLst>
                    <a:ext uri="{9D8B030D-6E8A-4147-A177-3AD203B41FA5}">
                      <a16:colId xmlns:a16="http://schemas.microsoft.com/office/drawing/2014/main" val="1557239781"/>
                    </a:ext>
                  </a:extLst>
                </a:gridCol>
                <a:gridCol w="4573628">
                  <a:extLst>
                    <a:ext uri="{9D8B030D-6E8A-4147-A177-3AD203B41FA5}">
                      <a16:colId xmlns:a16="http://schemas.microsoft.com/office/drawing/2014/main" val="3253182938"/>
                    </a:ext>
                  </a:extLst>
                </a:gridCol>
              </a:tblGrid>
              <a:tr h="381579">
                <a:tc>
                  <a:txBody>
                    <a:bodyPr/>
                    <a:lstStyle/>
                    <a:p>
                      <a:r>
                        <a:rPr lang="en-GB" sz="2000" b="1" kern="1200" dirty="0">
                          <a:solidFill>
                            <a:srgbClr val="00B050"/>
                          </a:solidFill>
                          <a:effectLst/>
                          <a:latin typeface="Aptos Narrow" panose="020B0004020202020204" pitchFamily="34" charset="0"/>
                          <a:ea typeface="+mn-ea"/>
                          <a:cs typeface="+mn-cs"/>
                        </a:rPr>
                        <a:t>Operator</a:t>
                      </a:r>
                      <a:endParaRPr lang="en-US" sz="2000" b="1" dirty="0">
                        <a:solidFill>
                          <a:srgbClr val="00B050"/>
                        </a:solidFill>
                        <a:latin typeface="Aptos Narrow" panose="020B0004020202020204" pitchFamily="34" charset="0"/>
                      </a:endParaRPr>
                    </a:p>
                  </a:txBody>
                  <a:tcPr>
                    <a:noFill/>
                  </a:tcPr>
                </a:tc>
                <a:tc>
                  <a:txBody>
                    <a:bodyPr/>
                    <a:lstStyle/>
                    <a:p>
                      <a:r>
                        <a:rPr lang="en-GB" sz="1860" b="1" kern="1200" dirty="0">
                          <a:solidFill>
                            <a:srgbClr val="00B050"/>
                          </a:solidFill>
                          <a:effectLst/>
                          <a:latin typeface="+mn-lt"/>
                          <a:ea typeface="+mn-ea"/>
                          <a:cs typeface="+mn-cs"/>
                        </a:rPr>
                        <a:t>Symbol</a:t>
                      </a:r>
                      <a:endParaRPr lang="en-US" dirty="0">
                        <a:solidFill>
                          <a:srgbClr val="00B050"/>
                        </a:solidFill>
                      </a:endParaRPr>
                    </a:p>
                  </a:txBody>
                  <a:tcPr>
                    <a:noFill/>
                  </a:tcPr>
                </a:tc>
                <a:tc>
                  <a:txBody>
                    <a:bodyPr/>
                    <a:lstStyle/>
                    <a:p>
                      <a:r>
                        <a:rPr lang="en-GB" sz="2000" b="1" kern="1200" dirty="0">
                          <a:solidFill>
                            <a:srgbClr val="00B050"/>
                          </a:solidFill>
                          <a:effectLst/>
                          <a:latin typeface="Arial Narrow" panose="020B0606020202030204" pitchFamily="34" charset="0"/>
                          <a:ea typeface="+mn-ea"/>
                          <a:cs typeface="+mn-cs"/>
                        </a:rPr>
                        <a:t>What It Does</a:t>
                      </a:r>
                      <a:endParaRPr lang="en-US" sz="2000" dirty="0">
                        <a:solidFill>
                          <a:srgbClr val="00B050"/>
                        </a:solidFill>
                        <a:latin typeface="Arial Narrow" panose="020B0606020202030204" pitchFamily="34" charset="0"/>
                      </a:endParaRPr>
                    </a:p>
                  </a:txBody>
                  <a:tcPr>
                    <a:noFill/>
                  </a:tcPr>
                </a:tc>
                <a:tc>
                  <a:txBody>
                    <a:bodyPr/>
                    <a:lstStyle/>
                    <a:p>
                      <a:pPr marL="0" marR="0" algn="ctr">
                        <a:lnSpc>
                          <a:spcPct val="107000"/>
                        </a:lnSpc>
                        <a:spcAft>
                          <a:spcPts val="800"/>
                        </a:spcAft>
                      </a:pPr>
                      <a:r>
                        <a:rPr lang="en-GB"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Example</a:t>
                      </a:r>
                      <a:endParaRPr lang="en-US"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GB" sz="1860" b="1" kern="1200" dirty="0">
                          <a:solidFill>
                            <a:srgbClr val="00B050"/>
                          </a:solidFill>
                          <a:effectLst/>
                          <a:latin typeface="+mn-lt"/>
                          <a:ea typeface="+mn-ea"/>
                          <a:cs typeface="+mn-cs"/>
                        </a:rPr>
                        <a:t>Explanation</a:t>
                      </a:r>
                      <a:endParaRPr lang="en-US" dirty="0">
                        <a:solidFill>
                          <a:srgbClr val="00B050"/>
                        </a:solidFill>
                      </a:endParaRPr>
                    </a:p>
                  </a:txBody>
                  <a:tcPr>
                    <a:noFill/>
                  </a:tcPr>
                </a:tc>
                <a:extLst>
                  <a:ext uri="{0D108BD9-81ED-4DB2-BD59-A6C34878D82A}">
                    <a16:rowId xmlns:a16="http://schemas.microsoft.com/office/drawing/2014/main" val="3160062953"/>
                  </a:ext>
                </a:extLst>
              </a:tr>
              <a:tr h="634008">
                <a:tc>
                  <a:txBody>
                    <a:bodyPr/>
                    <a:lstStyle/>
                    <a:p>
                      <a:r>
                        <a:rPr lang="en-GB" sz="1860" kern="1200" dirty="0">
                          <a:solidFill>
                            <a:schemeClr val="dk1"/>
                          </a:solidFill>
                          <a:effectLst/>
                          <a:latin typeface="+mn-lt"/>
                          <a:ea typeface="+mn-ea"/>
                          <a:cs typeface="+mn-cs"/>
                        </a:rPr>
                        <a:t>Assignment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Stores a value in a variable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5</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Puts the number 5 into the "box" named x.</a:t>
                      </a:r>
                      <a:endParaRPr lang="en-US" dirty="0"/>
                    </a:p>
                  </a:txBody>
                  <a:tcPr>
                    <a:solidFill>
                      <a:schemeClr val="bg1"/>
                    </a:solidFill>
                  </a:tcPr>
                </a:tc>
                <a:extLst>
                  <a:ext uri="{0D108BD9-81ED-4DB2-BD59-A6C34878D82A}">
                    <a16:rowId xmlns:a16="http://schemas.microsoft.com/office/drawing/2014/main" val="3691957171"/>
                  </a:ext>
                </a:extLst>
              </a:tr>
              <a:tr h="634008">
                <a:tc>
                  <a:txBody>
                    <a:bodyPr/>
                    <a:lstStyle/>
                    <a:p>
                      <a:r>
                        <a:rPr lang="en-GB" sz="1860" kern="1200" dirty="0">
                          <a:solidFill>
                            <a:schemeClr val="dk1"/>
                          </a:solidFill>
                          <a:effectLst/>
                          <a:latin typeface="+mn-lt"/>
                          <a:ea typeface="+mn-ea"/>
                          <a:cs typeface="+mn-cs"/>
                        </a:rPr>
                        <a:t>Add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Adds a value to the variable and updates it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3 (if x = 5, x becomes 8)</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Adds 3 to x and stores the result back in x.</a:t>
                      </a:r>
                      <a:endParaRPr lang="en-US" dirty="0"/>
                    </a:p>
                  </a:txBody>
                  <a:tcPr>
                    <a:solidFill>
                      <a:schemeClr val="bg1"/>
                    </a:solidFill>
                  </a:tcPr>
                </a:tc>
                <a:extLst>
                  <a:ext uri="{0D108BD9-81ED-4DB2-BD59-A6C34878D82A}">
                    <a16:rowId xmlns:a16="http://schemas.microsoft.com/office/drawing/2014/main" val="1970531428"/>
                  </a:ext>
                </a:extLst>
              </a:tr>
              <a:tr h="634008">
                <a:tc>
                  <a:txBody>
                    <a:bodyPr/>
                    <a:lstStyle/>
                    <a:p>
                      <a:r>
                        <a:rPr lang="en-GB" sz="1860" kern="1200" dirty="0">
                          <a:solidFill>
                            <a:schemeClr val="dk1"/>
                          </a:solidFill>
                          <a:effectLst/>
                          <a:latin typeface="+mn-lt"/>
                          <a:ea typeface="+mn-ea"/>
                          <a:cs typeface="+mn-cs"/>
                        </a:rPr>
                        <a:t>Subtract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Subtracts a value from the variable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2 (if x = 5, x becomes 3)</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Takes 2 away from x and stores the result back in x.</a:t>
                      </a:r>
                      <a:endParaRPr lang="en-US" dirty="0"/>
                    </a:p>
                  </a:txBody>
                  <a:tcPr>
                    <a:solidFill>
                      <a:schemeClr val="bg1"/>
                    </a:solidFill>
                  </a:tcPr>
                </a:tc>
                <a:extLst>
                  <a:ext uri="{0D108BD9-81ED-4DB2-BD59-A6C34878D82A}">
                    <a16:rowId xmlns:a16="http://schemas.microsoft.com/office/drawing/2014/main" val="1088201225"/>
                  </a:ext>
                </a:extLst>
              </a:tr>
              <a:tr h="906983">
                <a:tc>
                  <a:txBody>
                    <a:bodyPr/>
                    <a:lstStyle/>
                    <a:p>
                      <a:r>
                        <a:rPr lang="en-GB" sz="1860" kern="1200" dirty="0">
                          <a:solidFill>
                            <a:schemeClr val="dk1"/>
                          </a:solidFill>
                          <a:effectLst/>
                          <a:latin typeface="+mn-lt"/>
                          <a:ea typeface="+mn-ea"/>
                          <a:cs typeface="+mn-cs"/>
                        </a:rPr>
                        <a:t>Multiply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Multiplies the variable by a value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4 (if x = 5, x becomes 20)</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Multiplies x by 4 and stores the result back in x.</a:t>
                      </a:r>
                      <a:endParaRPr lang="en-US" dirty="0"/>
                    </a:p>
                  </a:txBody>
                  <a:tcPr>
                    <a:solidFill>
                      <a:schemeClr val="bg1"/>
                    </a:solidFill>
                  </a:tcPr>
                </a:tc>
                <a:extLst>
                  <a:ext uri="{0D108BD9-81ED-4DB2-BD59-A6C34878D82A}">
                    <a16:rowId xmlns:a16="http://schemas.microsoft.com/office/drawing/2014/main" val="3547769059"/>
                  </a:ext>
                </a:extLst>
              </a:tr>
              <a:tr h="906983">
                <a:tc>
                  <a:txBody>
                    <a:bodyPr/>
                    <a:lstStyle/>
                    <a:p>
                      <a:r>
                        <a:rPr lang="en-GB" sz="1860" kern="1200" dirty="0">
                          <a:solidFill>
                            <a:schemeClr val="dk1"/>
                          </a:solidFill>
                          <a:effectLst/>
                          <a:latin typeface="+mn-lt"/>
                          <a:ea typeface="+mn-ea"/>
                          <a:cs typeface="+mn-cs"/>
                        </a:rPr>
                        <a:t>Divide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Divides the variable by a value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2 (if x = 10, x becomes 5.0)</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Divides x by 3, drops the decimal, and stores the result in x.</a:t>
                      </a:r>
                    </a:p>
                  </a:txBody>
                  <a:tcPr>
                    <a:solidFill>
                      <a:schemeClr val="bg1"/>
                    </a:solidFill>
                  </a:tcPr>
                </a:tc>
                <a:extLst>
                  <a:ext uri="{0D108BD9-81ED-4DB2-BD59-A6C34878D82A}">
                    <a16:rowId xmlns:a16="http://schemas.microsoft.com/office/drawing/2014/main" val="1402583883"/>
                  </a:ext>
                </a:extLst>
              </a:tr>
              <a:tr h="634008">
                <a:tc>
                  <a:txBody>
                    <a:bodyPr/>
                    <a:lstStyle/>
                    <a:p>
                      <a:r>
                        <a:rPr lang="en-GB" sz="1860" kern="1200" dirty="0">
                          <a:solidFill>
                            <a:schemeClr val="dk1"/>
                          </a:solidFill>
                          <a:effectLst/>
                          <a:latin typeface="+mn-lt"/>
                          <a:ea typeface="+mn-ea"/>
                          <a:cs typeface="+mn-cs"/>
                        </a:rPr>
                        <a:t>Floor Divide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Floor divides the variable by a value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3 (if x = 10, x becomes 3)</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After giving 3 candies to each friend, 1 candy is left over.</a:t>
                      </a:r>
                      <a:endParaRPr lang="en-US" dirty="0"/>
                    </a:p>
                  </a:txBody>
                  <a:tcPr>
                    <a:solidFill>
                      <a:schemeClr val="bg1"/>
                    </a:solidFill>
                  </a:tcPr>
                </a:tc>
                <a:extLst>
                  <a:ext uri="{0D108BD9-81ED-4DB2-BD59-A6C34878D82A}">
                    <a16:rowId xmlns:a16="http://schemas.microsoft.com/office/drawing/2014/main" val="3766456904"/>
                  </a:ext>
                </a:extLst>
              </a:tr>
              <a:tr h="634008">
                <a:tc>
                  <a:txBody>
                    <a:bodyPr/>
                    <a:lstStyle/>
                    <a:p>
                      <a:r>
                        <a:rPr lang="en-GB" sz="1860" kern="1200" dirty="0">
                          <a:solidFill>
                            <a:schemeClr val="dk1"/>
                          </a:solidFill>
                          <a:effectLst/>
                          <a:latin typeface="+mn-lt"/>
                          <a:ea typeface="+mn-ea"/>
                          <a:cs typeface="+mn-cs"/>
                        </a:rPr>
                        <a:t>Modulus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Finds the remainder and updates the variable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3 (if x = 10, x becomes 1)</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Divides x by 3 and stores the remainder back in x.</a:t>
                      </a:r>
                      <a:endParaRPr lang="en-US" dirty="0"/>
                    </a:p>
                  </a:txBody>
                  <a:tcPr>
                    <a:solidFill>
                      <a:schemeClr val="bg1"/>
                    </a:solidFill>
                  </a:tcPr>
                </a:tc>
                <a:extLst>
                  <a:ext uri="{0D108BD9-81ED-4DB2-BD59-A6C34878D82A}">
                    <a16:rowId xmlns:a16="http://schemas.microsoft.com/office/drawing/2014/main" val="10484648"/>
                  </a:ext>
                </a:extLst>
              </a:tr>
              <a:tr h="361032">
                <a:tc>
                  <a:txBody>
                    <a:bodyPr/>
                    <a:lstStyle/>
                    <a:p>
                      <a:r>
                        <a:rPr lang="en-GB" sz="1860" kern="1200" dirty="0">
                          <a:solidFill>
                            <a:schemeClr val="dk1"/>
                          </a:solidFill>
                          <a:effectLst/>
                          <a:latin typeface="+mn-lt"/>
                          <a:ea typeface="+mn-ea"/>
                          <a:cs typeface="+mn-cs"/>
                        </a:rPr>
                        <a:t>Exponentiate and Assign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Raises the variable to a power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x **= 2 (if x = 3, x becomes 9)</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Raises x to the power of 2 and stores the result in x.</a:t>
                      </a:r>
                      <a:endParaRPr lang="en-US" dirty="0"/>
                    </a:p>
                  </a:txBody>
                  <a:tcPr>
                    <a:solidFill>
                      <a:schemeClr val="bg1"/>
                    </a:solidFill>
                  </a:tcPr>
                </a:tc>
                <a:extLst>
                  <a:ext uri="{0D108BD9-81ED-4DB2-BD59-A6C34878D82A}">
                    <a16:rowId xmlns:a16="http://schemas.microsoft.com/office/drawing/2014/main" val="1821294223"/>
                  </a:ext>
                </a:extLst>
              </a:tr>
              <a:tr h="361032">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980192536"/>
                  </a:ext>
                </a:extLst>
              </a:tr>
            </a:tbl>
          </a:graphicData>
        </a:graphic>
      </p:graphicFrame>
    </p:spTree>
    <p:extLst>
      <p:ext uri="{BB962C8B-B14F-4D97-AF65-F5344CB8AC3E}">
        <p14:creationId xmlns:p14="http://schemas.microsoft.com/office/powerpoint/2010/main" val="3622587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9E-FC19-1C4A-1A65-96683D17873C}"/>
              </a:ext>
            </a:extLst>
          </p:cNvPr>
          <p:cNvSpPr>
            <a:spLocks noGrp="1"/>
          </p:cNvSpPr>
          <p:nvPr>
            <p:ph type="title"/>
          </p:nvPr>
        </p:nvSpPr>
        <p:spPr>
          <a:xfrm>
            <a:off x="0" y="1"/>
            <a:ext cx="12599988" cy="144193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ASSIGNMENT OPERATORS cont.</a:t>
            </a:r>
            <a:endParaRPr lang="en-GB" sz="4000" dirty="0"/>
          </a:p>
        </p:txBody>
      </p:sp>
      <p:sp>
        <p:nvSpPr>
          <p:cNvPr id="3" name="Content Placeholder 2">
            <a:extLst>
              <a:ext uri="{FF2B5EF4-FFF2-40B4-BE49-F238E27FC236}">
                <a16:creationId xmlns:a16="http://schemas.microsoft.com/office/drawing/2014/main" id="{3AB3831B-8A78-D213-5027-A4F0454AB5D3}"/>
              </a:ext>
            </a:extLst>
          </p:cNvPr>
          <p:cNvSpPr>
            <a:spLocks noGrp="1"/>
          </p:cNvSpPr>
          <p:nvPr>
            <p:ph idx="1"/>
          </p:nvPr>
        </p:nvSpPr>
        <p:spPr>
          <a:xfrm>
            <a:off x="0" y="1441939"/>
            <a:ext cx="12599988" cy="5757373"/>
          </a:xfrm>
        </p:spPr>
        <p:txBody>
          <a:bodyPr>
            <a:normAutofit/>
          </a:bodyPr>
          <a:lstStyle/>
          <a:p>
            <a:pPr marL="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Assignment operators : </a:t>
            </a:r>
            <a:r>
              <a:rPr lang="en-US" sz="2000" kern="100" dirty="0">
                <a:effectLst/>
                <a:latin typeface="Arial" panose="020B0604020202020204" pitchFamily="34" charset="0"/>
                <a:ea typeface="Calibri" panose="020F0502020204030204" pitchFamily="34" charset="0"/>
                <a:cs typeface="Arial" panose="020B0604020202020204" pitchFamily="34" charset="0"/>
              </a:rPr>
              <a:t>Used to assign value on the RHS to a variable on the LHS.</a:t>
            </a:r>
          </a:p>
          <a:p>
            <a:pPr marL="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 is used for exponential </a:t>
            </a:r>
          </a:p>
          <a:p>
            <a:pPr marL="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 is used for floor division</a:t>
            </a:r>
            <a:endPar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M+=4  same as (m=m+4)</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n-=10  same as (n =n-10)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x* = 6 same as  (x=x*6)</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y//=2  same as (y=y//2)</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p**=3  same as (p=p**3)</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is used to increment the value of a variable</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 is used to decrement the value of a variable</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 is used to divide the value of a variable</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 is used to multiply the value of a variable</a:t>
            </a:r>
          </a:p>
          <a:p>
            <a:pPr marL="0" marR="0">
              <a:lnSpc>
                <a:spcPct val="107000"/>
              </a:lnSpc>
              <a:spcBef>
                <a:spcPts val="0"/>
              </a:spcBef>
              <a:spcAft>
                <a:spcPts val="800"/>
              </a:spcAft>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606761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3E788-25A0-531B-D074-EE28743BE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3173B-12FE-0692-72B9-098B8F19D562}"/>
              </a:ext>
            </a:extLst>
          </p:cNvPr>
          <p:cNvSpPr>
            <a:spLocks noGrp="1"/>
          </p:cNvSpPr>
          <p:nvPr>
            <p:ph type="title"/>
          </p:nvPr>
        </p:nvSpPr>
        <p:spPr>
          <a:xfrm>
            <a:off x="0" y="1"/>
            <a:ext cx="12599988" cy="81419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COMPARISON OPERATORS</a:t>
            </a:r>
            <a:endParaRPr lang="en-GB" sz="4000" dirty="0"/>
          </a:p>
        </p:txBody>
      </p:sp>
      <p:graphicFrame>
        <p:nvGraphicFramePr>
          <p:cNvPr id="13" name="Content Placeholder 12">
            <a:extLst>
              <a:ext uri="{FF2B5EF4-FFF2-40B4-BE49-F238E27FC236}">
                <a16:creationId xmlns:a16="http://schemas.microsoft.com/office/drawing/2014/main" id="{68DFD83B-66F0-977F-9591-6102364106B5}"/>
              </a:ext>
            </a:extLst>
          </p:cNvPr>
          <p:cNvGraphicFramePr>
            <a:graphicFrameLocks noGrp="1"/>
          </p:cNvGraphicFramePr>
          <p:nvPr>
            <p:ph idx="1"/>
            <p:extLst>
              <p:ext uri="{D42A27DB-BD31-4B8C-83A1-F6EECF244321}">
                <p14:modId xmlns:p14="http://schemas.microsoft.com/office/powerpoint/2010/main" val="1437042399"/>
              </p:ext>
            </p:extLst>
          </p:nvPr>
        </p:nvGraphicFramePr>
        <p:xfrm>
          <a:off x="0" y="814194"/>
          <a:ext cx="12599989" cy="6385118"/>
        </p:xfrm>
        <a:graphic>
          <a:graphicData uri="http://schemas.openxmlformats.org/drawingml/2006/table">
            <a:tbl>
              <a:tblPr firstRow="1" bandRow="1">
                <a:tableStyleId>{5C22544A-7EE6-4342-B048-85BDC9FD1C3A}</a:tableStyleId>
              </a:tblPr>
              <a:tblGrid>
                <a:gridCol w="1973179">
                  <a:extLst>
                    <a:ext uri="{9D8B030D-6E8A-4147-A177-3AD203B41FA5}">
                      <a16:colId xmlns:a16="http://schemas.microsoft.com/office/drawing/2014/main" val="2054958911"/>
                    </a:ext>
                  </a:extLst>
                </a:gridCol>
                <a:gridCol w="1143000">
                  <a:extLst>
                    <a:ext uri="{9D8B030D-6E8A-4147-A177-3AD203B41FA5}">
                      <a16:colId xmlns:a16="http://schemas.microsoft.com/office/drawing/2014/main" val="2485813778"/>
                    </a:ext>
                  </a:extLst>
                </a:gridCol>
                <a:gridCol w="3501189">
                  <a:extLst>
                    <a:ext uri="{9D8B030D-6E8A-4147-A177-3AD203B41FA5}">
                      <a16:colId xmlns:a16="http://schemas.microsoft.com/office/drawing/2014/main" val="871103384"/>
                    </a:ext>
                  </a:extLst>
                </a:gridCol>
                <a:gridCol w="1408993">
                  <a:extLst>
                    <a:ext uri="{9D8B030D-6E8A-4147-A177-3AD203B41FA5}">
                      <a16:colId xmlns:a16="http://schemas.microsoft.com/office/drawing/2014/main" val="1557239781"/>
                    </a:ext>
                  </a:extLst>
                </a:gridCol>
                <a:gridCol w="4573628">
                  <a:extLst>
                    <a:ext uri="{9D8B030D-6E8A-4147-A177-3AD203B41FA5}">
                      <a16:colId xmlns:a16="http://schemas.microsoft.com/office/drawing/2014/main" val="3253182938"/>
                    </a:ext>
                  </a:extLst>
                </a:gridCol>
              </a:tblGrid>
              <a:tr h="406269">
                <a:tc>
                  <a:txBody>
                    <a:bodyPr/>
                    <a:lstStyle/>
                    <a:p>
                      <a:r>
                        <a:rPr lang="en-GB" sz="2000" b="1" kern="1200" dirty="0">
                          <a:solidFill>
                            <a:srgbClr val="00B050"/>
                          </a:solidFill>
                          <a:effectLst/>
                          <a:latin typeface="Aptos Narrow" panose="020B0004020202020204" pitchFamily="34" charset="0"/>
                          <a:ea typeface="+mn-ea"/>
                          <a:cs typeface="+mn-cs"/>
                        </a:rPr>
                        <a:t>Operator</a:t>
                      </a:r>
                      <a:endParaRPr lang="en-US" sz="2000" b="1" dirty="0">
                        <a:solidFill>
                          <a:srgbClr val="00B050"/>
                        </a:solidFill>
                        <a:latin typeface="Aptos Narrow" panose="020B0004020202020204" pitchFamily="34" charset="0"/>
                      </a:endParaRPr>
                    </a:p>
                  </a:txBody>
                  <a:tcPr>
                    <a:noFill/>
                  </a:tcPr>
                </a:tc>
                <a:tc>
                  <a:txBody>
                    <a:bodyPr/>
                    <a:lstStyle/>
                    <a:p>
                      <a:r>
                        <a:rPr lang="en-GB" sz="1860" b="1" kern="1200" dirty="0">
                          <a:solidFill>
                            <a:srgbClr val="00B050"/>
                          </a:solidFill>
                          <a:effectLst/>
                          <a:latin typeface="+mn-lt"/>
                          <a:ea typeface="+mn-ea"/>
                          <a:cs typeface="+mn-cs"/>
                        </a:rPr>
                        <a:t>Symbol</a:t>
                      </a:r>
                      <a:endParaRPr lang="en-US" dirty="0">
                        <a:solidFill>
                          <a:srgbClr val="00B050"/>
                        </a:solidFill>
                      </a:endParaRPr>
                    </a:p>
                  </a:txBody>
                  <a:tcPr>
                    <a:noFill/>
                  </a:tcPr>
                </a:tc>
                <a:tc>
                  <a:txBody>
                    <a:bodyPr/>
                    <a:lstStyle/>
                    <a:p>
                      <a:r>
                        <a:rPr lang="en-GB" sz="2000" b="1" kern="1200" dirty="0">
                          <a:solidFill>
                            <a:srgbClr val="00B050"/>
                          </a:solidFill>
                          <a:effectLst/>
                          <a:latin typeface="Arial Narrow" panose="020B0606020202030204" pitchFamily="34" charset="0"/>
                          <a:ea typeface="+mn-ea"/>
                          <a:cs typeface="+mn-cs"/>
                        </a:rPr>
                        <a:t>What It Does</a:t>
                      </a:r>
                      <a:endParaRPr lang="en-US" sz="2000" dirty="0">
                        <a:solidFill>
                          <a:srgbClr val="00B050"/>
                        </a:solidFill>
                        <a:latin typeface="Arial Narrow" panose="020B0606020202030204" pitchFamily="34" charset="0"/>
                      </a:endParaRPr>
                    </a:p>
                  </a:txBody>
                  <a:tcPr>
                    <a:noFill/>
                  </a:tcPr>
                </a:tc>
                <a:tc>
                  <a:txBody>
                    <a:bodyPr/>
                    <a:lstStyle/>
                    <a:p>
                      <a:pPr marL="0" marR="0" algn="ctr">
                        <a:lnSpc>
                          <a:spcPct val="107000"/>
                        </a:lnSpc>
                        <a:spcAft>
                          <a:spcPts val="800"/>
                        </a:spcAft>
                      </a:pPr>
                      <a:r>
                        <a:rPr lang="en-GB"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Example</a:t>
                      </a:r>
                      <a:endParaRPr lang="en-US"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GB" sz="1860" b="1" kern="1200" dirty="0">
                          <a:solidFill>
                            <a:srgbClr val="00B050"/>
                          </a:solidFill>
                          <a:effectLst/>
                          <a:latin typeface="+mn-lt"/>
                          <a:ea typeface="+mn-ea"/>
                          <a:cs typeface="+mn-cs"/>
                        </a:rPr>
                        <a:t>Explanation</a:t>
                      </a:r>
                      <a:endParaRPr lang="en-US" dirty="0">
                        <a:solidFill>
                          <a:srgbClr val="00B050"/>
                        </a:solidFill>
                      </a:endParaRPr>
                    </a:p>
                  </a:txBody>
                  <a:tcPr>
                    <a:noFill/>
                  </a:tcPr>
                </a:tc>
                <a:extLst>
                  <a:ext uri="{0D108BD9-81ED-4DB2-BD59-A6C34878D82A}">
                    <a16:rowId xmlns:a16="http://schemas.microsoft.com/office/drawing/2014/main" val="3160062953"/>
                  </a:ext>
                </a:extLst>
              </a:tr>
              <a:tr h="675032">
                <a:tc>
                  <a:txBody>
                    <a:bodyPr/>
                    <a:lstStyle/>
                    <a:p>
                      <a:r>
                        <a:rPr lang="en-GB" sz="1860" kern="1200" dirty="0">
                          <a:solidFill>
                            <a:schemeClr val="dk1"/>
                          </a:solidFill>
                          <a:effectLst/>
                          <a:latin typeface="+mn-lt"/>
                          <a:ea typeface="+mn-ea"/>
                          <a:cs typeface="+mn-cs"/>
                        </a:rPr>
                        <a:t>Equal to</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two values are the same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5 == 5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5 the same as 5?" Yes, so it's true.</a:t>
                      </a:r>
                      <a:endParaRPr lang="en-US" dirty="0"/>
                    </a:p>
                  </a:txBody>
                  <a:tcPr>
                    <a:solidFill>
                      <a:schemeClr val="bg1"/>
                    </a:solidFill>
                  </a:tcPr>
                </a:tc>
                <a:extLst>
                  <a:ext uri="{0D108BD9-81ED-4DB2-BD59-A6C34878D82A}">
                    <a16:rowId xmlns:a16="http://schemas.microsoft.com/office/drawing/2014/main" val="3691957171"/>
                  </a:ext>
                </a:extLst>
              </a:tr>
              <a:tr h="675032">
                <a:tc>
                  <a:txBody>
                    <a:bodyPr/>
                    <a:lstStyle/>
                    <a:p>
                      <a:r>
                        <a:rPr lang="en-GB" sz="1860" kern="1200" dirty="0">
                          <a:solidFill>
                            <a:schemeClr val="dk1"/>
                          </a:solidFill>
                          <a:effectLst/>
                          <a:latin typeface="+mn-lt"/>
                          <a:ea typeface="+mn-ea"/>
                          <a:cs typeface="+mn-cs"/>
                        </a:rPr>
                        <a:t>Not equal to</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two values are different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5 != 3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5 different from 3?" Yes, so it's true.</a:t>
                      </a:r>
                      <a:endParaRPr lang="en-US" dirty="0"/>
                    </a:p>
                  </a:txBody>
                  <a:tcPr>
                    <a:solidFill>
                      <a:schemeClr val="bg1"/>
                    </a:solidFill>
                  </a:tcPr>
                </a:tc>
                <a:extLst>
                  <a:ext uri="{0D108BD9-81ED-4DB2-BD59-A6C34878D82A}">
                    <a16:rowId xmlns:a16="http://schemas.microsoft.com/office/drawing/2014/main" val="1970531428"/>
                  </a:ext>
                </a:extLst>
              </a:tr>
              <a:tr h="675032">
                <a:tc>
                  <a:txBody>
                    <a:bodyPr/>
                    <a:lstStyle/>
                    <a:p>
                      <a:r>
                        <a:rPr lang="en-GB" sz="1860" kern="1200" dirty="0">
                          <a:solidFill>
                            <a:schemeClr val="dk1"/>
                          </a:solidFill>
                          <a:effectLst/>
                          <a:latin typeface="+mn-lt"/>
                          <a:ea typeface="+mn-ea"/>
                          <a:cs typeface="+mn-cs"/>
                        </a:rPr>
                        <a:t>Greater than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&gt;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one value is bigger than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7 &gt; 4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7 bigger than 4?" Yes, so it's true.</a:t>
                      </a:r>
                      <a:endParaRPr lang="en-US" dirty="0"/>
                    </a:p>
                  </a:txBody>
                  <a:tcPr>
                    <a:solidFill>
                      <a:schemeClr val="bg1"/>
                    </a:solidFill>
                  </a:tcPr>
                </a:tc>
                <a:extLst>
                  <a:ext uri="{0D108BD9-81ED-4DB2-BD59-A6C34878D82A}">
                    <a16:rowId xmlns:a16="http://schemas.microsoft.com/office/drawing/2014/main" val="1088201225"/>
                  </a:ext>
                </a:extLst>
              </a:tr>
              <a:tr h="929940">
                <a:tc>
                  <a:txBody>
                    <a:bodyPr/>
                    <a:lstStyle/>
                    <a:p>
                      <a:r>
                        <a:rPr lang="en-GB" sz="1860" kern="1200" dirty="0">
                          <a:solidFill>
                            <a:schemeClr val="dk1"/>
                          </a:solidFill>
                          <a:effectLst/>
                          <a:latin typeface="+mn-lt"/>
                          <a:ea typeface="+mn-ea"/>
                          <a:cs typeface="+mn-cs"/>
                        </a:rPr>
                        <a:t>Less than</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&lt;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one value is smaller than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3 &lt; 8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3 smaller than 8?" Yes, so it's true.</a:t>
                      </a:r>
                      <a:endParaRPr lang="en-US" dirty="0"/>
                    </a:p>
                  </a:txBody>
                  <a:tcPr>
                    <a:solidFill>
                      <a:schemeClr val="bg1"/>
                    </a:solidFill>
                  </a:tcPr>
                </a:tc>
                <a:extLst>
                  <a:ext uri="{0D108BD9-81ED-4DB2-BD59-A6C34878D82A}">
                    <a16:rowId xmlns:a16="http://schemas.microsoft.com/office/drawing/2014/main" val="3547769059"/>
                  </a:ext>
                </a:extLst>
              </a:tr>
              <a:tr h="929940">
                <a:tc>
                  <a:txBody>
                    <a:bodyPr/>
                    <a:lstStyle/>
                    <a:p>
                      <a:r>
                        <a:rPr lang="en-GB" sz="1860" kern="1200" dirty="0">
                          <a:solidFill>
                            <a:schemeClr val="dk1"/>
                          </a:solidFill>
                          <a:effectLst/>
                          <a:latin typeface="+mn-lt"/>
                          <a:ea typeface="+mn-ea"/>
                          <a:cs typeface="+mn-cs"/>
                        </a:rPr>
                        <a:t>Greater than or equal to</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&gt;=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one value is bigger or the same as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6 &gt;= 6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6 bigger or the same as 6?" Yes, it's the same, so it's true.</a:t>
                      </a:r>
                    </a:p>
                  </a:txBody>
                  <a:tcPr>
                    <a:solidFill>
                      <a:schemeClr val="bg1"/>
                    </a:solidFill>
                  </a:tcPr>
                </a:tc>
                <a:extLst>
                  <a:ext uri="{0D108BD9-81ED-4DB2-BD59-A6C34878D82A}">
                    <a16:rowId xmlns:a16="http://schemas.microsoft.com/office/drawing/2014/main" val="1402583883"/>
                  </a:ext>
                </a:extLst>
              </a:tr>
              <a:tr h="675032">
                <a:tc>
                  <a:txBody>
                    <a:bodyPr/>
                    <a:lstStyle/>
                    <a:p>
                      <a:r>
                        <a:rPr lang="en-GB" sz="1860" kern="1200" dirty="0">
                          <a:solidFill>
                            <a:schemeClr val="dk1"/>
                          </a:solidFill>
                          <a:effectLst/>
                          <a:latin typeface="+mn-lt"/>
                          <a:ea typeface="+mn-ea"/>
                          <a:cs typeface="+mn-cs"/>
                        </a:rPr>
                        <a:t>Less than or equal to</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&lt;=</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Checks if one value is smaller or the same as another</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4 &lt;= 5 → True</a:t>
                      </a:r>
                      <a:endParaRPr lang="en-US" dirty="0"/>
                    </a:p>
                  </a:txBody>
                  <a:tcPr>
                    <a:solidFill>
                      <a:schemeClr val="bg1"/>
                    </a:solidFill>
                  </a:tcPr>
                </a:tc>
                <a:tc>
                  <a:txBody>
                    <a:bodyPr/>
                    <a:lstStyle/>
                    <a:p>
                      <a:r>
                        <a:rPr lang="en-GB" sz="1860" kern="1200" dirty="0">
                          <a:solidFill>
                            <a:schemeClr val="dk1"/>
                          </a:solidFill>
                          <a:effectLst/>
                          <a:latin typeface="+mn-lt"/>
                          <a:ea typeface="+mn-ea"/>
                          <a:cs typeface="+mn-cs"/>
                        </a:rPr>
                        <a:t>“Is 4 smaller or the same as 5?” Yes, its smaller, so it's true.</a:t>
                      </a:r>
                      <a:endParaRPr lang="en-US" dirty="0"/>
                    </a:p>
                  </a:txBody>
                  <a:tcPr>
                    <a:solidFill>
                      <a:schemeClr val="bg1"/>
                    </a:solidFill>
                  </a:tcPr>
                </a:tc>
                <a:extLst>
                  <a:ext uri="{0D108BD9-81ED-4DB2-BD59-A6C34878D82A}">
                    <a16:rowId xmlns:a16="http://schemas.microsoft.com/office/drawing/2014/main" val="3766456904"/>
                  </a:ext>
                </a:extLst>
              </a:tr>
              <a:tr h="650055">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484648"/>
                  </a:ext>
                </a:extLst>
              </a:tr>
              <a:tr h="384393">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821294223"/>
                  </a:ext>
                </a:extLst>
              </a:tr>
              <a:tr h="384393">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980192536"/>
                  </a:ext>
                </a:extLst>
              </a:tr>
            </a:tbl>
          </a:graphicData>
        </a:graphic>
      </p:graphicFrame>
    </p:spTree>
    <p:extLst>
      <p:ext uri="{BB962C8B-B14F-4D97-AF65-F5344CB8AC3E}">
        <p14:creationId xmlns:p14="http://schemas.microsoft.com/office/powerpoint/2010/main" val="1895899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8718-BCD2-73FB-0861-BB2DDB586EF8}"/>
              </a:ext>
            </a:extLst>
          </p:cNvPr>
          <p:cNvSpPr>
            <a:spLocks noGrp="1"/>
          </p:cNvSpPr>
          <p:nvPr>
            <p:ph type="title"/>
          </p:nvPr>
        </p:nvSpPr>
        <p:spPr>
          <a:xfrm>
            <a:off x="0" y="1"/>
            <a:ext cx="12599988" cy="142435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COMPARISON OPERATORS cont.</a:t>
            </a:r>
            <a:endParaRPr lang="en-GB" sz="4000" dirty="0"/>
          </a:p>
        </p:txBody>
      </p:sp>
      <p:sp>
        <p:nvSpPr>
          <p:cNvPr id="3" name="Content Placeholder 2">
            <a:extLst>
              <a:ext uri="{FF2B5EF4-FFF2-40B4-BE49-F238E27FC236}">
                <a16:creationId xmlns:a16="http://schemas.microsoft.com/office/drawing/2014/main" id="{1E1F26B6-4E04-C1FC-BD38-B68159694BE4}"/>
              </a:ext>
            </a:extLst>
          </p:cNvPr>
          <p:cNvSpPr>
            <a:spLocks noGrp="1"/>
          </p:cNvSpPr>
          <p:nvPr>
            <p:ph idx="1"/>
          </p:nvPr>
        </p:nvSpPr>
        <p:spPr>
          <a:xfrm>
            <a:off x="0" y="1424355"/>
            <a:ext cx="12599988" cy="5774957"/>
          </a:xfrm>
        </p:spPr>
        <p:txBody>
          <a:bodyPr>
            <a:normAutofit/>
          </a:bodyPr>
          <a:lstStyle/>
          <a:p>
            <a:pPr marL="0" marR="0">
              <a:lnSpc>
                <a:spcPct val="107000"/>
              </a:lnSpc>
              <a:spcBef>
                <a:spcPts val="0"/>
              </a:spcBef>
              <a:spcAft>
                <a:spcPts val="800"/>
              </a:spcAft>
            </a:pPr>
            <a:r>
              <a:rPr lang="en-US" sz="2200" b="1" kern="100" dirty="0">
                <a:effectLst/>
                <a:latin typeface="Arial" panose="020B0604020202020204" pitchFamily="34" charset="0"/>
                <a:ea typeface="Calibri" panose="020F0502020204030204" pitchFamily="34" charset="0"/>
                <a:cs typeface="Arial" panose="020B0604020202020204" pitchFamily="34" charset="0"/>
              </a:rPr>
              <a:t>Comparison operators</a:t>
            </a:r>
            <a:r>
              <a:rPr lang="en-US" sz="2200" kern="100" dirty="0">
                <a:effectLst/>
                <a:latin typeface="Arial" panose="020B0604020202020204" pitchFamily="34" charset="0"/>
                <a:ea typeface="Calibri" panose="020F0502020204030204" pitchFamily="34" charset="0"/>
                <a:cs typeface="Arial" panose="020B0604020202020204" pitchFamily="34" charset="0"/>
              </a:rPr>
              <a:t>: comparing two or more values withing the same data types</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Less than: &lt;</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Less than or equal to: &lt;=</a:t>
            </a: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Greater than:</a:t>
            </a:r>
            <a:r>
              <a:rPr lang="en-US" sz="2200" kern="100" dirty="0">
                <a:effectLst/>
                <a:latin typeface="Arial" panose="020B0604020202020204" pitchFamily="34" charset="0"/>
                <a:ea typeface="Calibri" panose="020F0502020204030204" pitchFamily="34" charset="0"/>
                <a:cs typeface="Arial" panose="020B0604020202020204" pitchFamily="34" charset="0"/>
              </a:rPr>
              <a:t> &gt;</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Greater than or equal to: </a:t>
            </a:r>
            <a:r>
              <a:rPr lang="en-US" sz="2200" kern="100" dirty="0">
                <a:effectLst/>
                <a:latin typeface="Arial" panose="020B0604020202020204" pitchFamily="34" charset="0"/>
                <a:ea typeface="Calibri" panose="020F0502020204030204" pitchFamily="34" charset="0"/>
                <a:cs typeface="Arial" panose="020B0604020202020204" pitchFamily="34" charset="0"/>
              </a:rPr>
              <a:t>&gt;=</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Equal to: </a:t>
            </a:r>
            <a:r>
              <a:rPr lang="en-US" sz="2200" kern="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Not equal to:</a:t>
            </a:r>
            <a:r>
              <a:rPr lang="en-US" sz="2200" kern="100" dirty="0">
                <a:effectLst/>
                <a:latin typeface="Arial" panose="020B0604020202020204" pitchFamily="34" charset="0"/>
                <a:ea typeface="Calibri" panose="020F0502020204030204" pitchFamily="34" charset="0"/>
                <a:cs typeface="Arial" panose="020B0604020202020204" pitchFamily="34" charset="0"/>
              </a:rPr>
              <a:t> !=</a:t>
            </a:r>
          </a:p>
          <a:p>
            <a:r>
              <a:rPr lang="en-US" sz="2200" dirty="0">
                <a:effectLst/>
                <a:latin typeface="Arial" panose="020B0604020202020204" pitchFamily="34" charset="0"/>
                <a:ea typeface="Calibri" panose="020F0502020204030204" pitchFamily="34" charset="0"/>
                <a:cs typeface="Arial" panose="020B0604020202020204" pitchFamily="34" charset="0"/>
              </a:rPr>
              <a:t>Equal to: ==  compares the values of two variables</a:t>
            </a:r>
            <a:endParaRPr lang="en-US" sz="22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99565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EB79-E35A-26E5-096B-F9CB42AD428F}"/>
              </a:ext>
            </a:extLst>
          </p:cNvPr>
          <p:cNvSpPr>
            <a:spLocks noGrp="1"/>
          </p:cNvSpPr>
          <p:nvPr>
            <p:ph type="title"/>
          </p:nvPr>
        </p:nvSpPr>
        <p:spPr>
          <a:xfrm>
            <a:off x="0" y="1"/>
            <a:ext cx="12599988" cy="1538654"/>
          </a:xfrm>
          <a:solidFill>
            <a:srgbClr val="FFFF00"/>
          </a:solidFill>
        </p:spPr>
        <p:txBody>
          <a:bodyPr>
            <a:normAutofit/>
          </a:bodyPr>
          <a:lstStyle/>
          <a:p>
            <a:pPr algn="ctr"/>
            <a:r>
              <a:rPr lang="en-US"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PYTHON PROGRAMMING LANGUAGE FRAMEWORKS AND APPLICATION cont.</a:t>
            </a:r>
            <a:endParaRPr lang="en-GB" sz="4000" dirty="0"/>
          </a:p>
        </p:txBody>
      </p:sp>
      <p:sp>
        <p:nvSpPr>
          <p:cNvPr id="3" name="Content Placeholder 2">
            <a:extLst>
              <a:ext uri="{FF2B5EF4-FFF2-40B4-BE49-F238E27FC236}">
                <a16:creationId xmlns:a16="http://schemas.microsoft.com/office/drawing/2014/main" id="{620A9A81-576F-40BA-77F0-6B1FC8D95363}"/>
              </a:ext>
            </a:extLst>
          </p:cNvPr>
          <p:cNvSpPr>
            <a:spLocks noGrp="1"/>
          </p:cNvSpPr>
          <p:nvPr>
            <p:ph idx="1"/>
          </p:nvPr>
        </p:nvSpPr>
        <p:spPr>
          <a:xfrm>
            <a:off x="0" y="1538655"/>
            <a:ext cx="12599988" cy="5660657"/>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TensorFlow: Is an open-source machine learning framework developed by google.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PyTorch: Is an open-source machine learning library developed by Facebook.</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Scikit-learn: A simple and efficient tool for data mining and data analysis.</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Keras: An open-source neural network library that run on top of TensorFlow </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Testing Frameworks: This include Pytest and unittest.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Network Programming Frameworks: These include twisted and socket.IO</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Game development Frameworks: This include pygame, a cross-platform set of python modules designed for writing video games.</a:t>
            </a:r>
          </a:p>
          <a:p>
            <a:endParaRPr lang="en-GB" dirty="0"/>
          </a:p>
        </p:txBody>
      </p:sp>
    </p:spTree>
    <p:extLst>
      <p:ext uri="{BB962C8B-B14F-4D97-AF65-F5344CB8AC3E}">
        <p14:creationId xmlns:p14="http://schemas.microsoft.com/office/powerpoint/2010/main" val="12158487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A5ED-4458-B999-84F7-E63EE5D01A98}"/>
              </a:ext>
            </a:extLst>
          </p:cNvPr>
          <p:cNvSpPr>
            <a:spLocks noGrp="1"/>
          </p:cNvSpPr>
          <p:nvPr>
            <p:ph type="title"/>
          </p:nvPr>
        </p:nvSpPr>
        <p:spPr>
          <a:xfrm>
            <a:off x="0" y="1"/>
            <a:ext cx="12599988" cy="75613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MEMBERSHIP &amp; IDENTITY OPERATORS</a:t>
            </a:r>
            <a:endParaRPr lang="en-GB" sz="4000" dirty="0"/>
          </a:p>
        </p:txBody>
      </p:sp>
      <p:sp>
        <p:nvSpPr>
          <p:cNvPr id="3" name="Content Placeholder 2">
            <a:extLst>
              <a:ext uri="{FF2B5EF4-FFF2-40B4-BE49-F238E27FC236}">
                <a16:creationId xmlns:a16="http://schemas.microsoft.com/office/drawing/2014/main" id="{936A15BA-AA44-5354-0572-1B9D95B9B5B0}"/>
              </a:ext>
            </a:extLst>
          </p:cNvPr>
          <p:cNvSpPr>
            <a:spLocks noGrp="1"/>
          </p:cNvSpPr>
          <p:nvPr>
            <p:ph idx="1"/>
          </p:nvPr>
        </p:nvSpPr>
        <p:spPr>
          <a:xfrm>
            <a:off x="0" y="756139"/>
            <a:ext cx="12599988" cy="6443174"/>
          </a:xfrm>
        </p:spPr>
        <p:txBody>
          <a:bodyPr>
            <a:normAutofit/>
          </a:bodyPr>
          <a:lstStyle/>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Identity operators</a:t>
            </a:r>
            <a:r>
              <a:rPr lang="en-US" sz="2000" kern="100" dirty="0">
                <a:effectLst/>
                <a:latin typeface="Arial" panose="020B0604020202020204" pitchFamily="34" charset="0"/>
                <a:ea typeface="Calibri" panose="020F0502020204030204" pitchFamily="34" charset="0"/>
                <a:cs typeface="Arial" panose="020B0604020202020204" pitchFamily="34" charset="0"/>
              </a:rPr>
              <a:t>: is, is not</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is</a:t>
            </a:r>
            <a:r>
              <a:rPr lang="en-US" sz="2000" kern="100" dirty="0">
                <a:effectLst/>
                <a:latin typeface="Arial" panose="020B0604020202020204" pitchFamily="34" charset="0"/>
                <a:ea typeface="Calibri" panose="020F0502020204030204" pitchFamily="34" charset="0"/>
                <a:cs typeface="Arial" panose="020B0604020202020204" pitchFamily="34" charset="0"/>
              </a:rPr>
              <a:t> identity operator, compares the </a:t>
            </a:r>
            <a:r>
              <a:rPr lang="en-US" sz="2000" b="1" kern="100" dirty="0">
                <a:effectLst/>
                <a:latin typeface="Arial" panose="020B0604020202020204" pitchFamily="34" charset="0"/>
                <a:ea typeface="Calibri" panose="020F0502020204030204" pitchFamily="34" charset="0"/>
                <a:cs typeface="Arial" panose="020B0604020202020204" pitchFamily="34" charset="0"/>
              </a:rPr>
              <a:t>memory location/memory address</a:t>
            </a:r>
            <a:r>
              <a:rPr lang="en-US" sz="2000" kern="100" dirty="0">
                <a:effectLst/>
                <a:latin typeface="Arial" panose="020B0604020202020204" pitchFamily="34" charset="0"/>
                <a:ea typeface="Calibri" panose="020F0502020204030204" pitchFamily="34" charset="0"/>
                <a:cs typeface="Arial" panose="020B0604020202020204" pitchFamily="34" charset="0"/>
              </a:rPr>
              <a:t> of the two values/two different variables with similar values</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is not </a:t>
            </a:r>
            <a:r>
              <a:rPr lang="en-US" sz="2000" kern="100" dirty="0">
                <a:effectLst/>
                <a:latin typeface="Arial" panose="020B0604020202020204" pitchFamily="34" charset="0"/>
                <a:ea typeface="Calibri" panose="020F0502020204030204" pitchFamily="34" charset="0"/>
                <a:cs typeface="Arial" panose="020B0604020202020204" pitchFamily="34" charset="0"/>
              </a:rPr>
              <a:t>compares the memory locations of the two values/two different variables with similar values</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Membership operator: </a:t>
            </a:r>
            <a:r>
              <a:rPr lang="en-US" sz="2000" kern="100" dirty="0">
                <a:effectLst/>
                <a:latin typeface="Arial" panose="020B0604020202020204" pitchFamily="34" charset="0"/>
                <a:ea typeface="Calibri" panose="020F0502020204030204" pitchFamily="34" charset="0"/>
                <a:cs typeface="Arial" panose="020B0604020202020204" pitchFamily="34" charset="0"/>
              </a:rPr>
              <a:t>in ,  not in</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in</a:t>
            </a:r>
            <a:r>
              <a:rPr lang="en-US" sz="2000" kern="100" dirty="0">
                <a:effectLst/>
                <a:latin typeface="Arial" panose="020B0604020202020204" pitchFamily="34" charset="0"/>
                <a:ea typeface="Calibri" panose="020F0502020204030204" pitchFamily="34" charset="0"/>
                <a:cs typeface="Arial" panose="020B0604020202020204" pitchFamily="34" charset="0"/>
              </a:rPr>
              <a:t> member</a:t>
            </a:r>
            <a:r>
              <a:rPr lang="en-US" sz="2000" kern="100" dirty="0">
                <a:latin typeface="Arial" panose="020B0604020202020204" pitchFamily="34" charset="0"/>
                <a:ea typeface="Calibri" panose="020F0502020204030204" pitchFamily="34" charset="0"/>
                <a:cs typeface="Arial" panose="020B0604020202020204" pitchFamily="34" charset="0"/>
              </a:rPr>
              <a:t>ship operator checks if a value is inside something</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not</a:t>
            </a:r>
            <a:r>
              <a:rPr lang="en-US" sz="2000" kern="100" dirty="0">
                <a:effectLst/>
                <a:latin typeface="Arial" panose="020B0604020202020204" pitchFamily="34" charset="0"/>
                <a:ea typeface="Calibri" panose="020F0502020204030204" pitchFamily="34" charset="0"/>
                <a:cs typeface="Arial" panose="020B0604020202020204" pitchFamily="34" charset="0"/>
              </a:rPr>
              <a:t> in membership operator checks if a value is not inside something</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in</a:t>
            </a:r>
            <a:r>
              <a:rPr lang="en-US" sz="2000" kern="100" dirty="0">
                <a:effectLst/>
                <a:latin typeface="Arial" panose="020B0604020202020204" pitchFamily="34" charset="0"/>
                <a:ea typeface="Calibri" panose="020F0502020204030204" pitchFamily="34" charset="0"/>
                <a:cs typeface="Arial" panose="020B0604020202020204" pitchFamily="34" charset="0"/>
              </a:rPr>
              <a:t> operator is used to check membership of an element to return True or False</a:t>
            </a:r>
          </a:p>
          <a:p>
            <a:pPr marL="0" marR="0">
              <a:lnSpc>
                <a:spcPct val="107000"/>
              </a:lnSpc>
              <a:spcBef>
                <a:spcPts val="0"/>
              </a:spcBef>
              <a:spcAft>
                <a:spcPts val="800"/>
              </a:spcAft>
            </a:pPr>
            <a:r>
              <a:rPr lang="en-US" sz="2000" b="1" kern="100" dirty="0">
                <a:latin typeface="Arial" panose="020B0604020202020204" pitchFamily="34" charset="0"/>
                <a:ea typeface="Calibri" panose="020F0502020204030204" pitchFamily="34" charset="0"/>
                <a:cs typeface="Arial" panose="020B0604020202020204" pitchFamily="34" charset="0"/>
              </a:rPr>
              <a:t>in</a:t>
            </a:r>
            <a:r>
              <a:rPr lang="en-US" sz="2000" kern="100" dirty="0">
                <a:latin typeface="Arial" panose="020B0604020202020204" pitchFamily="34" charset="0"/>
                <a:ea typeface="Calibri" panose="020F0502020204030204" pitchFamily="34" charset="0"/>
                <a:cs typeface="Arial" panose="020B0604020202020204" pitchFamily="34" charset="0"/>
              </a:rPr>
              <a:t> operator is ONLY used on sequence data types (list, string, dictionary &amp; tuple).</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kern="100" dirty="0">
                <a:latin typeface="Arial" panose="020B0604020202020204" pitchFamily="34" charset="0"/>
                <a:ea typeface="Calibri" panose="020F0502020204030204" pitchFamily="34" charset="0"/>
                <a:cs typeface="Arial" panose="020B0604020202020204" pitchFamily="34" charset="0"/>
              </a:rPr>
              <a:t>not in </a:t>
            </a:r>
            <a:r>
              <a:rPr lang="en-US" sz="2000" kern="100" dirty="0">
                <a:latin typeface="Arial" panose="020B0604020202020204" pitchFamily="34" charset="0"/>
                <a:ea typeface="Calibri" panose="020F0502020204030204" pitchFamily="34" charset="0"/>
                <a:cs typeface="Arial" panose="020B0604020202020204" pitchFamily="34" charset="0"/>
              </a:rPr>
              <a:t>operator is the opposite of in operator</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in</a:t>
            </a:r>
            <a:r>
              <a:rPr lang="en-US" sz="2000" kern="100" dirty="0">
                <a:effectLst/>
                <a:latin typeface="Arial" panose="020B0604020202020204" pitchFamily="34" charset="0"/>
                <a:ea typeface="Calibri" panose="020F0502020204030204" pitchFamily="34" charset="0"/>
                <a:cs typeface="Arial" panose="020B0604020202020204" pitchFamily="34" charset="0"/>
              </a:rPr>
              <a:t> membership operator checks for the presence of keys in dictionary, not values. To check if a value exists, you need to use additional methods like .values()</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Key </a:t>
            </a:r>
            <a:r>
              <a:rPr lang="en-US" sz="2000" b="1" kern="100" dirty="0">
                <a:latin typeface="Arial" panose="020B0604020202020204" pitchFamily="34" charset="0"/>
                <a:ea typeface="Calibri" panose="020F0502020204030204" pitchFamily="34" charset="0"/>
                <a:cs typeface="Arial" panose="020B0604020202020204" pitchFamily="34" charset="0"/>
              </a:rPr>
              <a:t>in</a:t>
            </a:r>
            <a:r>
              <a:rPr lang="en-US" sz="2000" kern="100" dirty="0">
                <a:latin typeface="Arial" panose="020B0604020202020204" pitchFamily="34" charset="0"/>
                <a:ea typeface="Calibri" panose="020F0502020204030204" pitchFamily="34" charset="0"/>
                <a:cs typeface="Arial" panose="020B0604020202020204" pitchFamily="34" charset="0"/>
              </a:rPr>
              <a:t> dictionary returns True if the key exists in the dictionary</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Key </a:t>
            </a:r>
            <a:r>
              <a:rPr lang="en-US" sz="2000" b="1" kern="100" dirty="0">
                <a:effectLst/>
                <a:latin typeface="Arial" panose="020B0604020202020204" pitchFamily="34" charset="0"/>
                <a:ea typeface="Calibri" panose="020F0502020204030204" pitchFamily="34" charset="0"/>
                <a:cs typeface="Arial" panose="020B0604020202020204" pitchFamily="34" charset="0"/>
              </a:rPr>
              <a:t>not in </a:t>
            </a:r>
            <a:r>
              <a:rPr lang="en-US" sz="2000" kern="100" dirty="0">
                <a:effectLst/>
                <a:latin typeface="Arial" panose="020B0604020202020204" pitchFamily="34" charset="0"/>
                <a:ea typeface="Calibri" panose="020F0502020204030204" pitchFamily="34" charset="0"/>
                <a:cs typeface="Arial" panose="020B0604020202020204" pitchFamily="34" charset="0"/>
              </a:rPr>
              <a:t>dictionary returns True if the key does not exist</a:t>
            </a:r>
          </a:p>
          <a:p>
            <a:pPr marL="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117695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12F7-FD99-BECC-8292-3A914ADFC56E}"/>
              </a:ext>
            </a:extLst>
          </p:cNvPr>
          <p:cNvSpPr>
            <a:spLocks noGrp="1"/>
          </p:cNvSpPr>
          <p:nvPr>
            <p:ph type="title"/>
          </p:nvPr>
        </p:nvSpPr>
        <p:spPr>
          <a:xfrm>
            <a:off x="0" y="0"/>
            <a:ext cx="12599988" cy="949569"/>
          </a:xfrm>
          <a:solidFill>
            <a:srgbClr val="FFFF00"/>
          </a:solidFill>
        </p:spPr>
        <p:txBody>
          <a:bodyPr>
            <a:normAutofit fontScale="90000"/>
          </a:bodyPr>
          <a:lstStyle/>
          <a:p>
            <a:r>
              <a:rPr lang="en-US" sz="4800" b="1" dirty="0">
                <a:solidFill>
                  <a:srgbClr val="00B050"/>
                </a:solidFill>
                <a:latin typeface="Arial" panose="020B0604020202020204" pitchFamily="34" charset="0"/>
                <a:cs typeface="Arial" panose="020B0604020202020204" pitchFamily="34" charset="0"/>
              </a:rPr>
              <a:t>PYTHON MEMBERSHIP OPERATORS cont.</a:t>
            </a:r>
            <a:endParaRPr lang="en-GB" dirty="0"/>
          </a:p>
        </p:txBody>
      </p:sp>
      <p:sp>
        <p:nvSpPr>
          <p:cNvPr id="3" name="Content Placeholder 2">
            <a:extLst>
              <a:ext uri="{FF2B5EF4-FFF2-40B4-BE49-F238E27FC236}">
                <a16:creationId xmlns:a16="http://schemas.microsoft.com/office/drawing/2014/main" id="{3F0C459F-6CAD-BC97-A5B4-4D782AB141C8}"/>
              </a:ext>
            </a:extLst>
          </p:cNvPr>
          <p:cNvSpPr>
            <a:spLocks noGrp="1"/>
          </p:cNvSpPr>
          <p:nvPr>
            <p:ph idx="1"/>
          </p:nvPr>
        </p:nvSpPr>
        <p:spPr>
          <a:xfrm>
            <a:off x="0" y="949569"/>
            <a:ext cx="12599988" cy="6249744"/>
          </a:xfrm>
        </p:spPr>
        <p:txBody>
          <a:bodyPr>
            <a:normAutofit/>
          </a:bodyPr>
          <a:lstStyle/>
          <a:p>
            <a:r>
              <a:rPr lang="en-US" sz="2200" dirty="0">
                <a:latin typeface="Arial" panose="020B0604020202020204" pitchFamily="34" charset="0"/>
                <a:cs typeface="Arial" panose="020B0604020202020204" pitchFamily="34" charset="0"/>
              </a:rPr>
              <a:t># Create a dictionary</a:t>
            </a:r>
          </a:p>
          <a:p>
            <a:r>
              <a:rPr lang="en-US" sz="2200" dirty="0" err="1">
                <a:latin typeface="Arial" panose="020B0604020202020204" pitchFamily="34" charset="0"/>
                <a:cs typeface="Arial" panose="020B0604020202020204" pitchFamily="34" charset="0"/>
              </a:rPr>
              <a:t>my_dict</a:t>
            </a:r>
            <a:r>
              <a:rPr lang="en-US" sz="2200" dirty="0">
                <a:latin typeface="Arial" panose="020B0604020202020204" pitchFamily="34" charset="0"/>
                <a:cs typeface="Arial" panose="020B0604020202020204" pitchFamily="34" charset="0"/>
              </a:rPr>
              <a:t> = {'name': 'Alice', 'age': 10, 'city': 'New York'}</a:t>
            </a:r>
          </a:p>
          <a:p>
            <a:r>
              <a:rPr lang="en-US" sz="2200" dirty="0">
                <a:latin typeface="Arial" panose="020B0604020202020204" pitchFamily="34" charset="0"/>
                <a:cs typeface="Arial" panose="020B0604020202020204" pitchFamily="34" charset="0"/>
              </a:rPr>
              <a:t># Check if a key exists</a:t>
            </a:r>
          </a:p>
          <a:p>
            <a:r>
              <a:rPr lang="en-US" sz="2200" dirty="0">
                <a:latin typeface="Arial" panose="020B0604020202020204" pitchFamily="34" charset="0"/>
                <a:cs typeface="Arial" panose="020B0604020202020204" pitchFamily="34" charset="0"/>
              </a:rPr>
              <a:t>print('name' in my_dict)      # True, because 'name' is a key</a:t>
            </a:r>
          </a:p>
          <a:p>
            <a:r>
              <a:rPr lang="en-US" sz="2200" dirty="0">
                <a:latin typeface="Arial" panose="020B0604020202020204" pitchFamily="34" charset="0"/>
                <a:cs typeface="Arial" panose="020B0604020202020204" pitchFamily="34" charset="0"/>
              </a:rPr>
              <a:t>print('height' in my_dict)    # False, because 'height' is not a key</a:t>
            </a:r>
          </a:p>
          <a:p>
            <a:r>
              <a:rPr lang="en-US" sz="2200" dirty="0">
                <a:latin typeface="Arial" panose="020B0604020202020204" pitchFamily="34" charset="0"/>
                <a:cs typeface="Arial" panose="020B0604020202020204" pitchFamily="34" charset="0"/>
              </a:rPr>
              <a:t># Check if a key does not exist</a:t>
            </a:r>
          </a:p>
          <a:p>
            <a:r>
              <a:rPr lang="en-US" sz="2200" dirty="0">
                <a:latin typeface="Arial" panose="020B0604020202020204" pitchFamily="34" charset="0"/>
                <a:cs typeface="Arial" panose="020B0604020202020204" pitchFamily="34" charset="0"/>
              </a:rPr>
              <a:t>print('height' not in my_dict)  # True, because 'height' is not a key</a:t>
            </a:r>
          </a:p>
          <a:p>
            <a:r>
              <a:rPr lang="en-US" sz="2200" dirty="0">
                <a:latin typeface="Arial" panose="020B0604020202020204" pitchFamily="34" charset="0"/>
                <a:cs typeface="Arial" panose="020B0604020202020204" pitchFamily="34" charset="0"/>
              </a:rPr>
              <a:t># Check if a value exists in the dictionary using a method, .values()</a:t>
            </a:r>
          </a:p>
          <a:p>
            <a:r>
              <a:rPr lang="en-US" sz="2200" dirty="0">
                <a:latin typeface="Arial" panose="020B0604020202020204" pitchFamily="34" charset="0"/>
                <a:cs typeface="Arial" panose="020B0604020202020204" pitchFamily="34" charset="0"/>
              </a:rPr>
              <a:t>print('Alice' in </a:t>
            </a:r>
            <a:r>
              <a:rPr lang="en-US" sz="2200" dirty="0" err="1">
                <a:latin typeface="Arial" panose="020B0604020202020204" pitchFamily="34" charset="0"/>
                <a:cs typeface="Arial" panose="020B0604020202020204" pitchFamily="34" charset="0"/>
              </a:rPr>
              <a:t>my_dict.values</a:t>
            </a:r>
            <a:r>
              <a:rPr lang="en-US" sz="2200" dirty="0">
                <a:latin typeface="Arial" panose="020B0604020202020204" pitchFamily="34" charset="0"/>
                <a:cs typeface="Arial" panose="020B0604020202020204" pitchFamily="34" charset="0"/>
              </a:rPr>
              <a:t>())  # True, because 'Alice' is a value</a:t>
            </a:r>
          </a:p>
          <a:p>
            <a:r>
              <a:rPr lang="en-US" sz="2200" dirty="0">
                <a:latin typeface="Arial" panose="020B0604020202020204" pitchFamily="34" charset="0"/>
                <a:cs typeface="Arial" panose="020B0604020202020204" pitchFamily="34" charset="0"/>
              </a:rPr>
              <a:t>print(20 in my_dict.values())       # False, because 20 is not a value</a:t>
            </a:r>
          </a:p>
          <a:p>
            <a:r>
              <a:rPr lang="en-US" sz="2200" dirty="0">
                <a:latin typeface="Arial" panose="020B0604020202020204" pitchFamily="34" charset="0"/>
                <a:cs typeface="Arial" panose="020B0604020202020204" pitchFamily="34" charset="0"/>
              </a:rPr>
              <a:t># Check for a specific key-value pair, checking for both keys and values</a:t>
            </a:r>
          </a:p>
          <a:p>
            <a:r>
              <a:rPr lang="en-US" sz="2200" dirty="0">
                <a:latin typeface="Arial" panose="020B0604020202020204" pitchFamily="34" charset="0"/>
                <a:cs typeface="Arial" panose="020B0604020202020204" pitchFamily="34" charset="0"/>
              </a:rPr>
              <a:t>print(('name', 'Alice') in </a:t>
            </a:r>
            <a:r>
              <a:rPr lang="en-US" sz="2200" dirty="0" err="1">
                <a:latin typeface="Arial" panose="020B0604020202020204" pitchFamily="34" charset="0"/>
                <a:cs typeface="Arial" panose="020B0604020202020204" pitchFamily="34" charset="0"/>
              </a:rPr>
              <a:t>my_dict.items</a:t>
            </a:r>
            <a:r>
              <a:rPr lang="en-US" sz="2200" dirty="0">
                <a:latin typeface="Arial" panose="020B0604020202020204" pitchFamily="34" charset="0"/>
                <a:cs typeface="Arial" panose="020B0604020202020204" pitchFamily="34" charset="0"/>
              </a:rPr>
              <a:t>())  # True</a:t>
            </a:r>
          </a:p>
          <a:p>
            <a:r>
              <a:rPr lang="en-US" sz="2200" dirty="0">
                <a:latin typeface="Arial" panose="020B0604020202020204" pitchFamily="34" charset="0"/>
                <a:cs typeface="Arial" panose="020B0604020202020204" pitchFamily="34" charset="0"/>
              </a:rPr>
              <a:t>print(('age', 20) in my_dict.items())        # False</a:t>
            </a:r>
          </a:p>
          <a:p>
            <a:endParaRPr lang="en-US" dirty="0"/>
          </a:p>
          <a:p>
            <a:endParaRPr lang="en-US" dirty="0"/>
          </a:p>
          <a:p>
            <a:endParaRPr lang="en-GB" dirty="0"/>
          </a:p>
        </p:txBody>
      </p:sp>
    </p:spTree>
    <p:extLst>
      <p:ext uri="{BB962C8B-B14F-4D97-AF65-F5344CB8AC3E}">
        <p14:creationId xmlns:p14="http://schemas.microsoft.com/office/powerpoint/2010/main" val="18387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3E788-25A0-531B-D074-EE28743BE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3173B-12FE-0692-72B9-098B8F19D562}"/>
              </a:ext>
            </a:extLst>
          </p:cNvPr>
          <p:cNvSpPr>
            <a:spLocks noGrp="1"/>
          </p:cNvSpPr>
          <p:nvPr>
            <p:ph type="title"/>
          </p:nvPr>
        </p:nvSpPr>
        <p:spPr>
          <a:xfrm>
            <a:off x="0" y="1"/>
            <a:ext cx="12599988" cy="814192"/>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MEMBERSHIP &amp; IDENTITY OPERATORS</a:t>
            </a:r>
            <a:endParaRPr lang="en-GB" sz="4000" dirty="0"/>
          </a:p>
        </p:txBody>
      </p:sp>
      <p:graphicFrame>
        <p:nvGraphicFramePr>
          <p:cNvPr id="13" name="Content Placeholder 12">
            <a:extLst>
              <a:ext uri="{FF2B5EF4-FFF2-40B4-BE49-F238E27FC236}">
                <a16:creationId xmlns:a16="http://schemas.microsoft.com/office/drawing/2014/main" id="{68DFD83B-66F0-977F-9591-6102364106B5}"/>
              </a:ext>
            </a:extLst>
          </p:cNvPr>
          <p:cNvGraphicFramePr>
            <a:graphicFrameLocks noGrp="1"/>
          </p:cNvGraphicFramePr>
          <p:nvPr>
            <p:ph idx="1"/>
            <p:extLst>
              <p:ext uri="{D42A27DB-BD31-4B8C-83A1-F6EECF244321}">
                <p14:modId xmlns:p14="http://schemas.microsoft.com/office/powerpoint/2010/main" val="3722587814"/>
              </p:ext>
            </p:extLst>
          </p:nvPr>
        </p:nvGraphicFramePr>
        <p:xfrm>
          <a:off x="0" y="814194"/>
          <a:ext cx="12599989" cy="6918718"/>
        </p:xfrm>
        <a:graphic>
          <a:graphicData uri="http://schemas.openxmlformats.org/drawingml/2006/table">
            <a:tbl>
              <a:tblPr firstRow="1" bandRow="1">
                <a:tableStyleId>{5C22544A-7EE6-4342-B048-85BDC9FD1C3A}</a:tableStyleId>
              </a:tblPr>
              <a:tblGrid>
                <a:gridCol w="1973179">
                  <a:extLst>
                    <a:ext uri="{9D8B030D-6E8A-4147-A177-3AD203B41FA5}">
                      <a16:colId xmlns:a16="http://schemas.microsoft.com/office/drawing/2014/main" val="2054958911"/>
                    </a:ext>
                  </a:extLst>
                </a:gridCol>
                <a:gridCol w="1143000">
                  <a:extLst>
                    <a:ext uri="{9D8B030D-6E8A-4147-A177-3AD203B41FA5}">
                      <a16:colId xmlns:a16="http://schemas.microsoft.com/office/drawing/2014/main" val="2485813778"/>
                    </a:ext>
                  </a:extLst>
                </a:gridCol>
                <a:gridCol w="3501189">
                  <a:extLst>
                    <a:ext uri="{9D8B030D-6E8A-4147-A177-3AD203B41FA5}">
                      <a16:colId xmlns:a16="http://schemas.microsoft.com/office/drawing/2014/main" val="871103384"/>
                    </a:ext>
                  </a:extLst>
                </a:gridCol>
                <a:gridCol w="1408993">
                  <a:extLst>
                    <a:ext uri="{9D8B030D-6E8A-4147-A177-3AD203B41FA5}">
                      <a16:colId xmlns:a16="http://schemas.microsoft.com/office/drawing/2014/main" val="1557239781"/>
                    </a:ext>
                  </a:extLst>
                </a:gridCol>
                <a:gridCol w="4573628">
                  <a:extLst>
                    <a:ext uri="{9D8B030D-6E8A-4147-A177-3AD203B41FA5}">
                      <a16:colId xmlns:a16="http://schemas.microsoft.com/office/drawing/2014/main" val="3253182938"/>
                    </a:ext>
                  </a:extLst>
                </a:gridCol>
              </a:tblGrid>
              <a:tr h="406269">
                <a:tc>
                  <a:txBody>
                    <a:bodyPr/>
                    <a:lstStyle/>
                    <a:p>
                      <a:r>
                        <a:rPr lang="en-GB" sz="2000" b="1" kern="1200" dirty="0">
                          <a:solidFill>
                            <a:srgbClr val="00B050"/>
                          </a:solidFill>
                          <a:effectLst/>
                          <a:latin typeface="Aptos Narrow" panose="020B0004020202020204" pitchFamily="34" charset="0"/>
                          <a:ea typeface="+mn-ea"/>
                          <a:cs typeface="+mn-cs"/>
                        </a:rPr>
                        <a:t>Operator</a:t>
                      </a:r>
                      <a:endParaRPr lang="en-US" sz="2000" b="1" dirty="0">
                        <a:solidFill>
                          <a:srgbClr val="00B050"/>
                        </a:solidFill>
                        <a:latin typeface="Aptos Narrow" panose="020B0004020202020204" pitchFamily="34" charset="0"/>
                      </a:endParaRPr>
                    </a:p>
                  </a:txBody>
                  <a:tcPr>
                    <a:noFill/>
                  </a:tcPr>
                </a:tc>
                <a:tc>
                  <a:txBody>
                    <a:bodyPr/>
                    <a:lstStyle/>
                    <a:p>
                      <a:r>
                        <a:rPr lang="en-GB" sz="1860" b="1" kern="1200" dirty="0">
                          <a:solidFill>
                            <a:srgbClr val="00B050"/>
                          </a:solidFill>
                          <a:effectLst/>
                          <a:latin typeface="+mn-lt"/>
                          <a:ea typeface="+mn-ea"/>
                          <a:cs typeface="+mn-cs"/>
                        </a:rPr>
                        <a:t>Symbol</a:t>
                      </a:r>
                      <a:endParaRPr lang="en-US" dirty="0">
                        <a:solidFill>
                          <a:srgbClr val="00B050"/>
                        </a:solidFill>
                      </a:endParaRPr>
                    </a:p>
                  </a:txBody>
                  <a:tcPr>
                    <a:noFill/>
                  </a:tcPr>
                </a:tc>
                <a:tc>
                  <a:txBody>
                    <a:bodyPr/>
                    <a:lstStyle/>
                    <a:p>
                      <a:r>
                        <a:rPr lang="en-GB" sz="2000" b="1" kern="1200" dirty="0">
                          <a:solidFill>
                            <a:srgbClr val="00B050"/>
                          </a:solidFill>
                          <a:effectLst/>
                          <a:latin typeface="Arial Narrow" panose="020B0606020202030204" pitchFamily="34" charset="0"/>
                          <a:ea typeface="+mn-ea"/>
                          <a:cs typeface="+mn-cs"/>
                        </a:rPr>
                        <a:t>What It Does</a:t>
                      </a:r>
                      <a:endParaRPr lang="en-US" sz="2000" dirty="0">
                        <a:solidFill>
                          <a:srgbClr val="00B050"/>
                        </a:solidFill>
                        <a:latin typeface="Arial Narrow" panose="020B0606020202030204" pitchFamily="34" charset="0"/>
                      </a:endParaRPr>
                    </a:p>
                  </a:txBody>
                  <a:tcPr>
                    <a:noFill/>
                  </a:tcPr>
                </a:tc>
                <a:tc>
                  <a:txBody>
                    <a:bodyPr/>
                    <a:lstStyle/>
                    <a:p>
                      <a:pPr marL="0" marR="0" algn="ctr">
                        <a:lnSpc>
                          <a:spcPct val="107000"/>
                        </a:lnSpc>
                        <a:spcAft>
                          <a:spcPts val="800"/>
                        </a:spcAft>
                      </a:pPr>
                      <a:r>
                        <a:rPr lang="en-GB"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Example</a:t>
                      </a:r>
                      <a:endParaRPr lang="en-US" sz="20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GB" sz="1860" b="1" kern="1200" dirty="0">
                          <a:solidFill>
                            <a:srgbClr val="00B050"/>
                          </a:solidFill>
                          <a:effectLst/>
                          <a:latin typeface="+mn-lt"/>
                          <a:ea typeface="+mn-ea"/>
                          <a:cs typeface="+mn-cs"/>
                        </a:rPr>
                        <a:t>Explanation</a:t>
                      </a:r>
                      <a:endParaRPr lang="en-US" dirty="0">
                        <a:solidFill>
                          <a:srgbClr val="00B050"/>
                        </a:solidFill>
                      </a:endParaRPr>
                    </a:p>
                  </a:txBody>
                  <a:tcPr>
                    <a:noFill/>
                  </a:tcPr>
                </a:tc>
                <a:extLst>
                  <a:ext uri="{0D108BD9-81ED-4DB2-BD59-A6C34878D82A}">
                    <a16:rowId xmlns:a16="http://schemas.microsoft.com/office/drawing/2014/main" val="3160062953"/>
                  </a:ext>
                </a:extLst>
              </a:tr>
              <a:tr h="675032">
                <a:tc>
                  <a:txBody>
                    <a:bodyPr/>
                    <a:lstStyle/>
                    <a:p>
                      <a:r>
                        <a:rPr lang="en-GB" dirty="0"/>
                        <a:t>in</a:t>
                      </a:r>
                      <a:endParaRPr lang="en-US" dirty="0"/>
                    </a:p>
                  </a:txBody>
                  <a:tcPr>
                    <a:solidFill>
                      <a:schemeClr val="bg1"/>
                    </a:solidFill>
                  </a:tcPr>
                </a:tc>
                <a:tc>
                  <a:txBody>
                    <a:bodyPr/>
                    <a:lstStyle/>
                    <a:p>
                      <a:r>
                        <a:rPr lang="en-US" dirty="0"/>
                        <a:t>none</a:t>
                      </a:r>
                    </a:p>
                  </a:txBody>
                  <a:tcPr>
                    <a:solidFill>
                      <a:schemeClr val="bg1"/>
                    </a:solidFill>
                  </a:tcPr>
                </a:tc>
                <a:tc>
                  <a:txBody>
                    <a:bodyPr/>
                    <a:lstStyle/>
                    <a:p>
                      <a:r>
                        <a:rPr lang="en-US" dirty="0"/>
                        <a:t>Checks if a value is </a:t>
                      </a:r>
                      <a:r>
                        <a:rPr lang="en-US" b="1" dirty="0"/>
                        <a:t>inside</a:t>
                      </a:r>
                      <a:r>
                        <a:rPr lang="en-US" dirty="0"/>
                        <a:t> something</a:t>
                      </a:r>
                    </a:p>
                  </a:txBody>
                  <a:tcPr>
                    <a:solidFill>
                      <a:schemeClr val="bg1"/>
                    </a:solidFill>
                  </a:tcPr>
                </a:tc>
                <a:tc>
                  <a:txBody>
                    <a:bodyPr/>
                    <a:lstStyle/>
                    <a:p>
                      <a:r>
                        <a:rPr lang="en-GB" dirty="0"/>
                        <a:t>'a' in 'apple' → True</a:t>
                      </a:r>
                      <a:endParaRPr lang="en-US" dirty="0"/>
                    </a:p>
                  </a:txBody>
                  <a:tcPr>
                    <a:solidFill>
                      <a:schemeClr val="bg1"/>
                    </a:solidFill>
                  </a:tcPr>
                </a:tc>
                <a:tc>
                  <a:txBody>
                    <a:bodyPr/>
                    <a:lstStyle/>
                    <a:p>
                      <a:r>
                        <a:rPr lang="en-US" dirty="0"/>
                        <a:t>"Is the letter 'a' inside the word 'apple'?" Yes, so it's true.</a:t>
                      </a:r>
                    </a:p>
                  </a:txBody>
                  <a:tcPr>
                    <a:solidFill>
                      <a:schemeClr val="bg1"/>
                    </a:solidFill>
                  </a:tcPr>
                </a:tc>
                <a:extLst>
                  <a:ext uri="{0D108BD9-81ED-4DB2-BD59-A6C34878D82A}">
                    <a16:rowId xmlns:a16="http://schemas.microsoft.com/office/drawing/2014/main" val="3691957171"/>
                  </a:ext>
                </a:extLst>
              </a:tr>
              <a:tr h="675032">
                <a:tc>
                  <a:txBody>
                    <a:bodyPr/>
                    <a:lstStyle/>
                    <a:p>
                      <a:r>
                        <a:rPr lang="en-GB" dirty="0"/>
                        <a:t>not in</a:t>
                      </a:r>
                      <a:endParaRPr lang="en-US" dirty="0"/>
                    </a:p>
                  </a:txBody>
                  <a:tcPr>
                    <a:solidFill>
                      <a:schemeClr val="bg1"/>
                    </a:solidFill>
                  </a:tcPr>
                </a:tc>
                <a:tc>
                  <a:txBody>
                    <a:bodyPr/>
                    <a:lstStyle/>
                    <a:p>
                      <a:r>
                        <a:rPr lang="en-US" dirty="0"/>
                        <a:t>none</a:t>
                      </a:r>
                    </a:p>
                  </a:txBody>
                  <a:tcPr>
                    <a:solidFill>
                      <a:schemeClr val="bg1"/>
                    </a:solidFill>
                  </a:tcPr>
                </a:tc>
                <a:tc>
                  <a:txBody>
                    <a:bodyPr/>
                    <a:lstStyle/>
                    <a:p>
                      <a:r>
                        <a:rPr lang="en-US" dirty="0"/>
                        <a:t>Checks if a value is </a:t>
                      </a:r>
                      <a:r>
                        <a:rPr lang="en-US" b="1" dirty="0"/>
                        <a:t>not inside</a:t>
                      </a:r>
                      <a:r>
                        <a:rPr lang="en-US" dirty="0"/>
                        <a:t> something</a:t>
                      </a:r>
                    </a:p>
                  </a:txBody>
                  <a:tcPr>
                    <a:solidFill>
                      <a:schemeClr val="bg1"/>
                    </a:solidFill>
                  </a:tcPr>
                </a:tc>
                <a:tc>
                  <a:txBody>
                    <a:bodyPr/>
                    <a:lstStyle/>
                    <a:p>
                      <a:r>
                        <a:rPr lang="en-US" dirty="0"/>
                        <a:t>'z' not in 'apple' → True</a:t>
                      </a:r>
                    </a:p>
                  </a:txBody>
                  <a:tcPr>
                    <a:solidFill>
                      <a:schemeClr val="bg1"/>
                    </a:solidFill>
                  </a:tcPr>
                </a:tc>
                <a:tc>
                  <a:txBody>
                    <a:bodyPr/>
                    <a:lstStyle/>
                    <a:p>
                      <a:r>
                        <a:rPr lang="en-US" dirty="0"/>
                        <a:t>"Is the letter 'z' not inside the word 'apple'?" Yes, so it's true.</a:t>
                      </a:r>
                    </a:p>
                  </a:txBody>
                  <a:tcPr>
                    <a:solidFill>
                      <a:schemeClr val="bg1"/>
                    </a:solidFill>
                  </a:tcPr>
                </a:tc>
                <a:extLst>
                  <a:ext uri="{0D108BD9-81ED-4DB2-BD59-A6C34878D82A}">
                    <a16:rowId xmlns:a16="http://schemas.microsoft.com/office/drawing/2014/main" val="1970531428"/>
                  </a:ext>
                </a:extLst>
              </a:tr>
              <a:tr h="675032">
                <a:tc>
                  <a:txBody>
                    <a:bodyPr/>
                    <a:lstStyle/>
                    <a:p>
                      <a:r>
                        <a:rPr lang="en-GB" dirty="0"/>
                        <a:t>is</a:t>
                      </a:r>
                      <a:endParaRPr lang="en-US" dirty="0"/>
                    </a:p>
                  </a:txBody>
                  <a:tcPr>
                    <a:solidFill>
                      <a:schemeClr val="bg1"/>
                    </a:solidFill>
                  </a:tcPr>
                </a:tc>
                <a:tc>
                  <a:txBody>
                    <a:bodyPr/>
                    <a:lstStyle/>
                    <a:p>
                      <a:r>
                        <a:rPr lang="en-US" dirty="0"/>
                        <a:t>none</a:t>
                      </a:r>
                    </a:p>
                  </a:txBody>
                  <a:tcPr>
                    <a:solidFill>
                      <a:schemeClr val="bg1"/>
                    </a:solidFill>
                  </a:tcPr>
                </a:tc>
                <a:tc>
                  <a:txBody>
                    <a:bodyPr/>
                    <a:lstStyle/>
                    <a:p>
                      <a:r>
                        <a:rPr lang="en-US" dirty="0"/>
                        <a:t>Checks if two things are the same (exactly the same object in memory)</a:t>
                      </a:r>
                    </a:p>
                  </a:txBody>
                  <a:tcPr>
                    <a:solidFill>
                      <a:schemeClr val="bg1"/>
                    </a:solidFill>
                  </a:tcPr>
                </a:tc>
                <a:tc>
                  <a:txBody>
                    <a:bodyPr/>
                    <a:lstStyle/>
                    <a:p>
                      <a:r>
                        <a:rPr lang="en-GB" dirty="0"/>
                        <a:t>a is b</a:t>
                      </a:r>
                      <a:endParaRPr lang="en-US" dirty="0"/>
                    </a:p>
                  </a:txBody>
                  <a:tcPr>
                    <a:solidFill>
                      <a:schemeClr val="bg1"/>
                    </a:solidFill>
                  </a:tcPr>
                </a:tc>
                <a:tc>
                  <a:txBody>
                    <a:bodyPr/>
                    <a:lstStyle/>
                    <a:p>
                      <a:r>
                        <a:rPr lang="en-US" dirty="0"/>
                        <a:t>"Are a and b the same thing?" If yes, it returns True.</a:t>
                      </a:r>
                    </a:p>
                  </a:txBody>
                  <a:tcPr>
                    <a:solidFill>
                      <a:schemeClr val="bg1"/>
                    </a:solidFill>
                  </a:tcPr>
                </a:tc>
                <a:extLst>
                  <a:ext uri="{0D108BD9-81ED-4DB2-BD59-A6C34878D82A}">
                    <a16:rowId xmlns:a16="http://schemas.microsoft.com/office/drawing/2014/main" val="1088201225"/>
                  </a:ext>
                </a:extLst>
              </a:tr>
              <a:tr h="929940">
                <a:tc>
                  <a:txBody>
                    <a:bodyPr/>
                    <a:lstStyle/>
                    <a:p>
                      <a:r>
                        <a:rPr lang="en-GB" dirty="0"/>
                        <a:t>is not</a:t>
                      </a:r>
                      <a:endParaRPr lang="en-US" dirty="0"/>
                    </a:p>
                  </a:txBody>
                  <a:tcPr>
                    <a:solidFill>
                      <a:schemeClr val="bg1"/>
                    </a:solidFill>
                  </a:tcPr>
                </a:tc>
                <a:tc>
                  <a:txBody>
                    <a:bodyPr/>
                    <a:lstStyle/>
                    <a:p>
                      <a:r>
                        <a:rPr lang="en-US" dirty="0"/>
                        <a:t>none</a:t>
                      </a:r>
                    </a:p>
                  </a:txBody>
                  <a:tcPr>
                    <a:solidFill>
                      <a:schemeClr val="bg1"/>
                    </a:solidFill>
                  </a:tcPr>
                </a:tc>
                <a:tc>
                  <a:txBody>
                    <a:bodyPr/>
                    <a:lstStyle/>
                    <a:p>
                      <a:r>
                        <a:rPr lang="en-US" dirty="0"/>
                        <a:t>Checks if two things are </a:t>
                      </a:r>
                      <a:r>
                        <a:rPr lang="en-US" b="1" dirty="0"/>
                        <a:t>not</a:t>
                      </a:r>
                      <a:r>
                        <a:rPr lang="en-US" dirty="0"/>
                        <a:t> the same</a:t>
                      </a:r>
                    </a:p>
                  </a:txBody>
                  <a:tcPr>
                    <a:solidFill>
                      <a:schemeClr val="bg1"/>
                    </a:solidFill>
                  </a:tcPr>
                </a:tc>
                <a:tc>
                  <a:txBody>
                    <a:bodyPr/>
                    <a:lstStyle/>
                    <a:p>
                      <a:r>
                        <a:rPr lang="en-GB" dirty="0"/>
                        <a:t>a is not b</a:t>
                      </a:r>
                      <a:endParaRPr lang="en-US" dirty="0"/>
                    </a:p>
                  </a:txBody>
                  <a:tcPr>
                    <a:solidFill>
                      <a:schemeClr val="bg1"/>
                    </a:solidFill>
                  </a:tcPr>
                </a:tc>
                <a:tc>
                  <a:txBody>
                    <a:bodyPr/>
                    <a:lstStyle/>
                    <a:p>
                      <a:r>
                        <a:rPr lang="en-US" dirty="0"/>
                        <a:t>"Are a and b not the same thing?" If yes, it returns True.</a:t>
                      </a:r>
                    </a:p>
                  </a:txBody>
                  <a:tcPr>
                    <a:solidFill>
                      <a:schemeClr val="bg1"/>
                    </a:solidFill>
                  </a:tcPr>
                </a:tc>
                <a:extLst>
                  <a:ext uri="{0D108BD9-81ED-4DB2-BD59-A6C34878D82A}">
                    <a16:rowId xmlns:a16="http://schemas.microsoft.com/office/drawing/2014/main" val="3547769059"/>
                  </a:ext>
                </a:extLst>
              </a:tr>
              <a:tr h="9299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GB" sz="1860" kern="1200" dirty="0">
                        <a:solidFill>
                          <a:schemeClr val="dk1"/>
                        </a:solidFill>
                        <a:effectLst/>
                        <a:latin typeface="+mn-lt"/>
                        <a:ea typeface="+mn-ea"/>
                        <a:cs typeface="+mn-cs"/>
                      </a:endParaRPr>
                    </a:p>
                  </a:txBody>
                  <a:tcPr>
                    <a:solidFill>
                      <a:schemeClr val="bg1"/>
                    </a:solidFill>
                  </a:tcPr>
                </a:tc>
                <a:extLst>
                  <a:ext uri="{0D108BD9-81ED-4DB2-BD59-A6C34878D82A}">
                    <a16:rowId xmlns:a16="http://schemas.microsoft.com/office/drawing/2014/main" val="1402583883"/>
                  </a:ext>
                </a:extLst>
              </a:tr>
              <a:tr h="675032">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3766456904"/>
                  </a:ext>
                </a:extLst>
              </a:tr>
              <a:tr h="650055">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484648"/>
                  </a:ext>
                </a:extLst>
              </a:tr>
              <a:tr h="384393">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821294223"/>
                  </a:ext>
                </a:extLst>
              </a:tr>
              <a:tr h="384393">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980192536"/>
                  </a:ext>
                </a:extLst>
              </a:tr>
            </a:tbl>
          </a:graphicData>
        </a:graphic>
      </p:graphicFrame>
    </p:spTree>
    <p:extLst>
      <p:ext uri="{BB962C8B-B14F-4D97-AF65-F5344CB8AC3E}">
        <p14:creationId xmlns:p14="http://schemas.microsoft.com/office/powerpoint/2010/main" val="3512521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5F03-371D-0C7C-C481-B0A07AEB0FA4}"/>
              </a:ext>
            </a:extLst>
          </p:cNvPr>
          <p:cNvSpPr>
            <a:spLocks noGrp="1"/>
          </p:cNvSpPr>
          <p:nvPr>
            <p:ph type="title"/>
          </p:nvPr>
        </p:nvSpPr>
        <p:spPr>
          <a:xfrm>
            <a:off x="0" y="0"/>
            <a:ext cx="12599988" cy="116937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BITWISE OPERATORS</a:t>
            </a:r>
            <a:endParaRPr lang="en-GB" sz="4000" dirty="0"/>
          </a:p>
        </p:txBody>
      </p:sp>
      <p:sp>
        <p:nvSpPr>
          <p:cNvPr id="3" name="Content Placeholder 2">
            <a:extLst>
              <a:ext uri="{FF2B5EF4-FFF2-40B4-BE49-F238E27FC236}">
                <a16:creationId xmlns:a16="http://schemas.microsoft.com/office/drawing/2014/main" id="{A5D9AEFA-0F02-93C4-1F5A-89B714D678C0}"/>
              </a:ext>
            </a:extLst>
          </p:cNvPr>
          <p:cNvSpPr>
            <a:spLocks noGrp="1"/>
          </p:cNvSpPr>
          <p:nvPr>
            <p:ph idx="1"/>
          </p:nvPr>
        </p:nvSpPr>
        <p:spPr>
          <a:xfrm>
            <a:off x="0" y="1169377"/>
            <a:ext cx="12599988" cy="6029936"/>
          </a:xfrm>
        </p:spPr>
        <p:txBody>
          <a:bodyPr>
            <a:normAutofit/>
          </a:bodyPr>
          <a:lstStyle/>
          <a:p>
            <a:pPr marL="0" marR="0">
              <a:lnSpc>
                <a:spcPct val="107000"/>
              </a:lnSpc>
              <a:spcBef>
                <a:spcPts val="0"/>
              </a:spcBef>
              <a:spcAft>
                <a:spcPts val="800"/>
              </a:spcAft>
            </a:pPr>
            <a:r>
              <a:rPr lang="en-US" sz="2200" b="1" kern="100" dirty="0">
                <a:effectLst/>
                <a:latin typeface="Arial" panose="020B0604020202020204" pitchFamily="34" charset="0"/>
                <a:ea typeface="Calibri" panose="020F0502020204030204" pitchFamily="34" charset="0"/>
                <a:cs typeface="Arial" panose="020B0604020202020204" pitchFamily="34" charset="0"/>
              </a:rPr>
              <a:t>Bitwise operators:  </a:t>
            </a:r>
            <a:r>
              <a:rPr lang="en-US" sz="2200" kern="100" dirty="0">
                <a:effectLst/>
                <a:latin typeface="Arial" panose="020B0604020202020204" pitchFamily="34" charset="0"/>
                <a:ea typeface="Calibri" panose="020F0502020204030204" pitchFamily="34" charset="0"/>
                <a:cs typeface="Arial" panose="020B0604020202020204" pitchFamily="34" charset="0"/>
              </a:rPr>
              <a:t>&amp;, |, ^, &gt;&gt;, &lt;&lt; left shift, </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Start by </a:t>
            </a:r>
            <a:r>
              <a:rPr lang="en-US" sz="2200" kern="100" dirty="0">
                <a:effectLst/>
                <a:latin typeface="Arial" panose="020B0604020202020204" pitchFamily="34" charset="0"/>
                <a:ea typeface="Calibri" panose="020F0502020204030204" pitchFamily="34" charset="0"/>
                <a:cs typeface="Arial" panose="020B0604020202020204" pitchFamily="34" charset="0"/>
              </a:rPr>
              <a:t>converting the decimal values into binary equivalent before carrying out the bitwise operations</a:t>
            </a:r>
          </a:p>
          <a:p>
            <a:pPr marL="0" marR="0">
              <a:lnSpc>
                <a:spcPct val="107000"/>
              </a:lnSpc>
              <a:spcBef>
                <a:spcPts val="0"/>
              </a:spcBef>
              <a:spcAft>
                <a:spcPts val="800"/>
              </a:spcAft>
            </a:pPr>
            <a:r>
              <a:rPr lang="en-US" sz="2200" kern="100" dirty="0">
                <a:latin typeface="Arial" panose="020B0604020202020204" pitchFamily="34" charset="0"/>
                <a:ea typeface="Calibri" panose="020F0502020204030204" pitchFamily="34" charset="0"/>
                <a:cs typeface="Arial" panose="020B0604020202020204" pitchFamily="34" charset="0"/>
              </a:rPr>
              <a:t>&amp; ampersand, here only true when both binary value has 1. </a:t>
            </a: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bitwise AND, the resulting bit is 1 only if the corresponding bits in both binary numbers are 1.</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print(12 &amp; 20)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Output = 4</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print(bin(12)), thus 12 in binary is </a:t>
            </a:r>
            <a:r>
              <a:rPr lang="en-GB"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0</a:t>
            </a: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1100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print(bin(20)), thus 20 in binary is 10100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Start checking from the LHS comparing the bits in either of the binary numbers, if both bits are 1 the corresponding result will be 1.</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Therefore, the result is 100 to base 2</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print(int(“100”, 2)) = 4</a:t>
            </a:r>
          </a:p>
          <a:p>
            <a:endParaRPr lang="en-GB" dirty="0"/>
          </a:p>
        </p:txBody>
      </p:sp>
    </p:spTree>
    <p:extLst>
      <p:ext uri="{BB962C8B-B14F-4D97-AF65-F5344CB8AC3E}">
        <p14:creationId xmlns:p14="http://schemas.microsoft.com/office/powerpoint/2010/main" val="3749824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3076-3B2B-D6EF-3D66-A5B88A4F0533}"/>
              </a:ext>
            </a:extLst>
          </p:cNvPr>
          <p:cNvSpPr>
            <a:spLocks noGrp="1"/>
          </p:cNvSpPr>
          <p:nvPr>
            <p:ph type="title"/>
          </p:nvPr>
        </p:nvSpPr>
        <p:spPr>
          <a:xfrm>
            <a:off x="0" y="0"/>
            <a:ext cx="12599988" cy="116937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BITWISE OPERATORS cont.</a:t>
            </a:r>
            <a:endParaRPr lang="en-GB" sz="4000" dirty="0"/>
          </a:p>
        </p:txBody>
      </p:sp>
      <p:sp>
        <p:nvSpPr>
          <p:cNvPr id="3" name="Content Placeholder 2">
            <a:extLst>
              <a:ext uri="{FF2B5EF4-FFF2-40B4-BE49-F238E27FC236}">
                <a16:creationId xmlns:a16="http://schemas.microsoft.com/office/drawing/2014/main" id="{4FEF997F-49F9-314F-3E5D-B1488582133C}"/>
              </a:ext>
            </a:extLst>
          </p:cNvPr>
          <p:cNvSpPr>
            <a:spLocks noGrp="1"/>
          </p:cNvSpPr>
          <p:nvPr>
            <p:ph idx="1"/>
          </p:nvPr>
        </p:nvSpPr>
        <p:spPr>
          <a:xfrm>
            <a:off x="0" y="1169377"/>
            <a:ext cx="12599988" cy="6029936"/>
          </a:xfrm>
        </p:spPr>
        <p:txBody>
          <a:bodyPr>
            <a:normAutofit/>
          </a:bodyPr>
          <a:lstStyle/>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is bitwise OR, only true when either of the binary value is 1, </a:t>
            </a: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bitwise OR, if at least one bit is 1 in either of the binary numbers, the corresponding bit in the result will be 1</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print(12|20)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Output = 28</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print(bin(12)), thus 12 in binary is </a:t>
            </a:r>
            <a:r>
              <a:rPr lang="en-GB" sz="2000" dirty="0">
                <a:solidFill>
                  <a:srgbClr val="FF0000"/>
                </a:solidFill>
                <a:effectLst/>
                <a:latin typeface="Arial" panose="020B0604020202020204" pitchFamily="34" charset="0"/>
                <a:ea typeface="Calibri" panose="020F0502020204030204" pitchFamily="34" charset="0"/>
                <a:cs typeface="Arial" panose="020B0604020202020204" pitchFamily="34" charset="0"/>
              </a:rPr>
              <a:t>0</a:t>
            </a: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1100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print(bin(20)), thus 20 in binary is 10100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Start checking from the LHS comparing the bits in either of the binary numbers, if at least one bit is 1 the corresponding result will be 1.</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Therefore, the result is 11100 to base 2</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print(int(“11100”, 2)) = 28</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decimal value for 11100 will be 28</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78324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7905-C86E-1CD5-C35A-371957C7D3B8}"/>
              </a:ext>
            </a:extLst>
          </p:cNvPr>
          <p:cNvSpPr>
            <a:spLocks noGrp="1"/>
          </p:cNvSpPr>
          <p:nvPr>
            <p:ph type="title"/>
          </p:nvPr>
        </p:nvSpPr>
        <p:spPr>
          <a:xfrm>
            <a:off x="0" y="0"/>
            <a:ext cx="12599988" cy="1107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BITWISE OPERATORS cont.</a:t>
            </a:r>
            <a:endParaRPr lang="en-GB" sz="4000" dirty="0"/>
          </a:p>
        </p:txBody>
      </p:sp>
      <p:sp>
        <p:nvSpPr>
          <p:cNvPr id="3" name="Content Placeholder 2">
            <a:extLst>
              <a:ext uri="{FF2B5EF4-FFF2-40B4-BE49-F238E27FC236}">
                <a16:creationId xmlns:a16="http://schemas.microsoft.com/office/drawing/2014/main" id="{517A4730-C963-82B5-1FC6-F1B59B86DE79}"/>
              </a:ext>
            </a:extLst>
          </p:cNvPr>
          <p:cNvSpPr>
            <a:spLocks noGrp="1"/>
          </p:cNvSpPr>
          <p:nvPr>
            <p:ph idx="1"/>
          </p:nvPr>
        </p:nvSpPr>
        <p:spPr>
          <a:xfrm>
            <a:off x="0" y="1107831"/>
            <a:ext cx="12599988" cy="6091482"/>
          </a:xfrm>
        </p:spPr>
        <p:txBody>
          <a:bodyPr>
            <a:normAutofit/>
          </a:bodyPr>
          <a:lstStyle/>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In bitwise XOR (exclusive OR), the resulting bit is 1 if the corresponding bits in the binary numbers are different, and 0 if they are the same (either 1/1 or 0/0).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print(12^20)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Output = 24</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12 in binary is </a:t>
            </a:r>
            <a:r>
              <a:rPr lang="en-GB" sz="2000" dirty="0">
                <a:solidFill>
                  <a:srgbClr val="FF0000"/>
                </a:solidFill>
                <a:effectLst/>
                <a:latin typeface="Arial" panose="020B0604020202020204" pitchFamily="34" charset="0"/>
                <a:ea typeface="Calibri" panose="020F0502020204030204" pitchFamily="34" charset="0"/>
                <a:cs typeface="Arial" panose="020B0604020202020204" pitchFamily="34" charset="0"/>
              </a:rPr>
              <a:t>0</a:t>
            </a: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1100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20 in binary is 10100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Therefore, the result is 11000 to base 2</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Print(int(“11000”, 2)) = 24</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Start checking from the LHS comparing the bits in either of the binary numbers, if bits are different the result is 1 but if the bits have same value such as 0/0 or 1/1, the corresponding result will be 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19062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626D-08B9-115C-6337-DBA11DE0D88F}"/>
              </a:ext>
            </a:extLst>
          </p:cNvPr>
          <p:cNvSpPr>
            <a:spLocks noGrp="1"/>
          </p:cNvSpPr>
          <p:nvPr>
            <p:ph type="title"/>
          </p:nvPr>
        </p:nvSpPr>
        <p:spPr>
          <a:xfrm>
            <a:off x="0" y="1"/>
            <a:ext cx="12599988" cy="97594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OPERATORS cont.</a:t>
            </a:r>
            <a:endParaRPr lang="en-GB" sz="4000" dirty="0"/>
          </a:p>
        </p:txBody>
      </p:sp>
      <p:sp>
        <p:nvSpPr>
          <p:cNvPr id="3" name="Content Placeholder 2">
            <a:extLst>
              <a:ext uri="{FF2B5EF4-FFF2-40B4-BE49-F238E27FC236}">
                <a16:creationId xmlns:a16="http://schemas.microsoft.com/office/drawing/2014/main" id="{8E3F6CA2-A18D-74C4-164F-766A6E79AEBC}"/>
              </a:ext>
            </a:extLst>
          </p:cNvPr>
          <p:cNvSpPr>
            <a:spLocks noGrp="1"/>
          </p:cNvSpPr>
          <p:nvPr>
            <p:ph idx="1"/>
          </p:nvPr>
        </p:nvSpPr>
        <p:spPr>
          <a:xfrm>
            <a:off x="0" y="975947"/>
            <a:ext cx="12599988" cy="6223365"/>
          </a:xfrm>
        </p:spPr>
        <p:txBody>
          <a:bodyPr>
            <a:normAutofit/>
          </a:bodyPr>
          <a:lstStyle/>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&gt;&gt; right shift, here delete the three values at the RHS of the binary equivalent and return the new value. e.g. num2 =20 (binary value is 10100), thus, to get num2&gt;&gt;3 delete three values at the RHS to get 10 (binary), the decimal value of 10 is 2</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&lt;&lt; left shift, here add </a:t>
            </a:r>
            <a:r>
              <a:rPr lang="en-US" sz="2000" kern="100" dirty="0">
                <a:latin typeface="Arial" panose="020B0604020202020204" pitchFamily="34" charset="0"/>
                <a:ea typeface="Calibri" panose="020F0502020204030204" pitchFamily="34" charset="0"/>
                <a:cs typeface="Arial" panose="020B0604020202020204" pitchFamily="34" charset="0"/>
              </a:rPr>
              <a:t>zero values of the number of shift to the RHS of the binary value </a:t>
            </a:r>
            <a:r>
              <a:rPr lang="en-US" sz="2000" kern="100" dirty="0">
                <a:effectLst/>
                <a:latin typeface="Arial" panose="020B0604020202020204" pitchFamily="34" charset="0"/>
                <a:ea typeface="Calibri" panose="020F0502020204030204" pitchFamily="34" charset="0"/>
                <a:cs typeface="Arial" panose="020B0604020202020204" pitchFamily="34" charset="0"/>
              </a:rPr>
              <a:t>and return the new decimal value of the new binary value. </a:t>
            </a:r>
            <a:r>
              <a:rPr lang="en-US" sz="2000" kern="100" dirty="0">
                <a:latin typeface="Arial" panose="020B0604020202020204" pitchFamily="34" charset="0"/>
                <a:ea typeface="Calibri" panose="020F0502020204030204" pitchFamily="34" charset="0"/>
                <a:cs typeface="Arial" panose="020B0604020202020204" pitchFamily="34" charset="0"/>
              </a:rPr>
              <a:t>e</a:t>
            </a:r>
            <a:r>
              <a:rPr lang="en-US" sz="2000" kern="100" dirty="0">
                <a:effectLst/>
                <a:latin typeface="Arial" panose="020B0604020202020204" pitchFamily="34" charset="0"/>
                <a:ea typeface="Calibri" panose="020F0502020204030204" pitchFamily="34" charset="0"/>
                <a:cs typeface="Arial" panose="020B0604020202020204" pitchFamily="34" charset="0"/>
              </a:rPr>
              <a:t>.g.  num1 =10 (binary value is 01010), thus num1&lt;&lt; 3 will be 01010000 achieved by adding three zeroes to the right of the binary value of num1. The decimal value of 01010000 is 80.</a:t>
            </a:r>
            <a:endParaRPr lang="en-US" sz="2000" b="1"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kern="100" dirty="0">
                <a:latin typeface="Arial" panose="020B0604020202020204" pitchFamily="34" charset="0"/>
                <a:ea typeface="Calibri" panose="020F0502020204030204" pitchFamily="34" charset="0"/>
                <a:cs typeface="Arial" panose="020B0604020202020204" pitchFamily="34" charset="0"/>
              </a:rPr>
              <a:t>Logical operators: </a:t>
            </a:r>
            <a:r>
              <a:rPr lang="en-US" sz="2000" kern="100" dirty="0">
                <a:latin typeface="Arial" panose="020B0604020202020204" pitchFamily="34" charset="0"/>
                <a:ea typeface="Calibri" panose="020F0502020204030204" pitchFamily="34" charset="0"/>
                <a:cs typeface="Arial" panose="020B0604020202020204" pitchFamily="34" charset="0"/>
              </a:rPr>
              <a:t> </a:t>
            </a:r>
            <a:r>
              <a:rPr lang="en-US" sz="2000" kern="100" dirty="0">
                <a:effectLst/>
                <a:latin typeface="Arial" panose="020B0604020202020204" pitchFamily="34" charset="0"/>
                <a:ea typeface="Calibri" panose="020F0502020204030204" pitchFamily="34" charset="0"/>
                <a:cs typeface="Arial" panose="020B0604020202020204" pitchFamily="34" charset="0"/>
              </a:rPr>
              <a:t>and, or , not</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and operator, will return True if both conditions are True</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or operator, if one condition is True and the second condition is False, it will return True</a:t>
            </a:r>
          </a:p>
          <a:p>
            <a:pPr marL="0" marR="0">
              <a:lnSpc>
                <a:spcPct val="107000"/>
              </a:lnSpc>
              <a:spcBef>
                <a:spcPts val="0"/>
              </a:spcBef>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Membership operator: </a:t>
            </a:r>
            <a:r>
              <a:rPr lang="en-US" sz="2000" kern="100" dirty="0">
                <a:effectLst/>
                <a:latin typeface="Arial" panose="020B0604020202020204" pitchFamily="34" charset="0"/>
                <a:ea typeface="Calibri" panose="020F0502020204030204" pitchFamily="34" charset="0"/>
                <a:cs typeface="Arial" panose="020B0604020202020204" pitchFamily="34" charset="0"/>
              </a:rPr>
              <a:t>in ,  not in</a:t>
            </a:r>
          </a:p>
          <a:p>
            <a:pPr marL="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in operator is used to check membership of an element to return True or False</a:t>
            </a: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in operator is ONLY used on sequence data types (list, string &amp; tuple).</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not in operator is the opposite of in operator</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004955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5CD0-8457-7DAF-0EE3-CC220BE7B287}"/>
              </a:ext>
            </a:extLst>
          </p:cNvPr>
          <p:cNvSpPr>
            <a:spLocks noGrp="1"/>
          </p:cNvSpPr>
          <p:nvPr>
            <p:ph type="title"/>
          </p:nvPr>
        </p:nvSpPr>
        <p:spPr>
          <a:xfrm>
            <a:off x="0" y="1"/>
            <a:ext cx="12599988" cy="113420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CONDITIONAL STATEMENT</a:t>
            </a:r>
            <a:endParaRPr lang="en-GB" sz="4000" dirty="0"/>
          </a:p>
        </p:txBody>
      </p:sp>
      <p:sp>
        <p:nvSpPr>
          <p:cNvPr id="3" name="Content Placeholder 2">
            <a:extLst>
              <a:ext uri="{FF2B5EF4-FFF2-40B4-BE49-F238E27FC236}">
                <a16:creationId xmlns:a16="http://schemas.microsoft.com/office/drawing/2014/main" id="{CB224B48-B1AE-25AB-1290-9E572D1A2DD2}"/>
              </a:ext>
            </a:extLst>
          </p:cNvPr>
          <p:cNvSpPr>
            <a:spLocks noGrp="1"/>
          </p:cNvSpPr>
          <p:nvPr>
            <p:ph idx="1"/>
          </p:nvPr>
        </p:nvSpPr>
        <p:spPr>
          <a:xfrm>
            <a:off x="0" y="1134208"/>
            <a:ext cx="12599988" cy="6065104"/>
          </a:xfrm>
        </p:spPr>
        <p:txBody>
          <a:bodyPr>
            <a:normAutofit/>
          </a:bodyPr>
          <a:lstStyle/>
          <a:p>
            <a:pPr>
              <a:buSzPts val="1000"/>
              <a:tabLst>
                <a:tab pos="457200" algn="l"/>
              </a:tabLs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if-else statement is the conditional statement, it is used for conditional execution of code.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lvl="0">
              <a:buSzPts val="1000"/>
              <a:tabLst>
                <a:tab pos="457200" algn="l"/>
              </a:tabLst>
            </a:pPr>
            <a:r>
              <a:rPr lang="en-GB" sz="20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An if statement checks a condition and executes its block of code only if the condition is true.</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An if-else statement checks a condition and executes one block of code if the condition is true and another block if false, providing two alternative paths for program execution</a:t>
            </a:r>
            <a:endPar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endParaRPr>
          </a:p>
          <a:p>
            <a:pPr marL="106642" marR="0" indent="-34290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It allows us to control the flow of the program based on whether a given condition is true or false. When there are multiple conditions, an elif statement is added to check multiple conditions.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106642" marR="0" indent="-34290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There are two kinds of conditional statement available in python, the traditional if-else statement, and the ternary if-else statement.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106642" marR="0" indent="-34290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Python Traditional if-else statement: The traditional if-else statement is used for more complicated expressions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106642" marR="0" indent="-342900">
              <a:lnSpc>
                <a:spcPct val="107000"/>
              </a:lnSpc>
              <a:spcBef>
                <a:spcPts val="0"/>
              </a:spcBef>
              <a:spcAft>
                <a:spcPts val="800"/>
              </a:spcAft>
            </a:pPr>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An elif statement (short for "else if") allows you to check additional conditions after the if statement. It only executes its code block if its specific condition is true after the previous conditions were false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57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BE0B-9398-B9EF-0970-8A7DDF3970CF}"/>
              </a:ext>
            </a:extLst>
          </p:cNvPr>
          <p:cNvSpPr>
            <a:spLocks noGrp="1"/>
          </p:cNvSpPr>
          <p:nvPr>
            <p:ph type="title"/>
          </p:nvPr>
        </p:nvSpPr>
        <p:spPr>
          <a:xfrm>
            <a:off x="0" y="0"/>
            <a:ext cx="12599988" cy="109903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CONDITIONAL STATEMENT cont.</a:t>
            </a:r>
            <a:endParaRPr lang="en-GB" sz="4000" dirty="0"/>
          </a:p>
        </p:txBody>
      </p:sp>
      <p:sp>
        <p:nvSpPr>
          <p:cNvPr id="3" name="Content Placeholder 2">
            <a:extLst>
              <a:ext uri="{FF2B5EF4-FFF2-40B4-BE49-F238E27FC236}">
                <a16:creationId xmlns:a16="http://schemas.microsoft.com/office/drawing/2014/main" id="{3DB46E71-AC3E-D065-45C6-E3AFDFB6F3A0}"/>
              </a:ext>
            </a:extLst>
          </p:cNvPr>
          <p:cNvSpPr>
            <a:spLocks noGrp="1"/>
          </p:cNvSpPr>
          <p:nvPr>
            <p:ph idx="1"/>
          </p:nvPr>
        </p:nvSpPr>
        <p:spPr>
          <a:xfrm>
            <a:off x="866249" y="1160585"/>
            <a:ext cx="10867490" cy="5627077"/>
          </a:xfrm>
        </p:spPr>
        <p:txBody>
          <a:bodyPr>
            <a:normAutofit/>
          </a:bodyPr>
          <a:lstStyle/>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The syntax of the traditional if-else statement is shown below</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if (condition):</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#code to execute if the condition is true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else: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#code to execute if the condition is false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with simple condition:</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num = 10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if num%2==0:</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print(“The number is even”)</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else: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000" dirty="0">
                <a:solidFill>
                  <a:srgbClr val="374151"/>
                </a:solidFill>
                <a:effectLst/>
                <a:latin typeface="Arial" panose="020B0604020202020204" pitchFamily="34" charset="0"/>
                <a:ea typeface="Calibri" panose="020F0502020204030204" pitchFamily="34" charset="0"/>
                <a:cs typeface="Arial" panose="020B0604020202020204" pitchFamily="34" charset="0"/>
              </a:rPr>
              <a:t>	print(“The number is odd”)</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r>
              <a:rPr lang="en-GB" sz="1800" dirty="0">
                <a:solidFill>
                  <a:srgbClr val="2D2F31"/>
                </a:solidFill>
                <a:effectLst/>
                <a:latin typeface="Roboto" panose="02000000000000000000" pitchFamily="2" charset="0"/>
                <a:ea typeface="Calibri" panose="020F0502020204030204" pitchFamily="34" charset="0"/>
                <a:cs typeface="Times New Roman" panose="02020603050405020304" pitchFamily="18" charset="0"/>
              </a:rPr>
              <a:t>An else clause provides an alternative block of code that runs only if the if condition is not met. It allows for handling different scenarios based on the truth value of the condition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865169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9F34-78EE-0382-943D-43D8C19D437D}"/>
              </a:ext>
            </a:extLst>
          </p:cNvPr>
          <p:cNvSpPr>
            <a:spLocks noGrp="1"/>
          </p:cNvSpPr>
          <p:nvPr>
            <p:ph type="title"/>
          </p:nvPr>
        </p:nvSpPr>
        <p:spPr>
          <a:xfrm>
            <a:off x="0" y="0"/>
            <a:ext cx="12599988" cy="1063869"/>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CONDITIONAL STATEMENT cont.</a:t>
            </a:r>
            <a:endParaRPr lang="en-GB" sz="4000" dirty="0"/>
          </a:p>
        </p:txBody>
      </p:sp>
      <p:sp>
        <p:nvSpPr>
          <p:cNvPr id="3" name="Content Placeholder 2">
            <a:extLst>
              <a:ext uri="{FF2B5EF4-FFF2-40B4-BE49-F238E27FC236}">
                <a16:creationId xmlns:a16="http://schemas.microsoft.com/office/drawing/2014/main" id="{49DB0159-EE43-E6A6-EC67-94A138B034E1}"/>
              </a:ext>
            </a:extLst>
          </p:cNvPr>
          <p:cNvSpPr>
            <a:spLocks noGrp="1"/>
          </p:cNvSpPr>
          <p:nvPr>
            <p:ph idx="1"/>
          </p:nvPr>
        </p:nvSpPr>
        <p:spPr>
          <a:xfrm>
            <a:off x="866249" y="1063868"/>
            <a:ext cx="10867490" cy="5908431"/>
          </a:xfrm>
        </p:spPr>
        <p:txBody>
          <a:bodyPr>
            <a:normAutofit fontScale="47500" lnSpcReduction="20000"/>
          </a:bodyPr>
          <a:lstStyle/>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with multiple conditions</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score =85</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if score &gt;= 90:</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grade =”A”</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elif score &gt;= 80:</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grade = “B”</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elif score &gt;=70:</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grade = “C”</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elif score &gt;= 60:</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grade = “D”</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else:</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grade =”F”</a:t>
            </a:r>
            <a:endParaRPr lang="en-US" sz="4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4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print(“Your grade is “, grade), Output= your grade is B</a:t>
            </a:r>
          </a:p>
          <a:p>
            <a:pPr marL="0">
              <a:lnSpc>
                <a:spcPct val="107000"/>
              </a:lnSpc>
              <a:spcBef>
                <a:spcPts val="0"/>
              </a:spcBef>
              <a:spcAft>
                <a:spcPts val="800"/>
              </a:spcAft>
            </a:pPr>
            <a:r>
              <a:rPr lang="en-GB" sz="4200" dirty="0">
                <a:solidFill>
                  <a:srgbClr val="2D2F31"/>
                </a:solidFill>
                <a:effectLst/>
                <a:latin typeface="Arial" panose="020B0604020202020204" pitchFamily="34" charset="0"/>
                <a:ea typeface="Calibri" panose="020F0502020204030204" pitchFamily="34" charset="0"/>
                <a:cs typeface="Arial" panose="020B0604020202020204" pitchFamily="34" charset="0"/>
              </a:rPr>
              <a:t>An else if clause allows you to chain multiple conditional checks after the initial if. It evaluates each condition sequentially, and if any condition is true, its corresponding block of code will be executed.</a:t>
            </a:r>
          </a:p>
          <a:p>
            <a:pPr marL="0" marR="0">
              <a:lnSpc>
                <a:spcPct val="107000"/>
              </a:lnSpc>
              <a:spcBef>
                <a:spcPts val="0"/>
              </a:spcBef>
              <a:spcAft>
                <a:spcPts val="800"/>
              </a:spcAft>
            </a:pPr>
            <a:endParaRPr lang="en-US" sz="29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9268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7E8B-3357-12B0-E073-7D582F1625D9}"/>
              </a:ext>
            </a:extLst>
          </p:cNvPr>
          <p:cNvSpPr>
            <a:spLocks noGrp="1"/>
          </p:cNvSpPr>
          <p:nvPr>
            <p:ph type="title"/>
          </p:nvPr>
        </p:nvSpPr>
        <p:spPr>
          <a:xfrm>
            <a:off x="0" y="1"/>
            <a:ext cx="12599988" cy="1415562"/>
          </a:xfrm>
          <a:solidFill>
            <a:srgbClr val="FFFF00"/>
          </a:solidFill>
        </p:spPr>
        <p:txBody>
          <a:bodyPr/>
          <a:lstStyle/>
          <a:p>
            <a:pPr algn="ctr"/>
            <a:r>
              <a:rPr lang="en-US" sz="4800" b="1" dirty="0">
                <a:solidFill>
                  <a:srgbClr val="00B050"/>
                </a:solidFill>
                <a:latin typeface="Arial" panose="020B0604020202020204" pitchFamily="34" charset="0"/>
                <a:cs typeface="Arial" panose="020B0604020202020204" pitchFamily="34" charset="0"/>
              </a:rPr>
              <a:t>CODE EDITORS/IDE</a:t>
            </a:r>
            <a:endParaRPr lang="en-GB" dirty="0"/>
          </a:p>
        </p:txBody>
      </p:sp>
      <p:sp>
        <p:nvSpPr>
          <p:cNvPr id="3" name="Content Placeholder 2">
            <a:extLst>
              <a:ext uri="{FF2B5EF4-FFF2-40B4-BE49-F238E27FC236}">
                <a16:creationId xmlns:a16="http://schemas.microsoft.com/office/drawing/2014/main" id="{FB4FEB1F-E84D-9FC3-2B3D-064E12384826}"/>
              </a:ext>
            </a:extLst>
          </p:cNvPr>
          <p:cNvSpPr>
            <a:spLocks noGrp="1"/>
          </p:cNvSpPr>
          <p:nvPr>
            <p:ph idx="1"/>
          </p:nvPr>
        </p:nvSpPr>
        <p:spPr>
          <a:xfrm>
            <a:off x="0" y="1415563"/>
            <a:ext cx="12599988" cy="5783750"/>
          </a:xfrm>
        </p:spPr>
        <p:txBody>
          <a:bodyPr>
            <a:normAutofit/>
          </a:bodyPr>
          <a:lstStyle/>
          <a:p>
            <a:r>
              <a:rPr lang="en-US" sz="2000" dirty="0">
                <a:latin typeface="Arial" panose="020B0604020202020204" pitchFamily="34" charset="0"/>
                <a:cs typeface="Arial" panose="020B0604020202020204" pitchFamily="34" charset="0"/>
              </a:rPr>
              <a:t>Different code editors available to run python programming language include</a:t>
            </a:r>
          </a:p>
          <a:p>
            <a:r>
              <a:rPr lang="en-US" sz="2000" dirty="0">
                <a:latin typeface="Arial" panose="020B0604020202020204" pitchFamily="34" charset="0"/>
                <a:cs typeface="Arial" panose="020B0604020202020204" pitchFamily="34" charset="0"/>
              </a:rPr>
              <a:t>Visual studio code</a:t>
            </a:r>
          </a:p>
          <a:p>
            <a:r>
              <a:rPr lang="en-US" sz="2000" dirty="0">
                <a:latin typeface="Arial" panose="020B0604020202020204" pitchFamily="34" charset="0"/>
                <a:cs typeface="Arial" panose="020B0604020202020204" pitchFamily="34" charset="0"/>
              </a:rPr>
              <a:t>Jupyter Notebook by Anaconda</a:t>
            </a:r>
          </a:p>
          <a:p>
            <a:r>
              <a:rPr lang="en-US" sz="2000" dirty="0">
                <a:latin typeface="Arial" panose="020B0604020202020204" pitchFamily="34" charset="0"/>
                <a:cs typeface="Arial" panose="020B0604020202020204" pitchFamily="34" charset="0"/>
              </a:rPr>
              <a:t>Sublime text: download/create a file with .py extension/execute or run with ctrl + B</a:t>
            </a:r>
          </a:p>
          <a:p>
            <a:r>
              <a:rPr lang="en-US" sz="2000" dirty="0">
                <a:latin typeface="Arial" panose="020B0604020202020204" pitchFamily="34" charset="0"/>
                <a:cs typeface="Arial" panose="020B0604020202020204" pitchFamily="34" charset="0"/>
              </a:rPr>
              <a:t>Ultra edit</a:t>
            </a:r>
          </a:p>
          <a:p>
            <a:r>
              <a:rPr lang="en-US" sz="2000" dirty="0">
                <a:latin typeface="Arial" panose="020B0604020202020204" pitchFamily="34" charset="0"/>
                <a:cs typeface="Arial" panose="020B0604020202020204" pitchFamily="34" charset="0"/>
              </a:rPr>
              <a:t>Replit.com………………online interpreter</a:t>
            </a:r>
          </a:p>
          <a:p>
            <a:r>
              <a:rPr lang="en-US" sz="2000" dirty="0">
                <a:latin typeface="Arial" panose="020B0604020202020204" pitchFamily="34" charset="0"/>
                <a:cs typeface="Arial" panose="020B0604020202020204" pitchFamily="34" charset="0"/>
              </a:rPr>
              <a:t>Programmiz.com……… online interpreter</a:t>
            </a:r>
          </a:p>
          <a:p>
            <a:r>
              <a:rPr lang="en-US" sz="2000" dirty="0">
                <a:latin typeface="Arial" panose="020B0604020202020204" pitchFamily="34" charset="0"/>
                <a:cs typeface="Arial" panose="020B0604020202020204" pitchFamily="34" charset="0"/>
              </a:rPr>
              <a:t>Pycharm</a:t>
            </a:r>
          </a:p>
          <a:p>
            <a:r>
              <a:rPr lang="en-US" sz="2000" dirty="0">
                <a:latin typeface="Arial" panose="020B0604020202020204" pitchFamily="34" charset="0"/>
                <a:cs typeface="Arial" panose="020B0604020202020204" pitchFamily="34" charset="0"/>
              </a:rPr>
              <a:t>Notepad++</a:t>
            </a:r>
          </a:p>
          <a:p>
            <a:r>
              <a:rPr lang="en-US" sz="2000" dirty="0">
                <a:latin typeface="Arial" panose="020B0604020202020204" pitchFamily="34" charset="0"/>
                <a:cs typeface="Arial" panose="020B0604020202020204" pitchFamily="34" charset="0"/>
              </a:rPr>
              <a:t>Brackets</a:t>
            </a:r>
          </a:p>
          <a:p>
            <a:r>
              <a:rPr lang="en-US" sz="2000" dirty="0">
                <a:latin typeface="Arial" panose="020B0604020202020204" pitchFamily="34" charset="0"/>
                <a:cs typeface="Arial" panose="020B0604020202020204" pitchFamily="34" charset="0"/>
              </a:rPr>
              <a:t>Thonny.org</a:t>
            </a:r>
          </a:p>
          <a:p>
            <a:endParaRPr lang="en-GB" dirty="0"/>
          </a:p>
        </p:txBody>
      </p:sp>
    </p:spTree>
    <p:extLst>
      <p:ext uri="{BB962C8B-B14F-4D97-AF65-F5344CB8AC3E}">
        <p14:creationId xmlns:p14="http://schemas.microsoft.com/office/powerpoint/2010/main" val="7405241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0D60-6610-1D0F-3523-9E32697489DC}"/>
              </a:ext>
            </a:extLst>
          </p:cNvPr>
          <p:cNvSpPr>
            <a:spLocks noGrp="1"/>
          </p:cNvSpPr>
          <p:nvPr>
            <p:ph type="title"/>
          </p:nvPr>
        </p:nvSpPr>
        <p:spPr>
          <a:xfrm>
            <a:off x="0" y="0"/>
            <a:ext cx="12599988" cy="100232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CONDITIONAL STATEMENT cont.</a:t>
            </a:r>
            <a:endParaRPr lang="en-GB" sz="4000" dirty="0"/>
          </a:p>
        </p:txBody>
      </p:sp>
      <p:sp>
        <p:nvSpPr>
          <p:cNvPr id="3" name="Content Placeholder 2">
            <a:extLst>
              <a:ext uri="{FF2B5EF4-FFF2-40B4-BE49-F238E27FC236}">
                <a16:creationId xmlns:a16="http://schemas.microsoft.com/office/drawing/2014/main" id="{A24F7970-1C41-9B11-DECD-57DC38DAB370}"/>
              </a:ext>
            </a:extLst>
          </p:cNvPr>
          <p:cNvSpPr>
            <a:spLocks noGrp="1"/>
          </p:cNvSpPr>
          <p:nvPr>
            <p:ph idx="1"/>
          </p:nvPr>
        </p:nvSpPr>
        <p:spPr>
          <a:xfrm>
            <a:off x="866249" y="1002323"/>
            <a:ext cx="10867490" cy="5811715"/>
          </a:xfrm>
        </p:spPr>
        <p:txBody>
          <a:bodyPr>
            <a:normAutofit fontScale="85000" lnSpcReduction="20000"/>
          </a:bodyPr>
          <a:lstStyle/>
          <a:p>
            <a:pPr marL="0" marR="0">
              <a:lnSpc>
                <a:spcPct val="107000"/>
              </a:lnSpc>
              <a:spcBef>
                <a:spcPts val="0"/>
              </a:spcBef>
              <a:spcAft>
                <a:spcPts val="800"/>
              </a:spcAft>
            </a:pPr>
            <a:r>
              <a:rPr lang="en-GB" sz="2300" dirty="0">
                <a:effectLst/>
                <a:latin typeface="Arial" panose="020B0604020202020204" pitchFamily="34" charset="0"/>
                <a:ea typeface="Calibri" panose="020F0502020204030204" pitchFamily="34" charset="0"/>
                <a:cs typeface="Arial" panose="020B0604020202020204" pitchFamily="34" charset="0"/>
              </a:rPr>
              <a:t>example 2</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options = ["rock", "paper", "scissors"]</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user_input = input("Enter your choice: ")</a:t>
            </a:r>
            <a:br>
              <a:rPr lang="en-GB" sz="2300" spc="-25" dirty="0">
                <a:effectLst/>
                <a:latin typeface="Arial" panose="020B0604020202020204" pitchFamily="34" charset="0"/>
                <a:ea typeface="Times New Roman" panose="02020603050405020304" pitchFamily="18" charset="0"/>
                <a:cs typeface="Arial" panose="020B0604020202020204" pitchFamily="34" charset="0"/>
              </a:rPr>
            </a:br>
            <a:r>
              <a:rPr lang="en-GB" sz="2300" spc="-25" dirty="0">
                <a:effectLst/>
                <a:latin typeface="Arial" panose="020B0604020202020204" pitchFamily="34" charset="0"/>
                <a:ea typeface="Times New Roman" panose="02020603050405020304" pitchFamily="18" charset="0"/>
                <a:cs typeface="Arial" panose="020B0604020202020204" pitchFamily="34" charset="0"/>
              </a:rPr>
              <a:t>     if user_input.lower() in options:</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	  print("Valid choice")</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else:</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	  print("Invalid choice")</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example 3</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user_input = input("Enter your email: ")</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if "@" in user_input and "." in user_input and " " not in user_input:</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	print("Valid email")</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else: </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300" spc="-25" dirty="0">
                <a:effectLst/>
                <a:latin typeface="Arial" panose="020B0604020202020204" pitchFamily="34" charset="0"/>
                <a:ea typeface="Times New Roman" panose="02020603050405020304" pitchFamily="18" charset="0"/>
                <a:cs typeface="Arial" panose="020B0604020202020204" pitchFamily="34" charset="0"/>
              </a:rPr>
              <a:t>	print("Invalid email")</a:t>
            </a:r>
          </a:p>
          <a:p>
            <a:pPr marL="0" lvl="0" indent="0">
              <a:buSzPts val="1000"/>
              <a:buNone/>
              <a:tabLst>
                <a:tab pos="457200" algn="l"/>
              </a:tabLst>
            </a:pPr>
            <a:r>
              <a:rPr lang="en-GB" sz="2300" dirty="0">
                <a:solidFill>
                  <a:srgbClr val="2D2F31"/>
                </a:solidFill>
                <a:effectLst/>
                <a:latin typeface="Arial" panose="020B0604020202020204" pitchFamily="34" charset="0"/>
                <a:ea typeface="Times New Roman" panose="02020603050405020304" pitchFamily="18" charset="0"/>
                <a:cs typeface="Arial" panose="020B0604020202020204" pitchFamily="34" charset="0"/>
              </a:rPr>
              <a:t>An else clause can only be associated with a specific if statement within the same block.</a:t>
            </a:r>
            <a:endParaRPr lang="en-GB" sz="2300" dirty="0">
              <a:effectLst/>
              <a:latin typeface="Arial" panose="020B0604020202020204" pitchFamily="34" charset="0"/>
              <a:ea typeface="Times New Roman" panose="02020603050405020304" pitchFamily="18" charset="0"/>
              <a:cs typeface="Arial" panose="020B0604020202020204" pitchFamily="34" charset="0"/>
            </a:endParaRPr>
          </a:p>
          <a:p>
            <a:r>
              <a:rPr lang="en-GB" sz="2300" dirty="0">
                <a:solidFill>
                  <a:srgbClr val="2D2F31"/>
                </a:solidFill>
                <a:effectLst/>
                <a:latin typeface="Arial" panose="020B0604020202020204" pitchFamily="34" charset="0"/>
                <a:ea typeface="Calibri" panose="020F0502020204030204" pitchFamily="34" charset="0"/>
                <a:cs typeface="Arial" panose="020B0604020202020204" pitchFamily="34" charset="0"/>
              </a:rPr>
              <a:t>If an else clause appears without a preceding if, the code will throw a syntax error as it's incomplete and lacks context</a:t>
            </a:r>
            <a:endParaRPr lang="en-GB" sz="23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7835628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5699-5389-9C92-F0EF-E37816C059AE}"/>
              </a:ext>
            </a:extLst>
          </p:cNvPr>
          <p:cNvSpPr>
            <a:spLocks noGrp="1"/>
          </p:cNvSpPr>
          <p:nvPr>
            <p:ph type="title"/>
          </p:nvPr>
        </p:nvSpPr>
        <p:spPr>
          <a:xfrm>
            <a:off x="0" y="0"/>
            <a:ext cx="12599988" cy="104628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CONDITIONAL STATEMENT cont.</a:t>
            </a:r>
            <a:endParaRPr lang="en-GB" sz="4000" dirty="0"/>
          </a:p>
        </p:txBody>
      </p:sp>
      <p:sp>
        <p:nvSpPr>
          <p:cNvPr id="3" name="Content Placeholder 2">
            <a:extLst>
              <a:ext uri="{FF2B5EF4-FFF2-40B4-BE49-F238E27FC236}">
                <a16:creationId xmlns:a16="http://schemas.microsoft.com/office/drawing/2014/main" id="{DDECCEF7-A96B-F20F-FE94-08A991AAF26E}"/>
              </a:ext>
            </a:extLst>
          </p:cNvPr>
          <p:cNvSpPr>
            <a:spLocks noGrp="1"/>
          </p:cNvSpPr>
          <p:nvPr>
            <p:ph idx="1"/>
          </p:nvPr>
        </p:nvSpPr>
        <p:spPr>
          <a:xfrm>
            <a:off x="866249" y="1222131"/>
            <a:ext cx="10867490" cy="5521569"/>
          </a:xfrm>
        </p:spPr>
        <p:txBody>
          <a:bodyPr>
            <a:normAutofit fontScale="55000" lnSpcReduction="20000"/>
          </a:bodyPr>
          <a:lstStyle/>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example 4</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user_input = input("Enter a positive integer: ")</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if user_input.isdigit() and int(user_input) &gt; 0:</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	print("Valid input")</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else:</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spc="-25" dirty="0">
                <a:effectLst/>
                <a:latin typeface="Arial" panose="020B0604020202020204" pitchFamily="34" charset="0"/>
                <a:ea typeface="Times New Roman" panose="02020603050405020304" pitchFamily="18" charset="0"/>
                <a:cs typeface="Arial" panose="020B0604020202020204" pitchFamily="34" charset="0"/>
              </a:rPr>
              <a:t>	print("Invalid input")	</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dirty="0">
                <a:effectLst/>
                <a:latin typeface="Arial" panose="020B0604020202020204" pitchFamily="34" charset="0"/>
                <a:ea typeface="Calibri" panose="020F0502020204030204" pitchFamily="34" charset="0"/>
                <a:cs typeface="Arial" panose="020B0604020202020204" pitchFamily="34" charset="0"/>
              </a:rPr>
              <a:t>Python ternary if-else statement: The ternary if-else statement is for simple and clear cases. It is a concise way to write conditional expressions</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dirty="0">
                <a:effectLst/>
                <a:latin typeface="Arial" panose="020B0604020202020204" pitchFamily="34" charset="0"/>
                <a:ea typeface="Calibri" panose="020F0502020204030204" pitchFamily="34" charset="0"/>
                <a:cs typeface="Arial" panose="020B0604020202020204" pitchFamily="34" charset="0"/>
              </a:rPr>
              <a:t>The syntax of ternary if-else statement is </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dirty="0">
                <a:effectLst/>
                <a:latin typeface="Arial" panose="020B0604020202020204" pitchFamily="34" charset="0"/>
                <a:ea typeface="Calibri" panose="020F0502020204030204" pitchFamily="34" charset="0"/>
                <a:cs typeface="Arial" panose="020B0604020202020204" pitchFamily="34" charset="0"/>
              </a:rPr>
              <a:t>Code to execute if the condition is true, if condition else code to execute if the condition is false</a:t>
            </a:r>
          </a:p>
          <a:p>
            <a:pPr marL="0" marR="0">
              <a:lnSpc>
                <a:spcPct val="107000"/>
              </a:lnSpc>
              <a:spcBef>
                <a:spcPts val="0"/>
              </a:spcBef>
              <a:spcAft>
                <a:spcPts val="800"/>
              </a:spcAft>
            </a:pPr>
            <a:r>
              <a:rPr lang="en-GB" sz="3600" dirty="0">
                <a:latin typeface="Arial" panose="020B0604020202020204" pitchFamily="34" charset="0"/>
                <a:ea typeface="Calibri" panose="020F0502020204030204" pitchFamily="34" charset="0"/>
                <a:cs typeface="Arial" panose="020B0604020202020204" pitchFamily="34" charset="0"/>
              </a:rPr>
              <a:t>e</a:t>
            </a:r>
            <a:r>
              <a:rPr lang="en-GB" sz="3600" dirty="0">
                <a:effectLst/>
                <a:latin typeface="Arial" panose="020B0604020202020204" pitchFamily="34" charset="0"/>
                <a:ea typeface="Calibri" panose="020F0502020204030204" pitchFamily="34" charset="0"/>
                <a:cs typeface="Arial" panose="020B0604020202020204" pitchFamily="34" charset="0"/>
              </a:rPr>
              <a:t>xample: num =10</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dirty="0">
                <a:effectLst/>
                <a:latin typeface="Arial" panose="020B0604020202020204" pitchFamily="34" charset="0"/>
                <a:ea typeface="Calibri" panose="020F0502020204030204" pitchFamily="34" charset="0"/>
                <a:cs typeface="Arial" panose="020B0604020202020204" pitchFamily="34" charset="0"/>
              </a:rPr>
              <a:t>result = “even” if num %2 == 0 else “odd”</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600" dirty="0">
                <a:effectLst/>
                <a:latin typeface="Arial" panose="020B0604020202020204" pitchFamily="34" charset="0"/>
                <a:ea typeface="Calibri" panose="020F0502020204030204" pitchFamily="34" charset="0"/>
                <a:cs typeface="Arial" panose="020B0604020202020204" pitchFamily="34" charset="0"/>
              </a:rPr>
              <a:t>print (result)</a:t>
            </a:r>
          </a:p>
          <a:p>
            <a:pPr marL="0" marR="0">
              <a:lnSpc>
                <a:spcPct val="107000"/>
              </a:lnSpc>
              <a:spcBef>
                <a:spcPts val="0"/>
              </a:spcBef>
              <a:spcAft>
                <a:spcPts val="800"/>
              </a:spcAft>
            </a:pPr>
            <a:r>
              <a:rPr lang="en-GB" sz="3600" dirty="0">
                <a:latin typeface="Arial" panose="020B0604020202020204" pitchFamily="34" charset="0"/>
                <a:ea typeface="Calibri" panose="020F0502020204030204" pitchFamily="34" charset="0"/>
                <a:cs typeface="Arial" panose="020B0604020202020204" pitchFamily="34" charset="0"/>
              </a:rPr>
              <a:t>Output = even</a:t>
            </a:r>
            <a:endParaRPr lang="en-US" sz="36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028279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776D-9413-5460-4A70-D78E181DB643}"/>
              </a:ext>
            </a:extLst>
          </p:cNvPr>
          <p:cNvSpPr>
            <a:spLocks noGrp="1"/>
          </p:cNvSpPr>
          <p:nvPr>
            <p:ph type="title"/>
          </p:nvPr>
        </p:nvSpPr>
        <p:spPr>
          <a:xfrm>
            <a:off x="0" y="1"/>
            <a:ext cx="12599988" cy="1019908"/>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LOOPS</a:t>
            </a:r>
            <a:endParaRPr lang="en-GB" sz="4000" dirty="0"/>
          </a:p>
        </p:txBody>
      </p:sp>
      <p:sp>
        <p:nvSpPr>
          <p:cNvPr id="3" name="Content Placeholder 2">
            <a:extLst>
              <a:ext uri="{FF2B5EF4-FFF2-40B4-BE49-F238E27FC236}">
                <a16:creationId xmlns:a16="http://schemas.microsoft.com/office/drawing/2014/main" id="{4454AC16-497A-3041-3A94-B3D78CE47CB2}"/>
              </a:ext>
            </a:extLst>
          </p:cNvPr>
          <p:cNvSpPr>
            <a:spLocks noGrp="1"/>
          </p:cNvSpPr>
          <p:nvPr>
            <p:ph idx="1"/>
          </p:nvPr>
        </p:nvSpPr>
        <p:spPr>
          <a:xfrm>
            <a:off x="0" y="1116623"/>
            <a:ext cx="12599988" cy="5827713"/>
          </a:xfrm>
        </p:spPr>
        <p:txBody>
          <a:bodyPr>
            <a:normAutofit fontScale="92500" lnSpcReduction="20000"/>
          </a:bodyPr>
          <a:lstStyle/>
          <a:p>
            <a:pPr marL="0" marR="0">
              <a:lnSpc>
                <a:spcPct val="107000"/>
              </a:lnSpc>
              <a:spcBef>
                <a:spcPts val="0"/>
              </a:spcBef>
              <a:spcAft>
                <a:spcPts val="800"/>
              </a:spcAft>
            </a:pPr>
            <a:r>
              <a:rPr lang="en-GB" sz="1900" b="1" dirty="0">
                <a:effectLst/>
                <a:latin typeface="Arial" panose="020B0604020202020204" pitchFamily="34" charset="0"/>
                <a:ea typeface="Calibri" panose="020F0502020204030204" pitchFamily="34" charset="0"/>
                <a:cs typeface="Arial" panose="020B0604020202020204" pitchFamily="34" charset="0"/>
              </a:rPr>
              <a:t>While loop</a:t>
            </a:r>
            <a:endParaRPr lang="en-US" sz="1900" b="1"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The while loop is used to repeatedly execute a block of code as long as a specified condition is true. The loop continues to execute the indented block of code under the while statement until the specified condition becomes false</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A loop increment statement must be specified in while loop to make the condition false, otherwise an infinite loop will be produced.</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The syntax is </a:t>
            </a: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while condition:</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	#Code to be executed as long as the condition is true</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example</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count = 0</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while count &lt; 5:</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	print(“count”, count)</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	count +=1</a:t>
            </a:r>
            <a:endParaRPr lang="en-US"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900" dirty="0">
                <a:effectLst/>
                <a:latin typeface="Arial" panose="020B0604020202020204" pitchFamily="34" charset="0"/>
                <a:ea typeface="Calibri" panose="020F0502020204030204" pitchFamily="34" charset="0"/>
                <a:cs typeface="Arial" panose="020B0604020202020204" pitchFamily="34" charset="0"/>
              </a:rPr>
              <a:t>print(“loop finished’)</a:t>
            </a:r>
          </a:p>
          <a:p>
            <a:pPr marL="0">
              <a:lnSpc>
                <a:spcPct val="107000"/>
              </a:lnSpc>
              <a:spcBef>
                <a:spcPts val="0"/>
              </a:spcBef>
              <a:spcAft>
                <a:spcPts val="800"/>
              </a:spcAft>
            </a:pPr>
            <a:r>
              <a:rPr lang="en-GB" sz="1900" dirty="0">
                <a:solidFill>
                  <a:srgbClr val="2D2F31"/>
                </a:solidFill>
                <a:effectLst/>
                <a:latin typeface="Arial" panose="020B0604020202020204" pitchFamily="34" charset="0"/>
                <a:ea typeface="Calibri" panose="020F0502020204030204" pitchFamily="34" charset="0"/>
                <a:cs typeface="Arial" panose="020B0604020202020204" pitchFamily="34" charset="0"/>
              </a:rPr>
              <a:t>A while loop repeatedly executes its code block as long as the specified condition remains true. It breaks out of the loop when the condition turns false.</a:t>
            </a:r>
          </a:p>
          <a:p>
            <a:pPr marL="0">
              <a:lnSpc>
                <a:spcPct val="107000"/>
              </a:lnSpc>
              <a:spcBef>
                <a:spcPts val="0"/>
              </a:spcBef>
              <a:spcAft>
                <a:spcPts val="800"/>
              </a:spcAft>
            </a:pPr>
            <a:r>
              <a:rPr lang="en-GB" sz="1800" dirty="0">
                <a:solidFill>
                  <a:srgbClr val="303141"/>
                </a:solidFill>
                <a:effectLst/>
                <a:latin typeface="Roboto" panose="02000000000000000000" pitchFamily="2" charset="0"/>
                <a:ea typeface="Calibri" panose="020F0502020204030204" pitchFamily="34" charset="0"/>
                <a:cs typeface="Times New Roman" panose="02020603050405020304" pitchFamily="18" charset="0"/>
              </a:rPr>
              <a:t>If the condition in a `while` loop is always true, it results in an infinite loop</a:t>
            </a:r>
            <a:endParaRPr lang="en-GB" sz="1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9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875705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703C-53BA-2AFA-95FB-BAEAF54C9CED}"/>
              </a:ext>
            </a:extLst>
          </p:cNvPr>
          <p:cNvSpPr>
            <a:spLocks noGrp="1"/>
          </p:cNvSpPr>
          <p:nvPr>
            <p:ph type="title"/>
          </p:nvPr>
        </p:nvSpPr>
        <p:spPr>
          <a:xfrm>
            <a:off x="0" y="1"/>
            <a:ext cx="12599988" cy="835268"/>
          </a:xfrm>
          <a:solidFill>
            <a:srgbClr val="FFFF00"/>
          </a:solidFill>
        </p:spPr>
        <p:txBody>
          <a:bodyPr/>
          <a:lstStyle/>
          <a:p>
            <a:r>
              <a:rPr lang="en-US" sz="4800" b="1" dirty="0">
                <a:solidFill>
                  <a:srgbClr val="00B050"/>
                </a:solidFill>
                <a:latin typeface="Arial" panose="020B0604020202020204" pitchFamily="34" charset="0"/>
                <a:cs typeface="Arial" panose="020B0604020202020204" pitchFamily="34" charset="0"/>
              </a:rPr>
              <a:t>PYTHON CONDITIONAL STATEMENT cont.</a:t>
            </a:r>
            <a:endParaRPr lang="en-GB" dirty="0"/>
          </a:p>
        </p:txBody>
      </p:sp>
      <p:graphicFrame>
        <p:nvGraphicFramePr>
          <p:cNvPr id="4" name="Content Placeholder 3">
            <a:extLst>
              <a:ext uri="{FF2B5EF4-FFF2-40B4-BE49-F238E27FC236}">
                <a16:creationId xmlns:a16="http://schemas.microsoft.com/office/drawing/2014/main" id="{E65A5747-DEB7-AEFE-E1FB-69C4CF03B11B}"/>
              </a:ext>
            </a:extLst>
          </p:cNvPr>
          <p:cNvGraphicFramePr>
            <a:graphicFrameLocks noGrp="1"/>
          </p:cNvGraphicFramePr>
          <p:nvPr>
            <p:ph idx="1"/>
            <p:extLst>
              <p:ext uri="{D42A27DB-BD31-4B8C-83A1-F6EECF244321}">
                <p14:modId xmlns:p14="http://schemas.microsoft.com/office/powerpoint/2010/main" val="4259573403"/>
              </p:ext>
            </p:extLst>
          </p:nvPr>
        </p:nvGraphicFramePr>
        <p:xfrm>
          <a:off x="0" y="835268"/>
          <a:ext cx="12599989" cy="6295290"/>
        </p:xfrm>
        <a:graphic>
          <a:graphicData uri="http://schemas.openxmlformats.org/drawingml/2006/table">
            <a:tbl>
              <a:tblPr firstRow="1" bandRow="1">
                <a:tableStyleId>{5C22544A-7EE6-4342-B048-85BDC9FD1C3A}</a:tableStyleId>
              </a:tblPr>
              <a:tblGrid>
                <a:gridCol w="1927077">
                  <a:extLst>
                    <a:ext uri="{9D8B030D-6E8A-4147-A177-3AD203B41FA5}">
                      <a16:colId xmlns:a16="http://schemas.microsoft.com/office/drawing/2014/main" val="3074496930"/>
                    </a:ext>
                  </a:extLst>
                </a:gridCol>
                <a:gridCol w="5336456">
                  <a:extLst>
                    <a:ext uri="{9D8B030D-6E8A-4147-A177-3AD203B41FA5}">
                      <a16:colId xmlns:a16="http://schemas.microsoft.com/office/drawing/2014/main" val="2614134302"/>
                    </a:ext>
                  </a:extLst>
                </a:gridCol>
                <a:gridCol w="5336456">
                  <a:extLst>
                    <a:ext uri="{9D8B030D-6E8A-4147-A177-3AD203B41FA5}">
                      <a16:colId xmlns:a16="http://schemas.microsoft.com/office/drawing/2014/main" val="1968887759"/>
                    </a:ext>
                  </a:extLst>
                </a:gridCol>
              </a:tblGrid>
              <a:tr h="477661">
                <a:tc>
                  <a:txBody>
                    <a:bodyPr/>
                    <a:lstStyle/>
                    <a:p>
                      <a:r>
                        <a:rPr lang="en-GB" dirty="0">
                          <a:solidFill>
                            <a:srgbClr val="00B050"/>
                          </a:solidFill>
                        </a:rPr>
                        <a:t>Feature</a:t>
                      </a:r>
                    </a:p>
                  </a:txBody>
                  <a:tcPr>
                    <a:noFill/>
                  </a:tcPr>
                </a:tc>
                <a:tc>
                  <a:txBody>
                    <a:bodyPr/>
                    <a:lstStyle/>
                    <a:p>
                      <a:r>
                        <a:rPr lang="en-GB" dirty="0">
                          <a:solidFill>
                            <a:srgbClr val="00B050"/>
                          </a:solidFill>
                        </a:rPr>
                        <a:t>if Statement</a:t>
                      </a:r>
                    </a:p>
                  </a:txBody>
                  <a:tcPr>
                    <a:noFill/>
                  </a:tcPr>
                </a:tc>
                <a:tc>
                  <a:txBody>
                    <a:bodyPr/>
                    <a:lstStyle/>
                    <a:p>
                      <a:r>
                        <a:rPr lang="en-GB" dirty="0">
                          <a:solidFill>
                            <a:srgbClr val="00B050"/>
                          </a:solidFill>
                        </a:rPr>
                        <a:t>while Loop</a:t>
                      </a:r>
                    </a:p>
                  </a:txBody>
                  <a:tcPr>
                    <a:noFill/>
                  </a:tcPr>
                </a:tc>
                <a:extLst>
                  <a:ext uri="{0D108BD9-81ED-4DB2-BD59-A6C34878D82A}">
                    <a16:rowId xmlns:a16="http://schemas.microsoft.com/office/drawing/2014/main" val="4203772312"/>
                  </a:ext>
                </a:extLst>
              </a:tr>
              <a:tr h="667496">
                <a:tc>
                  <a:txBody>
                    <a:bodyPr/>
                    <a:lstStyle/>
                    <a:p>
                      <a:r>
                        <a:rPr lang="en-GB" dirty="0"/>
                        <a:t>Purpose</a:t>
                      </a:r>
                    </a:p>
                  </a:txBody>
                  <a:tcPr>
                    <a:noFill/>
                  </a:tcPr>
                </a:tc>
                <a:tc>
                  <a:txBody>
                    <a:bodyPr/>
                    <a:lstStyle/>
                    <a:p>
                      <a:r>
                        <a:rPr lang="en-US" dirty="0"/>
                        <a:t>Executes a block of code only if the condition is True.</a:t>
                      </a:r>
                      <a:endParaRPr lang="en-GB" dirty="0"/>
                    </a:p>
                  </a:txBody>
                  <a:tcPr>
                    <a:noFill/>
                  </a:tcPr>
                </a:tc>
                <a:tc>
                  <a:txBody>
                    <a:bodyPr/>
                    <a:lstStyle/>
                    <a:p>
                      <a:r>
                        <a:rPr lang="en-US" dirty="0"/>
                        <a:t>Repeatedly executes a block of code as long as the condition is True.</a:t>
                      </a:r>
                      <a:endParaRPr lang="en-GB" dirty="0"/>
                    </a:p>
                  </a:txBody>
                  <a:tcPr>
                    <a:noFill/>
                  </a:tcPr>
                </a:tc>
                <a:extLst>
                  <a:ext uri="{0D108BD9-81ED-4DB2-BD59-A6C34878D82A}">
                    <a16:rowId xmlns:a16="http://schemas.microsoft.com/office/drawing/2014/main" val="4029750483"/>
                  </a:ext>
                </a:extLst>
              </a:tr>
              <a:tr h="667496">
                <a:tc>
                  <a:txBody>
                    <a:bodyPr/>
                    <a:lstStyle/>
                    <a:p>
                      <a:r>
                        <a:rPr lang="en-GB" dirty="0"/>
                        <a:t>Usage</a:t>
                      </a:r>
                    </a:p>
                  </a:txBody>
                  <a:tcPr>
                    <a:noFill/>
                  </a:tcPr>
                </a:tc>
                <a:tc>
                  <a:txBody>
                    <a:bodyPr/>
                    <a:lstStyle/>
                    <a:p>
                      <a:r>
                        <a:rPr lang="en-US" dirty="0"/>
                        <a:t>Used for decision-making or conditional execution.</a:t>
                      </a:r>
                      <a:endParaRPr lang="en-GB" dirty="0"/>
                    </a:p>
                  </a:txBody>
                  <a:tcPr>
                    <a:noFill/>
                  </a:tcPr>
                </a:tc>
                <a:tc>
                  <a:txBody>
                    <a:bodyPr/>
                    <a:lstStyle/>
                    <a:p>
                      <a:r>
                        <a:rPr lang="en-US" dirty="0"/>
                        <a:t>Used for repeating a block of code until a condition becomes False.</a:t>
                      </a:r>
                      <a:endParaRPr lang="en-GB" dirty="0"/>
                    </a:p>
                  </a:txBody>
                  <a:tcPr>
                    <a:noFill/>
                  </a:tcPr>
                </a:tc>
                <a:extLst>
                  <a:ext uri="{0D108BD9-81ED-4DB2-BD59-A6C34878D82A}">
                    <a16:rowId xmlns:a16="http://schemas.microsoft.com/office/drawing/2014/main" val="3872273624"/>
                  </a:ext>
                </a:extLst>
              </a:tr>
              <a:tr h="667496">
                <a:tc>
                  <a:txBody>
                    <a:bodyPr/>
                    <a:lstStyle/>
                    <a:p>
                      <a:r>
                        <a:rPr lang="en-GB" dirty="0"/>
                        <a:t>Execution</a:t>
                      </a:r>
                    </a:p>
                  </a:txBody>
                  <a:tcPr>
                    <a:noFill/>
                  </a:tcPr>
                </a:tc>
                <a:tc>
                  <a:txBody>
                    <a:bodyPr/>
                    <a:lstStyle/>
                    <a:p>
                      <a:r>
                        <a:rPr lang="en-US" dirty="0"/>
                        <a:t>Executes the block </a:t>
                      </a:r>
                      <a:r>
                        <a:rPr lang="en-US" b="1" dirty="0"/>
                        <a:t>once</a:t>
                      </a:r>
                      <a:r>
                        <a:rPr lang="en-US" dirty="0"/>
                        <a:t> (if the condition is True).</a:t>
                      </a:r>
                      <a:endParaRPr lang="en-GB" dirty="0"/>
                    </a:p>
                  </a:txBody>
                  <a:tcPr>
                    <a:noFill/>
                  </a:tcPr>
                </a:tc>
                <a:tc>
                  <a:txBody>
                    <a:bodyPr/>
                    <a:lstStyle/>
                    <a:p>
                      <a:r>
                        <a:rPr lang="en-US" dirty="0"/>
                        <a:t>Executes the block </a:t>
                      </a:r>
                      <a:r>
                        <a:rPr lang="en-US" b="1" dirty="0"/>
                        <a:t>multiple times</a:t>
                      </a:r>
                      <a:r>
                        <a:rPr lang="en-US" dirty="0"/>
                        <a:t> (until the condition becomes False).</a:t>
                      </a:r>
                      <a:endParaRPr lang="en-GB" dirty="0"/>
                    </a:p>
                  </a:txBody>
                  <a:tcPr>
                    <a:noFill/>
                  </a:tcPr>
                </a:tc>
                <a:extLst>
                  <a:ext uri="{0D108BD9-81ED-4DB2-BD59-A6C34878D82A}">
                    <a16:rowId xmlns:a16="http://schemas.microsoft.com/office/drawing/2014/main" val="907185338"/>
                  </a:ext>
                </a:extLst>
              </a:tr>
              <a:tr h="667496">
                <a:tc>
                  <a:txBody>
                    <a:bodyPr/>
                    <a:lstStyle/>
                    <a:p>
                      <a:r>
                        <a:rPr lang="en-GB" dirty="0"/>
                        <a:t>Condition Check</a:t>
                      </a:r>
                    </a:p>
                  </a:txBody>
                  <a:tcPr>
                    <a:noFill/>
                  </a:tcPr>
                </a:tc>
                <a:tc>
                  <a:txBody>
                    <a:bodyPr/>
                    <a:lstStyle/>
                    <a:p>
                      <a:r>
                        <a:rPr lang="en-US" dirty="0"/>
                        <a:t>Condition is evaluated </a:t>
                      </a:r>
                      <a:r>
                        <a:rPr lang="en-US" b="1" dirty="0"/>
                        <a:t>once</a:t>
                      </a:r>
                      <a:r>
                        <a:rPr lang="en-US" dirty="0"/>
                        <a:t> when the statement is encountered.</a:t>
                      </a:r>
                      <a:endParaRPr lang="en-GB" dirty="0"/>
                    </a:p>
                  </a:txBody>
                  <a:tcPr>
                    <a:noFill/>
                  </a:tcPr>
                </a:tc>
                <a:tc>
                  <a:txBody>
                    <a:bodyPr/>
                    <a:lstStyle/>
                    <a:p>
                      <a:r>
                        <a:rPr lang="en-US" dirty="0"/>
                        <a:t>Condition is evaluated </a:t>
                      </a:r>
                      <a:r>
                        <a:rPr lang="en-US" b="1" dirty="0"/>
                        <a:t>before each iteration</a:t>
                      </a:r>
                      <a:r>
                        <a:rPr lang="en-US" dirty="0"/>
                        <a:t> of the loop.</a:t>
                      </a:r>
                      <a:endParaRPr lang="en-GB" dirty="0"/>
                    </a:p>
                  </a:txBody>
                  <a:tcPr>
                    <a:noFill/>
                  </a:tcPr>
                </a:tc>
                <a:extLst>
                  <a:ext uri="{0D108BD9-81ED-4DB2-BD59-A6C34878D82A}">
                    <a16:rowId xmlns:a16="http://schemas.microsoft.com/office/drawing/2014/main" val="2291721992"/>
                  </a:ext>
                </a:extLst>
              </a:tr>
              <a:tr h="667496">
                <a:tc>
                  <a:txBody>
                    <a:bodyPr/>
                    <a:lstStyle/>
                    <a:p>
                      <a:r>
                        <a:rPr lang="en-GB" dirty="0"/>
                        <a:t>Looping Behaviour</a:t>
                      </a:r>
                    </a:p>
                  </a:txBody>
                  <a:tcPr>
                    <a:noFill/>
                  </a:tcPr>
                </a:tc>
                <a:tc>
                  <a:txBody>
                    <a:bodyPr/>
                    <a:lstStyle/>
                    <a:p>
                      <a:r>
                        <a:rPr lang="en-US" dirty="0"/>
                        <a:t>Does not inherently involve looping.</a:t>
                      </a:r>
                      <a:endParaRPr lang="en-GB" dirty="0"/>
                    </a:p>
                  </a:txBody>
                  <a:tcPr>
                    <a:noFill/>
                  </a:tcPr>
                </a:tc>
                <a:tc>
                  <a:txBody>
                    <a:bodyPr/>
                    <a:lstStyle/>
                    <a:p>
                      <a:r>
                        <a:rPr lang="en-US" dirty="0"/>
                        <a:t>Designed for looping (iterative execution).</a:t>
                      </a:r>
                      <a:endParaRPr lang="en-GB" dirty="0"/>
                    </a:p>
                  </a:txBody>
                  <a:tcPr>
                    <a:noFill/>
                  </a:tcPr>
                </a:tc>
                <a:extLst>
                  <a:ext uri="{0D108BD9-81ED-4DB2-BD59-A6C34878D82A}">
                    <a16:rowId xmlns:a16="http://schemas.microsoft.com/office/drawing/2014/main" val="2672651594"/>
                  </a:ext>
                </a:extLst>
              </a:tr>
              <a:tr h="477661">
                <a:tc>
                  <a:txBody>
                    <a:bodyPr/>
                    <a:lstStyle/>
                    <a:p>
                      <a:r>
                        <a:rPr lang="en-GB" dirty="0"/>
                        <a:t>Syntax Example</a:t>
                      </a:r>
                    </a:p>
                  </a:txBody>
                  <a:tcPr>
                    <a:noFill/>
                  </a:tcPr>
                </a:tc>
                <a:tc>
                  <a:txBody>
                    <a:bodyPr/>
                    <a:lstStyle/>
                    <a:p>
                      <a:r>
                        <a:rPr lang="fr-FR" dirty="0"/>
                        <a:t>if condition:\n # Code block\n</a:t>
                      </a:r>
                      <a:endParaRPr lang="en-GB" dirty="0"/>
                    </a:p>
                  </a:txBody>
                  <a:tcPr>
                    <a:noFill/>
                  </a:tcPr>
                </a:tc>
                <a:tc>
                  <a:txBody>
                    <a:bodyPr/>
                    <a:lstStyle/>
                    <a:p>
                      <a:r>
                        <a:rPr lang="en-GB" dirty="0"/>
                        <a:t>while condition:\n # Code block\n</a:t>
                      </a:r>
                    </a:p>
                  </a:txBody>
                  <a:tcPr>
                    <a:noFill/>
                  </a:tcPr>
                </a:tc>
                <a:extLst>
                  <a:ext uri="{0D108BD9-81ED-4DB2-BD59-A6C34878D82A}">
                    <a16:rowId xmlns:a16="http://schemas.microsoft.com/office/drawing/2014/main" val="1889584068"/>
                  </a:ext>
                </a:extLst>
              </a:tr>
              <a:tr h="667496">
                <a:tc>
                  <a:txBody>
                    <a:bodyPr/>
                    <a:lstStyle/>
                    <a:p>
                      <a:r>
                        <a:rPr lang="en-GB" dirty="0"/>
                        <a:t>Break and Continue</a:t>
                      </a:r>
                    </a:p>
                  </a:txBody>
                  <a:tcPr>
                    <a:noFill/>
                  </a:tcPr>
                </a:tc>
                <a:tc>
                  <a:txBody>
                    <a:bodyPr/>
                    <a:lstStyle/>
                    <a:p>
                      <a:r>
                        <a:rPr lang="en-US" dirty="0"/>
                        <a:t>Cannot use break or continue.</a:t>
                      </a:r>
                      <a:endParaRPr lang="en-GB" dirty="0"/>
                    </a:p>
                  </a:txBody>
                  <a:tcPr>
                    <a:noFill/>
                  </a:tcPr>
                </a:tc>
                <a:tc>
                  <a:txBody>
                    <a:bodyPr/>
                    <a:lstStyle/>
                    <a:p>
                      <a:r>
                        <a:rPr lang="en-US" dirty="0"/>
                        <a:t>Can use break to exit the loop and continue to skip to the next iteration.</a:t>
                      </a:r>
                      <a:endParaRPr lang="en-GB" dirty="0"/>
                    </a:p>
                  </a:txBody>
                  <a:tcPr>
                    <a:noFill/>
                  </a:tcPr>
                </a:tc>
                <a:extLst>
                  <a:ext uri="{0D108BD9-81ED-4DB2-BD59-A6C34878D82A}">
                    <a16:rowId xmlns:a16="http://schemas.microsoft.com/office/drawing/2014/main" val="501278659"/>
                  </a:ext>
                </a:extLst>
              </a:tr>
              <a:tr h="667496">
                <a:tc>
                  <a:txBody>
                    <a:bodyPr/>
                    <a:lstStyle/>
                    <a:p>
                      <a:r>
                        <a:rPr lang="en-GB" dirty="0"/>
                        <a:t>Control</a:t>
                      </a:r>
                    </a:p>
                  </a:txBody>
                  <a:tcPr>
                    <a:noFill/>
                  </a:tcPr>
                </a:tc>
                <a:tc>
                  <a:txBody>
                    <a:bodyPr/>
                    <a:lstStyle/>
                    <a:p>
                      <a:r>
                        <a:rPr lang="en-US" dirty="0"/>
                        <a:t>Controls execution based on a </a:t>
                      </a:r>
                      <a:r>
                        <a:rPr lang="en-US" b="1" dirty="0"/>
                        <a:t>single decision point</a:t>
                      </a:r>
                      <a:r>
                        <a:rPr lang="en-US" dirty="0"/>
                        <a:t>.</a:t>
                      </a:r>
                      <a:endParaRPr lang="en-GB" dirty="0"/>
                    </a:p>
                  </a:txBody>
                  <a:tcPr>
                    <a:noFill/>
                  </a:tcPr>
                </a:tc>
                <a:tc>
                  <a:txBody>
                    <a:bodyPr/>
                    <a:lstStyle/>
                    <a:p>
                      <a:r>
                        <a:rPr lang="en-US" dirty="0"/>
                        <a:t>Controls execution based on a </a:t>
                      </a:r>
                      <a:r>
                        <a:rPr lang="en-US" b="1" dirty="0"/>
                        <a:t>repeated condition</a:t>
                      </a:r>
                      <a:r>
                        <a:rPr lang="en-US" dirty="0"/>
                        <a:t>.</a:t>
                      </a:r>
                      <a:endParaRPr lang="en-GB" dirty="0"/>
                    </a:p>
                  </a:txBody>
                  <a:tcPr>
                    <a:noFill/>
                  </a:tcPr>
                </a:tc>
                <a:extLst>
                  <a:ext uri="{0D108BD9-81ED-4DB2-BD59-A6C34878D82A}">
                    <a16:rowId xmlns:a16="http://schemas.microsoft.com/office/drawing/2014/main" val="2875479074"/>
                  </a:ext>
                </a:extLst>
              </a:tr>
              <a:tr h="667496">
                <a:tc>
                  <a:txBody>
                    <a:bodyPr/>
                    <a:lstStyle/>
                    <a:p>
                      <a:r>
                        <a:rPr lang="en-GB" dirty="0"/>
                        <a:t>Termination</a:t>
                      </a:r>
                    </a:p>
                  </a:txBody>
                  <a:tcPr>
                    <a:noFill/>
                  </a:tcPr>
                </a:tc>
                <a:tc>
                  <a:txBody>
                    <a:bodyPr/>
                    <a:lstStyle/>
                    <a:p>
                      <a:r>
                        <a:rPr lang="en-US" dirty="0"/>
                        <a:t>Terminates after executing the block once (if condition is true).</a:t>
                      </a:r>
                      <a:endParaRPr lang="en-GB" dirty="0"/>
                    </a:p>
                  </a:txBody>
                  <a:tcPr>
                    <a:noFill/>
                  </a:tcPr>
                </a:tc>
                <a:tc>
                  <a:txBody>
                    <a:bodyPr/>
                    <a:lstStyle/>
                    <a:p>
                      <a:r>
                        <a:rPr lang="en-US" dirty="0"/>
                        <a:t>May result in an </a:t>
                      </a:r>
                      <a:r>
                        <a:rPr lang="en-US" b="1" dirty="0"/>
                        <a:t>infinite loop</a:t>
                      </a:r>
                      <a:r>
                        <a:rPr lang="en-US" dirty="0"/>
                        <a:t> if the condition never becomes False.</a:t>
                      </a:r>
                      <a:endParaRPr lang="en-GB" dirty="0"/>
                    </a:p>
                  </a:txBody>
                  <a:tcPr>
                    <a:noFill/>
                  </a:tcPr>
                </a:tc>
                <a:extLst>
                  <a:ext uri="{0D108BD9-81ED-4DB2-BD59-A6C34878D82A}">
                    <a16:rowId xmlns:a16="http://schemas.microsoft.com/office/drawing/2014/main" val="493762447"/>
                  </a:ext>
                </a:extLst>
              </a:tr>
            </a:tbl>
          </a:graphicData>
        </a:graphic>
      </p:graphicFrame>
    </p:spTree>
    <p:extLst>
      <p:ext uri="{BB962C8B-B14F-4D97-AF65-F5344CB8AC3E}">
        <p14:creationId xmlns:p14="http://schemas.microsoft.com/office/powerpoint/2010/main" val="3664023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6C76-AB87-7D73-04E1-BEA7C98C9F43}"/>
              </a:ext>
            </a:extLst>
          </p:cNvPr>
          <p:cNvSpPr>
            <a:spLocks noGrp="1"/>
          </p:cNvSpPr>
          <p:nvPr>
            <p:ph type="title"/>
          </p:nvPr>
        </p:nvSpPr>
        <p:spPr>
          <a:xfrm>
            <a:off x="0" y="0"/>
            <a:ext cx="12599988" cy="1169377"/>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LOOPS cont.</a:t>
            </a:r>
            <a:endParaRPr lang="en-GB" sz="4000" dirty="0"/>
          </a:p>
        </p:txBody>
      </p:sp>
      <p:sp>
        <p:nvSpPr>
          <p:cNvPr id="3" name="Content Placeholder 2">
            <a:extLst>
              <a:ext uri="{FF2B5EF4-FFF2-40B4-BE49-F238E27FC236}">
                <a16:creationId xmlns:a16="http://schemas.microsoft.com/office/drawing/2014/main" id="{7550CDD9-D3E5-63C2-4402-0E4F52726F8F}"/>
              </a:ext>
            </a:extLst>
          </p:cNvPr>
          <p:cNvSpPr>
            <a:spLocks noGrp="1"/>
          </p:cNvSpPr>
          <p:nvPr>
            <p:ph idx="1"/>
          </p:nvPr>
        </p:nvSpPr>
        <p:spPr>
          <a:xfrm>
            <a:off x="0" y="1274885"/>
            <a:ext cx="12599988" cy="5924428"/>
          </a:xfrm>
        </p:spPr>
        <p:txBody>
          <a:bodyPr>
            <a:normAutofit fontScale="85000" lnSpcReduction="20000"/>
          </a:bodyPr>
          <a:lstStyle/>
          <a:p>
            <a:pPr marL="0">
              <a:lnSpc>
                <a:spcPct val="107000"/>
              </a:lnSpc>
              <a:spcBef>
                <a:spcPts val="0"/>
              </a:spcBef>
              <a:spcAft>
                <a:spcPts val="800"/>
              </a:spcAft>
            </a:pPr>
            <a:r>
              <a:rPr lang="en-GB" sz="2200" b="1" dirty="0">
                <a:effectLst/>
                <a:latin typeface="Arial" panose="020B0604020202020204" pitchFamily="34" charset="0"/>
                <a:ea typeface="Calibri" panose="020F0502020204030204" pitchFamily="34" charset="0"/>
                <a:cs typeface="Arial" panose="020B0604020202020204" pitchFamily="34" charset="0"/>
              </a:rPr>
              <a:t>For loop: </a:t>
            </a:r>
            <a:r>
              <a:rPr lang="en-GB" sz="2200" dirty="0">
                <a:effectLst/>
                <a:latin typeface="Arial" panose="020B0604020202020204" pitchFamily="34" charset="0"/>
                <a:ea typeface="Calibri" panose="020F0502020204030204" pitchFamily="34" charset="0"/>
                <a:cs typeface="Arial" panose="020B0604020202020204" pitchFamily="34" charset="0"/>
              </a:rPr>
              <a:t>A for loop is used to execute a block of code repeatedly, typically with a known number of iterations. </a:t>
            </a:r>
          </a:p>
          <a:p>
            <a:pPr marL="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 </a:t>
            </a:r>
            <a:r>
              <a:rPr lang="en-GB" sz="2400" kern="100" dirty="0">
                <a:solidFill>
                  <a:srgbClr val="303141"/>
                </a:solidFill>
                <a:effectLst/>
                <a:latin typeface="Arial" panose="020B0604020202020204" pitchFamily="34" charset="0"/>
                <a:ea typeface="Calibri" panose="020F0502020204030204" pitchFamily="34" charset="0"/>
                <a:cs typeface="Arial" panose="020B0604020202020204" pitchFamily="34" charset="0"/>
              </a:rPr>
              <a:t>A `for` loop is also used to iterate over a sequence of elements.</a:t>
            </a:r>
            <a:endParaRPr lang="en-GB" sz="2400" b="1"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loop is used to iterate over a sequence (such as list, tuple, string, set or range) or any other iterable object and it executes its block of code for each element in the sequence.</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loop provides a concise way to iterate over sequences or iterable objects.</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The syntax of a for loop is </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variable in iterable:</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571500" lvl="2" indent="0">
              <a:lnSpc>
                <a:spcPct val="107000"/>
              </a:lnSpc>
              <a:spcBef>
                <a:spcPts val="0"/>
              </a:spcBef>
              <a:spcAft>
                <a:spcPts val="800"/>
              </a:spcAft>
              <a:buNone/>
            </a:pPr>
            <a:r>
              <a:rPr lang="en-GB" sz="2200" dirty="0">
                <a:effectLst/>
                <a:latin typeface="Arial" panose="020B0604020202020204" pitchFamily="34" charset="0"/>
                <a:ea typeface="Calibri" panose="020F0502020204030204" pitchFamily="34" charset="0"/>
                <a:cs typeface="Arial" panose="020B0604020202020204" pitchFamily="34" charset="0"/>
              </a:rPr>
              <a:t>#Code to be executed for each iteration</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example 1</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fruits = [“apple’, ‘banana”, ‘cherry’]</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fruit in fruits:</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	print(fruit, fruit[0])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Output:</a:t>
            </a: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Apple a</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Banana b</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Cherry c</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087984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C82D-A90B-ECBC-4A8D-E80699741B69}"/>
              </a:ext>
            </a:extLst>
          </p:cNvPr>
          <p:cNvSpPr>
            <a:spLocks noGrp="1"/>
          </p:cNvSpPr>
          <p:nvPr>
            <p:ph type="title"/>
          </p:nvPr>
        </p:nvSpPr>
        <p:spPr>
          <a:xfrm>
            <a:off x="0" y="0"/>
            <a:ext cx="12599988" cy="1230923"/>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PYTHON LOOPS cont.</a:t>
            </a:r>
            <a:endParaRPr lang="en-GB" sz="4000" dirty="0"/>
          </a:p>
        </p:txBody>
      </p:sp>
      <p:sp>
        <p:nvSpPr>
          <p:cNvPr id="3" name="Content Placeholder 2">
            <a:extLst>
              <a:ext uri="{FF2B5EF4-FFF2-40B4-BE49-F238E27FC236}">
                <a16:creationId xmlns:a16="http://schemas.microsoft.com/office/drawing/2014/main" id="{EE5FABCD-9D5F-2F31-856F-6B645EB683B3}"/>
              </a:ext>
            </a:extLst>
          </p:cNvPr>
          <p:cNvSpPr>
            <a:spLocks noGrp="1"/>
          </p:cNvSpPr>
          <p:nvPr>
            <p:ph idx="1"/>
          </p:nvPr>
        </p:nvSpPr>
        <p:spPr>
          <a:xfrm>
            <a:off x="866249" y="1230923"/>
            <a:ext cx="10867490" cy="5585093"/>
          </a:xfrm>
        </p:spPr>
        <p:txBody>
          <a:bodyPr>
            <a:normAutofit fontScale="92500" lnSpcReduction="20000"/>
          </a:bodyPr>
          <a:lstStyle/>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example 2</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fruits = [“apple’, ‘banana”, ‘cherry’]</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index, fruit in enumerate (fruits):</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	print (index, fruit)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Output: </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0 apple</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1 banana</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2 cherry</a:t>
            </a:r>
          </a:p>
          <a:p>
            <a:pPr marL="0" marR="0">
              <a:lnSpc>
                <a:spcPct val="107000"/>
              </a:lnSpc>
              <a:spcBef>
                <a:spcPts val="0"/>
              </a:spcBef>
              <a:spcAft>
                <a:spcPts val="800"/>
              </a:spcAft>
            </a:pPr>
            <a:r>
              <a:rPr lang="en-GB" sz="2200" dirty="0">
                <a:latin typeface="Arial" panose="020B0604020202020204" pitchFamily="34" charset="0"/>
                <a:ea typeface="Calibri" panose="020F0502020204030204" pitchFamily="34" charset="0"/>
                <a:cs typeface="Arial" panose="020B0604020202020204" pitchFamily="34" charset="0"/>
              </a:rPr>
              <a:t>Example 3: list1 = [1,2,3,4,5]</a:t>
            </a:r>
          </a:p>
          <a:p>
            <a:pPr marL="0" marR="0">
              <a:lnSpc>
                <a:spcPct val="107000"/>
              </a:lnSpc>
              <a:spcBef>
                <a:spcPts val="0"/>
              </a:spcBef>
              <a:spcAft>
                <a:spcPts val="800"/>
              </a:spcAft>
            </a:pPr>
            <a:r>
              <a:rPr lang="en-GB" sz="2200" dirty="0">
                <a:latin typeface="Arial" panose="020B0604020202020204" pitchFamily="34" charset="0"/>
                <a:ea typeface="Calibri" panose="020F0502020204030204" pitchFamily="34" charset="0"/>
                <a:cs typeface="Arial" panose="020B0604020202020204" pitchFamily="34" charset="0"/>
              </a:rPr>
              <a:t>sum = 0</a:t>
            </a:r>
          </a:p>
          <a:p>
            <a:pPr marL="0" marR="0">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for num in list1:</a:t>
            </a:r>
          </a:p>
          <a:p>
            <a:pPr marL="800100" lvl="2">
              <a:lnSpc>
                <a:spcPct val="107000"/>
              </a:lnSpc>
              <a:spcBef>
                <a:spcPts val="0"/>
              </a:spcBef>
              <a:spcAft>
                <a:spcPts val="800"/>
              </a:spcAft>
            </a:pPr>
            <a:r>
              <a:rPr lang="en-GB" sz="2200" dirty="0">
                <a:latin typeface="Arial" panose="020B0604020202020204" pitchFamily="34" charset="0"/>
                <a:ea typeface="Calibri" panose="020F0502020204030204" pitchFamily="34" charset="0"/>
                <a:cs typeface="Arial" panose="020B0604020202020204" pitchFamily="34" charset="0"/>
              </a:rPr>
              <a:t>sum+=num</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marL="400050" lvl="1">
              <a:lnSpc>
                <a:spcPct val="107000"/>
              </a:lnSpc>
              <a:spcBef>
                <a:spcPts val="0"/>
              </a:spcBef>
              <a:spcAft>
                <a:spcPts val="800"/>
              </a:spcAft>
            </a:pPr>
            <a:r>
              <a:rPr lang="en-GB" sz="2200" dirty="0">
                <a:effectLst/>
                <a:latin typeface="Arial" panose="020B0604020202020204" pitchFamily="34" charset="0"/>
                <a:ea typeface="Calibri" panose="020F0502020204030204" pitchFamily="34" charset="0"/>
                <a:cs typeface="Arial" panose="020B0604020202020204" pitchFamily="34" charset="0"/>
              </a:rPr>
              <a:t>print(sum)</a:t>
            </a:r>
          </a:p>
          <a:p>
            <a:pPr marL="400050" lvl="1">
              <a:lnSpc>
                <a:spcPct val="107000"/>
              </a:lnSpc>
              <a:spcBef>
                <a:spcPts val="0"/>
              </a:spcBef>
              <a:spcAft>
                <a:spcPts val="800"/>
              </a:spcAft>
            </a:pPr>
            <a:r>
              <a:rPr lang="en-GB" sz="2200" dirty="0">
                <a:latin typeface="Arial" panose="020B0604020202020204" pitchFamily="34" charset="0"/>
                <a:ea typeface="Calibri" panose="020F0502020204030204" pitchFamily="34" charset="0"/>
                <a:cs typeface="Arial" panose="020B0604020202020204" pitchFamily="34" charset="0"/>
              </a:rPr>
              <a:t>Output = 15</a:t>
            </a:r>
            <a:endParaRPr lang="en-GB"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GB"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969459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D255-F6AD-0084-73A2-EA88D164CE9E}"/>
              </a:ext>
            </a:extLst>
          </p:cNvPr>
          <p:cNvSpPr>
            <a:spLocks noGrp="1"/>
          </p:cNvSpPr>
          <p:nvPr>
            <p:ph type="title"/>
          </p:nvPr>
        </p:nvSpPr>
        <p:spPr>
          <a:xfrm>
            <a:off x="0" y="0"/>
            <a:ext cx="12599988" cy="1421296"/>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NESTED FOR LOOP</a:t>
            </a:r>
          </a:p>
        </p:txBody>
      </p:sp>
      <p:sp>
        <p:nvSpPr>
          <p:cNvPr id="3" name="Content Placeholder 2">
            <a:extLst>
              <a:ext uri="{FF2B5EF4-FFF2-40B4-BE49-F238E27FC236}">
                <a16:creationId xmlns:a16="http://schemas.microsoft.com/office/drawing/2014/main" id="{4116F30B-73E7-97CD-29BB-30836A9D80C3}"/>
              </a:ext>
            </a:extLst>
          </p:cNvPr>
          <p:cNvSpPr>
            <a:spLocks noGrp="1"/>
          </p:cNvSpPr>
          <p:nvPr>
            <p:ph idx="1"/>
          </p:nvPr>
        </p:nvSpPr>
        <p:spPr>
          <a:xfrm>
            <a:off x="866249" y="1679713"/>
            <a:ext cx="10867490" cy="5227983"/>
          </a:xfrm>
        </p:spPr>
        <p:txBody>
          <a:bodyPr>
            <a:normAutofit/>
          </a:bodyPr>
          <a:lstStyle/>
          <a:p>
            <a:r>
              <a:rPr lang="en-US" sz="2000" dirty="0">
                <a:latin typeface="Arial" panose="020B0604020202020204" pitchFamily="34" charset="0"/>
                <a:cs typeface="Arial" panose="020B0604020202020204" pitchFamily="34" charset="0"/>
              </a:rPr>
              <a:t>Loop within another loop is a nested loop.</a:t>
            </a:r>
          </a:p>
          <a:p>
            <a:r>
              <a:rPr lang="en-US" sz="2000" dirty="0">
                <a:latin typeface="Arial" panose="020B0604020202020204" pitchFamily="34" charset="0"/>
                <a:cs typeface="Arial" panose="020B0604020202020204" pitchFamily="34" charset="0"/>
              </a:rPr>
              <a:t>The inner loop will always complete before the outer loop</a:t>
            </a:r>
          </a:p>
          <a:p>
            <a:r>
              <a:rPr lang="en-US" sz="2000" b="0" i="0" dirty="0">
                <a:effectLst/>
                <a:latin typeface="Arial" panose="020B0604020202020204" pitchFamily="34" charset="0"/>
                <a:cs typeface="Arial" panose="020B0604020202020204" pitchFamily="34" charset="0"/>
              </a:rPr>
              <a:t>For each iteration of the outer loop, the iterator in the inner loop will complete its iterations for the given range, after which the outer loop can move to the next iteration</a:t>
            </a:r>
          </a:p>
          <a:p>
            <a:r>
              <a:rPr lang="en-US" sz="2000" dirty="0">
                <a:latin typeface="Arial" panose="020B0604020202020204" pitchFamily="34" charset="0"/>
                <a:cs typeface="Arial" panose="020B0604020202020204" pitchFamily="34" charset="0"/>
              </a:rPr>
              <a:t>Example 1</a:t>
            </a:r>
          </a:p>
          <a:p>
            <a:r>
              <a:rPr lang="en-US" sz="2000" dirty="0">
                <a:latin typeface="Arial" panose="020B0604020202020204" pitchFamily="34" charset="0"/>
                <a:cs typeface="Arial" panose="020B0604020202020204" pitchFamily="34" charset="0"/>
              </a:rPr>
              <a:t>n= 50</a:t>
            </a:r>
          </a:p>
          <a:p>
            <a:r>
              <a:rPr lang="en-US" sz="2000" dirty="0">
                <a:latin typeface="Arial" panose="020B0604020202020204" pitchFamily="34" charset="0"/>
                <a:cs typeface="Arial" panose="020B0604020202020204" pitchFamily="34" charset="0"/>
              </a:rPr>
              <a:t>num_list = [10, 25, 4, 23, 6, 18, 27, 47]</a:t>
            </a:r>
          </a:p>
          <a:p>
            <a:r>
              <a:rPr lang="en-US" sz="2000" dirty="0">
                <a:latin typeface="Arial" panose="020B0604020202020204" pitchFamily="34" charset="0"/>
                <a:cs typeface="Arial" panose="020B0604020202020204" pitchFamily="34" charset="0"/>
              </a:rPr>
              <a:t>for n1 in num_list:</a:t>
            </a:r>
          </a:p>
          <a:p>
            <a:pPr lvl="1"/>
            <a:r>
              <a:rPr lang="en-US" sz="2000" dirty="0">
                <a:latin typeface="Arial" panose="020B0604020202020204" pitchFamily="34" charset="0"/>
                <a:cs typeface="Arial" panose="020B0604020202020204" pitchFamily="34" charset="0"/>
              </a:rPr>
              <a:t>for n2 in num_list:</a:t>
            </a:r>
          </a:p>
          <a:p>
            <a:pPr lvl="2"/>
            <a:r>
              <a:rPr lang="en-US" sz="2000" dirty="0">
                <a:latin typeface="Arial" panose="020B0604020202020204" pitchFamily="34" charset="0"/>
                <a:cs typeface="Arial" panose="020B0604020202020204" pitchFamily="34" charset="0"/>
              </a:rPr>
              <a:t>if(n1 !=n2):</a:t>
            </a:r>
          </a:p>
          <a:p>
            <a:pPr lvl="3"/>
            <a:r>
              <a:rPr lang="en-US" sz="2000" dirty="0">
                <a:latin typeface="Arial" panose="020B0604020202020204" pitchFamily="34" charset="0"/>
                <a:cs typeface="Arial" panose="020B0604020202020204" pitchFamily="34" charset="0"/>
              </a:rPr>
              <a:t>if(n1+n2 ==n): </a:t>
            </a:r>
          </a:p>
          <a:p>
            <a:pPr lvl="4"/>
            <a:r>
              <a:rPr lang="en-US" sz="2000" dirty="0">
                <a:latin typeface="Arial" panose="020B0604020202020204" pitchFamily="34" charset="0"/>
                <a:cs typeface="Arial" panose="020B0604020202020204" pitchFamily="34" charset="0"/>
              </a:rPr>
              <a:t>print(n1, n2)</a:t>
            </a:r>
          </a:p>
          <a:p>
            <a:r>
              <a:rPr lang="en-US" sz="2000" dirty="0">
                <a:latin typeface="Arial" panose="020B0604020202020204" pitchFamily="34" charset="0"/>
                <a:cs typeface="Arial" panose="020B0604020202020204" pitchFamily="34" charset="0"/>
              </a:rPr>
              <a:t>Output = 23 27</a:t>
            </a:r>
          </a:p>
        </p:txBody>
      </p:sp>
    </p:spTree>
    <p:extLst>
      <p:ext uri="{BB962C8B-B14F-4D97-AF65-F5344CB8AC3E}">
        <p14:creationId xmlns:p14="http://schemas.microsoft.com/office/powerpoint/2010/main" val="3249605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D255-F6AD-0084-73A2-EA88D164CE9E}"/>
              </a:ext>
            </a:extLst>
          </p:cNvPr>
          <p:cNvSpPr>
            <a:spLocks noGrp="1"/>
          </p:cNvSpPr>
          <p:nvPr>
            <p:ph type="title"/>
          </p:nvPr>
        </p:nvSpPr>
        <p:spPr>
          <a:xfrm>
            <a:off x="0" y="0"/>
            <a:ext cx="12599988" cy="1421296"/>
          </a:xfrm>
          <a:solidFill>
            <a:srgbClr val="FFFF00"/>
          </a:solidFill>
        </p:spPr>
        <p:txBody>
          <a:bodyPr>
            <a:normAutofit/>
          </a:bodyPr>
          <a:lstStyle/>
          <a:p>
            <a:pPr algn="ctr">
              <a:lnSpc>
                <a:spcPct val="107000"/>
              </a:lnSpc>
              <a:spcAft>
                <a:spcPts val="800"/>
              </a:spcAft>
            </a:pPr>
            <a:r>
              <a:rPr lang="en-GB"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CONDITIONAL STATEMENT (if, elif, else) VS LOOPING STATEMENT (while, for)</a:t>
            </a:r>
          </a:p>
        </p:txBody>
      </p:sp>
      <p:graphicFrame>
        <p:nvGraphicFramePr>
          <p:cNvPr id="5" name="Content Placeholder 4">
            <a:extLst>
              <a:ext uri="{FF2B5EF4-FFF2-40B4-BE49-F238E27FC236}">
                <a16:creationId xmlns:a16="http://schemas.microsoft.com/office/drawing/2014/main" id="{F2CF74FC-06E4-6B04-E684-D5298353C398}"/>
              </a:ext>
            </a:extLst>
          </p:cNvPr>
          <p:cNvGraphicFramePr>
            <a:graphicFrameLocks noGrp="1"/>
          </p:cNvGraphicFramePr>
          <p:nvPr>
            <p:ph idx="1"/>
            <p:extLst>
              <p:ext uri="{D42A27DB-BD31-4B8C-83A1-F6EECF244321}">
                <p14:modId xmlns:p14="http://schemas.microsoft.com/office/powerpoint/2010/main" val="2145471326"/>
              </p:ext>
            </p:extLst>
          </p:nvPr>
        </p:nvGraphicFramePr>
        <p:xfrm>
          <a:off x="0" y="1421297"/>
          <a:ext cx="12599986" cy="5778017"/>
        </p:xfrm>
        <a:graphic>
          <a:graphicData uri="http://schemas.openxmlformats.org/drawingml/2006/table">
            <a:tbl>
              <a:tblPr firstRow="1" firstCol="1" bandRow="1">
                <a:tableStyleId>{5C22544A-7EE6-4342-B048-85BDC9FD1C3A}</a:tableStyleId>
              </a:tblPr>
              <a:tblGrid>
                <a:gridCol w="4199529">
                  <a:extLst>
                    <a:ext uri="{9D8B030D-6E8A-4147-A177-3AD203B41FA5}">
                      <a16:colId xmlns:a16="http://schemas.microsoft.com/office/drawing/2014/main" val="933180260"/>
                    </a:ext>
                  </a:extLst>
                </a:gridCol>
                <a:gridCol w="4199529">
                  <a:extLst>
                    <a:ext uri="{9D8B030D-6E8A-4147-A177-3AD203B41FA5}">
                      <a16:colId xmlns:a16="http://schemas.microsoft.com/office/drawing/2014/main" val="4219446707"/>
                    </a:ext>
                  </a:extLst>
                </a:gridCol>
                <a:gridCol w="4200928">
                  <a:extLst>
                    <a:ext uri="{9D8B030D-6E8A-4147-A177-3AD203B41FA5}">
                      <a16:colId xmlns:a16="http://schemas.microsoft.com/office/drawing/2014/main" val="553561805"/>
                    </a:ext>
                  </a:extLst>
                </a:gridCol>
              </a:tblGrid>
              <a:tr h="524017">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Feature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Conditional Statements (if)</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tabLst>
                          <a:tab pos="291465" algn="l"/>
                        </a:tabLst>
                      </a:pPr>
                      <a:r>
                        <a:rPr lang="en-GB" sz="2000" kern="100" dirty="0">
                          <a:solidFill>
                            <a:srgbClr val="00B050"/>
                          </a:solidFill>
                          <a:effectLst/>
                          <a:latin typeface="Arial" panose="020B0604020202020204" pitchFamily="34" charset="0"/>
                          <a:cs typeface="Arial" panose="020B0604020202020204" pitchFamily="34" charset="0"/>
                        </a:rPr>
                        <a:t>	Loops (while)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603269508"/>
                  </a:ext>
                </a:extLst>
              </a:tr>
              <a:tr h="524017">
                <a:tc>
                  <a:txBody>
                    <a:bodyPr/>
                    <a:lstStyle/>
                    <a:p>
                      <a:pPr indent="457200"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Primary function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Decision-making</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Looping (repetition)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736990376"/>
                  </a:ext>
                </a:extLst>
              </a:tr>
              <a:tr h="1074945">
                <a:tc>
                  <a:txBody>
                    <a:bodyPr/>
                    <a:lstStyle/>
                    <a:p>
                      <a:pPr indent="457200"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Explanation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if checks the condition once and executes the block if True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while checks the condition repeatedly until it becomes False.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1460058726"/>
                  </a:ext>
                </a:extLst>
              </a:tr>
              <a:tr h="1074945">
                <a:tc>
                  <a:txBody>
                    <a:bodyPr/>
                    <a:lstStyle/>
                    <a:p>
                      <a:pPr indent="457200"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Purpose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Makes a decision (runs code once if condition is True)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Repeats execution of blocks of code as long as a condition is True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647148551"/>
                  </a:ext>
                </a:extLst>
              </a:tr>
              <a:tr h="1066752">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Execution Frequency</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Executes only once if condition is True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Executes repeatedly, until the condition becomes False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476213795"/>
                  </a:ext>
                </a:extLst>
              </a:tr>
              <a:tr h="524017">
                <a:tc>
                  <a:txBody>
                    <a:bodyPr/>
                    <a:lstStyle/>
                    <a:p>
                      <a:pPr algn="ctr">
                        <a:lnSpc>
                          <a:spcPct val="107000"/>
                        </a:lnSpc>
                        <a:spcAft>
                          <a:spcPts val="800"/>
                        </a:spcAft>
                        <a:tabLst>
                          <a:tab pos="342265" algn="l"/>
                        </a:tabLst>
                      </a:pPr>
                      <a:r>
                        <a:rPr lang="en-GB" sz="2000" kern="100" dirty="0">
                          <a:solidFill>
                            <a:srgbClr val="00B050"/>
                          </a:solidFill>
                          <a:effectLst/>
                          <a:latin typeface="Arial" panose="020B0604020202020204" pitchFamily="34" charset="0"/>
                          <a:cs typeface="Arial" panose="020B0604020202020204" pitchFamily="34" charset="0"/>
                        </a:rPr>
                        <a:t>	Requires Condition?</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yes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Yes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840588536"/>
                  </a:ext>
                </a:extLst>
              </a:tr>
              <a:tr h="989324">
                <a:tc>
                  <a:txBody>
                    <a:bodyPr/>
                    <a:lstStyle/>
                    <a:p>
                      <a:pPr algn="ctr">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Has Loop Control?</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No</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ctr">
                        <a:lnSpc>
                          <a:spcPct val="107000"/>
                        </a:lnSpc>
                        <a:spcAft>
                          <a:spcPts val="800"/>
                        </a:spcAft>
                      </a:pPr>
                      <a:r>
                        <a:rPr lang="en-GB" sz="2000" kern="100" dirty="0">
                          <a:effectLst/>
                          <a:latin typeface="Arial" panose="020B0604020202020204" pitchFamily="34" charset="0"/>
                          <a:cs typeface="Arial" panose="020B0604020202020204" pitchFamily="34" charset="0"/>
                        </a:rPr>
                        <a:t>Yes (condition checked after every iteration)</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822523284"/>
                  </a:ext>
                </a:extLst>
              </a:tr>
            </a:tbl>
          </a:graphicData>
        </a:graphic>
      </p:graphicFrame>
    </p:spTree>
    <p:extLst>
      <p:ext uri="{BB962C8B-B14F-4D97-AF65-F5344CB8AC3E}">
        <p14:creationId xmlns:p14="http://schemas.microsoft.com/office/powerpoint/2010/main" val="3518893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D255-F6AD-0084-73A2-EA88D164CE9E}"/>
              </a:ext>
            </a:extLst>
          </p:cNvPr>
          <p:cNvSpPr>
            <a:spLocks noGrp="1"/>
          </p:cNvSpPr>
          <p:nvPr>
            <p:ph type="title"/>
          </p:nvPr>
        </p:nvSpPr>
        <p:spPr>
          <a:xfrm>
            <a:off x="0" y="0"/>
            <a:ext cx="12599988" cy="1421296"/>
          </a:xfrm>
          <a:solidFill>
            <a:srgbClr val="FFFF00"/>
          </a:solidFill>
        </p:spPr>
        <p:txBody>
          <a:bodyPr>
            <a:normAutofit/>
          </a:bodyPr>
          <a:lstStyle/>
          <a:p>
            <a:pPr algn="ctr">
              <a:lnSpc>
                <a:spcPct val="107000"/>
              </a:lnSpc>
              <a:spcAft>
                <a:spcPts val="800"/>
              </a:spcAft>
            </a:pPr>
            <a:r>
              <a:rPr lang="en-GB"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CONDITIONAL STATEMENT (if, elif, else) VS LOOPING STATEMENT (while, for) cont.</a:t>
            </a:r>
          </a:p>
        </p:txBody>
      </p:sp>
      <p:graphicFrame>
        <p:nvGraphicFramePr>
          <p:cNvPr id="5" name="Content Placeholder 4">
            <a:extLst>
              <a:ext uri="{FF2B5EF4-FFF2-40B4-BE49-F238E27FC236}">
                <a16:creationId xmlns:a16="http://schemas.microsoft.com/office/drawing/2014/main" id="{F2CF74FC-06E4-6B04-E684-D5298353C398}"/>
              </a:ext>
            </a:extLst>
          </p:cNvPr>
          <p:cNvGraphicFramePr>
            <a:graphicFrameLocks noGrp="1"/>
          </p:cNvGraphicFramePr>
          <p:nvPr>
            <p:ph idx="1"/>
            <p:extLst>
              <p:ext uri="{D42A27DB-BD31-4B8C-83A1-F6EECF244321}">
                <p14:modId xmlns:p14="http://schemas.microsoft.com/office/powerpoint/2010/main" val="181171792"/>
              </p:ext>
            </p:extLst>
          </p:nvPr>
        </p:nvGraphicFramePr>
        <p:xfrm>
          <a:off x="0" y="1421295"/>
          <a:ext cx="12510199" cy="5778016"/>
        </p:xfrm>
        <a:graphic>
          <a:graphicData uri="http://schemas.openxmlformats.org/drawingml/2006/table">
            <a:tbl>
              <a:tblPr firstRow="1" firstCol="1" bandRow="1">
                <a:tableStyleId>{5C22544A-7EE6-4342-B048-85BDC9FD1C3A}</a:tableStyleId>
              </a:tblPr>
              <a:tblGrid>
                <a:gridCol w="4169603">
                  <a:extLst>
                    <a:ext uri="{9D8B030D-6E8A-4147-A177-3AD203B41FA5}">
                      <a16:colId xmlns:a16="http://schemas.microsoft.com/office/drawing/2014/main" val="933180260"/>
                    </a:ext>
                  </a:extLst>
                </a:gridCol>
                <a:gridCol w="4169603">
                  <a:extLst>
                    <a:ext uri="{9D8B030D-6E8A-4147-A177-3AD203B41FA5}">
                      <a16:colId xmlns:a16="http://schemas.microsoft.com/office/drawing/2014/main" val="4219446707"/>
                    </a:ext>
                  </a:extLst>
                </a:gridCol>
                <a:gridCol w="4170993">
                  <a:extLst>
                    <a:ext uri="{9D8B030D-6E8A-4147-A177-3AD203B41FA5}">
                      <a16:colId xmlns:a16="http://schemas.microsoft.com/office/drawing/2014/main" val="553561805"/>
                    </a:ext>
                  </a:extLst>
                </a:gridCol>
              </a:tblGrid>
              <a:tr h="523326">
                <a:tc>
                  <a:txBody>
                    <a:bodyPr/>
                    <a:lstStyle/>
                    <a:p>
                      <a:pPr algn="l">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Feature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pPr>
                      <a:r>
                        <a:rPr lang="en-GB" sz="2000" kern="100" dirty="0">
                          <a:solidFill>
                            <a:srgbClr val="00B050"/>
                          </a:solidFill>
                          <a:effectLst/>
                          <a:latin typeface="Arial" panose="020B0604020202020204" pitchFamily="34" charset="0"/>
                          <a:cs typeface="Arial" panose="020B0604020202020204" pitchFamily="34" charset="0"/>
                        </a:rPr>
                        <a:t>Conditional Statements (if)</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tabLst>
                          <a:tab pos="291465" algn="l"/>
                        </a:tabLst>
                      </a:pPr>
                      <a:r>
                        <a:rPr lang="en-GB" sz="2000" kern="100" dirty="0">
                          <a:solidFill>
                            <a:srgbClr val="00B050"/>
                          </a:solidFill>
                          <a:effectLst/>
                          <a:latin typeface="Arial" panose="020B0604020202020204" pitchFamily="34" charset="0"/>
                          <a:cs typeface="Arial" panose="020B0604020202020204" pitchFamily="34" charset="0"/>
                        </a:rPr>
                        <a:t>	Loops (while)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603269508"/>
                  </a:ext>
                </a:extLst>
              </a:tr>
              <a:tr h="1779764">
                <a:tc>
                  <a:txBody>
                    <a:bodyPr/>
                    <a:lstStyle/>
                    <a:p>
                      <a:pPr indent="457200" algn="l">
                        <a:lnSpc>
                          <a:spcPct val="107000"/>
                        </a:lnSpc>
                        <a:spcAft>
                          <a:spcPts val="800"/>
                        </a:spcAft>
                      </a:pPr>
                      <a:r>
                        <a:rPr lang="en-GB" sz="1860" b="1" kern="1200" dirty="0">
                          <a:solidFill>
                            <a:srgbClr val="00B050"/>
                          </a:solidFill>
                          <a:effectLst/>
                          <a:latin typeface="+mn-lt"/>
                          <a:ea typeface="+mn-ea"/>
                          <a:cs typeface="+mn-cs"/>
                        </a:rPr>
                        <a:t>Example</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r>
                        <a:rPr lang="en-GB" sz="1860" kern="1200" dirty="0">
                          <a:solidFill>
                            <a:schemeClr val="dk1"/>
                          </a:solidFill>
                          <a:effectLst/>
                          <a:latin typeface="+mn-lt"/>
                          <a:ea typeface="+mn-ea"/>
                          <a:cs typeface="+mn-cs"/>
                        </a:rPr>
                        <a:t>x = 5 </a:t>
                      </a:r>
                    </a:p>
                    <a:p>
                      <a:pPr algn="l"/>
                      <a:r>
                        <a:rPr lang="en-GB" sz="1860" kern="1200" dirty="0">
                          <a:solidFill>
                            <a:schemeClr val="dk1"/>
                          </a:solidFill>
                          <a:effectLst/>
                          <a:latin typeface="+mn-lt"/>
                          <a:ea typeface="+mn-ea"/>
                          <a:cs typeface="+mn-cs"/>
                        </a:rPr>
                        <a:t>if x &gt; 0: </a:t>
                      </a:r>
                    </a:p>
                    <a:p>
                      <a:pPr algn="l"/>
                      <a:r>
                        <a:rPr lang="en-GB" sz="1860" kern="1200" dirty="0">
                          <a:solidFill>
                            <a:schemeClr val="dk1"/>
                          </a:solidFill>
                          <a:effectLst/>
                          <a:latin typeface="+mn-lt"/>
                          <a:ea typeface="+mn-ea"/>
                          <a:cs typeface="+mn-cs"/>
                        </a:rPr>
                        <a:t>   print("Positive number")</a:t>
                      </a:r>
                    </a:p>
                  </a:txBody>
                  <a:tcPr marL="68580" marR="68580" marT="0" marB="0">
                    <a:noFill/>
                  </a:tcPr>
                </a:tc>
                <a:tc>
                  <a:txBody>
                    <a:bodyPr/>
                    <a:lstStyle/>
                    <a:p>
                      <a:pPr algn="l"/>
                      <a:r>
                        <a:rPr lang="en-GB" sz="1860" kern="1200" dirty="0">
                          <a:solidFill>
                            <a:schemeClr val="dk1"/>
                          </a:solidFill>
                          <a:effectLst/>
                          <a:latin typeface="+mn-lt"/>
                          <a:ea typeface="+mn-ea"/>
                          <a:cs typeface="+mn-cs"/>
                        </a:rPr>
                        <a:t>x = 5</a:t>
                      </a:r>
                    </a:p>
                    <a:p>
                      <a:pPr algn="l"/>
                      <a:r>
                        <a:rPr lang="en-GB" sz="1860" kern="1200" dirty="0">
                          <a:solidFill>
                            <a:schemeClr val="dk1"/>
                          </a:solidFill>
                          <a:effectLst/>
                          <a:latin typeface="+mn-lt"/>
                          <a:ea typeface="+mn-ea"/>
                          <a:cs typeface="+mn-cs"/>
                        </a:rPr>
                        <a:t>while x &gt; 0:</a:t>
                      </a:r>
                    </a:p>
                    <a:p>
                      <a:pPr algn="l"/>
                      <a:r>
                        <a:rPr lang="en-GB" sz="1860" kern="1200" dirty="0">
                          <a:solidFill>
                            <a:schemeClr val="dk1"/>
                          </a:solidFill>
                          <a:effectLst/>
                          <a:latin typeface="+mn-lt"/>
                          <a:ea typeface="+mn-ea"/>
                          <a:cs typeface="+mn-cs"/>
                        </a:rPr>
                        <a:t>    print("Counting down:", x)</a:t>
                      </a:r>
                    </a:p>
                    <a:p>
                      <a:pPr algn="l"/>
                      <a:r>
                        <a:rPr lang="en-GB" sz="1860" kern="1200" dirty="0">
                          <a:solidFill>
                            <a:schemeClr val="dk1"/>
                          </a:solidFill>
                          <a:effectLst/>
                          <a:latin typeface="+mn-lt"/>
                          <a:ea typeface="+mn-ea"/>
                          <a:cs typeface="+mn-cs"/>
                        </a:rPr>
                        <a:t>    x -= 1  # Decreases x</a:t>
                      </a:r>
                    </a:p>
                    <a:p>
                      <a:pPr algn="l"/>
                      <a:endParaRPr lang="en-GB" sz="1860" kern="1200" dirty="0">
                        <a:solidFill>
                          <a:schemeClr val="dk1"/>
                        </a:solidFill>
                        <a:effectLst/>
                        <a:latin typeface="+mn-lt"/>
                        <a:ea typeface="+mn-ea"/>
                        <a:cs typeface="+mn-cs"/>
                      </a:endParaRPr>
                    </a:p>
                  </a:txBody>
                  <a:tcPr marL="68580" marR="68580" marT="0" marB="0">
                    <a:noFill/>
                  </a:tcPr>
                </a:tc>
                <a:extLst>
                  <a:ext uri="{0D108BD9-81ED-4DB2-BD59-A6C34878D82A}">
                    <a16:rowId xmlns:a16="http://schemas.microsoft.com/office/drawing/2014/main" val="3736990376"/>
                  </a:ext>
                </a:extLst>
              </a:tr>
              <a:tr h="3474926">
                <a:tc>
                  <a:txBody>
                    <a:bodyPr/>
                    <a:lstStyle/>
                    <a:p>
                      <a:pPr indent="457200" algn="l">
                        <a:lnSpc>
                          <a:spcPct val="107000"/>
                        </a:lnSpc>
                        <a:spcAft>
                          <a:spcPts val="800"/>
                        </a:spcAft>
                      </a:pPr>
                      <a:r>
                        <a:rPr lang="en-GB" sz="1860" b="1" kern="1200" dirty="0">
                          <a:solidFill>
                            <a:srgbClr val="00B050"/>
                          </a:solidFill>
                          <a:effectLst/>
                          <a:latin typeface="+mn-lt"/>
                          <a:ea typeface="+mn-ea"/>
                          <a:cs typeface="+mn-cs"/>
                        </a:rPr>
                        <a:t>Output</a:t>
                      </a: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pPr>
                      <a:r>
                        <a:rPr lang="en-GB" sz="1860" kern="1200" dirty="0">
                          <a:solidFill>
                            <a:schemeClr val="dk1"/>
                          </a:solidFill>
                          <a:effectLst/>
                          <a:latin typeface="+mn-lt"/>
                          <a:ea typeface="+mn-ea"/>
                          <a:cs typeface="+mn-cs"/>
                        </a:rPr>
                        <a:t>Positive number # Runs only once</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Counting down: 5</a:t>
                      </a:r>
                    </a:p>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Counting down: 4</a:t>
                      </a:r>
                    </a:p>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Counting down: 3</a:t>
                      </a:r>
                    </a:p>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Counting down: 2</a:t>
                      </a:r>
                    </a:p>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Counting down: 1</a:t>
                      </a:r>
                    </a:p>
                    <a:p>
                      <a:pPr algn="l">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Loop ended  # Stops after x reaches 0</a:t>
                      </a:r>
                    </a:p>
                  </a:txBody>
                  <a:tcPr marL="68580" marR="68580" marT="0" marB="0">
                    <a:noFill/>
                  </a:tcPr>
                </a:tc>
                <a:extLst>
                  <a:ext uri="{0D108BD9-81ED-4DB2-BD59-A6C34878D82A}">
                    <a16:rowId xmlns:a16="http://schemas.microsoft.com/office/drawing/2014/main" val="1460058726"/>
                  </a:ext>
                </a:extLst>
              </a:tr>
            </a:tbl>
          </a:graphicData>
        </a:graphic>
      </p:graphicFrame>
    </p:spTree>
    <p:extLst>
      <p:ext uri="{BB962C8B-B14F-4D97-AF65-F5344CB8AC3E}">
        <p14:creationId xmlns:p14="http://schemas.microsoft.com/office/powerpoint/2010/main" val="33376666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D255-F6AD-0084-73A2-EA88D164CE9E}"/>
              </a:ext>
            </a:extLst>
          </p:cNvPr>
          <p:cNvSpPr>
            <a:spLocks noGrp="1"/>
          </p:cNvSpPr>
          <p:nvPr>
            <p:ph type="title"/>
          </p:nvPr>
        </p:nvSpPr>
        <p:spPr>
          <a:xfrm>
            <a:off x="0" y="0"/>
            <a:ext cx="12599988" cy="1421296"/>
          </a:xfrm>
          <a:solidFill>
            <a:srgbClr val="FFFF00"/>
          </a:solidFill>
        </p:spPr>
        <p:txBody>
          <a:bodyPr>
            <a:normAutofit/>
          </a:bodyPr>
          <a:lstStyle/>
          <a:p>
            <a:pPr algn="ctr">
              <a:lnSpc>
                <a:spcPct val="107000"/>
              </a:lnSpc>
              <a:spcAft>
                <a:spcPts val="800"/>
              </a:spcAft>
            </a:pPr>
            <a:r>
              <a:rPr lang="en-GB" sz="4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CONDITIONAL STATEMENT (if, elif, else) VS LOOPING STATEMENT (while, for) cont.</a:t>
            </a:r>
          </a:p>
        </p:txBody>
      </p:sp>
      <p:graphicFrame>
        <p:nvGraphicFramePr>
          <p:cNvPr id="5" name="Content Placeholder 4">
            <a:extLst>
              <a:ext uri="{FF2B5EF4-FFF2-40B4-BE49-F238E27FC236}">
                <a16:creationId xmlns:a16="http://schemas.microsoft.com/office/drawing/2014/main" id="{F2CF74FC-06E4-6B04-E684-D5298353C398}"/>
              </a:ext>
            </a:extLst>
          </p:cNvPr>
          <p:cNvGraphicFramePr>
            <a:graphicFrameLocks noGrp="1"/>
          </p:cNvGraphicFramePr>
          <p:nvPr>
            <p:ph idx="1"/>
            <p:extLst>
              <p:ext uri="{D42A27DB-BD31-4B8C-83A1-F6EECF244321}">
                <p14:modId xmlns:p14="http://schemas.microsoft.com/office/powerpoint/2010/main" val="675564370"/>
              </p:ext>
            </p:extLst>
          </p:nvPr>
        </p:nvGraphicFramePr>
        <p:xfrm>
          <a:off x="331597" y="1517302"/>
          <a:ext cx="12158504" cy="5576834"/>
        </p:xfrm>
        <a:graphic>
          <a:graphicData uri="http://schemas.openxmlformats.org/drawingml/2006/table">
            <a:tbl>
              <a:tblPr firstRow="1" firstCol="1" bandRow="1">
                <a:tableStyleId>{5C22544A-7EE6-4342-B048-85BDC9FD1C3A}</a:tableStyleId>
              </a:tblPr>
              <a:tblGrid>
                <a:gridCol w="1948060">
                  <a:extLst>
                    <a:ext uri="{9D8B030D-6E8A-4147-A177-3AD203B41FA5}">
                      <a16:colId xmlns:a16="http://schemas.microsoft.com/office/drawing/2014/main" val="933180260"/>
                    </a:ext>
                  </a:extLst>
                </a:gridCol>
                <a:gridCol w="5104372">
                  <a:extLst>
                    <a:ext uri="{9D8B030D-6E8A-4147-A177-3AD203B41FA5}">
                      <a16:colId xmlns:a16="http://schemas.microsoft.com/office/drawing/2014/main" val="4219446707"/>
                    </a:ext>
                  </a:extLst>
                </a:gridCol>
                <a:gridCol w="5106072">
                  <a:extLst>
                    <a:ext uri="{9D8B030D-6E8A-4147-A177-3AD203B41FA5}">
                      <a16:colId xmlns:a16="http://schemas.microsoft.com/office/drawing/2014/main" val="553561805"/>
                    </a:ext>
                  </a:extLst>
                </a:gridCol>
              </a:tblGrid>
              <a:tr h="485670">
                <a:tc>
                  <a:txBody>
                    <a:bodyPr/>
                    <a:lstStyle/>
                    <a:p>
                      <a:pPr algn="l">
                        <a:lnSpc>
                          <a:spcPct val="107000"/>
                        </a:lnSpc>
                        <a:spcAft>
                          <a:spcPts val="800"/>
                        </a:spcAft>
                      </a:pP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pP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l">
                        <a:lnSpc>
                          <a:spcPct val="107000"/>
                        </a:lnSpc>
                        <a:spcAft>
                          <a:spcPts val="800"/>
                        </a:spcAft>
                        <a:tabLst>
                          <a:tab pos="291465" algn="l"/>
                        </a:tabLst>
                      </a:pPr>
                      <a:endPar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603269508"/>
                  </a:ext>
                </a:extLst>
              </a:tr>
              <a:tr h="1288099">
                <a:tc>
                  <a:txBody>
                    <a:bodyPr/>
                    <a:lstStyle/>
                    <a:p>
                      <a:pPr>
                        <a:lnSpc>
                          <a:spcPct val="107000"/>
                        </a:lnSpc>
                        <a:spcAft>
                          <a:spcPts val="800"/>
                        </a:spcAft>
                      </a:pPr>
                      <a:r>
                        <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Feature</a:t>
                      </a:r>
                    </a:p>
                  </a:txBody>
                  <a:tcPr marL="68580" marR="68580" marT="0" marB="0">
                    <a:noFill/>
                  </a:tcPr>
                </a:tc>
                <a:tc>
                  <a:txBody>
                    <a:bodyPr/>
                    <a:lstStyle/>
                    <a:p>
                      <a:pPr>
                        <a:lnSpc>
                          <a:spcPct val="107000"/>
                        </a:lnSpc>
                        <a:spcAft>
                          <a:spcPts val="800"/>
                        </a:spcAft>
                      </a:pPr>
                      <a:r>
                        <a:rPr lang="en-GB" sz="2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Conditional Statements (if)</a:t>
                      </a:r>
                    </a:p>
                  </a:txBody>
                  <a:tcPr marL="68580" marR="68580" marT="0" marB="0">
                    <a:noFill/>
                  </a:tcPr>
                </a:tc>
                <a:tc>
                  <a:txBody>
                    <a:bodyPr/>
                    <a:lstStyle/>
                    <a:p>
                      <a:pPr>
                        <a:lnSpc>
                          <a:spcPct val="107000"/>
                        </a:lnSpc>
                        <a:spcAft>
                          <a:spcPts val="800"/>
                        </a:spcAft>
                      </a:pPr>
                      <a:r>
                        <a:rPr lang="en-GB" sz="2000" b="1"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Loops (while)</a:t>
                      </a:r>
                    </a:p>
                  </a:txBody>
                  <a:tcPr marL="68580" marR="68580" marT="0" marB="0">
                    <a:noFill/>
                  </a:tcPr>
                </a:tc>
                <a:extLst>
                  <a:ext uri="{0D108BD9-81ED-4DB2-BD59-A6C34878D82A}">
                    <a16:rowId xmlns:a16="http://schemas.microsoft.com/office/drawing/2014/main" val="3736990376"/>
                  </a:ext>
                </a:extLst>
              </a:tr>
              <a:tr h="1288099">
                <a:tc rowSpan="2">
                  <a:txBody>
                    <a:bodyPr/>
                    <a:lstStyle/>
                    <a:p>
                      <a:pPr>
                        <a:lnSpc>
                          <a:spcPct val="107000"/>
                        </a:lnSpc>
                        <a:spcAft>
                          <a:spcPts val="800"/>
                        </a:spcAft>
                      </a:pPr>
                      <a:r>
                        <a:rPr lang="en-GB" sz="2000" kern="100" dirty="0">
                          <a:solidFill>
                            <a:srgbClr val="00B050"/>
                          </a:solidFill>
                          <a:effectLst/>
                          <a:latin typeface="Arial" panose="020B0604020202020204" pitchFamily="34" charset="0"/>
                          <a:ea typeface="Calibri" panose="020F0502020204030204" pitchFamily="34" charset="0"/>
                          <a:cs typeface="Arial" panose="020B0604020202020204" pitchFamily="34" charset="0"/>
                        </a:rPr>
                        <a:t>Conclusion</a:t>
                      </a:r>
                    </a:p>
                  </a:txBody>
                  <a:tcPr marL="68580" marR="68580" marT="0" marB="0">
                    <a:noFill/>
                  </a:tcPr>
                </a:tc>
                <a:tc>
                  <a:txBody>
                    <a:bodyPr/>
                    <a:lstStyle/>
                    <a:p>
                      <a:pPr>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if is a </a:t>
                      </a:r>
                      <a:r>
                        <a:rPr lang="en-GB" sz="2000" b="1" kern="100" dirty="0">
                          <a:effectLst/>
                          <a:latin typeface="Arial" panose="020B0604020202020204" pitchFamily="34" charset="0"/>
                          <a:ea typeface="Calibri" panose="020F0502020204030204" pitchFamily="34" charset="0"/>
                          <a:cs typeface="Arial" panose="020B0604020202020204" pitchFamily="34" charset="0"/>
                        </a:rPr>
                        <a:t>true conditional statement</a:t>
                      </a:r>
                      <a:r>
                        <a:rPr lang="en-GB" sz="2000" kern="100" dirty="0">
                          <a:effectLst/>
                          <a:latin typeface="Arial" panose="020B0604020202020204" pitchFamily="34" charset="0"/>
                          <a:ea typeface="Calibri" panose="020F0502020204030204" pitchFamily="34" charset="0"/>
                          <a:cs typeface="Arial" panose="020B0604020202020204" pitchFamily="34" charset="0"/>
                        </a:rPr>
                        <a:t> because it only executes based on a condition once.</a:t>
                      </a:r>
                    </a:p>
                  </a:txBody>
                  <a:tcPr marL="68580" marR="68580" marT="0" marB="0">
                    <a:noFill/>
                  </a:tcPr>
                </a:tc>
                <a:tc>
                  <a:txBody>
                    <a:bodyPr/>
                    <a:lstStyle/>
                    <a:p>
                      <a:pPr>
                        <a:lnSpc>
                          <a:spcPct val="107000"/>
                        </a:lnSpc>
                        <a:spcAft>
                          <a:spcPts val="800"/>
                        </a:spcAft>
                      </a:pPr>
                      <a:r>
                        <a:rPr lang="en-GB" sz="2000" kern="100" dirty="0">
                          <a:effectLst/>
                          <a:latin typeface="Arial" panose="020B0604020202020204" pitchFamily="34" charset="0"/>
                          <a:ea typeface="Calibri" panose="020F0502020204030204" pitchFamily="34" charset="0"/>
                          <a:cs typeface="Arial" panose="020B0604020202020204" pitchFamily="34" charset="0"/>
                        </a:rPr>
                        <a:t>while is NOT a Conditional Statement, while is a </a:t>
                      </a:r>
                      <a:r>
                        <a:rPr lang="en-GB" sz="2000" b="1" kern="100" dirty="0">
                          <a:effectLst/>
                          <a:latin typeface="Arial" panose="020B0604020202020204" pitchFamily="34" charset="0"/>
                          <a:ea typeface="Calibri" panose="020F0502020204030204" pitchFamily="34" charset="0"/>
                          <a:cs typeface="Arial" panose="020B0604020202020204" pitchFamily="34" charset="0"/>
                        </a:rPr>
                        <a:t>looping statement</a:t>
                      </a:r>
                      <a:r>
                        <a:rPr lang="en-GB" sz="2000" kern="100" dirty="0">
                          <a:effectLst/>
                          <a:latin typeface="Arial" panose="020B0604020202020204" pitchFamily="34" charset="0"/>
                          <a:ea typeface="Calibri" panose="020F0502020204030204" pitchFamily="34" charset="0"/>
                          <a:cs typeface="Arial" panose="020B0604020202020204" pitchFamily="34" charset="0"/>
                        </a:rPr>
                        <a:t> that </a:t>
                      </a:r>
                      <a:r>
                        <a:rPr lang="en-GB" sz="2000" b="1" kern="100" dirty="0">
                          <a:effectLst/>
                          <a:latin typeface="Arial" panose="020B0604020202020204" pitchFamily="34" charset="0"/>
                          <a:ea typeface="Calibri" panose="020F0502020204030204" pitchFamily="34" charset="0"/>
                          <a:cs typeface="Arial" panose="020B0604020202020204" pitchFamily="34" charset="0"/>
                        </a:rPr>
                        <a:t>uses</a:t>
                      </a:r>
                      <a:r>
                        <a:rPr lang="en-GB" sz="2000" kern="100" dirty="0">
                          <a:effectLst/>
                          <a:latin typeface="Arial" panose="020B0604020202020204" pitchFamily="34" charset="0"/>
                          <a:ea typeface="Calibri" panose="020F0502020204030204" pitchFamily="34" charset="0"/>
                          <a:cs typeface="Arial" panose="020B0604020202020204" pitchFamily="34" charset="0"/>
                        </a:rPr>
                        <a:t> a condition but does not behave like if.</a:t>
                      </a:r>
                    </a:p>
                  </a:txBody>
                  <a:tcPr marL="68580" marR="68580" marT="0" marB="0">
                    <a:noFill/>
                  </a:tcPr>
                </a:tc>
                <a:extLst>
                  <a:ext uri="{0D108BD9-81ED-4DB2-BD59-A6C34878D82A}">
                    <a16:rowId xmlns:a16="http://schemas.microsoft.com/office/drawing/2014/main" val="3291511170"/>
                  </a:ext>
                </a:extLst>
              </a:tr>
              <a:tr h="2514966">
                <a:tc vMerge="1">
                  <a:txBody>
                    <a:bodyPr/>
                    <a:lstStyle/>
                    <a:p>
                      <a:endParaRPr lang="en-GB"/>
                    </a:p>
                  </a:txBody>
                  <a:tcPr>
                    <a:noFill/>
                  </a:tcPr>
                </a:tc>
                <a:tc gridSpan="2">
                  <a:txBody>
                    <a:bodyPr/>
                    <a:lstStyle/>
                    <a:p>
                      <a:r>
                        <a:rPr lang="en-GB" sz="2000" kern="100" dirty="0">
                          <a:effectLst/>
                          <a:latin typeface="Arial" panose="020B0604020202020204" pitchFamily="34" charset="0"/>
                          <a:ea typeface="Times New Roman" panose="02020603050405020304" pitchFamily="18" charset="0"/>
                          <a:cs typeface="Arial" panose="020B0604020202020204" pitchFamily="34" charset="0"/>
                        </a:rPr>
                        <a:t>A </a:t>
                      </a:r>
                      <a:r>
                        <a:rPr lang="en-GB" sz="2000" b="1" kern="100" dirty="0">
                          <a:effectLst/>
                          <a:latin typeface="Arial" panose="020B0604020202020204" pitchFamily="34" charset="0"/>
                          <a:ea typeface="Times New Roman" panose="02020603050405020304" pitchFamily="18" charset="0"/>
                          <a:cs typeface="Arial" panose="020B0604020202020204" pitchFamily="34" charset="0"/>
                        </a:rPr>
                        <a:t>conditional statement</a:t>
                      </a:r>
                      <a:r>
                        <a:rPr lang="en-GB" sz="2000" kern="100" dirty="0">
                          <a:effectLst/>
                          <a:latin typeface="Arial" panose="020B0604020202020204" pitchFamily="34" charset="0"/>
                          <a:ea typeface="Times New Roman" panose="02020603050405020304" pitchFamily="18" charset="0"/>
                          <a:cs typeface="Arial" panose="020B0604020202020204" pitchFamily="34" charset="0"/>
                        </a:rPr>
                        <a:t> simply checks a condition once. A </a:t>
                      </a:r>
                      <a:r>
                        <a:rPr lang="en-GB" sz="2000" b="1" kern="100" dirty="0">
                          <a:effectLst/>
                          <a:latin typeface="Arial" panose="020B0604020202020204" pitchFamily="34" charset="0"/>
                          <a:ea typeface="Times New Roman" panose="02020603050405020304" pitchFamily="18" charset="0"/>
                          <a:cs typeface="Arial" panose="020B0604020202020204" pitchFamily="34" charset="0"/>
                        </a:rPr>
                        <a:t>while loop</a:t>
                      </a:r>
                      <a:r>
                        <a:rPr lang="en-GB" sz="2000" kern="100" dirty="0">
                          <a:effectLst/>
                          <a:latin typeface="Arial" panose="020B0604020202020204" pitchFamily="34" charset="0"/>
                          <a:ea typeface="Times New Roman" panose="02020603050405020304" pitchFamily="18" charset="0"/>
                          <a:cs typeface="Arial" panose="020B0604020202020204" pitchFamily="34" charset="0"/>
                        </a:rPr>
                        <a:t>, on the other hand, </a:t>
                      </a:r>
                      <a:r>
                        <a:rPr lang="en-GB" sz="2000" b="1" kern="100" dirty="0">
                          <a:effectLst/>
                          <a:latin typeface="Arial" panose="020B0604020202020204" pitchFamily="34" charset="0"/>
                          <a:ea typeface="Times New Roman" panose="02020603050405020304" pitchFamily="18" charset="0"/>
                          <a:cs typeface="Arial" panose="020B0604020202020204" pitchFamily="34" charset="0"/>
                        </a:rPr>
                        <a:t>repeatedly checks the condition after every iteration</a:t>
                      </a:r>
                      <a:r>
                        <a:rPr lang="en-GB" sz="2000" kern="100" dirty="0">
                          <a:effectLst/>
                          <a:latin typeface="Arial" panose="020B0604020202020204" pitchFamily="34" charset="0"/>
                          <a:ea typeface="Times New Roman" panose="02020603050405020304" pitchFamily="18" charset="0"/>
                          <a:cs typeface="Arial" panose="020B0604020202020204" pitchFamily="34" charset="0"/>
                        </a:rPr>
                        <a:t> to decide whether to continue or stop.</a:t>
                      </a:r>
                    </a:p>
                    <a:p>
                      <a:r>
                        <a:rPr lang="en-GB" sz="2000" b="1" kern="100" dirty="0">
                          <a:effectLst/>
                          <a:latin typeface="Arial" panose="020B0604020202020204" pitchFamily="34" charset="0"/>
                          <a:ea typeface="Times New Roman" panose="02020603050405020304" pitchFamily="18" charset="0"/>
                          <a:cs typeface="Arial" panose="020B0604020202020204" pitchFamily="34" charset="0"/>
                        </a:rPr>
                        <a:t>Think of while as a "repeated conditional check" inside a loop.</a:t>
                      </a:r>
                      <a:br>
                        <a:rPr lang="en-GB" sz="2000" kern="100" dirty="0">
                          <a:effectLst/>
                          <a:latin typeface="Arial" panose="020B0604020202020204" pitchFamily="34" charset="0"/>
                          <a:ea typeface="Times New Roman" panose="02020603050405020304" pitchFamily="18" charset="0"/>
                          <a:cs typeface="Arial" panose="020B0604020202020204" pitchFamily="34" charset="0"/>
                        </a:rPr>
                      </a:br>
                      <a:r>
                        <a:rPr lang="en-GB" sz="2000" kern="100" dirty="0">
                          <a:effectLst/>
                          <a:latin typeface="Arial" panose="020B0604020202020204" pitchFamily="34" charset="0"/>
                          <a:ea typeface="Times New Roman" panose="02020603050405020304" pitchFamily="18" charset="0"/>
                          <a:cs typeface="Arial" panose="020B0604020202020204" pitchFamily="34" charset="0"/>
                        </a:rPr>
                        <a:t>It </a:t>
                      </a:r>
                      <a:r>
                        <a:rPr lang="en-GB" sz="2000" b="1" kern="100" dirty="0">
                          <a:effectLst/>
                          <a:latin typeface="Arial" panose="020B0604020202020204" pitchFamily="34" charset="0"/>
                          <a:ea typeface="Times New Roman" panose="02020603050405020304" pitchFamily="18" charset="0"/>
                          <a:cs typeface="Arial" panose="020B0604020202020204" pitchFamily="34" charset="0"/>
                        </a:rPr>
                        <a:t>uses</a:t>
                      </a:r>
                      <a:r>
                        <a:rPr lang="en-GB" sz="2000" kern="100" dirty="0">
                          <a:effectLst/>
                          <a:latin typeface="Arial" panose="020B0604020202020204" pitchFamily="34" charset="0"/>
                          <a:ea typeface="Times New Roman" panose="02020603050405020304" pitchFamily="18" charset="0"/>
                          <a:cs typeface="Arial" panose="020B0604020202020204" pitchFamily="34" charset="0"/>
                        </a:rPr>
                        <a:t> a condition but is fundamentally different from an if statement.</a:t>
                      </a:r>
                    </a:p>
                    <a:p>
                      <a:pPr>
                        <a:lnSpc>
                          <a:spcPct val="107000"/>
                        </a:lnSpc>
                        <a:spcAft>
                          <a:spcPts val="800"/>
                        </a:spcAft>
                      </a:pPr>
                      <a:r>
                        <a:rPr lang="en-GB"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hMerge="1">
                  <a:txBody>
                    <a:bodyPr/>
                    <a:lstStyle/>
                    <a:p>
                      <a:endParaRPr lang="en-GB"/>
                    </a:p>
                  </a:txBody>
                  <a:tcPr>
                    <a:noFill/>
                  </a:tcPr>
                </a:tc>
                <a:extLst>
                  <a:ext uri="{0D108BD9-81ED-4DB2-BD59-A6C34878D82A}">
                    <a16:rowId xmlns:a16="http://schemas.microsoft.com/office/drawing/2014/main" val="1460058726"/>
                  </a:ext>
                </a:extLst>
              </a:tr>
            </a:tbl>
          </a:graphicData>
        </a:graphic>
      </p:graphicFrame>
    </p:spTree>
    <p:extLst>
      <p:ext uri="{BB962C8B-B14F-4D97-AF65-F5344CB8AC3E}">
        <p14:creationId xmlns:p14="http://schemas.microsoft.com/office/powerpoint/2010/main" val="82896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6880-86D4-EE97-BD9C-7833473310F1}"/>
              </a:ext>
            </a:extLst>
          </p:cNvPr>
          <p:cNvSpPr>
            <a:spLocks noGrp="1"/>
          </p:cNvSpPr>
          <p:nvPr>
            <p:ph type="title"/>
          </p:nvPr>
        </p:nvSpPr>
        <p:spPr>
          <a:xfrm>
            <a:off x="0" y="1"/>
            <a:ext cx="12599988" cy="1310054"/>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CODE EDITORS/IDE cont.</a:t>
            </a:r>
            <a:endParaRPr lang="en-GB" sz="4000" dirty="0"/>
          </a:p>
        </p:txBody>
      </p:sp>
      <p:sp>
        <p:nvSpPr>
          <p:cNvPr id="3" name="Content Placeholder 2">
            <a:extLst>
              <a:ext uri="{FF2B5EF4-FFF2-40B4-BE49-F238E27FC236}">
                <a16:creationId xmlns:a16="http://schemas.microsoft.com/office/drawing/2014/main" id="{9046C047-FF05-11BB-550D-C38B9E30C291}"/>
              </a:ext>
            </a:extLst>
          </p:cNvPr>
          <p:cNvSpPr>
            <a:spLocks noGrp="1"/>
          </p:cNvSpPr>
          <p:nvPr>
            <p:ph idx="1"/>
          </p:nvPr>
        </p:nvSpPr>
        <p:spPr>
          <a:xfrm>
            <a:off x="0" y="1310055"/>
            <a:ext cx="12599988" cy="5889257"/>
          </a:xfrm>
        </p:spPr>
        <p:txBody>
          <a:bodyPr>
            <a:normAutofit/>
          </a:bodyPr>
          <a:lstStyle/>
          <a:p>
            <a:r>
              <a:rPr lang="en-US" sz="2000" dirty="0">
                <a:latin typeface="Arial" panose="020B0604020202020204" pitchFamily="34" charset="0"/>
                <a:cs typeface="Arial" panose="020B0604020202020204" pitchFamily="34" charset="0"/>
              </a:rPr>
              <a:t>Eclipse</a:t>
            </a:r>
          </a:p>
          <a:p>
            <a:r>
              <a:rPr lang="en-US" sz="2000" dirty="0">
                <a:latin typeface="Arial" panose="020B0604020202020204" pitchFamily="34" charset="0"/>
                <a:cs typeface="Arial" panose="020B0604020202020204" pitchFamily="34" charset="0"/>
              </a:rPr>
              <a:t>intelij</a:t>
            </a:r>
          </a:p>
          <a:p>
            <a:r>
              <a:rPr lang="en-US" sz="2000" dirty="0">
                <a:latin typeface="Arial" panose="020B0604020202020204" pitchFamily="34" charset="0"/>
                <a:cs typeface="Arial" panose="020B0604020202020204" pitchFamily="34" charset="0"/>
              </a:rPr>
              <a:t>Gitbash</a:t>
            </a:r>
          </a:p>
          <a:p>
            <a:r>
              <a:rPr lang="en-US" sz="2000" dirty="0">
                <a:latin typeface="Arial" panose="020B0604020202020204" pitchFamily="34" charset="0"/>
                <a:cs typeface="Arial" panose="020B0604020202020204" pitchFamily="34" charset="0"/>
              </a:rPr>
              <a:t>Mobaxterm</a:t>
            </a:r>
          </a:p>
          <a:p>
            <a:r>
              <a:rPr lang="en-US" sz="2000" dirty="0">
                <a:latin typeface="Arial" panose="020B0604020202020204" pitchFamily="34" charset="0"/>
                <a:cs typeface="Arial" panose="020B0604020202020204" pitchFamily="34" charset="0"/>
              </a:rPr>
              <a:t>Vi/vim</a:t>
            </a:r>
          </a:p>
          <a:p>
            <a:r>
              <a:rPr lang="en-US" sz="2000" dirty="0">
                <a:latin typeface="Arial" panose="020B0604020202020204" pitchFamily="34" charset="0"/>
                <a:cs typeface="Arial" panose="020B0604020202020204" pitchFamily="34" charset="0"/>
              </a:rPr>
              <a:t>Nano</a:t>
            </a:r>
          </a:p>
          <a:p>
            <a:r>
              <a:rPr lang="en-US" sz="2000" dirty="0">
                <a:latin typeface="Arial" panose="020B0604020202020204" pitchFamily="34" charset="0"/>
                <a:cs typeface="Arial" panose="020B0604020202020204" pitchFamily="34" charset="0"/>
              </a:rPr>
              <a:t>Emacs</a:t>
            </a:r>
          </a:p>
          <a:p>
            <a:r>
              <a:rPr lang="en-US" sz="2000" dirty="0">
                <a:latin typeface="Arial" panose="020B0604020202020204" pitchFamily="34" charset="0"/>
                <a:cs typeface="Arial" panose="020B0604020202020204" pitchFamily="34" charset="0"/>
              </a:rPr>
              <a:t>Atom</a:t>
            </a:r>
          </a:p>
          <a:p>
            <a:r>
              <a:rPr lang="en-US" sz="2000" dirty="0">
                <a:latin typeface="Arial" panose="020B0604020202020204" pitchFamily="34" charset="0"/>
                <a:cs typeface="Arial" panose="020B0604020202020204" pitchFamily="34" charset="0"/>
              </a:rPr>
              <a:t>Printing python version to the console</a:t>
            </a:r>
          </a:p>
          <a:p>
            <a:r>
              <a:rPr lang="en-GB" sz="2000" dirty="0">
                <a:latin typeface="Arial" panose="020B0604020202020204" pitchFamily="34" charset="0"/>
                <a:cs typeface="Arial" panose="020B0604020202020204" pitchFamily="34" charset="0"/>
              </a:rPr>
              <a:t>import sys</a:t>
            </a:r>
          </a:p>
          <a:p>
            <a:r>
              <a:rPr lang="en-GB" sz="2000" dirty="0">
                <a:latin typeface="Arial" panose="020B0604020202020204" pitchFamily="34" charset="0"/>
                <a:cs typeface="Arial" panose="020B0604020202020204" pitchFamily="34" charset="0"/>
              </a:rPr>
              <a:t>print(</a:t>
            </a:r>
            <a:r>
              <a:rPr lang="en-GB" sz="2000" dirty="0" err="1">
                <a:latin typeface="Arial" panose="020B0604020202020204" pitchFamily="34" charset="0"/>
                <a:cs typeface="Arial" panose="020B0604020202020204" pitchFamily="34" charset="0"/>
              </a:rPr>
              <a:t>sys.version.split</a:t>
            </a:r>
            <a:r>
              <a:rPr lang="en-GB" sz="2000" dirty="0">
                <a:latin typeface="Arial" panose="020B0604020202020204" pitchFamily="34" charset="0"/>
                <a:cs typeface="Arial" panose="020B0604020202020204" pitchFamily="34" charset="0"/>
              </a:rPr>
              <a:t>()[0])</a:t>
            </a:r>
          </a:p>
          <a:p>
            <a:r>
              <a:rPr lang="en-GB" sz="2000" dirty="0">
                <a:latin typeface="Arial" panose="020B0604020202020204" pitchFamily="34" charset="0"/>
                <a:cs typeface="Arial" panose="020B0604020202020204" pitchFamily="34" charset="0"/>
              </a:rPr>
              <a:t>Output = 3.8.18</a:t>
            </a:r>
          </a:p>
        </p:txBody>
      </p:sp>
    </p:spTree>
    <p:extLst>
      <p:ext uri="{BB962C8B-B14F-4D97-AF65-F5344CB8AC3E}">
        <p14:creationId xmlns:p14="http://schemas.microsoft.com/office/powerpoint/2010/main" val="2495672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E1DB-383B-2E1D-ACEB-6206B41B2CC1}"/>
              </a:ext>
            </a:extLst>
          </p:cNvPr>
          <p:cNvSpPr>
            <a:spLocks noGrp="1"/>
          </p:cNvSpPr>
          <p:nvPr>
            <p:ph type="title"/>
          </p:nvPr>
        </p:nvSpPr>
        <p:spPr>
          <a:xfrm>
            <a:off x="0" y="0"/>
            <a:ext cx="12599988" cy="763675"/>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BREAK LOOP STATEMENTS</a:t>
            </a:r>
            <a:endParaRPr lang="en-GB" sz="4000" b="1" dirty="0">
              <a:solidFill>
                <a:srgbClr val="00B05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F1799-2BEB-0E28-46F4-2FAE3620EE52}"/>
              </a:ext>
            </a:extLst>
          </p:cNvPr>
          <p:cNvSpPr>
            <a:spLocks noGrp="1"/>
          </p:cNvSpPr>
          <p:nvPr>
            <p:ph idx="1"/>
          </p:nvPr>
        </p:nvSpPr>
        <p:spPr>
          <a:xfrm>
            <a:off x="0" y="834013"/>
            <a:ext cx="12599987" cy="6365300"/>
          </a:xfrm>
        </p:spPr>
        <p:txBody>
          <a:bodyPr>
            <a:normAutofit fontScale="85000" lnSpcReduction="20000"/>
          </a:bodyPr>
          <a:lstStyle/>
          <a:p>
            <a:r>
              <a:rPr lang="en-GB" sz="2200" dirty="0">
                <a:solidFill>
                  <a:srgbClr val="2D2F31"/>
                </a:solidFill>
                <a:effectLst/>
                <a:latin typeface="Arial" panose="020B0604020202020204" pitchFamily="34" charset="0"/>
                <a:ea typeface="Calibri" panose="020F0502020204030204" pitchFamily="34" charset="0"/>
                <a:cs typeface="Arial" panose="020B0604020202020204" pitchFamily="34" charset="0"/>
              </a:rPr>
              <a:t>The break statement within a for loop forcefully terminates the iteration and immediately exits the loop. It allows you to control the loop execution based on a condition within the loop body, breaking out if a specific scenario is met. This is useful for handling unexpected situations or stopping the loop once it has fulfilled its purpose</a:t>
            </a:r>
          </a:p>
          <a:p>
            <a:r>
              <a:rPr lang="en-GB" sz="2200" dirty="0">
                <a:solidFill>
                  <a:srgbClr val="2D2F31"/>
                </a:solidFill>
                <a:effectLst/>
                <a:latin typeface="Arial" panose="020B0604020202020204" pitchFamily="34" charset="0"/>
                <a:ea typeface="Calibri" panose="020F0502020204030204" pitchFamily="34" charset="0"/>
                <a:cs typeface="Arial" panose="020B0604020202020204" pitchFamily="34" charset="0"/>
              </a:rPr>
              <a:t>The break statement exits the enclosing loop (for, while, etc.) immediately, skipping any remaining iterations. </a:t>
            </a:r>
            <a:r>
              <a:rPr lang="en-GB" sz="2200" dirty="0" err="1">
                <a:solidFill>
                  <a:srgbClr val="2D2F31"/>
                </a:solidFill>
                <a:effectLst/>
                <a:latin typeface="Arial" panose="020B0604020202020204" pitchFamily="34" charset="0"/>
                <a:ea typeface="Calibri" panose="020F0502020204030204" pitchFamily="34" charset="0"/>
                <a:cs typeface="Arial" panose="020B0604020202020204" pitchFamily="34" charset="0"/>
              </a:rPr>
              <a:t>E.g</a:t>
            </a:r>
            <a:endParaRPr lang="en-GB" sz="2200" dirty="0">
              <a:solidFill>
                <a:srgbClr val="2D2F31"/>
              </a:solidFill>
              <a:effectLst/>
              <a:latin typeface="Arial" panose="020B0604020202020204" pitchFamily="34" charset="0"/>
              <a:ea typeface="Calibri" panose="020F050202020403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n= 50</a:t>
            </a:r>
          </a:p>
          <a:p>
            <a:r>
              <a:rPr lang="en-US" sz="2200" dirty="0">
                <a:latin typeface="Arial" panose="020B0604020202020204" pitchFamily="34" charset="0"/>
                <a:cs typeface="Arial" panose="020B0604020202020204" pitchFamily="34" charset="0"/>
              </a:rPr>
              <a:t>num_list = [10, 25, 4, 23, 6, 18, 27, 47]</a:t>
            </a:r>
          </a:p>
          <a:p>
            <a:r>
              <a:rPr lang="en-US" sz="2200" dirty="0">
                <a:latin typeface="Arial" panose="020B0604020202020204" pitchFamily="34" charset="0"/>
                <a:cs typeface="Arial" panose="020B0604020202020204" pitchFamily="34" charset="0"/>
              </a:rPr>
              <a:t>found = False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200" kern="100" dirty="0">
                <a:effectLst/>
                <a:latin typeface="Arial" panose="020B0604020202020204" pitchFamily="34" charset="0"/>
                <a:ea typeface="Calibri" panose="020F0502020204030204" pitchFamily="34" charset="0"/>
                <a:cs typeface="Arial" panose="020B0604020202020204" pitchFamily="34" charset="0"/>
              </a:rPr>
              <a:t>for n1 in num_list:</a:t>
            </a:r>
          </a:p>
          <a:p>
            <a:pPr marL="91440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for n2 in num_list:</a:t>
            </a:r>
          </a:p>
          <a:p>
            <a:pPr marL="137160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if(n1 !=n2):</a:t>
            </a:r>
          </a:p>
          <a:p>
            <a:pPr marL="182880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if(n1+n2 ==n): </a:t>
            </a:r>
          </a:p>
          <a:p>
            <a:pPr marL="228600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found = True</a:t>
            </a:r>
          </a:p>
          <a:p>
            <a:pPr marL="228600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break</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If found:</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print(n1, n2)</a:t>
            </a:r>
          </a:p>
          <a:p>
            <a:pPr marL="0" marR="0">
              <a:lnSpc>
                <a:spcPct val="107000"/>
              </a:lnSpc>
              <a:spcBef>
                <a:spcPts val="0"/>
              </a:spcBef>
              <a:spcAft>
                <a:spcPts val="800"/>
              </a:spcAft>
            </a:pPr>
            <a:r>
              <a:rPr lang="en-US" sz="2200" kern="100" dirty="0">
                <a:effectLst/>
                <a:latin typeface="Arial" panose="020B0604020202020204" pitchFamily="34" charset="0"/>
                <a:ea typeface="Calibri" panose="020F0502020204030204" pitchFamily="34" charset="0"/>
                <a:cs typeface="Arial" panose="020B0604020202020204" pitchFamily="34" charset="0"/>
              </a:rPr>
              <a:t>                 break</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200" kern="100" dirty="0">
                <a:effectLst/>
                <a:latin typeface="Arial" panose="020B0604020202020204" pitchFamily="34" charset="0"/>
                <a:ea typeface="Calibri" panose="020F0502020204030204" pitchFamily="34" charset="0"/>
                <a:cs typeface="Arial" panose="020B0604020202020204" pitchFamily="34" charset="0"/>
              </a:rPr>
              <a:t>Output = 23 27</a:t>
            </a:r>
          </a:p>
          <a:p>
            <a:pPr marL="342900" indent="-342900">
              <a:lnSpc>
                <a:spcPct val="107000"/>
              </a:lnSpc>
              <a:spcBef>
                <a:spcPts val="0"/>
              </a:spcBef>
              <a:spcAft>
                <a:spcPts val="800"/>
              </a:spcAft>
              <a:tabLst>
                <a:tab pos="457200" algn="l"/>
              </a:tabLst>
            </a:pPr>
            <a:r>
              <a:rPr lang="en-GB" sz="2400" kern="100" dirty="0">
                <a:solidFill>
                  <a:srgbClr val="303141"/>
                </a:solidFill>
                <a:effectLst/>
                <a:latin typeface="Arial" panose="020B0604020202020204" pitchFamily="34" charset="0"/>
                <a:ea typeface="Calibri" panose="020F0502020204030204" pitchFamily="34" charset="0"/>
                <a:cs typeface="Arial" panose="020B0604020202020204" pitchFamily="34" charset="0"/>
              </a:rPr>
              <a:t>The `break` statement exits the loop immediately and continues with the code following the loop.</a:t>
            </a:r>
            <a:endParaRPr lang="en-GB" sz="24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200" kern="100" dirty="0">
              <a:effectLst/>
              <a:latin typeface="Arial" panose="020B0604020202020204" pitchFamily="34" charset="0"/>
              <a:ea typeface="Calibri" panose="020F0502020204030204" pitchFamily="34" charset="0"/>
              <a:cs typeface="Arial" panose="020B0604020202020204" pitchFamily="34" charset="0"/>
            </a:endParaRPr>
          </a:p>
          <a:p>
            <a:endParaRPr lang="en-GB" sz="20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7313737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C429-D2D0-8E6C-161F-D3E25E372F83}"/>
              </a:ext>
            </a:extLst>
          </p:cNvPr>
          <p:cNvSpPr>
            <a:spLocks noGrp="1"/>
          </p:cNvSpPr>
          <p:nvPr>
            <p:ph type="title"/>
          </p:nvPr>
        </p:nvSpPr>
        <p:spPr>
          <a:xfrm>
            <a:off x="0" y="1"/>
            <a:ext cx="12599988" cy="1123121"/>
          </a:xfrm>
          <a:solidFill>
            <a:srgbClr val="FFFF00"/>
          </a:solidFill>
        </p:spPr>
        <p:txBody>
          <a:bodyPr/>
          <a:lstStyle/>
          <a:p>
            <a:pPr algn="ctr"/>
            <a:r>
              <a:rPr lang="en-US" sz="4800" b="1" dirty="0">
                <a:solidFill>
                  <a:srgbClr val="00B050"/>
                </a:solidFill>
                <a:latin typeface="Arial" panose="020B0604020202020204" pitchFamily="34" charset="0"/>
                <a:cs typeface="Arial" panose="020B0604020202020204" pitchFamily="34" charset="0"/>
              </a:rPr>
              <a:t>CONTINUE LOOP STATEMENT</a:t>
            </a:r>
            <a:endParaRPr lang="en-US" dirty="0"/>
          </a:p>
        </p:txBody>
      </p:sp>
      <p:sp>
        <p:nvSpPr>
          <p:cNvPr id="3" name="Content Placeholder 2">
            <a:extLst>
              <a:ext uri="{FF2B5EF4-FFF2-40B4-BE49-F238E27FC236}">
                <a16:creationId xmlns:a16="http://schemas.microsoft.com/office/drawing/2014/main" id="{12E44ADA-8295-7C87-1EFA-4FC2BCFEBF70}"/>
              </a:ext>
            </a:extLst>
          </p:cNvPr>
          <p:cNvSpPr>
            <a:spLocks noGrp="1"/>
          </p:cNvSpPr>
          <p:nvPr>
            <p:ph idx="1"/>
          </p:nvPr>
        </p:nvSpPr>
        <p:spPr>
          <a:xfrm>
            <a:off x="0" y="1123121"/>
            <a:ext cx="12599988" cy="6001159"/>
          </a:xfrm>
        </p:spPr>
        <p:txBody>
          <a:bodyPr>
            <a:normAutofit/>
          </a:bodyPr>
          <a:lstStyle/>
          <a:p>
            <a:r>
              <a:rPr lang="en-GB" sz="2000" b="1" dirty="0">
                <a:solidFill>
                  <a:srgbClr val="2D2F31"/>
                </a:solidFill>
                <a:latin typeface="Arial" panose="020B0604020202020204" pitchFamily="34" charset="0"/>
                <a:ea typeface="Calibri" panose="020F0502020204030204" pitchFamily="34" charset="0"/>
                <a:cs typeface="Arial" panose="020B0604020202020204" pitchFamily="34" charset="0"/>
              </a:rPr>
              <a:t>Continue Statement:</a:t>
            </a:r>
          </a:p>
          <a:p>
            <a:r>
              <a:rPr lang="en-GB" sz="2000" dirty="0">
                <a:solidFill>
                  <a:srgbClr val="2D2F31"/>
                </a:solidFill>
                <a:effectLst/>
                <a:latin typeface="Arial" panose="020B0604020202020204" pitchFamily="34" charset="0"/>
                <a:ea typeface="Calibri" panose="020F0502020204030204" pitchFamily="34" charset="0"/>
                <a:cs typeface="Arial" panose="020B0604020202020204" pitchFamily="34" charset="0"/>
              </a:rPr>
              <a:t>The continue statement within a for loop skips the remaining code in the current iteration and immediately moves to the next iteration of the loop. This allows you to selectively skip certain parts of the loop based on conditions within the loop body.</a:t>
            </a:r>
          </a:p>
          <a:p>
            <a:r>
              <a:rPr lang="en-GB" sz="2000" dirty="0">
                <a:solidFill>
                  <a:srgbClr val="2D2F31"/>
                </a:solidFill>
                <a:latin typeface="Arial" panose="020B0604020202020204" pitchFamily="34" charset="0"/>
                <a:ea typeface="Calibri" panose="020F0502020204030204" pitchFamily="34" charset="0"/>
                <a:cs typeface="Arial" panose="020B0604020202020204" pitchFamily="34" charset="0"/>
              </a:rPr>
              <a:t>Example 1</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num_list = list(range(0,10)</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for num in </a:t>
            </a:r>
            <a:r>
              <a:rPr lang="en-US" sz="2000" kern="100" dirty="0" err="1">
                <a:effectLst/>
                <a:latin typeface="Arial" panose="020B0604020202020204" pitchFamily="34" charset="0"/>
                <a:ea typeface="Calibri" panose="020F0502020204030204" pitchFamily="34" charset="0"/>
                <a:cs typeface="Arial" panose="020B0604020202020204" pitchFamily="34" charset="0"/>
              </a:rPr>
              <a:t>mum_list</a:t>
            </a:r>
            <a:r>
              <a:rPr lang="en-US" sz="2000" kern="100" dirty="0">
                <a:effectLst/>
                <a:latin typeface="Arial" panose="020B0604020202020204" pitchFamily="34" charset="0"/>
                <a:ea typeface="Calibri" panose="020F0502020204030204" pitchFamily="34" charset="0"/>
                <a:cs typeface="Arial" panose="020B0604020202020204" pitchFamily="34" charset="0"/>
              </a:rPr>
              <a:t>:</a:t>
            </a:r>
          </a:p>
          <a:p>
            <a:pPr marL="9144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If num ==3 or num ==6 or num ==8:</a:t>
            </a:r>
          </a:p>
          <a:p>
            <a:pPr marL="13716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continue</a:t>
            </a:r>
          </a:p>
          <a:p>
            <a:pPr marL="9144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print(num)</a:t>
            </a:r>
          </a:p>
          <a:p>
            <a:pPr marL="914400" marR="0">
              <a:lnSpc>
                <a:spcPct val="107000"/>
              </a:lnSpc>
              <a:spcBef>
                <a:spcPts val="0"/>
              </a:spcBef>
              <a:spcAft>
                <a:spcPts val="800"/>
              </a:spcAft>
            </a:pPr>
            <a:endParaRPr lang="en-US" sz="2000" kern="100" dirty="0">
              <a:latin typeface="Arial" panose="020B0604020202020204" pitchFamily="34" charset="0"/>
              <a:ea typeface="Calibri" panose="020F0502020204030204" pitchFamily="34" charset="0"/>
              <a:cs typeface="Arial" panose="020B0604020202020204" pitchFamily="34" charset="0"/>
            </a:endParaRPr>
          </a:p>
          <a:p>
            <a:pPr marL="678142" marR="0" indent="0">
              <a:lnSpc>
                <a:spcPct val="107000"/>
              </a:lnSpc>
              <a:spcBef>
                <a:spcPts val="0"/>
              </a:spcBef>
              <a:spcAft>
                <a:spcPts val="800"/>
              </a:spcAft>
              <a:buNone/>
            </a:pPr>
            <a:r>
              <a:rPr lang="en-US" sz="2000" kern="100" dirty="0">
                <a:effectLst/>
                <a:latin typeface="Arial" panose="020B0604020202020204" pitchFamily="34" charset="0"/>
                <a:ea typeface="Calibri" panose="020F0502020204030204" pitchFamily="34" charset="0"/>
                <a:cs typeface="Arial" panose="020B0604020202020204" pitchFamily="34" charset="0"/>
              </a:rPr>
              <a:t>Output = 0,1,2,4,5,7,9</a:t>
            </a:r>
          </a:p>
          <a:p>
            <a:pPr marL="678142" marR="0" indent="0">
              <a:lnSpc>
                <a:spcPct val="107000"/>
              </a:lnSpc>
              <a:spcBef>
                <a:spcPts val="0"/>
              </a:spcBef>
              <a:spcAft>
                <a:spcPts val="800"/>
              </a:spcAft>
              <a:buNone/>
            </a:pPr>
            <a:r>
              <a:rPr lang="en-GB" sz="1800" kern="100" dirty="0">
                <a:solidFill>
                  <a:srgbClr val="303141"/>
                </a:solidFill>
                <a:effectLst/>
                <a:latin typeface="Roboto" panose="02000000000000000000" pitchFamily="2" charset="0"/>
                <a:ea typeface="Calibri" panose="020F0502020204030204" pitchFamily="34" charset="0"/>
                <a:cs typeface="Times New Roman" panose="02020603050405020304" pitchFamily="18" charset="0"/>
              </a:rPr>
              <a:t>The `continue` statement skips the </a:t>
            </a:r>
            <a:r>
              <a:rPr lang="en-GB" sz="1800" kern="100" dirty="0">
                <a:solidFill>
                  <a:srgbClr val="303141"/>
                </a:solidFill>
                <a:latin typeface="Roboto" panose="02000000000000000000" pitchFamily="2" charset="0"/>
                <a:ea typeface="Calibri" panose="020F0502020204030204" pitchFamily="34" charset="0"/>
                <a:cs typeface="Times New Roman" panose="02020603050405020304" pitchFamily="18" charset="0"/>
              </a:rPr>
              <a:t>execution of the block of code in the </a:t>
            </a:r>
            <a:r>
              <a:rPr lang="en-GB" sz="1800" kern="100" dirty="0">
                <a:solidFill>
                  <a:srgbClr val="303141"/>
                </a:solidFill>
                <a:effectLst/>
                <a:latin typeface="Roboto" panose="02000000000000000000" pitchFamily="2" charset="0"/>
                <a:ea typeface="Calibri" panose="020F0502020204030204" pitchFamily="34" charset="0"/>
                <a:cs typeface="Times New Roman" panose="02020603050405020304" pitchFamily="18" charset="0"/>
              </a:rPr>
              <a:t>current iteration and proceeds with the next iteration of the loop.</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78142" marR="0" indent="0">
              <a:lnSpc>
                <a:spcPct val="107000"/>
              </a:lnSpc>
              <a:spcBef>
                <a:spcPts val="0"/>
              </a:spcBef>
              <a:spcAft>
                <a:spcPts val="800"/>
              </a:spcAft>
              <a:buNone/>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81974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7D60-0D2D-AF1A-AA58-190076F6D049}"/>
              </a:ext>
            </a:extLst>
          </p:cNvPr>
          <p:cNvSpPr>
            <a:spLocks noGrp="1"/>
          </p:cNvSpPr>
          <p:nvPr>
            <p:ph type="title"/>
          </p:nvPr>
        </p:nvSpPr>
        <p:spPr>
          <a:xfrm>
            <a:off x="0" y="0"/>
            <a:ext cx="12599988" cy="1774831"/>
          </a:xfrm>
          <a:solidFill>
            <a:srgbClr val="FFFF00"/>
          </a:solidFill>
        </p:spPr>
        <p:txBody>
          <a:bodyPr>
            <a:normAutofit/>
          </a:bodyPr>
          <a:lstStyle/>
          <a:p>
            <a:pPr algn="ctr"/>
            <a:r>
              <a:rPr lang="en-US" sz="4000" b="1" dirty="0">
                <a:solidFill>
                  <a:srgbClr val="00B050"/>
                </a:solidFill>
                <a:latin typeface="Arial" panose="020B0604020202020204" pitchFamily="34" charset="0"/>
                <a:cs typeface="Arial" panose="020B0604020202020204" pitchFamily="34" charset="0"/>
              </a:rPr>
              <a:t>PASS LOOP STATEMENT</a:t>
            </a:r>
          </a:p>
        </p:txBody>
      </p:sp>
      <p:sp>
        <p:nvSpPr>
          <p:cNvPr id="3" name="Content Placeholder 2">
            <a:extLst>
              <a:ext uri="{FF2B5EF4-FFF2-40B4-BE49-F238E27FC236}">
                <a16:creationId xmlns:a16="http://schemas.microsoft.com/office/drawing/2014/main" id="{707611D1-28A8-4A86-1839-E1DA1FC3B992}"/>
              </a:ext>
            </a:extLst>
          </p:cNvPr>
          <p:cNvSpPr>
            <a:spLocks noGrp="1"/>
          </p:cNvSpPr>
          <p:nvPr>
            <p:ph idx="1"/>
          </p:nvPr>
        </p:nvSpPr>
        <p:spPr/>
        <p:txBody>
          <a:bodyPr/>
          <a:lstStyle/>
          <a:p>
            <a:r>
              <a:rPr lang="en-GB" sz="2000" b="1" dirty="0">
                <a:latin typeface="Arial" panose="020B0604020202020204" pitchFamily="34" charset="0"/>
                <a:cs typeface="Arial" panose="020B0604020202020204" pitchFamily="34" charset="0"/>
              </a:rPr>
              <a:t>Pass Statement:</a:t>
            </a:r>
          </a:p>
          <a:p>
            <a:r>
              <a:rPr lang="en-GB" sz="2000" dirty="0">
                <a:latin typeface="Arial" panose="020B0604020202020204" pitchFamily="34" charset="0"/>
                <a:cs typeface="Arial" panose="020B0604020202020204" pitchFamily="34" charset="0"/>
              </a:rPr>
              <a:t>The pass statement is a no-operation statement. It serves as a placeholder where syntactically some code is required but no action is desired or necessary. The pass statement essentially does nothing and allows you to create empty code blocks without causing a syntax error.</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num_list = list(range(20)</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for num in </a:t>
            </a:r>
            <a:r>
              <a:rPr lang="en-US" sz="2000" kern="100" dirty="0" err="1">
                <a:effectLst/>
                <a:latin typeface="Arial" panose="020B0604020202020204" pitchFamily="34" charset="0"/>
                <a:ea typeface="Calibri" panose="020F0502020204030204" pitchFamily="34" charset="0"/>
                <a:cs typeface="Arial" panose="020B0604020202020204" pitchFamily="34" charset="0"/>
              </a:rPr>
              <a:t>mum_list</a:t>
            </a:r>
            <a:r>
              <a:rPr lang="en-US" sz="2000" kern="100" dirty="0">
                <a:effectLst/>
                <a:latin typeface="Arial" panose="020B0604020202020204" pitchFamily="34" charset="0"/>
                <a:ea typeface="Calibri" panose="020F0502020204030204" pitchFamily="34" charset="0"/>
                <a:cs typeface="Arial" panose="020B0604020202020204" pitchFamily="34" charset="0"/>
              </a:rPr>
              <a:t>:</a:t>
            </a:r>
          </a:p>
          <a:p>
            <a:pPr marL="457200" marR="0" indent="45720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pass</a:t>
            </a:r>
          </a:p>
          <a:p>
            <a:pPr marL="9144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print(len(num_list))</a:t>
            </a:r>
          </a:p>
          <a:p>
            <a:pPr marL="914400" marR="0">
              <a:lnSpc>
                <a:spcPct val="107000"/>
              </a:lnSpc>
              <a:spcBef>
                <a:spcPts val="0"/>
              </a:spcBef>
              <a:spcAft>
                <a:spcPts val="800"/>
              </a:spcAft>
            </a:pPr>
            <a:endParaRPr lang="en-US" sz="2000" kern="100" dirty="0">
              <a:latin typeface="Arial" panose="020B060402020202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Output = 20</a:t>
            </a:r>
          </a:p>
          <a:p>
            <a:endParaRPr lang="en-GB" sz="2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65035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05F0-4F22-F4C1-192A-8E036688D14E}"/>
              </a:ext>
            </a:extLst>
          </p:cNvPr>
          <p:cNvSpPr>
            <a:spLocks noGrp="1"/>
          </p:cNvSpPr>
          <p:nvPr>
            <p:ph type="title"/>
          </p:nvPr>
        </p:nvSpPr>
        <p:spPr>
          <a:xfrm>
            <a:off x="0" y="1"/>
            <a:ext cx="12599988" cy="103749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a:t>
            </a:r>
            <a:endParaRPr lang="en-GB" sz="4000" dirty="0"/>
          </a:p>
        </p:txBody>
      </p:sp>
      <p:sp>
        <p:nvSpPr>
          <p:cNvPr id="3" name="Content Placeholder 2">
            <a:extLst>
              <a:ext uri="{FF2B5EF4-FFF2-40B4-BE49-F238E27FC236}">
                <a16:creationId xmlns:a16="http://schemas.microsoft.com/office/drawing/2014/main" id="{A2242F18-9432-2086-BA54-EC8C7468A4F6}"/>
              </a:ext>
            </a:extLst>
          </p:cNvPr>
          <p:cNvSpPr>
            <a:spLocks noGrp="1"/>
          </p:cNvSpPr>
          <p:nvPr>
            <p:ph idx="1"/>
          </p:nvPr>
        </p:nvSpPr>
        <p:spPr>
          <a:xfrm>
            <a:off x="866249" y="1213338"/>
            <a:ext cx="10867490" cy="5271044"/>
          </a:xfrm>
        </p:spPr>
        <p:txBody>
          <a:bodyPr>
            <a:normAutofit fontScale="77500" lnSpcReduction="20000"/>
          </a:bodyPr>
          <a:lstStyle/>
          <a:p>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List comprehension is a concise way to create lists in Python. It provides a compact syntax for creating lists by applying an expression to each item in an iterable (e.g., a list, tuple, or range) and optionally filtering the items based on a condition. List comprehension does not use colon in its syntax. The general syntax for list comprehension is shown below:</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effectLst/>
                <a:latin typeface="Arial" panose="020B0604020202020204" pitchFamily="34" charset="0"/>
                <a:ea typeface="Calibri" panose="020F0502020204030204" pitchFamily="34" charset="0"/>
                <a:cs typeface="Arial" panose="020B0604020202020204" pitchFamily="34" charset="0"/>
              </a:rPr>
              <a:t>new_list = [expression/code to execute for item in iterable if condition]</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effectLst/>
                <a:latin typeface="Arial" panose="020B0604020202020204" pitchFamily="34" charset="0"/>
                <a:ea typeface="Calibri" panose="020F0502020204030204" pitchFamily="34" charset="0"/>
                <a:cs typeface="Arial" panose="020B0604020202020204" pitchFamily="34" charset="0"/>
              </a:rPr>
              <a:t>The expression: This</a:t>
            </a: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 is the operation or value you want to include in the new list or the code to execute for the item in the iterable sequence. It is applied to each item in the iterable</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Item: This represents the elements in the iterable (e.g., elements in a list or numbers in a range) that are processed by the expression. The element in the iterable is assigned to the item variable name for each iteration.</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Iterable: This is the sequence of elements that you are iterating over. It can be a list, tuple, string, range, or any other iterable object</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If condition (optional): This part allows you to include only the items that satisfy a certain condition. If omitted, all items from the iterable are included.</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987301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67A2-534E-85C2-3F52-4EBBD75F3FCD}"/>
              </a:ext>
            </a:extLst>
          </p:cNvPr>
          <p:cNvSpPr>
            <a:spLocks noGrp="1"/>
          </p:cNvSpPr>
          <p:nvPr>
            <p:ph type="title"/>
          </p:nvPr>
        </p:nvSpPr>
        <p:spPr>
          <a:xfrm>
            <a:off x="0" y="0"/>
            <a:ext cx="12599988" cy="101111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GB" sz="4000" dirty="0"/>
          </a:p>
        </p:txBody>
      </p:sp>
      <p:sp>
        <p:nvSpPr>
          <p:cNvPr id="3" name="Content Placeholder 2">
            <a:extLst>
              <a:ext uri="{FF2B5EF4-FFF2-40B4-BE49-F238E27FC236}">
                <a16:creationId xmlns:a16="http://schemas.microsoft.com/office/drawing/2014/main" id="{09D2BE70-8338-66DC-702B-8C867EAB0B54}"/>
              </a:ext>
            </a:extLst>
          </p:cNvPr>
          <p:cNvSpPr>
            <a:spLocks noGrp="1"/>
          </p:cNvSpPr>
          <p:nvPr>
            <p:ph idx="1"/>
          </p:nvPr>
        </p:nvSpPr>
        <p:spPr>
          <a:xfrm>
            <a:off x="866249" y="1213338"/>
            <a:ext cx="10867490" cy="5271044"/>
          </a:xfrm>
        </p:spPr>
        <p:txBody>
          <a:bodyPr>
            <a:normAutofit fontScale="77500" lnSpcReduction="20000"/>
          </a:bodyPr>
          <a:lstStyle/>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1, list comprehension with range function,</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squares = [values**2 for values in range (5)]</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print(squares)</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[0, 1, 4, 9,16]</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2, list comprehension with if condition,</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squares = [values**2 for values in range (5) if values%2==0]</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print(squares)</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[0, 4,16]</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3, list comprehension with a string method</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months = [“January”, “February’, “March”, “April”]</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upper_case= [x.upper() for x in months]</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Print(upper_case)</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9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[“JANUARY”, “FEBRUARY”,” MARCH”,”APRIL”]</a:t>
            </a:r>
            <a:endParaRPr lang="en-US" sz="29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869304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BACB-086B-EEE7-7FF3-E8BAC7C087CD}"/>
              </a:ext>
            </a:extLst>
          </p:cNvPr>
          <p:cNvSpPr>
            <a:spLocks noGrp="1"/>
          </p:cNvSpPr>
          <p:nvPr>
            <p:ph type="title"/>
          </p:nvPr>
        </p:nvSpPr>
        <p:spPr>
          <a:xfrm>
            <a:off x="0" y="0"/>
            <a:ext cx="12599988" cy="1186963"/>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GB" sz="4000" dirty="0"/>
          </a:p>
        </p:txBody>
      </p:sp>
      <p:sp>
        <p:nvSpPr>
          <p:cNvPr id="3" name="Content Placeholder 2">
            <a:extLst>
              <a:ext uri="{FF2B5EF4-FFF2-40B4-BE49-F238E27FC236}">
                <a16:creationId xmlns:a16="http://schemas.microsoft.com/office/drawing/2014/main" id="{56D92459-8C67-067D-8E7E-3C6847FB7BAA}"/>
              </a:ext>
            </a:extLst>
          </p:cNvPr>
          <p:cNvSpPr>
            <a:spLocks noGrp="1"/>
          </p:cNvSpPr>
          <p:nvPr>
            <p:ph idx="1"/>
          </p:nvPr>
        </p:nvSpPr>
        <p:spPr>
          <a:xfrm>
            <a:off x="866249" y="1362808"/>
            <a:ext cx="10867490" cy="5121574"/>
          </a:xfrm>
        </p:spPr>
        <p:txBody>
          <a:bodyPr>
            <a:normAutofit/>
          </a:bodyPr>
          <a:lstStyle/>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4 with built-in function</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months = ["january", "february", "march", "april"]</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length= [len(x) for x in months]</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print(length)</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[7,8,5,5]</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5</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matrix1= [[1,2,3], [4,5,6], [7,8,9]]</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new_list = [value2 for value1 in matrix1 for value2 in value1]</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print(new_list)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2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[1,2,3,4,5,6,7,8,9]</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621702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6964-DA0B-F39E-6ACC-515023F56838}"/>
              </a:ext>
            </a:extLst>
          </p:cNvPr>
          <p:cNvSpPr>
            <a:spLocks noGrp="1"/>
          </p:cNvSpPr>
          <p:nvPr>
            <p:ph type="title"/>
          </p:nvPr>
        </p:nvSpPr>
        <p:spPr>
          <a:xfrm>
            <a:off x="0" y="0"/>
            <a:ext cx="12599988" cy="104628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GB" sz="4000" dirty="0"/>
          </a:p>
        </p:txBody>
      </p:sp>
      <p:sp>
        <p:nvSpPr>
          <p:cNvPr id="3" name="Content Placeholder 2">
            <a:extLst>
              <a:ext uri="{FF2B5EF4-FFF2-40B4-BE49-F238E27FC236}">
                <a16:creationId xmlns:a16="http://schemas.microsoft.com/office/drawing/2014/main" id="{B2AA86CA-F800-4A84-4302-F0DD23D383F8}"/>
              </a:ext>
            </a:extLst>
          </p:cNvPr>
          <p:cNvSpPr>
            <a:spLocks noGrp="1"/>
          </p:cNvSpPr>
          <p:nvPr>
            <p:ph idx="1"/>
          </p:nvPr>
        </p:nvSpPr>
        <p:spPr>
          <a:xfrm>
            <a:off x="866249" y="1160585"/>
            <a:ext cx="10867490" cy="5323797"/>
          </a:xfrm>
        </p:spPr>
        <p:txBody>
          <a:bodyPr>
            <a:normAutofit fontScale="62500" lnSpcReduction="20000"/>
          </a:bodyPr>
          <a:lstStyle/>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6</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matrix1= [[1,2,3], [4,5,6], [7,8,9]]</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for value1 in matrix1:</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for value2 in value1:</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print (value2 end = “ , “)</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1,2,3,4,5,6,7,8,9</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7</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matrix1= [[1,2,3], [4,5,6], [7,8,9]]</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matrix2 = []</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for value1 in matrix1:</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for value2 in value1:</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matrix2.append(value2)</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 (matrix2)</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[1,2,3,4,5,6,7,8,9]</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196221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0963-8E09-9A3C-0527-7C4B02A19326}"/>
              </a:ext>
            </a:extLst>
          </p:cNvPr>
          <p:cNvSpPr>
            <a:spLocks noGrp="1"/>
          </p:cNvSpPr>
          <p:nvPr>
            <p:ph type="title"/>
          </p:nvPr>
        </p:nvSpPr>
        <p:spPr>
          <a:xfrm>
            <a:off x="0" y="0"/>
            <a:ext cx="12599988" cy="1081455"/>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GB" sz="4000" dirty="0"/>
          </a:p>
        </p:txBody>
      </p:sp>
      <p:sp>
        <p:nvSpPr>
          <p:cNvPr id="3" name="Content Placeholder 2">
            <a:extLst>
              <a:ext uri="{FF2B5EF4-FFF2-40B4-BE49-F238E27FC236}">
                <a16:creationId xmlns:a16="http://schemas.microsoft.com/office/drawing/2014/main" id="{59EF3188-7918-25D9-4878-21CBEE680759}"/>
              </a:ext>
            </a:extLst>
          </p:cNvPr>
          <p:cNvSpPr>
            <a:spLocks noGrp="1"/>
          </p:cNvSpPr>
          <p:nvPr>
            <p:ph idx="1"/>
          </p:nvPr>
        </p:nvSpPr>
        <p:spPr>
          <a:xfrm>
            <a:off x="866249" y="1222131"/>
            <a:ext cx="10867490" cy="5262251"/>
          </a:xfrm>
        </p:spPr>
        <p:txBody>
          <a:bodyPr>
            <a:normAutofit fontScale="70000" lnSpcReduction="20000"/>
          </a:bodyPr>
          <a:lstStyle/>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8</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L = [100,105,110,115,120]</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l2 = [“even” if value%2 ==0 else “odd” for value in l]</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Print(l2)</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[“even”, ‘odd”, “even”, “odd”, “even”]</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Example 9</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def sqr(list):</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  return [num**2 for num in list]</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list1 = [1,2,3,4,5]</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result = sqr(list1)</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print(result)</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3200" dirty="0">
                <a:solidFill>
                  <a:srgbClr val="374151"/>
                </a:solidFill>
                <a:effectLst/>
                <a:latin typeface="Arial" panose="020B0604020202020204" pitchFamily="34" charset="0"/>
                <a:ea typeface="Calibri" panose="020F0502020204030204" pitchFamily="34" charset="0"/>
                <a:cs typeface="Arial" panose="020B0604020202020204" pitchFamily="34" charset="0"/>
              </a:rPr>
              <a:t>output = [1, 4, 9, 16, 25]</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5296401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70A8-76C7-2A4C-7678-96D677EF7FEE}"/>
              </a:ext>
            </a:extLst>
          </p:cNvPr>
          <p:cNvSpPr>
            <a:spLocks noGrp="1"/>
          </p:cNvSpPr>
          <p:nvPr>
            <p:ph type="title"/>
          </p:nvPr>
        </p:nvSpPr>
        <p:spPr>
          <a:xfrm>
            <a:off x="0" y="1"/>
            <a:ext cx="12599988" cy="1053547"/>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US" sz="4000" dirty="0"/>
          </a:p>
        </p:txBody>
      </p:sp>
      <p:sp>
        <p:nvSpPr>
          <p:cNvPr id="3" name="Content Placeholder 2">
            <a:extLst>
              <a:ext uri="{FF2B5EF4-FFF2-40B4-BE49-F238E27FC236}">
                <a16:creationId xmlns:a16="http://schemas.microsoft.com/office/drawing/2014/main" id="{19A43492-8791-8C08-ED4B-A8E77651AC4C}"/>
              </a:ext>
            </a:extLst>
          </p:cNvPr>
          <p:cNvSpPr>
            <a:spLocks noGrp="1"/>
          </p:cNvSpPr>
          <p:nvPr>
            <p:ph idx="1"/>
          </p:nvPr>
        </p:nvSpPr>
        <p:spPr>
          <a:xfrm>
            <a:off x="866249" y="1053548"/>
            <a:ext cx="10867490" cy="6145765"/>
          </a:xfrm>
        </p:spPr>
        <p:txBody>
          <a:bodyPr>
            <a:normAutofit/>
          </a:bodyPr>
          <a:lstStyle/>
          <a:p>
            <a:r>
              <a:rPr lang="en-US" sz="2000" b="1" dirty="0">
                <a:latin typeface="Arial" panose="020B0604020202020204" pitchFamily="34" charset="0"/>
                <a:cs typeface="Arial" panose="020B0604020202020204" pitchFamily="34" charset="0"/>
              </a:rPr>
              <a:t>List comprehension with functions</a:t>
            </a:r>
          </a:p>
          <a:p>
            <a:r>
              <a:rPr lang="en-US" sz="2000" dirty="0">
                <a:latin typeface="Arial" panose="020B0604020202020204" pitchFamily="34" charset="0"/>
                <a:cs typeface="Arial" panose="020B0604020202020204" pitchFamily="34" charset="0"/>
              </a:rPr>
              <a:t>counter = 0</a:t>
            </a:r>
          </a:p>
          <a:p>
            <a:r>
              <a:rPr lang="en-US" sz="2000" dirty="0">
                <a:latin typeface="Arial" panose="020B0604020202020204" pitchFamily="34" charset="0"/>
                <a:cs typeface="Arial" panose="020B0604020202020204" pitchFamily="34" charset="0"/>
              </a:rPr>
              <a:t>dot_counter = ''</a:t>
            </a:r>
          </a:p>
          <a:p>
            <a:r>
              <a:rPr lang="en-US" sz="2000" dirty="0">
                <a:latin typeface="Arial" panose="020B0604020202020204" pitchFamily="34" charset="0"/>
                <a:cs typeface="Arial" panose="020B0604020202020204" pitchFamily="34" charset="0"/>
              </a:rPr>
              <a:t>def update_counter():</a:t>
            </a:r>
          </a:p>
          <a:p>
            <a:r>
              <a:rPr lang="en-US" sz="2000" dirty="0">
                <a:latin typeface="Arial" panose="020B0604020202020204" pitchFamily="34" charset="0"/>
                <a:cs typeface="Arial" panose="020B0604020202020204" pitchFamily="34" charset="0"/>
              </a:rPr>
              <a:t>    global counter, dot_counter</a:t>
            </a:r>
          </a:p>
          <a:p>
            <a:r>
              <a:rPr lang="en-US" sz="2000" dirty="0">
                <a:latin typeface="Arial" panose="020B0604020202020204" pitchFamily="34" charset="0"/>
                <a:cs typeface="Arial" panose="020B0604020202020204" pitchFamily="34" charset="0"/>
              </a:rPr>
              <a:t>    counter += 1</a:t>
            </a:r>
          </a:p>
          <a:p>
            <a:r>
              <a:rPr lang="en-US" sz="2000" dirty="0">
                <a:latin typeface="Arial" panose="020B0604020202020204" pitchFamily="34" charset="0"/>
                <a:cs typeface="Arial" panose="020B0604020202020204" pitchFamily="34" charset="0"/>
              </a:rPr>
              <a:t>    dot_counter += '.'</a:t>
            </a:r>
          </a:p>
          <a:p>
            <a:r>
              <a:rPr lang="en-US" sz="2000" dirty="0">
                <a:latin typeface="Arial" panose="020B0604020202020204" pitchFamily="34" charset="0"/>
                <a:cs typeface="Arial" panose="020B0604020202020204" pitchFamily="34" charset="0"/>
              </a:rPr>
              <a:t>[update_counter() for _ in range(40)]</a:t>
            </a:r>
          </a:p>
          <a:p>
            <a:r>
              <a:rPr lang="en-US" sz="2000" dirty="0">
                <a:latin typeface="Arial" panose="020B0604020202020204" pitchFamily="34" charset="0"/>
                <a:cs typeface="Arial" panose="020B0604020202020204" pitchFamily="34" charset="0"/>
              </a:rPr>
              <a:t>print(counter)</a:t>
            </a:r>
          </a:p>
          <a:p>
            <a:r>
              <a:rPr lang="en-US" sz="2000" dirty="0">
                <a:latin typeface="Arial" panose="020B0604020202020204" pitchFamily="34" charset="0"/>
                <a:cs typeface="Arial" panose="020B0604020202020204" pitchFamily="34" charset="0"/>
              </a:rPr>
              <a:t>print(dot_counter)</a:t>
            </a:r>
          </a:p>
          <a:p>
            <a:r>
              <a:rPr lang="en-US" sz="2000" dirty="0">
                <a:latin typeface="Arial" panose="020B0604020202020204" pitchFamily="34" charset="0"/>
                <a:cs typeface="Arial" panose="020B0604020202020204" pitchFamily="34" charset="0"/>
              </a:rPr>
              <a:t>Output:</a:t>
            </a:r>
          </a:p>
          <a:p>
            <a:r>
              <a:rPr lang="en-US" sz="2000" dirty="0">
                <a:latin typeface="Arial" panose="020B0604020202020204" pitchFamily="34" charset="0"/>
                <a:cs typeface="Arial" panose="020B0604020202020204" pitchFamily="34" charset="0"/>
              </a:rPr>
              <a:t>40</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underscore(_) is a convention in python, to indicate that a variable is not going to be used in the loop. It’s a placeholder variable, its value is not used within the loop.</a:t>
            </a:r>
          </a:p>
        </p:txBody>
      </p:sp>
    </p:spTree>
    <p:extLst>
      <p:ext uri="{BB962C8B-B14F-4D97-AF65-F5344CB8AC3E}">
        <p14:creationId xmlns:p14="http://schemas.microsoft.com/office/powerpoint/2010/main" val="3572041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744C-4A13-E0E0-F837-59500D5BCC97}"/>
              </a:ext>
            </a:extLst>
          </p:cNvPr>
          <p:cNvSpPr>
            <a:spLocks noGrp="1"/>
          </p:cNvSpPr>
          <p:nvPr>
            <p:ph type="title"/>
          </p:nvPr>
        </p:nvSpPr>
        <p:spPr>
          <a:xfrm>
            <a:off x="0" y="1"/>
            <a:ext cx="12599988" cy="1232452"/>
          </a:xfrm>
          <a:solidFill>
            <a:srgbClr val="FFFF00"/>
          </a:solidFill>
        </p:spPr>
        <p:txBody>
          <a:bodyPr>
            <a:normAutofit/>
          </a:bodyPr>
          <a:lstStyle/>
          <a:p>
            <a:pPr algn="ctr"/>
            <a:r>
              <a:rPr lang="en-GB" sz="4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LIST COMPREHENSION cont.</a:t>
            </a:r>
            <a:endParaRPr lang="en-US" sz="4000" dirty="0"/>
          </a:p>
        </p:txBody>
      </p:sp>
      <p:sp>
        <p:nvSpPr>
          <p:cNvPr id="3" name="Content Placeholder 2">
            <a:extLst>
              <a:ext uri="{FF2B5EF4-FFF2-40B4-BE49-F238E27FC236}">
                <a16:creationId xmlns:a16="http://schemas.microsoft.com/office/drawing/2014/main" id="{7AC97CAA-D6E0-E3D5-F8E3-CF0C7C4F10F0}"/>
              </a:ext>
            </a:extLst>
          </p:cNvPr>
          <p:cNvSpPr>
            <a:spLocks noGrp="1"/>
          </p:cNvSpPr>
          <p:nvPr>
            <p:ph idx="1"/>
          </p:nvPr>
        </p:nvSpPr>
        <p:spPr>
          <a:xfrm>
            <a:off x="0" y="1232453"/>
            <a:ext cx="12599987" cy="5966859"/>
          </a:xfrm>
        </p:spPr>
        <p:txBody>
          <a:bodyPr>
            <a:normAutofit/>
          </a:bodyPr>
          <a:lstStyle/>
          <a:p>
            <a:r>
              <a:rPr lang="en-US" sz="2000" dirty="0">
                <a:latin typeface="Arial" panose="020B0604020202020204" pitchFamily="34" charset="0"/>
                <a:cs typeface="Arial" panose="020B0604020202020204" pitchFamily="34" charset="0"/>
              </a:rPr>
              <a:t>def stick(*args):</a:t>
            </a:r>
          </a:p>
          <a:p>
            <a:r>
              <a:rPr lang="en-US" sz="2000" dirty="0">
                <a:latin typeface="Arial" panose="020B0604020202020204" pitchFamily="34" charset="0"/>
                <a:cs typeface="Arial" panose="020B0604020202020204" pitchFamily="34" charset="0"/>
              </a:rPr>
              <a:t>  args = [arg for arg in args if isinstance(arg, str)] #</a:t>
            </a:r>
            <a:r>
              <a:rPr lang="en-US" sz="2000" b="0" i="0" dirty="0">
                <a:solidFill>
                  <a:srgbClr val="0D0D0D"/>
                </a:solidFill>
                <a:effectLst/>
                <a:latin typeface="Arial" panose="020B0604020202020204" pitchFamily="34" charset="0"/>
                <a:cs typeface="Arial" panose="020B0604020202020204" pitchFamily="34" charset="0"/>
              </a:rPr>
              <a:t>This list comprehension filters out non-string arguments from args. It iterates over each argument in args, </a:t>
            </a:r>
            <a:r>
              <a:rPr lang="en-US" sz="2000" b="0" i="0" dirty="0">
                <a:effectLst/>
                <a:latin typeface="Arial" panose="020B0604020202020204" pitchFamily="34" charset="0"/>
                <a:cs typeface="Arial" panose="020B0604020202020204" pitchFamily="34" charset="0"/>
              </a:rPr>
              <a:t>and checks if it's an instance of a string, using the isinstance() functions, only string arguments are kept in the list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result = '#'.join(args)</a:t>
            </a:r>
          </a:p>
          <a:p>
            <a:r>
              <a:rPr lang="en-US" sz="2000" dirty="0">
                <a:latin typeface="Arial" panose="020B0604020202020204" pitchFamily="34" charset="0"/>
                <a:cs typeface="Arial" panose="020B0604020202020204" pitchFamily="34" charset="0"/>
              </a:rPr>
              <a:t>  return result</a:t>
            </a:r>
          </a:p>
          <a:p>
            <a:r>
              <a:rPr lang="en-US" sz="2000" dirty="0">
                <a:latin typeface="Arial" panose="020B0604020202020204" pitchFamily="34" charset="0"/>
                <a:cs typeface="Arial" panose="020B0604020202020204" pitchFamily="34" charset="0"/>
              </a:rPr>
              <a:t>print(stick('sport', 'summer’)) # calling the function stick</a:t>
            </a:r>
          </a:p>
          <a:p>
            <a:r>
              <a:rPr lang="en-US" sz="2000" dirty="0">
                <a:latin typeface="Arial" panose="020B0604020202020204" pitchFamily="34" charset="0"/>
                <a:cs typeface="Arial" panose="020B0604020202020204" pitchFamily="34" charset="0"/>
              </a:rPr>
              <a:t>print(stick(3, 5, 7)) # calling the function stick</a:t>
            </a:r>
          </a:p>
          <a:p>
            <a:r>
              <a:rPr lang="en-US" sz="2000" dirty="0">
                <a:latin typeface="Arial" panose="020B0604020202020204" pitchFamily="34" charset="0"/>
                <a:cs typeface="Arial" panose="020B0604020202020204" pitchFamily="34" charset="0"/>
              </a:rPr>
              <a:t>print(stick(False, 'time', True, 'workout', [], 'gym’)) # calling the function stick</a:t>
            </a:r>
          </a:p>
          <a:p>
            <a:r>
              <a:rPr lang="en-US" sz="2000" dirty="0">
                <a:latin typeface="Arial" panose="020B0604020202020204" pitchFamily="34" charset="0"/>
                <a:cs typeface="Arial" panose="020B0604020202020204" pitchFamily="34" charset="0"/>
              </a:rPr>
              <a:t>Output = </a:t>
            </a:r>
          </a:p>
          <a:p>
            <a:r>
              <a:rPr lang="en-US" sz="2000" dirty="0">
                <a:latin typeface="Arial" panose="020B0604020202020204" pitchFamily="34" charset="0"/>
                <a:cs typeface="Arial" panose="020B0604020202020204" pitchFamily="34" charset="0"/>
              </a:rPr>
              <a:t>sport#summer</a:t>
            </a:r>
          </a:p>
          <a:p>
            <a:r>
              <a:rPr lang="en-US" sz="2000" dirty="0">
                <a:latin typeface="Arial" panose="020B0604020202020204" pitchFamily="34" charset="0"/>
                <a:cs typeface="Arial" panose="020B0604020202020204" pitchFamily="34" charset="0"/>
              </a:rPr>
              <a:t>time#workout#gym</a:t>
            </a:r>
          </a:p>
        </p:txBody>
      </p:sp>
    </p:spTree>
    <p:extLst>
      <p:ext uri="{BB962C8B-B14F-4D97-AF65-F5344CB8AC3E}">
        <p14:creationId xmlns:p14="http://schemas.microsoft.com/office/powerpoint/2010/main" val="369664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Futura Bk BT"/>
        <a:ea typeface=""/>
        <a:cs typeface=""/>
      </a:majorFont>
      <a:minorFont>
        <a:latin typeface="Futura Bk B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88E8A1B-9E6E-4E75-96CE-792DB701766C}" vid="{6F9BF015-FC62-43E0-BEA2-6BF1673AB1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961b8e0-b6c1-41d8-b7bb-a3855b55efbf}" enabled="1" method="Standard" siteId="{27610e39-e1af-42c6-b20f-80ca8c8579c6}" contentBits="0" removed="0"/>
</clbl:labelList>
</file>

<file path=docProps/app.xml><?xml version="1.0" encoding="utf-8"?>
<Properties xmlns="http://schemas.openxmlformats.org/officeDocument/2006/extended-properties" xmlns:vt="http://schemas.openxmlformats.org/officeDocument/2006/docPropsVTypes">
  <Template>blank</Template>
  <TotalTime>6594</TotalTime>
  <Words>23990</Words>
  <Application>Microsoft Office PowerPoint</Application>
  <PresentationFormat>Custom</PresentationFormat>
  <Paragraphs>1972</Paragraphs>
  <Slides>156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156</vt:i4>
      </vt:variant>
    </vt:vector>
  </HeadingPairs>
  <TitlesOfParts>
    <vt:vector size="166" baseType="lpstr">
      <vt:lpstr>Aptos Narrow</vt:lpstr>
      <vt:lpstr>Arial</vt:lpstr>
      <vt:lpstr>Arial Narrow</vt:lpstr>
      <vt:lpstr>Calibri</vt:lpstr>
      <vt:lpstr>Consolas</vt:lpstr>
      <vt:lpstr>Futura Bk BT</vt:lpstr>
      <vt:lpstr>Roboto</vt:lpstr>
      <vt:lpstr>Symbol</vt:lpstr>
      <vt:lpstr>Times New Roman</vt:lpstr>
      <vt:lpstr>Office Theme</vt:lpstr>
      <vt:lpstr>PowerPoint Presentation</vt:lpstr>
      <vt:lpstr>INTRODUCTION</vt:lpstr>
      <vt:lpstr>INTRODUCTION cont.</vt:lpstr>
      <vt:lpstr>PYTHON BASICS</vt:lpstr>
      <vt:lpstr>WHAT IS PYTHON PROGRAMMING LANGUAGE?</vt:lpstr>
      <vt:lpstr>PYTHON PROGRAMMING LANGUAGE FRAMEWORKS AND APPLICATION</vt:lpstr>
      <vt:lpstr>PYTHON PROGRAMMING LANGUAGE FRAMEWORKS AND APPLICATION cont.</vt:lpstr>
      <vt:lpstr>CODE EDITORS/IDE</vt:lpstr>
      <vt:lpstr>CODE EDITORS/IDE cont.</vt:lpstr>
      <vt:lpstr>PYTHON MODULES</vt:lpstr>
      <vt:lpstr>PYTHON MODULES cont.</vt:lpstr>
      <vt:lpstr>PYTHON MODULES cont.</vt:lpstr>
      <vt:lpstr>PYTHON VARIABLE</vt:lpstr>
      <vt:lpstr>PYTHON LOCAL &amp; GLOBAL VARIABLE</vt:lpstr>
      <vt:lpstr>PYTHON LOCAL &amp; GLOBAL VARIABLE cont.</vt:lpstr>
      <vt:lpstr>PYTHON LOCAL &amp; GLOBAL VARIABLE cont.</vt:lpstr>
      <vt:lpstr>PYTHON LOCAL &amp; GLOBAL VARIABLE cont.</vt:lpstr>
      <vt:lpstr>PYTHON NONLOCAL VARIABLE </vt:lpstr>
      <vt:lpstr>PYTHON NONLOCAL VARIABLE </vt:lpstr>
      <vt:lpstr>VARIABLE NAME AND PYTHON SYNTAX</vt:lpstr>
      <vt:lpstr>VARIABLE NAME , AND PYTHON SYNTAX cont.</vt:lpstr>
      <vt:lpstr>FUNCTIONS &amp; METHODS</vt:lpstr>
      <vt:lpstr>FUNCTIONS &amp; METHODS cont.</vt:lpstr>
      <vt:lpstr>PYTHON BUILT-IN FUNCTIONS</vt:lpstr>
      <vt:lpstr>USER-DEFINED FUNCTIONS</vt:lpstr>
      <vt:lpstr>USER-DEFINED FUNCTIONS</vt:lpstr>
      <vt:lpstr>LAMBDA FUNCTIONS</vt:lpstr>
      <vt:lpstr>LAMBDA FUNCTIONS cont.</vt:lpstr>
      <vt:lpstr>LAMBDA FUNCTIONS cont.</vt:lpstr>
      <vt:lpstr>PURPOSE OF FUNCTIONS</vt:lpstr>
      <vt:lpstr>IMPACT OF ENCOUNTERING RETURN WITHIN A FUNCTION</vt:lpstr>
      <vt:lpstr>RETURN STATEMENT</vt:lpstr>
      <vt:lpstr>RETURN STATEMENT cont.</vt:lpstr>
      <vt:lpstr>PYTHON KEY WORDS</vt:lpstr>
      <vt:lpstr>PYTHON KEY WORDS cont.</vt:lpstr>
      <vt:lpstr>PYTHON KEY WORDS cont.</vt:lpstr>
      <vt:lpstr>PYTHON KEY WORDS cont.</vt:lpstr>
      <vt:lpstr>MUTABILITY &amp; IMMUTABILITY IN PYTHON</vt:lpstr>
      <vt:lpstr>PYTHON DATA TYPES/BUILT-IN CLASS cont.</vt:lpstr>
      <vt:lpstr>STRING DATA TYPES</vt:lpstr>
      <vt:lpstr>STRING BUILT-IN METHODS</vt:lpstr>
      <vt:lpstr>STRING BUILT-IN METHODS cont.</vt:lpstr>
      <vt:lpstr>STRING BUILT-IN METHODS cont.</vt:lpstr>
      <vt:lpstr>STRING BUILT-IN METHODS cont.</vt:lpstr>
      <vt:lpstr>STRING BUILT-IN METHODS cont.</vt:lpstr>
      <vt:lpstr>STRING BUILT-IN METHODS cont.</vt:lpstr>
      <vt:lpstr>BOOLEAN DATA TYPE</vt:lpstr>
      <vt:lpstr>TUPLE DATA TYPES</vt:lpstr>
      <vt:lpstr>LIST DATA TYPES</vt:lpstr>
      <vt:lpstr>LIST BUILT-IN METHODS</vt:lpstr>
      <vt:lpstr>SET DATA TYPES</vt:lpstr>
      <vt:lpstr>SET BUILT-IN METHODS</vt:lpstr>
      <vt:lpstr>SET BUILT-IN METHODS cont.</vt:lpstr>
      <vt:lpstr>DICTIONARY DATA TYPE</vt:lpstr>
      <vt:lpstr>DICTIONARY BUILT-IN METHODS</vt:lpstr>
      <vt:lpstr>DICTIONARY BUILT- IN METHODS cont.</vt:lpstr>
      <vt:lpstr>DATA TYPE CASTING</vt:lpstr>
      <vt:lpstr>DATA TYPE CASTING cont.</vt:lpstr>
      <vt:lpstr>PYTHON INDEXING,SLICING, &amp; STRIDING </vt:lpstr>
      <vt:lpstr>POSITIVE &amp; NEGATIVE INDEXING</vt:lpstr>
      <vt:lpstr>POSITIVE &amp; NEGATIVE SLICING</vt:lpstr>
      <vt:lpstr>POSITIVE &amp; NEGATIVE SLICING cont.</vt:lpstr>
      <vt:lpstr>POSITIVE &amp; NEGATIVE STRIDING</vt:lpstr>
      <vt:lpstr>PYTHON ARITHMETIC OPERATORS</vt:lpstr>
      <vt:lpstr>PYTHON ARITHMETIC OPERATORS cont.</vt:lpstr>
      <vt:lpstr>PYTHON ASSIGNMENT OPERATORS</vt:lpstr>
      <vt:lpstr>PYTHON ASSIGNMENT OPERATORS cont.</vt:lpstr>
      <vt:lpstr>PYTHON COMPARISON OPERATORS</vt:lpstr>
      <vt:lpstr>PYTHON COMPARISON OPERATORS cont.</vt:lpstr>
      <vt:lpstr>PYTHON MEMBERSHIP &amp; IDENTITY OPERATORS</vt:lpstr>
      <vt:lpstr>PYTHON MEMBERSHIP OPERATORS cont.</vt:lpstr>
      <vt:lpstr>PYTHON MEMBERSHIP &amp; IDENTITY OPERATORS</vt:lpstr>
      <vt:lpstr>PYTHON BITWISE OPERATORS</vt:lpstr>
      <vt:lpstr>PYTHON BITWISE OPERATORS cont.</vt:lpstr>
      <vt:lpstr>PYTHON BITWISE OPERATORS cont.</vt:lpstr>
      <vt:lpstr>PYTHON OPERATORS cont.</vt:lpstr>
      <vt:lpstr>PYTHON CONDITIONAL STATEMENT</vt:lpstr>
      <vt:lpstr>PYTHON CONDITIONAL STATEMENT cont.</vt:lpstr>
      <vt:lpstr>PYTHON CONDITIONAL STATEMENT cont.</vt:lpstr>
      <vt:lpstr>PYTHON CONDITIONAL STATEMENT cont.</vt:lpstr>
      <vt:lpstr>PYTHON CONDITIONAL STATEMENT cont.</vt:lpstr>
      <vt:lpstr>PYTHON LOOPS</vt:lpstr>
      <vt:lpstr>PYTHON CONDITIONAL STATEMENT cont.</vt:lpstr>
      <vt:lpstr>PYTHON LOOPS cont.</vt:lpstr>
      <vt:lpstr>PYTHON LOOPS cont.</vt:lpstr>
      <vt:lpstr>NESTED FOR LOOP</vt:lpstr>
      <vt:lpstr>CONDITIONAL STATEMENT (if, elif, else) VS LOOPING STATEMENT (while, for)</vt:lpstr>
      <vt:lpstr>CONDITIONAL STATEMENT (if, elif, else) VS LOOPING STATEMENT (while, for) cont.</vt:lpstr>
      <vt:lpstr>CONDITIONAL STATEMENT (if, elif, else) VS LOOPING STATEMENT (while, for) cont.</vt:lpstr>
      <vt:lpstr>BREAK LOOP STATEMENTS</vt:lpstr>
      <vt:lpstr>CONTINUE LOOP STATEMENT</vt:lpstr>
      <vt:lpstr>PASS LOOP STATEMENT</vt:lpstr>
      <vt:lpstr>LIST COMPREHENSION</vt:lpstr>
      <vt:lpstr>LIST COMPREHENSION cont.</vt:lpstr>
      <vt:lpstr>LIST COMPREHENSION cont.</vt:lpstr>
      <vt:lpstr>LIST COMPREHENSION cont.</vt:lpstr>
      <vt:lpstr>LIST COMPREHENSION cont.</vt:lpstr>
      <vt:lpstr>LIST COMPREHENSION cont.</vt:lpstr>
      <vt:lpstr>LIST COMPREHENSION cont.</vt:lpstr>
      <vt:lpstr>DICTIONARY COMPREHENSION</vt:lpstr>
      <vt:lpstr>DICTIONARY COMPREHENSION cont.</vt:lpstr>
      <vt:lpstr>OBJECT ORIENTED PROGRAMMING</vt:lpstr>
      <vt:lpstr>OOP CONCEPT cont.</vt:lpstr>
      <vt:lpstr>OOP CONCEPT cont.</vt:lpstr>
      <vt:lpstr>OOP CONCEPT cont.</vt:lpstr>
      <vt:lpstr>OOP CONCEPT cont.</vt:lpstr>
      <vt:lpstr>CLASS VARIABLE AND INSTANCE VARIABLE</vt:lpstr>
      <vt:lpstr>METHODS</vt:lpstr>
      <vt:lpstr>THE CONSTRUCTOR OR INIT METHOD</vt:lpstr>
      <vt:lpstr>INIT METHOD cont.</vt:lpstr>
      <vt:lpstr>INIT METHOD cont.</vt:lpstr>
      <vt:lpstr>INIT METHOD cont.</vt:lpstr>
      <vt:lpstr>INIT METHOD cont.</vt:lpstr>
      <vt:lpstr>THE INSTANCE METHOD</vt:lpstr>
      <vt:lpstr>THE INSTANCE METHOD cont.</vt:lpstr>
      <vt:lpstr>THE INSTANCE METHOD cont.</vt:lpstr>
      <vt:lpstr>THE INSTANCE METHOD cont.</vt:lpstr>
      <vt:lpstr>THE INSTANCE METHOD cont.</vt:lpstr>
      <vt:lpstr>THE INSTANCE METHOD cont.</vt:lpstr>
      <vt:lpstr>THE CLASS METHOD</vt:lpstr>
      <vt:lpstr>THE CLASS METHOD cont.</vt:lpstr>
      <vt:lpstr>THE CLASS METHOD cont.</vt:lpstr>
      <vt:lpstr>THE CLASS METHOD cont.</vt:lpstr>
      <vt:lpstr>THE CLASS METHOD cont.</vt:lpstr>
      <vt:lpstr>THE STATIC METHOD</vt:lpstr>
      <vt:lpstr>THE STATIC METHOD cont.</vt:lpstr>
      <vt:lpstr>THE STATIC METHOD cont.</vt:lpstr>
      <vt:lpstr>THE STATIC METHOD cont.</vt:lpstr>
      <vt:lpstr>THE STATIC METHOD cont.</vt:lpstr>
      <vt:lpstr>METHOD OVERRIDING</vt:lpstr>
      <vt:lpstr>METHOD OVERRIDING cont.</vt:lpstr>
      <vt:lpstr>METHOD OVERRIDING cont.</vt:lpstr>
      <vt:lpstr>METHOD OVERRIDING cont.</vt:lpstr>
      <vt:lpstr>METHOD OVERRIDING cont.</vt:lpstr>
      <vt:lpstr>METHOD OVERRIDING cont.</vt:lpstr>
      <vt:lpstr>MORE OOP EXAMPLES</vt:lpstr>
      <vt:lpstr>MORE OOP EXAMPLES</vt:lpstr>
      <vt:lpstr>MORE OOP EXAMPLES</vt:lpstr>
      <vt:lpstr>ENCAPSULATION</vt:lpstr>
      <vt:lpstr>INHERITANCE</vt:lpstr>
      <vt:lpstr>INHERITANCE cont.</vt:lpstr>
      <vt:lpstr>SINGLE LEVEL INHERITANCE</vt:lpstr>
      <vt:lpstr>MULTILEVEL INHERITANCE</vt:lpstr>
      <vt:lpstr>HIERACHICAL INHERITANCE</vt:lpstr>
      <vt:lpstr>MULTIPLE INHERITANCE</vt:lpstr>
      <vt:lpstr>HYBRID INHERITANCE</vt:lpstr>
      <vt:lpstr>ABSTRACTION</vt:lpstr>
      <vt:lpstr>POLYMORPHISM</vt:lpstr>
      <vt:lpstr>POLYMORPHISM BY INHERITANCE</vt:lpstr>
      <vt:lpstr>POLYMORPHISM BY INHERITANCE</vt:lpstr>
      <vt:lpstr>POLYMORPHISM BY DUCK TYPING</vt:lpstr>
      <vt:lpstr>POLYMORPHISM BY DUCK TYPING</vt:lpstr>
      <vt:lpstr>ABSTRACT BASE CLASSES</vt:lpstr>
      <vt:lpstr>ABSTRACT BASE CLASSES cont.</vt:lpstr>
      <vt:lpstr>ASYNCHRONOUS PROGRAMMING</vt:lpstr>
      <vt:lpstr>ACCESS MODIFIERS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dc:title>
  <dc:creator>Ogunbanwo, Olorunfemi (POB/11A) NLNGBNY</dc:creator>
  <cp:lastModifiedBy>Ogunbanwo, Olorunfemi (POB/11A) NLNGBNY</cp:lastModifiedBy>
  <cp:revision>519</cp:revision>
  <dcterms:created xsi:type="dcterms:W3CDTF">2024-02-18T22:52:45Z</dcterms:created>
  <dcterms:modified xsi:type="dcterms:W3CDTF">2025-02-13T23:49:58Z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61b8e0-b6c1-41d8-b7bb-a3855b55efbf_Enabled">
    <vt:lpwstr>true</vt:lpwstr>
  </property>
  <property fmtid="{D5CDD505-2E9C-101B-9397-08002B2CF9AE}" pid="3" name="MSIP_Label_9961b8e0-b6c1-41d8-b7bb-a3855b55efbf_SetDate">
    <vt:lpwstr>2021-07-26T09:53:43Z</vt:lpwstr>
  </property>
  <property fmtid="{D5CDD505-2E9C-101B-9397-08002B2CF9AE}" pid="4" name="MSIP_Label_9961b8e0-b6c1-41d8-b7bb-a3855b55efbf_Method">
    <vt:lpwstr>Standard</vt:lpwstr>
  </property>
  <property fmtid="{D5CDD505-2E9C-101B-9397-08002B2CF9AE}" pid="5" name="MSIP_Label_9961b8e0-b6c1-41d8-b7bb-a3855b55efbf_Name">
    <vt:lpwstr>Personal</vt:lpwstr>
  </property>
  <property fmtid="{D5CDD505-2E9C-101B-9397-08002B2CF9AE}" pid="6" name="MSIP_Label_9961b8e0-b6c1-41d8-b7bb-a3855b55efbf_SiteId">
    <vt:lpwstr>27610e39-e1af-42c6-b20f-80ca8c8579c6</vt:lpwstr>
  </property>
  <property fmtid="{D5CDD505-2E9C-101B-9397-08002B2CF9AE}" pid="7" name="MSIP_Label_9961b8e0-b6c1-41d8-b7bb-a3855b55efbf_ActionId">
    <vt:lpwstr>50595962-2914-44fe-b109-62d20628520c</vt:lpwstr>
  </property>
  <property fmtid="{D5CDD505-2E9C-101B-9397-08002B2CF9AE}" pid="8" name="MSIP_Label_9961b8e0-b6c1-41d8-b7bb-a3855b55efbf_ContentBits">
    <vt:lpwstr>0</vt:lpwstr>
  </property>
</Properties>
</file>