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8" d="100"/>
          <a:sy n="78" d="100"/>
        </p:scale>
        <p:origin x="82"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A1DA-FD54-4D96-B977-C95E07A96E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E4479F61-99E2-4C01-9481-BF398030A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B403085E-9868-479F-8A41-D4AAEE603EAC}"/>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5" name="Footer Placeholder 4">
            <a:extLst>
              <a:ext uri="{FF2B5EF4-FFF2-40B4-BE49-F238E27FC236}">
                <a16:creationId xmlns:a16="http://schemas.microsoft.com/office/drawing/2014/main" id="{2B390105-40D1-4F62-8318-2BBF2155C51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B57A86B-928E-44B7-8C24-773DBA5A4237}"/>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51420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ABE6-33D8-4B58-9E35-8FF8BA1A03A0}"/>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BF1C0D2C-4D79-4680-A53A-6F6CA2D45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56754A2-4B34-4E76-91B8-4F8246B791A3}"/>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5" name="Footer Placeholder 4">
            <a:extLst>
              <a:ext uri="{FF2B5EF4-FFF2-40B4-BE49-F238E27FC236}">
                <a16:creationId xmlns:a16="http://schemas.microsoft.com/office/drawing/2014/main" id="{A46878D2-6335-4EBF-9E12-B5F4161FA5A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ED02F0B-A16B-4943-B111-C1FA71FBAB36}"/>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383281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AD0A2D-47DE-4A29-AA95-DCE7F5187B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DCB62ACC-68B3-4460-A394-EFBE3D315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D77C1FF-5F74-40E5-BE8C-5E0394379626}"/>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5" name="Footer Placeholder 4">
            <a:extLst>
              <a:ext uri="{FF2B5EF4-FFF2-40B4-BE49-F238E27FC236}">
                <a16:creationId xmlns:a16="http://schemas.microsoft.com/office/drawing/2014/main" id="{2DA1077E-E6EE-4073-8627-F937B97F709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FBAD111-80F5-4B0D-8E35-64A7C45EB87B}"/>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1753704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C194-844D-4EE1-AC07-64F25371AB0B}"/>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9F64551-2AFC-454C-B66F-EB7A670981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42DBAAA-C8BD-45F5-8FC1-9F34E3E9FC8C}"/>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5" name="Footer Placeholder 4">
            <a:extLst>
              <a:ext uri="{FF2B5EF4-FFF2-40B4-BE49-F238E27FC236}">
                <a16:creationId xmlns:a16="http://schemas.microsoft.com/office/drawing/2014/main" id="{301C4A1B-6907-4FFB-B6A9-6F26D0A97BF7}"/>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D0C30573-362C-4B6C-94BE-A858CAACE207}"/>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416741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6397-CB47-4FE5-BAB2-F2836A2A09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7B134024-4F0E-4780-AF06-1CDBD6E91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70C83-DD19-4DB2-9047-A16B11A2D83A}"/>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5" name="Footer Placeholder 4">
            <a:extLst>
              <a:ext uri="{FF2B5EF4-FFF2-40B4-BE49-F238E27FC236}">
                <a16:creationId xmlns:a16="http://schemas.microsoft.com/office/drawing/2014/main" id="{5B2F2FA3-8212-4B3A-80C9-9356908F3BB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52C2F3B-A4C5-4659-B1B9-AC0FE143F15E}"/>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4542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4FE7-51D6-45D5-8B05-9795472FD4D4}"/>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A24E458F-10F0-4AC1-8152-CE122D8C51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ADF780E3-85D9-4E40-AB8D-DBB57E84F6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39CA254B-58B4-4522-95ED-152056856693}"/>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6" name="Footer Placeholder 5">
            <a:extLst>
              <a:ext uri="{FF2B5EF4-FFF2-40B4-BE49-F238E27FC236}">
                <a16:creationId xmlns:a16="http://schemas.microsoft.com/office/drawing/2014/main" id="{0F5D7C83-19F9-4826-8D42-8BF8448D73C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2B5E681-A437-41B0-AB8E-12DC31285C5B}"/>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179321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2757-E1E5-4722-9868-1BE3E27A9CA0}"/>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CE53B4D-16BE-46E0-8BAC-8A3DA59AA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414EAE-6772-49ED-AF8E-D59D6BE8D1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6318122-9C72-4EE5-8F92-26247C7355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2DB93-C176-4394-8B59-D857977FB4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62CDD00D-5473-4238-990E-08407C0F7675}"/>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8" name="Footer Placeholder 7">
            <a:extLst>
              <a:ext uri="{FF2B5EF4-FFF2-40B4-BE49-F238E27FC236}">
                <a16:creationId xmlns:a16="http://schemas.microsoft.com/office/drawing/2014/main" id="{863CC497-2C14-4185-9F17-F0B11A4EBFB3}"/>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39056F0-1477-440B-9AA3-64C56C07E399}"/>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210084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7919B-7CBF-40E5-97DC-944C9709A9A2}"/>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079F9D6C-8A27-4B7D-AF58-8C94F9760DE3}"/>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4" name="Footer Placeholder 3">
            <a:extLst>
              <a:ext uri="{FF2B5EF4-FFF2-40B4-BE49-F238E27FC236}">
                <a16:creationId xmlns:a16="http://schemas.microsoft.com/office/drawing/2014/main" id="{7452375A-9B34-4B22-B5A1-30827E2AEC54}"/>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B7360FA-4D3F-4844-8D20-75C93DBBD6F6}"/>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79439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BC74F-880F-4A19-A239-059B08E230C5}"/>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3" name="Footer Placeholder 2">
            <a:extLst>
              <a:ext uri="{FF2B5EF4-FFF2-40B4-BE49-F238E27FC236}">
                <a16:creationId xmlns:a16="http://schemas.microsoft.com/office/drawing/2014/main" id="{E50F519B-7505-4020-97FC-DA293A23C595}"/>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3358D2EA-8B4F-4C45-BD17-88EB788AC80C}"/>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124310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EA85-DC2A-4973-9BE9-F40FA0FE6A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E4380FEC-74A2-4B1C-9CD6-A80F684AF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B7DE63C-3B71-4403-9213-E3FEF953DD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B1784-8C7E-4A4D-A91F-32BA82097F90}"/>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6" name="Footer Placeholder 5">
            <a:extLst>
              <a:ext uri="{FF2B5EF4-FFF2-40B4-BE49-F238E27FC236}">
                <a16:creationId xmlns:a16="http://schemas.microsoft.com/office/drawing/2014/main" id="{A66D458B-1613-46F9-8262-AB26296C425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CF42B2F-B1D8-4A10-9BA1-E27D1E68AE54}"/>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194306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0DDD-5073-4515-BD83-9C1B0E69D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38523414-0B5A-42CE-BBF5-39AF67FAD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A909D31D-EDF2-4673-BFA8-FB9AF5B07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68C47-A4BD-4DF9-9E41-B0106B1D21D3}"/>
              </a:ext>
            </a:extLst>
          </p:cNvPr>
          <p:cNvSpPr>
            <a:spLocks noGrp="1"/>
          </p:cNvSpPr>
          <p:nvPr>
            <p:ph type="dt" sz="half" idx="10"/>
          </p:nvPr>
        </p:nvSpPr>
        <p:spPr/>
        <p:txBody>
          <a:bodyPr/>
          <a:lstStyle/>
          <a:p>
            <a:fld id="{1D4CC7EE-DD5C-479F-8800-4213889DFB5E}" type="datetimeFigureOut">
              <a:rPr lang="en-ZA" smtClean="0"/>
              <a:t>2020/12/08</a:t>
            </a:fld>
            <a:endParaRPr lang="en-ZA"/>
          </a:p>
        </p:txBody>
      </p:sp>
      <p:sp>
        <p:nvSpPr>
          <p:cNvPr id="6" name="Footer Placeholder 5">
            <a:extLst>
              <a:ext uri="{FF2B5EF4-FFF2-40B4-BE49-F238E27FC236}">
                <a16:creationId xmlns:a16="http://schemas.microsoft.com/office/drawing/2014/main" id="{40697C56-A754-4227-AB22-597284DAD9C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E36F4DD-238E-4357-B457-ECCE5B31C6E3}"/>
              </a:ext>
            </a:extLst>
          </p:cNvPr>
          <p:cNvSpPr>
            <a:spLocks noGrp="1"/>
          </p:cNvSpPr>
          <p:nvPr>
            <p:ph type="sldNum" sz="quarter" idx="12"/>
          </p:nvPr>
        </p:nvSpPr>
        <p:spPr/>
        <p:txBody>
          <a:bodyPr/>
          <a:lstStyle/>
          <a:p>
            <a:fld id="{66C0E613-1815-4300-9C24-BA8B174DE0B0}" type="slidenum">
              <a:rPr lang="en-ZA" smtClean="0"/>
              <a:t>‹#›</a:t>
            </a:fld>
            <a:endParaRPr lang="en-ZA"/>
          </a:p>
        </p:txBody>
      </p:sp>
    </p:spTree>
    <p:extLst>
      <p:ext uri="{BB962C8B-B14F-4D97-AF65-F5344CB8AC3E}">
        <p14:creationId xmlns:p14="http://schemas.microsoft.com/office/powerpoint/2010/main" val="105906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974B9-5934-4135-AC12-0C4252CA5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AACEA99B-726D-4354-928C-8F7FE74E13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8E5DD08-04FB-464C-A131-D88340D72F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CC7EE-DD5C-479F-8800-4213889DFB5E}" type="datetimeFigureOut">
              <a:rPr lang="en-ZA" smtClean="0"/>
              <a:t>2020/12/08</a:t>
            </a:fld>
            <a:endParaRPr lang="en-ZA"/>
          </a:p>
        </p:txBody>
      </p:sp>
      <p:sp>
        <p:nvSpPr>
          <p:cNvPr id="5" name="Footer Placeholder 4">
            <a:extLst>
              <a:ext uri="{FF2B5EF4-FFF2-40B4-BE49-F238E27FC236}">
                <a16:creationId xmlns:a16="http://schemas.microsoft.com/office/drawing/2014/main" id="{0A6B4839-D225-4AB5-BD75-61438E3C82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119629AB-79F3-449F-AB1A-10EB65F995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0E613-1815-4300-9C24-BA8B174DE0B0}" type="slidenum">
              <a:rPr lang="en-ZA" smtClean="0"/>
              <a:t>‹#›</a:t>
            </a:fld>
            <a:endParaRPr lang="en-ZA"/>
          </a:p>
        </p:txBody>
      </p:sp>
    </p:spTree>
    <p:extLst>
      <p:ext uri="{BB962C8B-B14F-4D97-AF65-F5344CB8AC3E}">
        <p14:creationId xmlns:p14="http://schemas.microsoft.com/office/powerpoint/2010/main" val="51828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FC41-FB43-4839-8573-4C465792A6B4}"/>
              </a:ext>
            </a:extLst>
          </p:cNvPr>
          <p:cNvSpPr>
            <a:spLocks noGrp="1"/>
          </p:cNvSpPr>
          <p:nvPr>
            <p:ph type="ctrTitle"/>
          </p:nvPr>
        </p:nvSpPr>
        <p:spPr/>
        <p:txBody>
          <a:bodyPr/>
          <a:lstStyle/>
          <a:p>
            <a:r>
              <a:rPr lang="en-ZA" dirty="0"/>
              <a:t>Concrete Crack detection </a:t>
            </a:r>
          </a:p>
        </p:txBody>
      </p:sp>
      <p:sp>
        <p:nvSpPr>
          <p:cNvPr id="3" name="Subtitle 2">
            <a:extLst>
              <a:ext uri="{FF2B5EF4-FFF2-40B4-BE49-F238E27FC236}">
                <a16:creationId xmlns:a16="http://schemas.microsoft.com/office/drawing/2014/main" id="{7924A016-EF0C-46B4-A5C7-C3F1FCE76A22}"/>
              </a:ext>
            </a:extLst>
          </p:cNvPr>
          <p:cNvSpPr>
            <a:spLocks noGrp="1"/>
          </p:cNvSpPr>
          <p:nvPr>
            <p:ph type="subTitle" idx="1"/>
          </p:nvPr>
        </p:nvSpPr>
        <p:spPr/>
        <p:txBody>
          <a:bodyPr/>
          <a:lstStyle/>
          <a:p>
            <a:endParaRPr lang="en-ZA"/>
          </a:p>
        </p:txBody>
      </p:sp>
    </p:spTree>
    <p:extLst>
      <p:ext uri="{BB962C8B-B14F-4D97-AF65-F5344CB8AC3E}">
        <p14:creationId xmlns:p14="http://schemas.microsoft.com/office/powerpoint/2010/main" val="187407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346A-7B83-4525-9A4E-9D18972D6A01}"/>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846EA71F-A567-4F09-AE77-4B5C4F1AD16E}"/>
              </a:ext>
            </a:extLst>
          </p:cNvPr>
          <p:cNvSpPr>
            <a:spLocks noGrp="1"/>
          </p:cNvSpPr>
          <p:nvPr>
            <p:ph idx="1"/>
          </p:nvPr>
        </p:nvSpPr>
        <p:spPr/>
        <p:txBody>
          <a:bodyPr/>
          <a:lstStyle/>
          <a:p>
            <a:r>
              <a:rPr lang="en-US" dirty="0"/>
              <a:t>Concrete Cracks are a common problem in our everyday lives, which may lead to serious complications if they go unnoticed and the damage becomes severe.</a:t>
            </a:r>
          </a:p>
          <a:p>
            <a:r>
              <a:rPr lang="en-US" dirty="0"/>
              <a:t>We discuss a technique to detect cracks on concrete surfaces using deep learning and convolutional neural networks.</a:t>
            </a:r>
          </a:p>
          <a:p>
            <a:r>
              <a:rPr lang="en-US" dirty="0"/>
              <a:t> </a:t>
            </a:r>
            <a:r>
              <a:rPr lang="en-US" dirty="0" err="1"/>
              <a:t>Tensaflow</a:t>
            </a:r>
            <a:r>
              <a:rPr lang="en-US" dirty="0"/>
              <a:t> and </a:t>
            </a:r>
            <a:r>
              <a:rPr lang="en-US" dirty="0" err="1"/>
              <a:t>Keras</a:t>
            </a:r>
            <a:r>
              <a:rPr lang="en-US" dirty="0"/>
              <a:t> libraries are used to train the models to classify whether an image of a concrete surface contains a crack or not.</a:t>
            </a:r>
            <a:endParaRPr lang="en-ZA" dirty="0"/>
          </a:p>
        </p:txBody>
      </p:sp>
    </p:spTree>
    <p:extLst>
      <p:ext uri="{BB962C8B-B14F-4D97-AF65-F5344CB8AC3E}">
        <p14:creationId xmlns:p14="http://schemas.microsoft.com/office/powerpoint/2010/main" val="324780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36A4-61D4-4414-9369-15EA8234C396}"/>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99D9FBD2-DFE5-4A14-B0F4-95B1D03E1365}"/>
              </a:ext>
            </a:extLst>
          </p:cNvPr>
          <p:cNvSpPr>
            <a:spLocks noGrp="1"/>
          </p:cNvSpPr>
          <p:nvPr>
            <p:ph idx="1"/>
          </p:nvPr>
        </p:nvSpPr>
        <p:spPr/>
        <p:txBody>
          <a:bodyPr>
            <a:normAutofit lnSpcReduction="10000"/>
          </a:bodyPr>
          <a:lstStyle/>
          <a:p>
            <a:r>
              <a:rPr lang="en-US" dirty="0"/>
              <a:t>Deep Learning and computer vision techniques have given engineers and data scientists a wider scope to investigate, thus coming up with different and more advanced techniques of detecting cracks.</a:t>
            </a:r>
          </a:p>
          <a:p>
            <a:r>
              <a:rPr lang="en-US" dirty="0"/>
              <a:t>The proposed method for crack detection consists of two stages: Image classification and segmentation.</a:t>
            </a:r>
            <a:endParaRPr lang="en-ZA" dirty="0"/>
          </a:p>
          <a:p>
            <a:r>
              <a:rPr lang="en-US" dirty="0"/>
              <a:t>These images are first classified into negative and positive. </a:t>
            </a:r>
          </a:p>
          <a:p>
            <a:r>
              <a:rPr lang="en-US" dirty="0"/>
              <a:t>Using Convolutional Neural Networks, all images that do not contain cracks are classified as negative and all images with cracks are classified as positive. </a:t>
            </a:r>
          </a:p>
          <a:p>
            <a:r>
              <a:rPr lang="en-US" dirty="0"/>
              <a:t>Positive cracks are processed using adaptive threshold method.</a:t>
            </a:r>
          </a:p>
        </p:txBody>
      </p:sp>
    </p:spTree>
    <p:extLst>
      <p:ext uri="{BB962C8B-B14F-4D97-AF65-F5344CB8AC3E}">
        <p14:creationId xmlns:p14="http://schemas.microsoft.com/office/powerpoint/2010/main" val="2817939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B8A8-E0E3-4541-B2DC-AAFDF9C22043}"/>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DD5D41C0-17C5-4DDC-95DD-F78153E62352}"/>
              </a:ext>
            </a:extLst>
          </p:cNvPr>
          <p:cNvSpPr>
            <a:spLocks noGrp="1"/>
          </p:cNvSpPr>
          <p:nvPr>
            <p:ph idx="1"/>
          </p:nvPr>
        </p:nvSpPr>
        <p:spPr/>
        <p:txBody>
          <a:bodyPr/>
          <a:lstStyle/>
          <a:p>
            <a:r>
              <a:rPr lang="en-US" dirty="0"/>
              <a:t>The cracks in the positive images can then be extracted. </a:t>
            </a:r>
          </a:p>
          <a:p>
            <a:r>
              <a:rPr lang="en-US" dirty="0"/>
              <a:t>A fully connected layer computes the score of each class and infers the category of the input image.</a:t>
            </a:r>
          </a:p>
          <a:p>
            <a:r>
              <a:rPr lang="en-US" dirty="0"/>
              <a:t>Since the images have already been classified using our proposed deep neural network, only the positive images are considered for processing in this subsection.</a:t>
            </a:r>
          </a:p>
          <a:p>
            <a:r>
              <a:rPr lang="en-US" dirty="0"/>
              <a:t>Before performing image segmentation, we first utilize a bilateral filter to smooth the input images. Bilateral filter outperforms other image filters in terms of edge preservation.</a:t>
            </a:r>
            <a:endParaRPr lang="en-ZA" dirty="0"/>
          </a:p>
        </p:txBody>
      </p:sp>
    </p:spTree>
    <p:extLst>
      <p:ext uri="{BB962C8B-B14F-4D97-AF65-F5344CB8AC3E}">
        <p14:creationId xmlns:p14="http://schemas.microsoft.com/office/powerpoint/2010/main" val="1900496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0258-2106-40FF-B7AE-286A4C104F4F}"/>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DB584308-68CD-4191-A3ED-8C3250A540B4}"/>
              </a:ext>
            </a:extLst>
          </p:cNvPr>
          <p:cNvSpPr>
            <a:spLocks noGrp="1"/>
          </p:cNvSpPr>
          <p:nvPr>
            <p:ph idx="1"/>
          </p:nvPr>
        </p:nvSpPr>
        <p:spPr/>
        <p:txBody>
          <a:bodyPr/>
          <a:lstStyle/>
          <a:p>
            <a:r>
              <a:rPr lang="en-US" dirty="0"/>
              <a:t>The proposed automatic concrete crack detection method based on deep convolutional neural networks in which the features are automatically learned from manually annotated image patches acquired from data sources of different image angles and resolutions.</a:t>
            </a:r>
          </a:p>
          <a:p>
            <a:r>
              <a:rPr lang="en-US" dirty="0"/>
              <a:t>The neural network classified the input images as either positive (crack present) or negative (crack absent).</a:t>
            </a:r>
          </a:p>
          <a:p>
            <a:r>
              <a:rPr lang="en-US" dirty="0"/>
              <a:t>The positive images were then processed using a bilateral filter, which minimized the number of noisy pixels</a:t>
            </a:r>
            <a:r>
              <a:rPr lang="en-US"/>
              <a:t>. </a:t>
            </a:r>
          </a:p>
          <a:p>
            <a:r>
              <a:rPr lang="en-US"/>
              <a:t>After conducting the experiments, the Final Accuracy : 96.24999761581421 Final Loss : 0.19928126755735207</a:t>
            </a:r>
            <a:endParaRPr lang="en-ZA" dirty="0"/>
          </a:p>
        </p:txBody>
      </p:sp>
    </p:spTree>
    <p:extLst>
      <p:ext uri="{BB962C8B-B14F-4D97-AF65-F5344CB8AC3E}">
        <p14:creationId xmlns:p14="http://schemas.microsoft.com/office/powerpoint/2010/main" val="4174238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340</Words>
  <Application>Microsoft Office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Concrete Crack detection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Crack detection </dc:title>
  <dc:creator>Trevor Nkuna</dc:creator>
  <cp:lastModifiedBy>Trevor Nkuna</cp:lastModifiedBy>
  <cp:revision>3</cp:revision>
  <dcterms:created xsi:type="dcterms:W3CDTF">2020-12-08T04:27:07Z</dcterms:created>
  <dcterms:modified xsi:type="dcterms:W3CDTF">2020-12-08T04:56:28Z</dcterms:modified>
</cp:coreProperties>
</file>