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43"/>
    <p:restoredTop sz="96337"/>
  </p:normalViewPr>
  <p:slideViewPr>
    <p:cSldViewPr snapToGrid="0" snapToObjects="1">
      <p:cViewPr varScale="1">
        <p:scale>
          <a:sx n="105" d="100"/>
          <a:sy n="105" d="100"/>
        </p:scale>
        <p:origin x="12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E2307D-C888-0848-85A5-F7BDF7EA9922}" type="datetimeFigureOut">
              <a:rPr lang="en-US" smtClean="0"/>
              <a:t>4/10/2021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FC747-98EA-DA40-ADBC-46E259308BD7}" type="slidenum">
              <a:rPr lang="en-US" smtClean="0"/>
              <a:t>‹#›</a:t>
            </a:fld>
            <a:endParaRPr lang="en-US"/>
          </a:p>
        </p:txBody>
      </p:sp>
    </p:spTree>
    <p:extLst>
      <p:ext uri="{BB962C8B-B14F-4D97-AF65-F5344CB8AC3E}">
        <p14:creationId xmlns:p14="http://schemas.microsoft.com/office/powerpoint/2010/main" val="1986478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FC747-98EA-DA40-ADBC-46E259308BD7}" type="slidenum">
              <a:rPr lang="en-US" smtClean="0"/>
              <a:t>2</a:t>
            </a:fld>
            <a:endParaRPr lang="en-US"/>
          </a:p>
        </p:txBody>
      </p:sp>
    </p:spTree>
    <p:extLst>
      <p:ext uri="{BB962C8B-B14F-4D97-AF65-F5344CB8AC3E}">
        <p14:creationId xmlns:p14="http://schemas.microsoft.com/office/powerpoint/2010/main" val="96015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Libraries include IO libraries, Security libraries, Util libraries, and Crypto libraries</a:t>
            </a:r>
          </a:p>
        </p:txBody>
      </p:sp>
      <p:sp>
        <p:nvSpPr>
          <p:cNvPr id="4" name="Slide Number Placeholder 3"/>
          <p:cNvSpPr>
            <a:spLocks noGrp="1"/>
          </p:cNvSpPr>
          <p:nvPr>
            <p:ph type="sldNum" sz="quarter" idx="5"/>
          </p:nvPr>
        </p:nvSpPr>
        <p:spPr/>
        <p:txBody>
          <a:bodyPr/>
          <a:lstStyle/>
          <a:p>
            <a:fld id="{126FC747-98EA-DA40-ADBC-46E259308BD7}" type="slidenum">
              <a:rPr lang="en-US" smtClean="0"/>
              <a:t>4</a:t>
            </a:fld>
            <a:endParaRPr lang="en-US"/>
          </a:p>
        </p:txBody>
      </p:sp>
    </p:spTree>
    <p:extLst>
      <p:ext uri="{BB962C8B-B14F-4D97-AF65-F5344CB8AC3E}">
        <p14:creationId xmlns:p14="http://schemas.microsoft.com/office/powerpoint/2010/main" val="128418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ts.uchicago.edu/eud-policy/#:~:text=End-user%20device%3A%20Any%20desktop,is%20an%20end-user%20device.&amp;text=If%20the%20device%20is%20networked,is%20subject%20to%20this%20policy" TargetMode="External"/><Relationship Id="rId2" Type="http://schemas.openxmlformats.org/officeDocument/2006/relationships/hyperlink" Target="https://www.enisa.europa.eu/publications/info-notes/the-value-of-personal-online-data" TargetMode="External"/><Relationship Id="rId1" Type="http://schemas.openxmlformats.org/officeDocument/2006/relationships/slideLayout" Target="../slideLayouts/slideLayout2.xml"/><Relationship Id="rId4" Type="http://schemas.openxmlformats.org/officeDocument/2006/relationships/hyperlink" Target="https://clemens.endorphin.org/nmihde/nmihde-A4-ds.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727B-9F5D-8B43-B2F7-746983370E00}"/>
              </a:ext>
            </a:extLst>
          </p:cNvPr>
          <p:cNvSpPr>
            <a:spLocks noGrp="1"/>
          </p:cNvSpPr>
          <p:nvPr>
            <p:ph type="ctr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Text File Encryptor</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Senior Project</a:t>
            </a:r>
          </a:p>
        </p:txBody>
      </p:sp>
      <p:sp>
        <p:nvSpPr>
          <p:cNvPr id="3" name="Subtitle 2">
            <a:extLst>
              <a:ext uri="{FF2B5EF4-FFF2-40B4-BE49-F238E27FC236}">
                <a16:creationId xmlns:a16="http://schemas.microsoft.com/office/drawing/2014/main" id="{A574FEE9-5AB9-F342-8FE0-65CB9183CD98}"/>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By: Trevor Abel</a:t>
            </a:r>
          </a:p>
        </p:txBody>
      </p:sp>
    </p:spTree>
    <p:extLst>
      <p:ext uri="{BB962C8B-B14F-4D97-AF65-F5344CB8AC3E}">
        <p14:creationId xmlns:p14="http://schemas.microsoft.com/office/powerpoint/2010/main" val="251410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E4B6-B754-104A-A65F-11E1431A2BFC}"/>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217D82C0-22F0-0E43-9F33-19CDF013DEB2}"/>
              </a:ext>
            </a:extLst>
          </p:cNvPr>
          <p:cNvSpPr>
            <a:spLocks noGrp="1"/>
          </p:cNvSpPr>
          <p:nvPr>
            <p:ph idx="1"/>
          </p:nvPr>
        </p:nvSpPr>
        <p:spPr/>
        <p:txBody>
          <a:bodyPr>
            <a:normAutofit/>
          </a:bodyPr>
          <a:lstStyle/>
          <a:p>
            <a:r>
              <a:rPr lang="en-US" sz="1200" dirty="0">
                <a:solidFill>
                  <a:schemeClr val="tx1"/>
                </a:solidFill>
                <a:latin typeface="Times New Roman" panose="02020603050405020304" pitchFamily="18" charset="0"/>
                <a:cs typeface="Times New Roman" panose="02020603050405020304" pitchFamily="18" charset="0"/>
              </a:rPr>
              <a:t>Resolving the Base64 decoder and invalid character loop for AES256 decryption.</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Store and read Secret Keys and IV (IV only for AES256) for multiple file encryption for AES256 and DES like Caesarean set up.</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Include more encryption methods such as SHA256, Triple DES, </a:t>
            </a:r>
            <a:r>
              <a:rPr lang="en-US" sz="1200" dirty="0" err="1">
                <a:solidFill>
                  <a:schemeClr val="tx1"/>
                </a:solidFill>
                <a:latin typeface="Times New Roman" panose="02020603050405020304" pitchFamily="18" charset="0"/>
                <a:cs typeface="Times New Roman" panose="02020603050405020304" pitchFamily="18" charset="0"/>
              </a:rPr>
              <a:t>Viginere</a:t>
            </a:r>
            <a:r>
              <a:rPr lang="en-US" sz="1200" dirty="0">
                <a:solidFill>
                  <a:schemeClr val="tx1"/>
                </a:solidFill>
                <a:latin typeface="Times New Roman" panose="02020603050405020304" pitchFamily="18" charset="0"/>
                <a:cs typeface="Times New Roman" panose="02020603050405020304" pitchFamily="18" charset="0"/>
              </a:rPr>
              <a:t>, and others.</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Make the file selection a pop-out box that allows for selecting a file rather than entering a file path.*</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Overhaul user interface so that it is more appealing and interactive for the user.*</a:t>
            </a:r>
          </a:p>
          <a:p>
            <a:pPr marL="0" indent="0">
              <a:buNone/>
            </a:pPr>
            <a:endParaRPr lang="en-US" dirty="0"/>
          </a:p>
          <a:p>
            <a:pPr marL="0" indent="0">
              <a:buNone/>
            </a:pPr>
            <a:r>
              <a:rPr lang="en-US" sz="1050" dirty="0">
                <a:solidFill>
                  <a:schemeClr val="tx1"/>
                </a:solidFill>
                <a:latin typeface="Times New Roman" panose="02020603050405020304" pitchFamily="18" charset="0"/>
                <a:cs typeface="Times New Roman" panose="02020603050405020304" pitchFamily="18" charset="0"/>
              </a:rPr>
              <a:t>* Would require a transition to a JavaFX class for pop-up windows and an interactive UI.</a:t>
            </a:r>
          </a:p>
        </p:txBody>
      </p:sp>
    </p:spTree>
    <p:extLst>
      <p:ext uri="{BB962C8B-B14F-4D97-AF65-F5344CB8AC3E}">
        <p14:creationId xmlns:p14="http://schemas.microsoft.com/office/powerpoint/2010/main" val="4109087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3D8F-229F-41D4-B99B-80A3FCF3859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Sources</a:t>
            </a:r>
          </a:p>
        </p:txBody>
      </p:sp>
      <p:sp>
        <p:nvSpPr>
          <p:cNvPr id="3" name="Content Placeholder 2">
            <a:extLst>
              <a:ext uri="{FF2B5EF4-FFF2-40B4-BE49-F238E27FC236}">
                <a16:creationId xmlns:a16="http://schemas.microsoft.com/office/drawing/2014/main" id="{04CB9D9C-0F4B-4527-A895-AF500FFADC88}"/>
              </a:ext>
            </a:extLst>
          </p:cNvPr>
          <p:cNvSpPr>
            <a:spLocks noGrp="1"/>
          </p:cNvSpPr>
          <p:nvPr>
            <p:ph idx="1"/>
          </p:nvPr>
        </p:nvSpPr>
        <p:spPr/>
        <p:txBody>
          <a:bodyPr>
            <a:normAutofit/>
          </a:bodyPr>
          <a:lstStyle/>
          <a:p>
            <a:pPr algn="l"/>
            <a:r>
              <a:rPr lang="en-US" sz="1200" b="0" i="0" dirty="0">
                <a:solidFill>
                  <a:srgbClr val="24292E"/>
                </a:solidFill>
                <a:effectLst/>
                <a:latin typeface="-apple-system"/>
              </a:rPr>
              <a:t>[1] European Union Agency for Cybersecurity. (2018, Apr). The Value of Personal Online Data.</a:t>
            </a:r>
          </a:p>
          <a:p>
            <a:pPr marL="0" indent="0" algn="l">
              <a:buNone/>
            </a:pPr>
            <a:r>
              <a:rPr lang="en-US" sz="1200" dirty="0">
                <a:solidFill>
                  <a:srgbClr val="24292E"/>
                </a:solidFill>
                <a:latin typeface="-apple-system"/>
              </a:rPr>
              <a:t>	</a:t>
            </a:r>
            <a:r>
              <a:rPr lang="en-US" sz="1200" b="0" i="0" dirty="0">
                <a:solidFill>
                  <a:srgbClr val="24292E"/>
                </a:solidFill>
                <a:effectLst/>
                <a:latin typeface="-apple-system"/>
              </a:rPr>
              <a:t>Retrieved from: </a:t>
            </a:r>
            <a:r>
              <a:rPr lang="en-US" sz="1200" b="0" i="0" u="none" strike="noStrike" dirty="0">
                <a:solidFill>
                  <a:srgbClr val="24292E"/>
                </a:solidFill>
                <a:effectLst/>
                <a:latin typeface="-apple-system"/>
                <a:hlinkClick r:id="rId2"/>
              </a:rPr>
              <a:t>https://www.enisa.europa.eu/publications/info-notes/the-value-of-personal-online-data</a:t>
            </a:r>
            <a:endParaRPr lang="en-US" sz="1200" b="0" i="0" dirty="0">
              <a:solidFill>
                <a:srgbClr val="24292E"/>
              </a:solidFill>
              <a:effectLst/>
              <a:latin typeface="-apple-system"/>
            </a:endParaRPr>
          </a:p>
          <a:p>
            <a:pPr algn="l"/>
            <a:r>
              <a:rPr lang="en-US" sz="1200" dirty="0">
                <a:solidFill>
                  <a:schemeClr val="tx1"/>
                </a:solidFill>
                <a:latin typeface="Times New Roman" panose="02020603050405020304" pitchFamily="18" charset="0"/>
                <a:cs typeface="Times New Roman" panose="02020603050405020304" pitchFamily="18" charset="0"/>
              </a:rPr>
              <a:t>[2] </a:t>
            </a:r>
            <a:r>
              <a:rPr lang="en-US" sz="1200" b="0" i="0" dirty="0">
                <a:solidFill>
                  <a:srgbClr val="24292E"/>
                </a:solidFill>
                <a:effectLst/>
                <a:latin typeface="-apple-system"/>
              </a:rPr>
              <a:t>The University of Chicago. (2020, Oct.). End-User Device Policy.</a:t>
            </a:r>
          </a:p>
          <a:p>
            <a:pPr marL="0" indent="0" algn="l">
              <a:buNone/>
            </a:pPr>
            <a:r>
              <a:rPr lang="en-US" sz="1200" dirty="0">
                <a:solidFill>
                  <a:srgbClr val="24292E"/>
                </a:solidFill>
                <a:latin typeface="-apple-system"/>
              </a:rPr>
              <a:t>	</a:t>
            </a:r>
            <a:r>
              <a:rPr lang="en-US" sz="1200" b="0" i="0" dirty="0">
                <a:solidFill>
                  <a:srgbClr val="24292E"/>
                </a:solidFill>
                <a:effectLst/>
                <a:latin typeface="-apple-system"/>
              </a:rPr>
              <a:t>Retrieved from: </a:t>
            </a:r>
            <a:r>
              <a:rPr lang="en-US" sz="1200" b="0" i="0" u="none" strike="noStrike" dirty="0">
                <a:solidFill>
                  <a:srgbClr val="24292E"/>
                </a:solidFill>
                <a:effectLst/>
                <a:latin typeface="-apple-system"/>
                <a:hlinkClick r:id="rId3"/>
              </a:rPr>
              <a:t>https://its.uchicago.edu/eud-policy/#:~:text=End-user%20device%3A%20Any%20desktop,is%20an%20end-user%20device.&amp;text=If%20the%20device%20is%20networked,is%20subject%20to%20this%20policy</a:t>
            </a:r>
            <a:endParaRPr lang="en-US" sz="1200" b="0" i="0" dirty="0">
              <a:solidFill>
                <a:srgbClr val="24292E"/>
              </a:solidFill>
              <a:effectLst/>
              <a:latin typeface="-apple-system"/>
            </a:endParaRPr>
          </a:p>
          <a:p>
            <a:pPr algn="l"/>
            <a:r>
              <a:rPr lang="en-US" sz="1200" b="0" i="0">
                <a:solidFill>
                  <a:srgbClr val="24292E"/>
                </a:solidFill>
                <a:effectLst/>
                <a:latin typeface="-apple-system"/>
              </a:rPr>
              <a:t>[3] </a:t>
            </a:r>
            <a:r>
              <a:rPr lang="en-US" sz="1200" b="0" i="0" dirty="0" err="1">
                <a:solidFill>
                  <a:srgbClr val="24292E"/>
                </a:solidFill>
                <a:effectLst/>
                <a:latin typeface="-apple-system"/>
              </a:rPr>
              <a:t>Fruhwirth</a:t>
            </a:r>
            <a:r>
              <a:rPr lang="en-US" sz="1200" b="0" i="0" dirty="0">
                <a:solidFill>
                  <a:srgbClr val="24292E"/>
                </a:solidFill>
                <a:effectLst/>
                <a:latin typeface="-apple-system"/>
              </a:rPr>
              <a:t>, C. (2005, July). [PDF] New Methods in Hard Disk Encryption.</a:t>
            </a:r>
          </a:p>
          <a:p>
            <a:pPr marL="0" indent="0" algn="l">
              <a:buNone/>
            </a:pPr>
            <a:r>
              <a:rPr lang="en-US" sz="1200" dirty="0">
                <a:solidFill>
                  <a:srgbClr val="24292E"/>
                </a:solidFill>
                <a:latin typeface="-apple-system"/>
              </a:rPr>
              <a:t>	</a:t>
            </a:r>
            <a:r>
              <a:rPr lang="en-US" sz="1200" b="0" i="0" dirty="0">
                <a:solidFill>
                  <a:srgbClr val="24292E"/>
                </a:solidFill>
                <a:effectLst/>
                <a:latin typeface="-apple-system"/>
              </a:rPr>
              <a:t>Retrieved from: </a:t>
            </a:r>
            <a:r>
              <a:rPr lang="en-US" sz="1200" b="0" i="0" u="none" strike="noStrike" dirty="0">
                <a:solidFill>
                  <a:srgbClr val="24292E"/>
                </a:solidFill>
                <a:effectLst/>
                <a:latin typeface="-apple-system"/>
                <a:hlinkClick r:id="rId4"/>
              </a:rPr>
              <a:t>https://clemens.endorphin.org/nmihde/nmihde-A4-ds.pdf</a:t>
            </a:r>
            <a:endParaRPr lang="en-US" sz="1200" b="0" i="0" dirty="0">
              <a:solidFill>
                <a:srgbClr val="24292E"/>
              </a:solidFill>
              <a:effectLst/>
              <a:latin typeface="-apple-system"/>
            </a:endParaRPr>
          </a:p>
          <a:p>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88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141F-F380-E64A-B764-D437C9660C94}"/>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Statement of Purpose</a:t>
            </a:r>
          </a:p>
        </p:txBody>
      </p:sp>
      <p:sp>
        <p:nvSpPr>
          <p:cNvPr id="3" name="Content Placeholder 2">
            <a:extLst>
              <a:ext uri="{FF2B5EF4-FFF2-40B4-BE49-F238E27FC236}">
                <a16:creationId xmlns:a16="http://schemas.microsoft.com/office/drawing/2014/main" id="{163035C4-ADA4-174C-8130-CE88F0BE4433}"/>
              </a:ext>
            </a:extLst>
          </p:cNvPr>
          <p:cNvSpPr>
            <a:spLocks noGrp="1"/>
          </p:cNvSpPr>
          <p:nvPr>
            <p:ph idx="1"/>
          </p:nvPr>
        </p:nvSpPr>
        <p:spPr/>
        <p:txBody>
          <a:bodyPr/>
          <a:lstStyle/>
          <a:p>
            <a:r>
              <a:rPr lang="en-US" sz="1200" dirty="0">
                <a:solidFill>
                  <a:schemeClr val="tx1"/>
                </a:solidFill>
                <a:latin typeface="Times New Roman" panose="02020603050405020304" pitchFamily="18" charset="0"/>
                <a:cs typeface="Times New Roman" panose="02020603050405020304" pitchFamily="18" charset="0"/>
              </a:rPr>
              <a:t>Today there is a massive market for healthcare encryption since files are being shared through emails now containing personally identifying information (PII).</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In a group meeting of the European Union Agency for Cybersecurity they established that data is considered the gold of the digital age and that it is an important commodity for the generation of its own profits [1].</a:t>
            </a:r>
          </a:p>
          <a:p>
            <a:pPr marL="0" indent="0">
              <a:buNone/>
            </a:pPr>
            <a:endParaRPr lang="en-US" sz="1200" dirty="0">
              <a:solidFill>
                <a:schemeClr val="tx1"/>
              </a:solidFill>
              <a:latin typeface="Times New Roman" panose="02020603050405020304" pitchFamily="18" charset="0"/>
              <a:cs typeface="Times New Roman" panose="02020603050405020304" pitchFamily="18" charset="0"/>
            </a:endParaRPr>
          </a:p>
          <a:p>
            <a:pPr>
              <a:buFont typeface="Wingdings 3" pitchFamily="2" charset="2"/>
              <a:buChar char=""/>
            </a:pPr>
            <a:r>
              <a:rPr lang="en-US" sz="1200" dirty="0">
                <a:solidFill>
                  <a:schemeClr val="tx1"/>
                </a:solidFill>
                <a:latin typeface="Times New Roman" panose="02020603050405020304" pitchFamily="18" charset="0"/>
                <a:cs typeface="Times New Roman" panose="02020603050405020304" pitchFamily="18" charset="0"/>
              </a:rPr>
              <a:t>However, In the public market there are few options if you did not select full-disk encryption when first setting up your device. Of those that are available none are free as they are all services provided by companies.</a:t>
            </a:r>
          </a:p>
          <a:p>
            <a:pPr marL="0" indent="0">
              <a:buNone/>
            </a:pPr>
            <a:endParaRPr lang="en-US" sz="1200" dirty="0">
              <a:solidFill>
                <a:schemeClr val="tx1"/>
              </a:solidFill>
              <a:latin typeface="Times New Roman" panose="02020603050405020304" pitchFamily="18" charset="0"/>
              <a:cs typeface="Times New Roman" panose="02020603050405020304" pitchFamily="18" charset="0"/>
            </a:endParaRPr>
          </a:p>
          <a:p>
            <a:pPr>
              <a:buFont typeface="Wingdings 3" pitchFamily="2" charset="2"/>
              <a:buChar char=""/>
            </a:pPr>
            <a:r>
              <a:rPr lang="en-US" sz="1200" dirty="0">
                <a:solidFill>
                  <a:schemeClr val="tx1"/>
                </a:solidFill>
                <a:latin typeface="Times New Roman" panose="02020603050405020304" pitchFamily="18" charset="0"/>
                <a:cs typeface="Times New Roman" panose="02020603050405020304" pitchFamily="18" charset="0"/>
              </a:rPr>
              <a:t>The purpose of this project is to develop a free software that is for end-user encryption of individual files rather than the traditional method of full-disk encryption.</a:t>
            </a:r>
          </a:p>
          <a:p>
            <a:endParaRPr lang="en-US" dirty="0"/>
          </a:p>
        </p:txBody>
      </p:sp>
    </p:spTree>
    <p:extLst>
      <p:ext uri="{BB962C8B-B14F-4D97-AF65-F5344CB8AC3E}">
        <p14:creationId xmlns:p14="http://schemas.microsoft.com/office/powerpoint/2010/main" val="115735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EC42-09FC-3142-9B71-6DBB2011252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&amp; Background</a:t>
            </a:r>
          </a:p>
        </p:txBody>
      </p:sp>
      <p:sp>
        <p:nvSpPr>
          <p:cNvPr id="3" name="Content Placeholder 2">
            <a:extLst>
              <a:ext uri="{FF2B5EF4-FFF2-40B4-BE49-F238E27FC236}">
                <a16:creationId xmlns:a16="http://schemas.microsoft.com/office/drawing/2014/main" id="{3E9A3B10-ABC4-A44E-82F8-D345634169F0}"/>
              </a:ext>
            </a:extLst>
          </p:cNvPr>
          <p:cNvSpPr>
            <a:spLocks noGrp="1"/>
          </p:cNvSpPr>
          <p:nvPr>
            <p:ph idx="1"/>
          </p:nvPr>
        </p:nvSpPr>
        <p:spPr/>
        <p:txBody>
          <a:bodyPr>
            <a:normAutofit/>
          </a:bodyPr>
          <a:lstStyle/>
          <a:p>
            <a:r>
              <a:rPr lang="en-US" sz="1200" dirty="0">
                <a:solidFill>
                  <a:schemeClr val="tx1"/>
                </a:solidFill>
                <a:latin typeface="Times New Roman" panose="02020603050405020304" pitchFamily="18" charset="0"/>
                <a:cs typeface="Times New Roman" panose="02020603050405020304" pitchFamily="18" charset="0"/>
              </a:rPr>
              <a:t>The National Institute of Standards and Technology (NIST) recognized the necessity for end-user encryption for devices and files due to the ever-increasing number of cyber threats and successful attacks .</a:t>
            </a:r>
          </a:p>
          <a:p>
            <a:pPr marL="0" indent="0">
              <a:buNone/>
            </a:pP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The University of Chicago defines end-user device as any desktop or laptop computer, any tablet, smartphone, or other mobile device. Also, they mention that USB drives or removable media drives do not count as end-user devices [2].</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A 2005 paper titled </a:t>
            </a:r>
            <a:r>
              <a:rPr lang="en-US" sz="1200" i="1" dirty="0">
                <a:solidFill>
                  <a:schemeClr val="tx1"/>
                </a:solidFill>
                <a:latin typeface="Times New Roman" panose="02020603050405020304" pitchFamily="18" charset="0"/>
                <a:cs typeface="Times New Roman" panose="02020603050405020304" pitchFamily="18" charset="0"/>
              </a:rPr>
              <a:t>New Methods in Hard Disk Encryption</a:t>
            </a:r>
            <a:r>
              <a:rPr lang="en-US" sz="1200" dirty="0">
                <a:solidFill>
                  <a:schemeClr val="tx1"/>
                </a:solidFill>
                <a:latin typeface="Times New Roman" panose="02020603050405020304" pitchFamily="18" charset="0"/>
                <a:cs typeface="Times New Roman" panose="02020603050405020304" pitchFamily="18" charset="0"/>
              </a:rPr>
              <a:t> noted that since processors have become more powerful disk-level encryption has become more widely available for the consumer. However, almost all disk-level encryption uses CBC cipher instead of different ciphers [3].</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This is where most of the focus is outside of healthcare encryption so there is a lack of focus on the consumer aspect of encryption without having full-disk encryption which requires reformatting a drive if its not set up on the initial formatting of a desktop or laptop.</a:t>
            </a:r>
          </a:p>
        </p:txBody>
      </p:sp>
    </p:spTree>
    <p:extLst>
      <p:ext uri="{BB962C8B-B14F-4D97-AF65-F5344CB8AC3E}">
        <p14:creationId xmlns:p14="http://schemas.microsoft.com/office/powerpoint/2010/main" val="3385122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7BB84-1D82-D74B-AFED-E69FCC464DDF}"/>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Project Languages, Software, &amp; Hardware</a:t>
            </a:r>
          </a:p>
        </p:txBody>
      </p:sp>
      <p:sp>
        <p:nvSpPr>
          <p:cNvPr id="3" name="Content Placeholder 2">
            <a:extLst>
              <a:ext uri="{FF2B5EF4-FFF2-40B4-BE49-F238E27FC236}">
                <a16:creationId xmlns:a16="http://schemas.microsoft.com/office/drawing/2014/main" id="{9FFDBAAD-7C7B-9B4D-A8EB-66E5E0B1FF18}"/>
              </a:ext>
            </a:extLst>
          </p:cNvPr>
          <p:cNvSpPr>
            <a:spLocks noGrp="1"/>
          </p:cNvSpPr>
          <p:nvPr>
            <p:ph idx="1"/>
          </p:nvPr>
        </p:nvSpPr>
        <p:spPr/>
        <p:txBody>
          <a:bodyPr>
            <a:normAutofit/>
          </a:bodyPr>
          <a:lstStyle/>
          <a:p>
            <a:r>
              <a:rPr lang="en-US" sz="1200" dirty="0">
                <a:solidFill>
                  <a:schemeClr val="tx1"/>
                </a:solidFill>
                <a:latin typeface="Times New Roman" panose="02020603050405020304" pitchFamily="18" charset="0"/>
                <a:cs typeface="Times New Roman" panose="02020603050405020304" pitchFamily="18" charset="0"/>
              </a:rPr>
              <a:t>Project Languages</a:t>
            </a:r>
          </a:p>
          <a:p>
            <a:pPr lvl="1"/>
            <a:r>
              <a:rPr lang="en-US" sz="1200" dirty="0">
                <a:solidFill>
                  <a:schemeClr val="tx1"/>
                </a:solidFill>
                <a:latin typeface="Times New Roman" panose="02020603050405020304" pitchFamily="18" charset="0"/>
                <a:cs typeface="Times New Roman" panose="02020603050405020304" pitchFamily="18" charset="0"/>
              </a:rPr>
              <a:t>Java</a:t>
            </a:r>
          </a:p>
          <a:p>
            <a:pPr lvl="1"/>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Project Software</a:t>
            </a:r>
          </a:p>
          <a:p>
            <a:pPr lvl="1"/>
            <a:r>
              <a:rPr lang="en-US" sz="1200" dirty="0">
                <a:solidFill>
                  <a:schemeClr val="tx1"/>
                </a:solidFill>
                <a:latin typeface="Times New Roman" panose="02020603050405020304" pitchFamily="18" charset="0"/>
                <a:cs typeface="Times New Roman" panose="02020603050405020304" pitchFamily="18" charset="0"/>
              </a:rPr>
              <a:t>Apache NetBeans 12.0 IDE</a:t>
            </a:r>
          </a:p>
          <a:p>
            <a:pPr lvl="1"/>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Hardware</a:t>
            </a:r>
          </a:p>
          <a:p>
            <a:pPr lvl="1"/>
            <a:r>
              <a:rPr lang="en-US" sz="1200" dirty="0">
                <a:solidFill>
                  <a:schemeClr val="tx1"/>
                </a:solidFill>
                <a:latin typeface="Times New Roman" panose="02020603050405020304" pitchFamily="18" charset="0"/>
                <a:cs typeface="Times New Roman" panose="02020603050405020304" pitchFamily="18" charset="0"/>
              </a:rPr>
              <a:t>Laptop/Desktop</a:t>
            </a:r>
          </a:p>
        </p:txBody>
      </p:sp>
    </p:spTree>
    <p:extLst>
      <p:ext uri="{BB962C8B-B14F-4D97-AF65-F5344CB8AC3E}">
        <p14:creationId xmlns:p14="http://schemas.microsoft.com/office/powerpoint/2010/main" val="409768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B87E-53AC-D14C-8A9E-6F0C6968403F}"/>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Project Requirements</a:t>
            </a:r>
          </a:p>
        </p:txBody>
      </p:sp>
      <p:sp>
        <p:nvSpPr>
          <p:cNvPr id="3" name="Content Placeholder 2">
            <a:extLst>
              <a:ext uri="{FF2B5EF4-FFF2-40B4-BE49-F238E27FC236}">
                <a16:creationId xmlns:a16="http://schemas.microsoft.com/office/drawing/2014/main" id="{5FC03BE0-20F8-A942-AC3C-7BEB6FE32288}"/>
              </a:ext>
            </a:extLst>
          </p:cNvPr>
          <p:cNvSpPr>
            <a:spLocks noGrp="1"/>
          </p:cNvSpPr>
          <p:nvPr>
            <p:ph idx="1"/>
          </p:nvPr>
        </p:nvSpPr>
        <p:spPr/>
        <p:txBody>
          <a:bodyPr>
            <a:normAutofit/>
          </a:bodyPr>
          <a:lstStyle/>
          <a:p>
            <a:r>
              <a:rPr lang="en-US" sz="1200" dirty="0">
                <a:solidFill>
                  <a:schemeClr val="tx1"/>
                </a:solidFill>
                <a:latin typeface="Times New Roman" panose="02020603050405020304" pitchFamily="18" charset="0"/>
                <a:cs typeface="Times New Roman" panose="02020603050405020304" pitchFamily="18" charset="0"/>
              </a:rPr>
              <a:t>The project requirements included:</a:t>
            </a:r>
          </a:p>
          <a:p>
            <a:pPr lvl="1"/>
            <a:r>
              <a:rPr lang="en-US" sz="1200" dirty="0">
                <a:solidFill>
                  <a:schemeClr val="tx1"/>
                </a:solidFill>
                <a:latin typeface="Times New Roman" panose="02020603050405020304" pitchFamily="18" charset="0"/>
                <a:cs typeface="Times New Roman" panose="02020603050405020304" pitchFamily="18" charset="0"/>
              </a:rPr>
              <a:t>Clear and Concise User Interface</a:t>
            </a:r>
          </a:p>
          <a:p>
            <a:pPr lvl="1"/>
            <a:r>
              <a:rPr lang="en-US" sz="1200" dirty="0">
                <a:solidFill>
                  <a:schemeClr val="tx1"/>
                </a:solidFill>
                <a:latin typeface="Times New Roman" panose="02020603050405020304" pitchFamily="18" charset="0"/>
                <a:cs typeface="Times New Roman" panose="02020603050405020304" pitchFamily="18" charset="0"/>
              </a:rPr>
              <a:t>Recursive Call to Encryption and Decryption </a:t>
            </a:r>
          </a:p>
          <a:p>
            <a:pPr lvl="1"/>
            <a:r>
              <a:rPr lang="en-US" sz="1200" dirty="0">
                <a:solidFill>
                  <a:schemeClr val="tx1"/>
                </a:solidFill>
                <a:latin typeface="Times New Roman" panose="02020603050405020304" pitchFamily="18" charset="0"/>
                <a:cs typeface="Times New Roman" panose="02020603050405020304" pitchFamily="18" charset="0"/>
              </a:rPr>
              <a:t>File and Folder Creation</a:t>
            </a:r>
          </a:p>
          <a:p>
            <a:pPr lvl="1"/>
            <a:r>
              <a:rPr lang="en-US" sz="1200" dirty="0">
                <a:solidFill>
                  <a:schemeClr val="tx1"/>
                </a:solidFill>
                <a:latin typeface="Times New Roman" panose="02020603050405020304" pitchFamily="18" charset="0"/>
                <a:cs typeface="Times New Roman" panose="02020603050405020304" pitchFamily="18" charset="0"/>
              </a:rPr>
              <a:t>File Input Validation</a:t>
            </a:r>
          </a:p>
          <a:p>
            <a:pPr lvl="1"/>
            <a:r>
              <a:rPr lang="en-US" sz="1200" dirty="0">
                <a:solidFill>
                  <a:schemeClr val="tx1"/>
                </a:solidFill>
                <a:latin typeface="Times New Roman" panose="02020603050405020304" pitchFamily="18" charset="0"/>
                <a:cs typeface="Times New Roman" panose="02020603050405020304" pitchFamily="18" charset="0"/>
              </a:rPr>
              <a:t>Caesar, DES, and AES256 Encryption and Decryption</a:t>
            </a:r>
          </a:p>
          <a:p>
            <a:pPr lvl="1"/>
            <a:r>
              <a:rPr lang="en-US" sz="1200" dirty="0">
                <a:solidFill>
                  <a:schemeClr val="tx1"/>
                </a:solidFill>
                <a:latin typeface="Times New Roman" panose="02020603050405020304" pitchFamily="18" charset="0"/>
                <a:cs typeface="Times New Roman" panose="02020603050405020304" pitchFamily="18" charset="0"/>
              </a:rPr>
              <a:t>IV generator for AES256 Encryption and Decryption</a:t>
            </a:r>
          </a:p>
          <a:p>
            <a:pPr lvl="1"/>
            <a:r>
              <a:rPr lang="en-US" sz="1200" dirty="0">
                <a:solidFill>
                  <a:schemeClr val="tx1"/>
                </a:solidFill>
                <a:latin typeface="Times New Roman" panose="02020603050405020304" pitchFamily="18" charset="0"/>
                <a:cs typeface="Times New Roman" panose="02020603050405020304" pitchFamily="18" charset="0"/>
              </a:rPr>
              <a:t>Secret Key generator for AES 256 Encryption and Decryption</a:t>
            </a:r>
          </a:p>
          <a:p>
            <a:pPr lvl="1"/>
            <a:r>
              <a:rPr lang="en-US" sz="1200" dirty="0" err="1">
                <a:solidFill>
                  <a:schemeClr val="tx1"/>
                </a:solidFill>
                <a:latin typeface="Times New Roman" panose="02020603050405020304" pitchFamily="18" charset="0"/>
                <a:cs typeface="Times New Roman" panose="02020603050405020304" pitchFamily="18" charset="0"/>
              </a:rPr>
              <a:t>FileNotFound</a:t>
            </a:r>
            <a:r>
              <a:rPr lang="en-US" sz="1200" dirty="0">
                <a:solidFill>
                  <a:schemeClr val="tx1"/>
                </a:solidFill>
                <a:latin typeface="Times New Roman" panose="02020603050405020304" pitchFamily="18" charset="0"/>
                <a:cs typeface="Times New Roman" panose="02020603050405020304" pitchFamily="18" charset="0"/>
              </a:rPr>
              <a:t> Exception</a:t>
            </a:r>
          </a:p>
          <a:p>
            <a:pPr lvl="1"/>
            <a:r>
              <a:rPr lang="en-US" sz="1200" dirty="0" err="1">
                <a:solidFill>
                  <a:schemeClr val="tx1"/>
                </a:solidFill>
                <a:latin typeface="Times New Roman" panose="02020603050405020304" pitchFamily="18" charset="0"/>
                <a:cs typeface="Times New Roman" panose="02020603050405020304" pitchFamily="18" charset="0"/>
              </a:rPr>
              <a:t>BufferedReader</a:t>
            </a:r>
            <a:r>
              <a:rPr lang="en-US" sz="1200" dirty="0">
                <a:solidFill>
                  <a:schemeClr val="tx1"/>
                </a:solidFill>
                <a:latin typeface="Times New Roman" panose="02020603050405020304" pitchFamily="18" charset="0"/>
                <a:cs typeface="Times New Roman" panose="02020603050405020304" pitchFamily="18" charset="0"/>
              </a:rPr>
              <a:t> for Reading File Text</a:t>
            </a:r>
          </a:p>
        </p:txBody>
      </p:sp>
    </p:spTree>
    <p:extLst>
      <p:ext uri="{BB962C8B-B14F-4D97-AF65-F5344CB8AC3E}">
        <p14:creationId xmlns:p14="http://schemas.microsoft.com/office/powerpoint/2010/main" val="420869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CFD7-2664-9543-B83B-DECD7BBD4558}"/>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Project Implementation Description &amp; Explanation</a:t>
            </a:r>
          </a:p>
        </p:txBody>
      </p:sp>
      <p:sp>
        <p:nvSpPr>
          <p:cNvPr id="3" name="Content Placeholder 2">
            <a:extLst>
              <a:ext uri="{FF2B5EF4-FFF2-40B4-BE49-F238E27FC236}">
                <a16:creationId xmlns:a16="http://schemas.microsoft.com/office/drawing/2014/main" id="{F974F9FE-6B5C-2942-949E-9714E2DA415D}"/>
              </a:ext>
            </a:extLst>
          </p:cNvPr>
          <p:cNvSpPr>
            <a:spLocks noGrp="1"/>
          </p:cNvSpPr>
          <p:nvPr>
            <p:ph idx="1"/>
          </p:nvPr>
        </p:nvSpPr>
        <p:spPr/>
        <p:txBody>
          <a:bodyPr>
            <a:normAutofit/>
          </a:bodyPr>
          <a:lstStyle/>
          <a:p>
            <a:r>
              <a:rPr lang="en-US" sz="1200" dirty="0">
                <a:solidFill>
                  <a:schemeClr val="tx1"/>
                </a:solidFill>
                <a:latin typeface="Times New Roman" panose="02020603050405020304" pitchFamily="18" charset="0"/>
                <a:cs typeface="Times New Roman" panose="02020603050405020304" pitchFamily="18" charset="0"/>
              </a:rPr>
              <a:t>For this project there were several tasks to be accomplished that included:</a:t>
            </a:r>
          </a:p>
          <a:p>
            <a:pPr lvl="1"/>
            <a:r>
              <a:rPr lang="en-US" sz="1200" dirty="0">
                <a:solidFill>
                  <a:schemeClr val="tx1"/>
                </a:solidFill>
                <a:latin typeface="Times New Roman" panose="02020603050405020304" pitchFamily="18" charset="0"/>
                <a:cs typeface="Times New Roman" panose="02020603050405020304" pitchFamily="18" charset="0"/>
              </a:rPr>
              <a:t>Encryption and Decryption methods</a:t>
            </a:r>
          </a:p>
          <a:p>
            <a:pPr lvl="1"/>
            <a:r>
              <a:rPr lang="en-US" sz="1200" dirty="0">
                <a:solidFill>
                  <a:schemeClr val="tx1"/>
                </a:solidFill>
                <a:latin typeface="Times New Roman" panose="02020603050405020304" pitchFamily="18" charset="0"/>
                <a:cs typeface="Times New Roman" panose="02020603050405020304" pitchFamily="18" charset="0"/>
              </a:rPr>
              <a:t>File name validation </a:t>
            </a:r>
          </a:p>
          <a:p>
            <a:pPr lvl="1"/>
            <a:r>
              <a:rPr lang="en-US" sz="1200" dirty="0">
                <a:solidFill>
                  <a:schemeClr val="tx1"/>
                </a:solidFill>
                <a:latin typeface="Times New Roman" panose="02020603050405020304" pitchFamily="18" charset="0"/>
                <a:cs typeface="Times New Roman" panose="02020603050405020304" pitchFamily="18" charset="0"/>
              </a:rPr>
              <a:t>File and Folder creation</a:t>
            </a:r>
          </a:p>
          <a:p>
            <a:pPr lvl="1"/>
            <a:r>
              <a:rPr lang="en-US" sz="1200" dirty="0">
                <a:solidFill>
                  <a:schemeClr val="tx1"/>
                </a:solidFill>
                <a:latin typeface="Times New Roman" panose="02020603050405020304" pitchFamily="18" charset="0"/>
                <a:cs typeface="Times New Roman" panose="02020603050405020304" pitchFamily="18" charset="0"/>
              </a:rPr>
              <a:t>Recursion, </a:t>
            </a:r>
            <a:r>
              <a:rPr lang="en-US" sz="1200" dirty="0" err="1">
                <a:solidFill>
                  <a:schemeClr val="tx1"/>
                </a:solidFill>
                <a:latin typeface="Times New Roman" panose="02020603050405020304" pitchFamily="18" charset="0"/>
                <a:cs typeface="Times New Roman" panose="02020603050405020304" pitchFamily="18" charset="0"/>
              </a:rPr>
              <a:t>FileNotFound</a:t>
            </a:r>
            <a:r>
              <a:rPr lang="en-US" sz="1200" dirty="0">
                <a:solidFill>
                  <a:schemeClr val="tx1"/>
                </a:solidFill>
                <a:latin typeface="Times New Roman" panose="02020603050405020304" pitchFamily="18" charset="0"/>
                <a:cs typeface="Times New Roman" panose="02020603050405020304" pitchFamily="18" charset="0"/>
              </a:rPr>
              <a:t> exception, and a file contents reader.</a:t>
            </a:r>
          </a:p>
          <a:p>
            <a:pPr lvl="1"/>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This project was developed over the course of 3 semesters and utilizes around 20 java libraries from the main groups of IO, Util, Security, and Cipher.</a:t>
            </a:r>
          </a:p>
        </p:txBody>
      </p:sp>
    </p:spTree>
    <p:extLst>
      <p:ext uri="{BB962C8B-B14F-4D97-AF65-F5344CB8AC3E}">
        <p14:creationId xmlns:p14="http://schemas.microsoft.com/office/powerpoint/2010/main" val="4194378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9D75-4110-794C-ABA3-7CC256AEB381}"/>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Test Plan</a:t>
            </a:r>
          </a:p>
        </p:txBody>
      </p:sp>
      <p:sp>
        <p:nvSpPr>
          <p:cNvPr id="3" name="Content Placeholder 2">
            <a:extLst>
              <a:ext uri="{FF2B5EF4-FFF2-40B4-BE49-F238E27FC236}">
                <a16:creationId xmlns:a16="http://schemas.microsoft.com/office/drawing/2014/main" id="{5136F94D-527A-A747-B33D-CBDC9810D8A1}"/>
              </a:ext>
            </a:extLst>
          </p:cNvPr>
          <p:cNvSpPr>
            <a:spLocks noGrp="1"/>
          </p:cNvSpPr>
          <p:nvPr>
            <p:ph idx="1"/>
          </p:nvPr>
        </p:nvSpPr>
        <p:spPr/>
        <p:txBody>
          <a:bodyPr>
            <a:normAutofit/>
          </a:bodyPr>
          <a:lstStyle/>
          <a:p>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35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CB75-6A2A-D042-8E8C-4B5DAA5C4253}"/>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Test Results</a:t>
            </a:r>
          </a:p>
        </p:txBody>
      </p:sp>
      <p:sp>
        <p:nvSpPr>
          <p:cNvPr id="3" name="Content Placeholder 2">
            <a:extLst>
              <a:ext uri="{FF2B5EF4-FFF2-40B4-BE49-F238E27FC236}">
                <a16:creationId xmlns:a16="http://schemas.microsoft.com/office/drawing/2014/main" id="{7AD3F71F-63B1-404C-8F5D-1714C4B61455}"/>
              </a:ext>
            </a:extLst>
          </p:cNvPr>
          <p:cNvSpPr>
            <a:spLocks noGrp="1"/>
          </p:cNvSpPr>
          <p:nvPr>
            <p:ph idx="1"/>
          </p:nvPr>
        </p:nvSpPr>
        <p:spPr/>
        <p:txBody>
          <a:bodyPr>
            <a:normAutofit/>
          </a:bodyPr>
          <a:lstStyle/>
          <a:p>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771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06DB-D411-8240-B847-FA70D481BA97}"/>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Challenges Overcome</a:t>
            </a:r>
          </a:p>
        </p:txBody>
      </p:sp>
      <p:sp>
        <p:nvSpPr>
          <p:cNvPr id="3" name="Content Placeholder 2">
            <a:extLst>
              <a:ext uri="{FF2B5EF4-FFF2-40B4-BE49-F238E27FC236}">
                <a16:creationId xmlns:a16="http://schemas.microsoft.com/office/drawing/2014/main" id="{1E4B8C5C-CA8E-974F-A60C-B48CF228BC6C}"/>
              </a:ext>
            </a:extLst>
          </p:cNvPr>
          <p:cNvSpPr>
            <a:spLocks noGrp="1"/>
          </p:cNvSpPr>
          <p:nvPr>
            <p:ph idx="1"/>
          </p:nvPr>
        </p:nvSpPr>
        <p:spPr/>
        <p:txBody>
          <a:bodyPr>
            <a:normAutofit/>
          </a:bodyPr>
          <a:lstStyle/>
          <a:p>
            <a:r>
              <a:rPr lang="en-US" sz="1200" dirty="0">
                <a:solidFill>
                  <a:schemeClr val="tx1"/>
                </a:solidFill>
                <a:latin typeface="Times New Roman" panose="02020603050405020304" pitchFamily="18" charset="0"/>
                <a:cs typeface="Times New Roman" panose="02020603050405020304" pitchFamily="18" charset="0"/>
              </a:rPr>
              <a:t>Data Failure resulting in loss of the initial project.</a:t>
            </a:r>
          </a:p>
          <a:p>
            <a:pPr marL="0" indent="0">
              <a:buNone/>
            </a:pP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Creating new folders and files for individual encryption and decryption.</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Linking the corresponding encryption and decryption files since they are separated, and default file explorer does not show seconds on its default view for when a file was last edited or created.</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DES and AES256 multi-use encryption the multi-use decryption. This was an attempt to be able to encrypt multiple files one after another and decrypt multiple files one after another. However, due to instancing it was not possible at the time.</a:t>
            </a:r>
          </a:p>
        </p:txBody>
      </p:sp>
    </p:spTree>
    <p:extLst>
      <p:ext uri="{BB962C8B-B14F-4D97-AF65-F5344CB8AC3E}">
        <p14:creationId xmlns:p14="http://schemas.microsoft.com/office/powerpoint/2010/main" val="17671897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369</TotalTime>
  <Words>847</Words>
  <Application>Microsoft Office PowerPoint</Application>
  <PresentationFormat>Widescreen</PresentationFormat>
  <Paragraphs>78</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Century Gothic</vt:lpstr>
      <vt:lpstr>Times New Roman</vt:lpstr>
      <vt:lpstr>Wingdings 3</vt:lpstr>
      <vt:lpstr>Wisp</vt:lpstr>
      <vt:lpstr>Text File Encryptor Senior Project</vt:lpstr>
      <vt:lpstr>Statement of Purpose</vt:lpstr>
      <vt:lpstr>Research &amp; Background</vt:lpstr>
      <vt:lpstr>Project Languages, Software, &amp; Hardware</vt:lpstr>
      <vt:lpstr>Project Requirements</vt:lpstr>
      <vt:lpstr>Project Implementation Description &amp; Explanation</vt:lpstr>
      <vt:lpstr>Test Plan</vt:lpstr>
      <vt:lpstr>Test Results</vt:lpstr>
      <vt:lpstr>Challenges Overcome</vt:lpstr>
      <vt:lpstr>Future Enhancements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File Encryptor Senior Project</dc:title>
  <dc:creator>Trevor Abel</dc:creator>
  <cp:lastModifiedBy>Trevor A. Abel</cp:lastModifiedBy>
  <cp:revision>14</cp:revision>
  <dcterms:created xsi:type="dcterms:W3CDTF">2021-04-07T18:21:08Z</dcterms:created>
  <dcterms:modified xsi:type="dcterms:W3CDTF">2021-04-10T13:18:06Z</dcterms:modified>
</cp:coreProperties>
</file>