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7" r:id="rId5"/>
    <p:sldId id="259" r:id="rId6"/>
    <p:sldId id="260" r:id="rId7"/>
    <p:sldId id="261" r:id="rId8"/>
    <p:sldId id="262" r:id="rId9"/>
    <p:sldId id="263"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6337"/>
  </p:normalViewPr>
  <p:slideViewPr>
    <p:cSldViewPr snapToGrid="0" snapToObjects="1">
      <p:cViewPr varScale="1">
        <p:scale>
          <a:sx n="105" d="100"/>
          <a:sy n="105"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307D-C888-0848-85A5-F7BDF7EA9922}" type="datetimeFigureOut">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FC747-98EA-DA40-ADBC-46E259308BD7}" type="slidenum">
              <a:rPr lang="en-US" smtClean="0"/>
              <a:t>‹#›</a:t>
            </a:fld>
            <a:endParaRPr lang="en-US"/>
          </a:p>
        </p:txBody>
      </p:sp>
    </p:spTree>
    <p:extLst>
      <p:ext uri="{BB962C8B-B14F-4D97-AF65-F5344CB8AC3E}">
        <p14:creationId xmlns:p14="http://schemas.microsoft.com/office/powerpoint/2010/main" val="198647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FC747-98EA-DA40-ADBC-46E259308BD7}" type="slidenum">
              <a:rPr lang="en-US" smtClean="0"/>
              <a:t>2</a:t>
            </a:fld>
            <a:endParaRPr lang="en-US"/>
          </a:p>
        </p:txBody>
      </p:sp>
    </p:spTree>
    <p:extLst>
      <p:ext uri="{BB962C8B-B14F-4D97-AF65-F5344CB8AC3E}">
        <p14:creationId xmlns:p14="http://schemas.microsoft.com/office/powerpoint/2010/main" val="96015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FC747-98EA-DA40-ADBC-46E259308BD7}" type="slidenum">
              <a:rPr lang="en-US" smtClean="0"/>
              <a:t>3</a:t>
            </a:fld>
            <a:endParaRPr lang="en-US"/>
          </a:p>
        </p:txBody>
      </p:sp>
    </p:spTree>
    <p:extLst>
      <p:ext uri="{BB962C8B-B14F-4D97-AF65-F5344CB8AC3E}">
        <p14:creationId xmlns:p14="http://schemas.microsoft.com/office/powerpoint/2010/main" val="177019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Libraries include IO libraries, Security libraries, Util libraries, and Crypto libraries</a:t>
            </a:r>
          </a:p>
        </p:txBody>
      </p:sp>
      <p:sp>
        <p:nvSpPr>
          <p:cNvPr id="4" name="Slide Number Placeholder 3"/>
          <p:cNvSpPr>
            <a:spLocks noGrp="1"/>
          </p:cNvSpPr>
          <p:nvPr>
            <p:ph type="sldNum" sz="quarter" idx="5"/>
          </p:nvPr>
        </p:nvSpPr>
        <p:spPr/>
        <p:txBody>
          <a:bodyPr/>
          <a:lstStyle/>
          <a:p>
            <a:fld id="{126FC747-98EA-DA40-ADBC-46E259308BD7}" type="slidenum">
              <a:rPr lang="en-US" smtClean="0"/>
              <a:t>5</a:t>
            </a:fld>
            <a:endParaRPr lang="en-US"/>
          </a:p>
        </p:txBody>
      </p:sp>
    </p:spTree>
    <p:extLst>
      <p:ext uri="{BB962C8B-B14F-4D97-AF65-F5344CB8AC3E}">
        <p14:creationId xmlns:p14="http://schemas.microsoft.com/office/powerpoint/2010/main" val="128418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ts.uchicago.edu/eud-policy/#:~:text=End-user%20device%3A%20Any%20desktop,is%20an%20end-user%20device.&amp;text=If%20the%20device%20is%20networked,is%20subject%20to%20this%20policy" TargetMode="External"/><Relationship Id="rId2" Type="http://schemas.openxmlformats.org/officeDocument/2006/relationships/hyperlink" Target="https://www.enisa.europa.eu/publications/info-notes/the-value-of-personal-online-data" TargetMode="External"/><Relationship Id="rId1" Type="http://schemas.openxmlformats.org/officeDocument/2006/relationships/slideLayout" Target="../slideLayouts/slideLayout2.xml"/><Relationship Id="rId4" Type="http://schemas.openxmlformats.org/officeDocument/2006/relationships/hyperlink" Target="https://clemens.endorphin.org/nmihde/nmihde-A4-d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27B-9F5D-8B43-B2F7-746983370E00}"/>
              </a:ext>
            </a:extLst>
          </p:cNvPr>
          <p:cNvSpPr>
            <a:spLocks noGrp="1"/>
          </p:cNvSpPr>
          <p:nvPr>
            <p:ph type="ctr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Text File Encryptor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Senior Project</a:t>
            </a:r>
          </a:p>
        </p:txBody>
      </p:sp>
      <p:sp>
        <p:nvSpPr>
          <p:cNvPr id="3" name="Subtitle 2">
            <a:extLst>
              <a:ext uri="{FF2B5EF4-FFF2-40B4-BE49-F238E27FC236}">
                <a16:creationId xmlns:a16="http://schemas.microsoft.com/office/drawing/2014/main" id="{A574FEE9-5AB9-F342-8FE0-65CB9183CD9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Trevor Abel</a:t>
            </a:r>
          </a:p>
        </p:txBody>
      </p:sp>
    </p:spTree>
    <p:extLst>
      <p:ext uri="{BB962C8B-B14F-4D97-AF65-F5344CB8AC3E}">
        <p14:creationId xmlns:p14="http://schemas.microsoft.com/office/powerpoint/2010/main" val="25141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8713-42E8-4AEA-A249-832E15B184EC}"/>
              </a:ext>
            </a:extLst>
          </p:cNvPr>
          <p:cNvSpPr>
            <a:spLocks noGrp="1"/>
          </p:cNvSpPr>
          <p:nvPr>
            <p:ph type="title"/>
          </p:nvPr>
        </p:nvSpPr>
        <p:spPr/>
        <p:txBody>
          <a:bodyPr/>
          <a:lstStyle/>
          <a:p>
            <a:r>
              <a:rPr lang="en-US" dirty="0"/>
              <a:t>Test Results (cont.)</a:t>
            </a:r>
          </a:p>
        </p:txBody>
      </p:sp>
      <p:sp>
        <p:nvSpPr>
          <p:cNvPr id="3" name="Content Placeholder 2">
            <a:extLst>
              <a:ext uri="{FF2B5EF4-FFF2-40B4-BE49-F238E27FC236}">
                <a16:creationId xmlns:a16="http://schemas.microsoft.com/office/drawing/2014/main" id="{1D4E5A69-7915-48B8-83D4-22FB5E2B6401}"/>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For the unexpected results it showed that there was oversight in some input validation specifically for the method selection and for the Caesarean cipher shift key input.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Overall, I would say that the testing phase was a success because the project was received well and there were few unexpected results. Additionally, those unexpected results had little impact on the whole project.</a:t>
            </a:r>
          </a:p>
          <a:p>
            <a:endParaRPr lang="en-US" dirty="0"/>
          </a:p>
        </p:txBody>
      </p:sp>
    </p:spTree>
    <p:extLst>
      <p:ext uri="{BB962C8B-B14F-4D97-AF65-F5344CB8AC3E}">
        <p14:creationId xmlns:p14="http://schemas.microsoft.com/office/powerpoint/2010/main" val="414857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06DB-D411-8240-B847-FA70D481BA9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Challenges Overcome</a:t>
            </a:r>
          </a:p>
        </p:txBody>
      </p:sp>
      <p:sp>
        <p:nvSpPr>
          <p:cNvPr id="3" name="Content Placeholder 2">
            <a:extLst>
              <a:ext uri="{FF2B5EF4-FFF2-40B4-BE49-F238E27FC236}">
                <a16:creationId xmlns:a16="http://schemas.microsoft.com/office/drawing/2014/main" id="{1E4B8C5C-CA8E-974F-A60C-B48CF228BC6C}"/>
              </a:ext>
            </a:extLst>
          </p:cNvPr>
          <p:cNvSpPr>
            <a:spLocks noGrp="1"/>
          </p:cNvSpPr>
          <p:nvPr>
            <p:ph idx="1"/>
          </p:nvPr>
        </p:nvSpPr>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Data Failure resulting in loss of the initial project.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Creating new folders and files for individual encryption and decryption.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Linking the corresponding encryption and decryption files since they are separated, and default file explorer does not show seconds on its default view for when a file was last edited or created.</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DES and AES256 multi-use encryption the multi-use decryption. This was an attempt to be able to encrypt multiple files one after another and decrypt multiple files one after another. However, due to instancing it was not possible at the time.</a:t>
            </a:r>
          </a:p>
        </p:txBody>
      </p:sp>
    </p:spTree>
    <p:extLst>
      <p:ext uri="{BB962C8B-B14F-4D97-AF65-F5344CB8AC3E}">
        <p14:creationId xmlns:p14="http://schemas.microsoft.com/office/powerpoint/2010/main" val="176718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E4B6-B754-104A-A65F-11E1431A2BF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217D82C0-22F0-0E43-9F33-19CDF013DEB2}"/>
              </a:ext>
            </a:extLst>
          </p:cNvPr>
          <p:cNvSpPr>
            <a:spLocks noGrp="1"/>
          </p:cNvSpPr>
          <p:nvPr>
            <p:ph idx="1"/>
          </p:nvPr>
        </p:nvSpPr>
        <p:spPr/>
        <p:txBody>
          <a:bodyPr>
            <a:normAutofit fontScale="70000" lnSpcReduction="20000"/>
          </a:bodyPr>
          <a:lstStyle/>
          <a:p>
            <a:r>
              <a:rPr lang="en-US" sz="2300" dirty="0">
                <a:solidFill>
                  <a:schemeClr val="tx1"/>
                </a:solidFill>
                <a:latin typeface="Times New Roman" panose="02020603050405020304" pitchFamily="18" charset="0"/>
                <a:cs typeface="Times New Roman" panose="02020603050405020304" pitchFamily="18" charset="0"/>
              </a:rPr>
              <a:t>Resolving the Base64 decoder and invalid character loop for AES256 decryption.</a:t>
            </a:r>
          </a:p>
          <a:p>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Store and read Secret Keys and IV (IV only for AES256) for multiple file encryption for AES256 and DES like Caesarean set up.</a:t>
            </a:r>
          </a:p>
          <a:p>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Include more encryption methods such as SHA256, Triple DES, </a:t>
            </a:r>
            <a:r>
              <a:rPr lang="en-US" sz="2300" dirty="0" err="1">
                <a:solidFill>
                  <a:schemeClr val="tx1"/>
                </a:solidFill>
                <a:latin typeface="Times New Roman" panose="02020603050405020304" pitchFamily="18" charset="0"/>
                <a:cs typeface="Times New Roman" panose="02020603050405020304" pitchFamily="18" charset="0"/>
              </a:rPr>
              <a:t>Viginere</a:t>
            </a:r>
            <a:r>
              <a:rPr lang="en-US" sz="2300" dirty="0">
                <a:solidFill>
                  <a:schemeClr val="tx1"/>
                </a:solidFill>
                <a:latin typeface="Times New Roman" panose="02020603050405020304" pitchFamily="18" charset="0"/>
                <a:cs typeface="Times New Roman" panose="02020603050405020304" pitchFamily="18" charset="0"/>
              </a:rPr>
              <a:t>, and others.</a:t>
            </a:r>
          </a:p>
          <a:p>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Make the file selection a pop-out box that allows for selecting a file rather than entering a file path.*</a:t>
            </a:r>
          </a:p>
          <a:p>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Overhaul user interface so that it is more appealing and interactive for the user.*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 Would require a transition to a JavaFX class for pop-up windows and an interactive UI.</a:t>
            </a:r>
          </a:p>
        </p:txBody>
      </p:sp>
    </p:spTree>
    <p:extLst>
      <p:ext uri="{BB962C8B-B14F-4D97-AF65-F5344CB8AC3E}">
        <p14:creationId xmlns:p14="http://schemas.microsoft.com/office/powerpoint/2010/main" val="410908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D8F-229F-41D4-B99B-80A3FCF385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Sources</a:t>
            </a:r>
          </a:p>
        </p:txBody>
      </p:sp>
      <p:sp>
        <p:nvSpPr>
          <p:cNvPr id="3" name="Content Placeholder 2">
            <a:extLst>
              <a:ext uri="{FF2B5EF4-FFF2-40B4-BE49-F238E27FC236}">
                <a16:creationId xmlns:a16="http://schemas.microsoft.com/office/drawing/2014/main" id="{04CB9D9C-0F4B-4527-A895-AF500FFADC88}"/>
              </a:ext>
            </a:extLst>
          </p:cNvPr>
          <p:cNvSpPr>
            <a:spLocks noGrp="1"/>
          </p:cNvSpPr>
          <p:nvPr>
            <p:ph idx="1"/>
          </p:nvPr>
        </p:nvSpPr>
        <p:spPr/>
        <p:txBody>
          <a:bodyPr>
            <a:normAutofit/>
          </a:bodyPr>
          <a:lstStyle/>
          <a:p>
            <a:pPr algn="l"/>
            <a:r>
              <a:rPr lang="en-US" b="0" i="0" dirty="0">
                <a:solidFill>
                  <a:srgbClr val="24292E"/>
                </a:solidFill>
                <a:effectLst/>
                <a:latin typeface="Times New Roman" panose="02020603050405020304" pitchFamily="18" charset="0"/>
                <a:cs typeface="Times New Roman" panose="02020603050405020304" pitchFamily="18" charset="0"/>
              </a:rPr>
              <a:t>[1] European Union Agency for Cybersecurity. (2018, Apr). The Value of Personal Online Data.</a:t>
            </a:r>
          </a:p>
          <a:p>
            <a:pPr marL="0" indent="0" algn="l">
              <a:buNone/>
            </a:pPr>
            <a:r>
              <a:rPr lang="en-US" dirty="0">
                <a:solidFill>
                  <a:srgbClr val="24292E"/>
                </a:solidFill>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Retrieved from: </a:t>
            </a:r>
            <a:r>
              <a:rPr lang="en-US" b="0" i="0" u="none" strike="noStrike" dirty="0">
                <a:solidFill>
                  <a:srgbClr val="24292E"/>
                </a:solidFill>
                <a:effectLst/>
                <a:latin typeface="Times New Roman" panose="02020603050405020304" pitchFamily="18" charset="0"/>
                <a:cs typeface="Times New Roman" panose="02020603050405020304" pitchFamily="18" charset="0"/>
                <a:hlinkClick r:id="rId2"/>
              </a:rPr>
              <a:t>https://www.enisa.europa.eu/publications/info-notes/the-value-of-personal-online-data</a:t>
            </a:r>
            <a:endParaRPr lang="en-US" b="0" i="0" dirty="0">
              <a:solidFill>
                <a:srgbClr val="24292E"/>
              </a:solidFill>
              <a:effectLst/>
              <a:latin typeface="Times New Roman" panose="02020603050405020304" pitchFamily="18" charset="0"/>
              <a:cs typeface="Times New Roman" panose="02020603050405020304" pitchFamily="18" charset="0"/>
            </a:endParaRPr>
          </a:p>
          <a:p>
            <a:pPr algn="l"/>
            <a:r>
              <a:rPr lang="en-US" dirty="0">
                <a:solidFill>
                  <a:schemeClr val="tx1"/>
                </a:solidFill>
                <a:latin typeface="Times New Roman" panose="02020603050405020304" pitchFamily="18" charset="0"/>
                <a:cs typeface="Times New Roman" panose="02020603050405020304" pitchFamily="18" charset="0"/>
              </a:rPr>
              <a:t>[2] </a:t>
            </a:r>
            <a:r>
              <a:rPr lang="en-US" b="0" i="0" dirty="0">
                <a:solidFill>
                  <a:srgbClr val="24292E"/>
                </a:solidFill>
                <a:effectLst/>
                <a:latin typeface="Times New Roman" panose="02020603050405020304" pitchFamily="18" charset="0"/>
                <a:cs typeface="Times New Roman" panose="02020603050405020304" pitchFamily="18" charset="0"/>
              </a:rPr>
              <a:t>The University of Chicago. (2020, Oct.). End-User Device Policy.</a:t>
            </a:r>
          </a:p>
          <a:p>
            <a:pPr marL="0" indent="0" algn="l">
              <a:buNone/>
            </a:pPr>
            <a:r>
              <a:rPr lang="en-US" dirty="0">
                <a:solidFill>
                  <a:srgbClr val="24292E"/>
                </a:solidFill>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Retrieved from: </a:t>
            </a:r>
            <a:r>
              <a:rPr lang="en-US" b="0" i="0" u="none" strike="noStrike" dirty="0">
                <a:solidFill>
                  <a:srgbClr val="24292E"/>
                </a:solidFill>
                <a:effectLst/>
                <a:latin typeface="Times New Roman" panose="02020603050405020304" pitchFamily="18" charset="0"/>
                <a:cs typeface="Times New Roman" panose="02020603050405020304" pitchFamily="18" charset="0"/>
                <a:hlinkClick r:id="rId3"/>
              </a:rPr>
              <a:t>https://its.uchicago.edu/eud-policy/#:~:text=End-user%20device%3A%20Any%20desktop,is%20an%20end-user%20device.&amp;text=If%20the%20device%20is%20networked,is%20subject%20to%20this%20policy</a:t>
            </a:r>
            <a:endParaRPr lang="en-US" b="0" i="0" dirty="0">
              <a:solidFill>
                <a:srgbClr val="24292E"/>
              </a:solidFill>
              <a:effectLst/>
              <a:latin typeface="Times New Roman" panose="02020603050405020304" pitchFamily="18" charset="0"/>
              <a:cs typeface="Times New Roman" panose="02020603050405020304" pitchFamily="18" charset="0"/>
            </a:endParaRPr>
          </a:p>
          <a:p>
            <a:pPr algn="l"/>
            <a:r>
              <a:rPr lang="en-US" b="0" i="0" dirty="0">
                <a:solidFill>
                  <a:srgbClr val="24292E"/>
                </a:solidFill>
                <a:effectLst/>
                <a:latin typeface="Times New Roman" panose="02020603050405020304" pitchFamily="18" charset="0"/>
                <a:cs typeface="Times New Roman" panose="02020603050405020304" pitchFamily="18" charset="0"/>
              </a:rPr>
              <a:t>[3] </a:t>
            </a:r>
            <a:r>
              <a:rPr lang="en-US" b="0" i="0" dirty="0" err="1">
                <a:solidFill>
                  <a:srgbClr val="24292E"/>
                </a:solidFill>
                <a:effectLst/>
                <a:latin typeface="Times New Roman" panose="02020603050405020304" pitchFamily="18" charset="0"/>
                <a:cs typeface="Times New Roman" panose="02020603050405020304" pitchFamily="18" charset="0"/>
              </a:rPr>
              <a:t>Fruhwirth</a:t>
            </a:r>
            <a:r>
              <a:rPr lang="en-US" b="0" i="0" dirty="0">
                <a:solidFill>
                  <a:srgbClr val="24292E"/>
                </a:solidFill>
                <a:effectLst/>
                <a:latin typeface="Times New Roman" panose="02020603050405020304" pitchFamily="18" charset="0"/>
                <a:cs typeface="Times New Roman" panose="02020603050405020304" pitchFamily="18" charset="0"/>
              </a:rPr>
              <a:t>, C. (2005, July). [PDF] New Methods in Hard Disk Encryption.</a:t>
            </a:r>
          </a:p>
          <a:p>
            <a:pPr marL="0" indent="0" algn="l">
              <a:buNone/>
            </a:pPr>
            <a:r>
              <a:rPr lang="en-US" dirty="0">
                <a:solidFill>
                  <a:srgbClr val="24292E"/>
                </a:solidFill>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Retrieved from: </a:t>
            </a:r>
            <a:r>
              <a:rPr lang="en-US" b="0" i="0" u="none" strike="noStrike" dirty="0">
                <a:solidFill>
                  <a:srgbClr val="24292E"/>
                </a:solidFill>
                <a:effectLst/>
                <a:latin typeface="Times New Roman" panose="02020603050405020304" pitchFamily="18" charset="0"/>
                <a:cs typeface="Times New Roman" panose="02020603050405020304" pitchFamily="18" charset="0"/>
                <a:hlinkClick r:id="rId4"/>
              </a:rPr>
              <a:t>https://clemens.endorphin.org/nmihde/nmihde-A4-ds.pdf</a:t>
            </a:r>
            <a:endParaRPr lang="en-US" b="0" i="0" dirty="0">
              <a:solidFill>
                <a:srgbClr val="24292E"/>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8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41F-F380-E64A-B764-D437C9660C94}"/>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Statement of Purpose</a:t>
            </a:r>
          </a:p>
        </p:txBody>
      </p:sp>
      <p:sp>
        <p:nvSpPr>
          <p:cNvPr id="3" name="Content Placeholder 2">
            <a:extLst>
              <a:ext uri="{FF2B5EF4-FFF2-40B4-BE49-F238E27FC236}">
                <a16:creationId xmlns:a16="http://schemas.microsoft.com/office/drawing/2014/main" id="{163035C4-ADA4-174C-8130-CE88F0BE4433}"/>
              </a:ext>
            </a:extLst>
          </p:cNvPr>
          <p:cNvSpPr>
            <a:spLocks noGrp="1"/>
          </p:cNvSpPr>
          <p:nvPr>
            <p:ph idx="1"/>
          </p:nvPr>
        </p:nvSpPr>
        <p:spPr/>
        <p:txBody>
          <a:bodyPr>
            <a:normAutofit fontScale="92500" lnSpcReduction="20000"/>
          </a:bodyPr>
          <a:lstStyle/>
          <a:p>
            <a:r>
              <a:rPr lang="en-US" sz="1900" dirty="0">
                <a:solidFill>
                  <a:schemeClr val="tx1"/>
                </a:solidFill>
                <a:latin typeface="Times New Roman" panose="02020603050405020304" pitchFamily="18" charset="0"/>
                <a:cs typeface="Times New Roman" panose="02020603050405020304" pitchFamily="18" charset="0"/>
              </a:rPr>
              <a:t>Today there is a massive market for healthcare encryption since files are being shared through emails now containing personally identifying information (PII).</a:t>
            </a:r>
          </a:p>
          <a:p>
            <a:endParaRPr lang="en-US" sz="1900" dirty="0">
              <a:solidFill>
                <a:schemeClr val="tx1"/>
              </a:solidFill>
              <a:latin typeface="Times New Roman" panose="02020603050405020304" pitchFamily="18" charset="0"/>
              <a:cs typeface="Times New Roman" panose="02020603050405020304" pitchFamily="18" charset="0"/>
            </a:endParaRPr>
          </a:p>
          <a:p>
            <a:r>
              <a:rPr lang="en-US" sz="1900" dirty="0">
                <a:solidFill>
                  <a:schemeClr val="tx1"/>
                </a:solidFill>
                <a:latin typeface="Times New Roman" panose="02020603050405020304" pitchFamily="18" charset="0"/>
                <a:cs typeface="Times New Roman" panose="02020603050405020304" pitchFamily="18" charset="0"/>
              </a:rPr>
              <a:t>In a group meeting of the European Union Agency for Cybersecurity they established that data is considered the gold of the digital age and that it is an important commodity for the generation of its own profits [1].</a:t>
            </a:r>
          </a:p>
          <a:p>
            <a:pPr marL="0" indent="0">
              <a:buNone/>
            </a:pPr>
            <a:endParaRPr lang="en-US" sz="1900" dirty="0">
              <a:solidFill>
                <a:schemeClr val="tx1"/>
              </a:solidFill>
              <a:latin typeface="Times New Roman" panose="02020603050405020304" pitchFamily="18" charset="0"/>
              <a:cs typeface="Times New Roman" panose="02020603050405020304" pitchFamily="18" charset="0"/>
            </a:endParaRPr>
          </a:p>
          <a:p>
            <a:pPr>
              <a:buFont typeface="Wingdings 3" pitchFamily="2" charset="2"/>
              <a:buChar char=""/>
            </a:pPr>
            <a:r>
              <a:rPr lang="en-US" sz="1900" dirty="0">
                <a:solidFill>
                  <a:schemeClr val="tx1"/>
                </a:solidFill>
                <a:latin typeface="Times New Roman" panose="02020603050405020304" pitchFamily="18" charset="0"/>
                <a:cs typeface="Times New Roman" panose="02020603050405020304" pitchFamily="18" charset="0"/>
              </a:rPr>
              <a:t>However, In the public market there are few options if you did not select full-disk encryption when first setting up your device. Of those that are available none are free as they are all services provided by companies.</a:t>
            </a:r>
          </a:p>
          <a:p>
            <a:pPr marL="0" indent="0">
              <a:buNone/>
            </a:pPr>
            <a:endParaRPr lang="en-US" sz="1900" dirty="0">
              <a:solidFill>
                <a:schemeClr val="tx1"/>
              </a:solidFill>
              <a:latin typeface="Times New Roman" panose="02020603050405020304" pitchFamily="18" charset="0"/>
              <a:cs typeface="Times New Roman" panose="02020603050405020304" pitchFamily="18" charset="0"/>
            </a:endParaRPr>
          </a:p>
          <a:p>
            <a:pPr>
              <a:buFont typeface="Wingdings 3" pitchFamily="2" charset="2"/>
              <a:buChar char=""/>
            </a:pPr>
            <a:r>
              <a:rPr lang="en-US" sz="1900" dirty="0">
                <a:solidFill>
                  <a:schemeClr val="tx1"/>
                </a:solidFill>
                <a:latin typeface="Times New Roman" panose="02020603050405020304" pitchFamily="18" charset="0"/>
                <a:cs typeface="Times New Roman" panose="02020603050405020304" pitchFamily="18" charset="0"/>
              </a:rPr>
              <a:t>The purpose of this project is to develop a free software that is for end-user encryption of individual files rather than the traditional method of full-disk encryption.</a:t>
            </a:r>
          </a:p>
          <a:p>
            <a:endParaRPr lang="en-US" dirty="0"/>
          </a:p>
        </p:txBody>
      </p:sp>
    </p:spTree>
    <p:extLst>
      <p:ext uri="{BB962C8B-B14F-4D97-AF65-F5344CB8AC3E}">
        <p14:creationId xmlns:p14="http://schemas.microsoft.com/office/powerpoint/2010/main" val="115735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EC42-09FC-3142-9B71-6DBB201125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&amp; Background</a:t>
            </a:r>
          </a:p>
        </p:txBody>
      </p:sp>
      <p:sp>
        <p:nvSpPr>
          <p:cNvPr id="3" name="Content Placeholder 2">
            <a:extLst>
              <a:ext uri="{FF2B5EF4-FFF2-40B4-BE49-F238E27FC236}">
                <a16:creationId xmlns:a16="http://schemas.microsoft.com/office/drawing/2014/main" id="{3E9A3B10-ABC4-A44E-82F8-D345634169F0}"/>
              </a:ext>
            </a:extLst>
          </p:cNvPr>
          <p:cNvSpPr>
            <a:spLocks noGrp="1"/>
          </p:cNvSpPr>
          <p:nvPr>
            <p:ph idx="1"/>
          </p:nvPr>
        </p:nvSpPr>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National Institute of Standards and Technology (NIST) recognized the necessity for end-user encryption for devices and files due to the ever-increasing number of cyber threats and successful attacks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University of Chicago defines end-user device as any desktop or laptop computer, any tablet, smartphone, or other mobile device, this does not include USB drives or removeable media[2].</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12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1810-F303-4991-8DC8-92EBABDC92BE}"/>
              </a:ext>
            </a:extLst>
          </p:cNvPr>
          <p:cNvSpPr>
            <a:spLocks noGrp="1"/>
          </p:cNvSpPr>
          <p:nvPr>
            <p:ph type="title"/>
          </p:nvPr>
        </p:nvSpPr>
        <p:spPr/>
        <p:txBody>
          <a:bodyPr/>
          <a:lstStyle/>
          <a:p>
            <a:r>
              <a:rPr lang="en-US" dirty="0"/>
              <a:t>Research and Background (cont.)</a:t>
            </a:r>
          </a:p>
        </p:txBody>
      </p:sp>
      <p:sp>
        <p:nvSpPr>
          <p:cNvPr id="3" name="Content Placeholder 2">
            <a:extLst>
              <a:ext uri="{FF2B5EF4-FFF2-40B4-BE49-F238E27FC236}">
                <a16:creationId xmlns:a16="http://schemas.microsoft.com/office/drawing/2014/main" id="{D41BA911-9D19-4966-8805-CC223CB72DF3}"/>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2005 paper titled </a:t>
            </a:r>
            <a:r>
              <a:rPr lang="en-US" i="1" dirty="0">
                <a:solidFill>
                  <a:schemeClr val="tx1"/>
                </a:solidFill>
                <a:latin typeface="Times New Roman" panose="02020603050405020304" pitchFamily="18" charset="0"/>
                <a:cs typeface="Times New Roman" panose="02020603050405020304" pitchFamily="18" charset="0"/>
              </a:rPr>
              <a:t>New Methods in Hard Disk Encryption</a:t>
            </a:r>
            <a:r>
              <a:rPr lang="en-US" dirty="0">
                <a:solidFill>
                  <a:schemeClr val="tx1"/>
                </a:solidFill>
                <a:latin typeface="Times New Roman" panose="02020603050405020304" pitchFamily="18" charset="0"/>
                <a:cs typeface="Times New Roman" panose="02020603050405020304" pitchFamily="18" charset="0"/>
              </a:rPr>
              <a:t> noted that since processors have become more powerful disk-level encryption has become more widely available for the consumer. However, almost all disk-level encryption uses CBC cipher instead of different ciphers [3].</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is where most of the focus is outside of healthcare encryption so there is a lack of focus on the consumer aspect of encryption without having full-disk encryption which requires reformatting a drive if its not set up on the initial formatting of a desktop or laptop.</a:t>
            </a:r>
          </a:p>
          <a:p>
            <a:endParaRPr lang="en-US" dirty="0"/>
          </a:p>
        </p:txBody>
      </p:sp>
    </p:spTree>
    <p:extLst>
      <p:ext uri="{BB962C8B-B14F-4D97-AF65-F5344CB8AC3E}">
        <p14:creationId xmlns:p14="http://schemas.microsoft.com/office/powerpoint/2010/main" val="338179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BB84-1D82-D74B-AFED-E69FCC464DD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Languages, Software, &amp; Hardware</a:t>
            </a:r>
          </a:p>
        </p:txBody>
      </p:sp>
      <p:sp>
        <p:nvSpPr>
          <p:cNvPr id="3" name="Content Placeholder 2">
            <a:extLst>
              <a:ext uri="{FF2B5EF4-FFF2-40B4-BE49-F238E27FC236}">
                <a16:creationId xmlns:a16="http://schemas.microsoft.com/office/drawing/2014/main" id="{9FFDBAAD-7C7B-9B4D-A8EB-66E5E0B1FF18}"/>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Languages</a:t>
            </a:r>
          </a:p>
          <a:p>
            <a:pPr lvl="1"/>
            <a:r>
              <a:rPr lang="en-US" sz="1800" dirty="0">
                <a:solidFill>
                  <a:schemeClr val="tx1"/>
                </a:solidFill>
                <a:latin typeface="Times New Roman" panose="02020603050405020304" pitchFamily="18" charset="0"/>
                <a:cs typeface="Times New Roman" panose="02020603050405020304" pitchFamily="18" charset="0"/>
              </a:rPr>
              <a:t>Java</a:t>
            </a:r>
          </a:p>
          <a:p>
            <a:pPr lvl="1"/>
            <a:endParaRPr lang="en-US" sz="18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Project Software</a:t>
            </a:r>
          </a:p>
          <a:p>
            <a:pPr lvl="1"/>
            <a:r>
              <a:rPr lang="en-US" sz="1800" dirty="0">
                <a:solidFill>
                  <a:schemeClr val="tx1"/>
                </a:solidFill>
                <a:latin typeface="Times New Roman" panose="02020603050405020304" pitchFamily="18" charset="0"/>
                <a:cs typeface="Times New Roman" panose="02020603050405020304" pitchFamily="18" charset="0"/>
              </a:rPr>
              <a:t>Apache NetBeans 12.0 IDE</a:t>
            </a:r>
          </a:p>
          <a:p>
            <a:pPr lvl="1"/>
            <a:endParaRPr lang="en-US" sz="18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Hardware</a:t>
            </a:r>
          </a:p>
          <a:p>
            <a:pPr lvl="1"/>
            <a:r>
              <a:rPr lang="en-US" sz="1800" dirty="0">
                <a:solidFill>
                  <a:schemeClr val="tx1"/>
                </a:solidFill>
                <a:latin typeface="Times New Roman" panose="02020603050405020304" pitchFamily="18" charset="0"/>
                <a:cs typeface="Times New Roman" panose="02020603050405020304" pitchFamily="18" charset="0"/>
              </a:rPr>
              <a:t>Laptop/Desktop</a:t>
            </a:r>
          </a:p>
        </p:txBody>
      </p:sp>
    </p:spTree>
    <p:extLst>
      <p:ext uri="{BB962C8B-B14F-4D97-AF65-F5344CB8AC3E}">
        <p14:creationId xmlns:p14="http://schemas.microsoft.com/office/powerpoint/2010/main" val="409768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B87E-53AC-D14C-8A9E-6F0C6968403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5FC03BE0-20F8-A942-AC3C-7BEB6FE32288}"/>
              </a:ext>
            </a:extLst>
          </p:cNvPr>
          <p:cNvSpPr>
            <a:spLocks noGrp="1"/>
          </p:cNvSpPr>
          <p:nvPr>
            <p:ph idx="1"/>
          </p:nvPr>
        </p:nvSpPr>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project requirements included:</a:t>
            </a:r>
          </a:p>
          <a:p>
            <a:pPr lvl="1"/>
            <a:r>
              <a:rPr lang="en-US" sz="1800" dirty="0">
                <a:solidFill>
                  <a:schemeClr val="tx1"/>
                </a:solidFill>
                <a:latin typeface="Times New Roman" panose="02020603050405020304" pitchFamily="18" charset="0"/>
                <a:cs typeface="Times New Roman" panose="02020603050405020304" pitchFamily="18" charset="0"/>
              </a:rPr>
              <a:t>Clear and Concise User Interface</a:t>
            </a:r>
          </a:p>
          <a:p>
            <a:pPr lvl="1"/>
            <a:r>
              <a:rPr lang="en-US" sz="1800" dirty="0">
                <a:solidFill>
                  <a:schemeClr val="tx1"/>
                </a:solidFill>
                <a:latin typeface="Times New Roman" panose="02020603050405020304" pitchFamily="18" charset="0"/>
                <a:cs typeface="Times New Roman" panose="02020603050405020304" pitchFamily="18" charset="0"/>
              </a:rPr>
              <a:t>Recursive Call to Encryption and Decryption </a:t>
            </a:r>
          </a:p>
          <a:p>
            <a:pPr lvl="1"/>
            <a:r>
              <a:rPr lang="en-US" sz="1800" dirty="0">
                <a:solidFill>
                  <a:schemeClr val="tx1"/>
                </a:solidFill>
                <a:latin typeface="Times New Roman" panose="02020603050405020304" pitchFamily="18" charset="0"/>
                <a:cs typeface="Times New Roman" panose="02020603050405020304" pitchFamily="18" charset="0"/>
              </a:rPr>
              <a:t>File and Folder Creation</a:t>
            </a:r>
          </a:p>
          <a:p>
            <a:pPr lvl="1"/>
            <a:r>
              <a:rPr lang="en-US" sz="1800" dirty="0">
                <a:solidFill>
                  <a:schemeClr val="tx1"/>
                </a:solidFill>
                <a:latin typeface="Times New Roman" panose="02020603050405020304" pitchFamily="18" charset="0"/>
                <a:cs typeface="Times New Roman" panose="02020603050405020304" pitchFamily="18" charset="0"/>
              </a:rPr>
              <a:t>File Input Validation</a:t>
            </a:r>
          </a:p>
          <a:p>
            <a:pPr lvl="1"/>
            <a:r>
              <a:rPr lang="en-US" sz="1800" dirty="0">
                <a:solidFill>
                  <a:schemeClr val="tx1"/>
                </a:solidFill>
                <a:latin typeface="Times New Roman" panose="02020603050405020304" pitchFamily="18" charset="0"/>
                <a:cs typeface="Times New Roman" panose="02020603050405020304" pitchFamily="18" charset="0"/>
              </a:rPr>
              <a:t>Caesar, DES, and AES256 Encryption and Decryption</a:t>
            </a:r>
          </a:p>
          <a:p>
            <a:pPr lvl="1"/>
            <a:r>
              <a:rPr lang="en-US" sz="1800" dirty="0">
                <a:solidFill>
                  <a:schemeClr val="tx1"/>
                </a:solidFill>
                <a:latin typeface="Times New Roman" panose="02020603050405020304" pitchFamily="18" charset="0"/>
                <a:cs typeface="Times New Roman" panose="02020603050405020304" pitchFamily="18" charset="0"/>
              </a:rPr>
              <a:t>IV generator for AES256 Encryption and Decryption</a:t>
            </a:r>
          </a:p>
          <a:p>
            <a:pPr lvl="1"/>
            <a:r>
              <a:rPr lang="en-US" sz="1800" dirty="0">
                <a:solidFill>
                  <a:schemeClr val="tx1"/>
                </a:solidFill>
                <a:latin typeface="Times New Roman" panose="02020603050405020304" pitchFamily="18" charset="0"/>
                <a:cs typeface="Times New Roman" panose="02020603050405020304" pitchFamily="18" charset="0"/>
              </a:rPr>
              <a:t>Secret Key generator for AES 256 Encryption and Decryption</a:t>
            </a:r>
          </a:p>
          <a:p>
            <a:pPr lvl="1"/>
            <a:r>
              <a:rPr lang="en-US" sz="1800" dirty="0" err="1">
                <a:solidFill>
                  <a:schemeClr val="tx1"/>
                </a:solidFill>
                <a:latin typeface="Times New Roman" panose="02020603050405020304" pitchFamily="18" charset="0"/>
                <a:cs typeface="Times New Roman" panose="02020603050405020304" pitchFamily="18" charset="0"/>
              </a:rPr>
              <a:t>FileNotFound</a:t>
            </a:r>
            <a:r>
              <a:rPr lang="en-US" sz="1800" dirty="0">
                <a:solidFill>
                  <a:schemeClr val="tx1"/>
                </a:solidFill>
                <a:latin typeface="Times New Roman" panose="02020603050405020304" pitchFamily="18" charset="0"/>
                <a:cs typeface="Times New Roman" panose="02020603050405020304" pitchFamily="18" charset="0"/>
              </a:rPr>
              <a:t> Exception</a:t>
            </a:r>
          </a:p>
          <a:p>
            <a:pPr lvl="1"/>
            <a:r>
              <a:rPr lang="en-US" sz="1800" dirty="0" err="1">
                <a:solidFill>
                  <a:schemeClr val="tx1"/>
                </a:solidFill>
                <a:latin typeface="Times New Roman" panose="02020603050405020304" pitchFamily="18" charset="0"/>
                <a:cs typeface="Times New Roman" panose="02020603050405020304" pitchFamily="18" charset="0"/>
              </a:rPr>
              <a:t>BufferedReader</a:t>
            </a:r>
            <a:r>
              <a:rPr lang="en-US" sz="1800" dirty="0">
                <a:solidFill>
                  <a:schemeClr val="tx1"/>
                </a:solidFill>
                <a:latin typeface="Times New Roman" panose="02020603050405020304" pitchFamily="18" charset="0"/>
                <a:cs typeface="Times New Roman" panose="02020603050405020304" pitchFamily="18" charset="0"/>
              </a:rPr>
              <a:t> for Reading File Text</a:t>
            </a:r>
          </a:p>
        </p:txBody>
      </p:sp>
    </p:spTree>
    <p:extLst>
      <p:ext uri="{BB962C8B-B14F-4D97-AF65-F5344CB8AC3E}">
        <p14:creationId xmlns:p14="http://schemas.microsoft.com/office/powerpoint/2010/main" val="420869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FD7-2664-9543-B83B-DECD7BBD455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Implementation Description &amp; Explanation</a:t>
            </a:r>
          </a:p>
        </p:txBody>
      </p:sp>
      <p:sp>
        <p:nvSpPr>
          <p:cNvPr id="3" name="Content Placeholder 2">
            <a:extLst>
              <a:ext uri="{FF2B5EF4-FFF2-40B4-BE49-F238E27FC236}">
                <a16:creationId xmlns:a16="http://schemas.microsoft.com/office/drawing/2014/main" id="{F974F9FE-6B5C-2942-949E-9714E2DA415D}"/>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For this project there were several tasks to be accomplished that included:</a:t>
            </a:r>
          </a:p>
          <a:p>
            <a:pPr lvl="1"/>
            <a:r>
              <a:rPr lang="en-US" sz="1800" dirty="0">
                <a:solidFill>
                  <a:schemeClr val="tx1"/>
                </a:solidFill>
                <a:latin typeface="Times New Roman" panose="02020603050405020304" pitchFamily="18" charset="0"/>
                <a:cs typeface="Times New Roman" panose="02020603050405020304" pitchFamily="18" charset="0"/>
              </a:rPr>
              <a:t>Encryption and Decryption methods</a:t>
            </a:r>
          </a:p>
          <a:p>
            <a:pPr lvl="1"/>
            <a:r>
              <a:rPr lang="en-US" sz="1800" dirty="0">
                <a:solidFill>
                  <a:schemeClr val="tx1"/>
                </a:solidFill>
                <a:latin typeface="Times New Roman" panose="02020603050405020304" pitchFamily="18" charset="0"/>
                <a:cs typeface="Times New Roman" panose="02020603050405020304" pitchFamily="18" charset="0"/>
              </a:rPr>
              <a:t>File name validation </a:t>
            </a:r>
          </a:p>
          <a:p>
            <a:pPr lvl="1"/>
            <a:r>
              <a:rPr lang="en-US" sz="1800" dirty="0">
                <a:solidFill>
                  <a:schemeClr val="tx1"/>
                </a:solidFill>
                <a:latin typeface="Times New Roman" panose="02020603050405020304" pitchFamily="18" charset="0"/>
                <a:cs typeface="Times New Roman" panose="02020603050405020304" pitchFamily="18" charset="0"/>
              </a:rPr>
              <a:t>File and Folder creation</a:t>
            </a:r>
          </a:p>
          <a:p>
            <a:pPr lvl="1"/>
            <a:r>
              <a:rPr lang="en-US" sz="1800" dirty="0">
                <a:solidFill>
                  <a:schemeClr val="tx1"/>
                </a:solidFill>
                <a:latin typeface="Times New Roman" panose="02020603050405020304" pitchFamily="18" charset="0"/>
                <a:cs typeface="Times New Roman" panose="02020603050405020304" pitchFamily="18" charset="0"/>
              </a:rPr>
              <a:t>Recursion, </a:t>
            </a:r>
            <a:r>
              <a:rPr lang="en-US" sz="1800" dirty="0" err="1">
                <a:solidFill>
                  <a:schemeClr val="tx1"/>
                </a:solidFill>
                <a:latin typeface="Times New Roman" panose="02020603050405020304" pitchFamily="18" charset="0"/>
                <a:cs typeface="Times New Roman" panose="02020603050405020304" pitchFamily="18" charset="0"/>
              </a:rPr>
              <a:t>FileNotFound</a:t>
            </a:r>
            <a:r>
              <a:rPr lang="en-US" sz="1800" dirty="0">
                <a:solidFill>
                  <a:schemeClr val="tx1"/>
                </a:solidFill>
                <a:latin typeface="Times New Roman" panose="02020603050405020304" pitchFamily="18" charset="0"/>
                <a:cs typeface="Times New Roman" panose="02020603050405020304" pitchFamily="18" charset="0"/>
              </a:rPr>
              <a:t> exception, and a file contents reader.</a:t>
            </a:r>
          </a:p>
          <a:p>
            <a:pPr lvl="1"/>
            <a:endParaRPr lang="en-US" sz="18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project was developed over the course of 3 semesters and utilizes around 20 java libraries from the main groups of IO, Util, Security, and Cipher.</a:t>
            </a:r>
          </a:p>
        </p:txBody>
      </p:sp>
    </p:spTree>
    <p:extLst>
      <p:ext uri="{BB962C8B-B14F-4D97-AF65-F5344CB8AC3E}">
        <p14:creationId xmlns:p14="http://schemas.microsoft.com/office/powerpoint/2010/main" val="419437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9D75-4110-794C-ABA3-7CC256AEB38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Test Plan</a:t>
            </a:r>
          </a:p>
        </p:txBody>
      </p:sp>
      <p:sp>
        <p:nvSpPr>
          <p:cNvPr id="3" name="Content Placeholder 2">
            <a:extLst>
              <a:ext uri="{FF2B5EF4-FFF2-40B4-BE49-F238E27FC236}">
                <a16:creationId xmlns:a16="http://schemas.microsoft.com/office/drawing/2014/main" id="{5136F94D-527A-A747-B33D-CBDC9810D8A1}"/>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For the test plan of the project there is a document that covers the design of the project available on my </a:t>
            </a:r>
            <a:r>
              <a:rPr lang="en-US" dirty="0" err="1">
                <a:solidFill>
                  <a:schemeClr val="tx1"/>
                </a:solidFill>
                <a:latin typeface="Times New Roman" panose="02020603050405020304" pitchFamily="18" charset="0"/>
                <a:cs typeface="Times New Roman" panose="02020603050405020304" pitchFamily="18" charset="0"/>
              </a:rPr>
              <a:t>github</a:t>
            </a:r>
            <a:r>
              <a:rPr lang="en-US" dirty="0">
                <a:solidFill>
                  <a:schemeClr val="tx1"/>
                </a:solidFill>
                <a:latin typeface="Times New Roman" panose="02020603050405020304" pitchFamily="18" charset="0"/>
                <a:cs typeface="Times New Roman" panose="02020603050405020304" pitchFamily="18" charset="0"/>
              </a:rPr>
              <a:t> that reflects my steps in creating the project and its components.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For the testing phase of the project the focus was on the major functionalities that include:</a:t>
            </a:r>
          </a:p>
          <a:p>
            <a:pPr lvl="1"/>
            <a:r>
              <a:rPr lang="en-US" sz="1800" dirty="0">
                <a:solidFill>
                  <a:schemeClr val="tx1"/>
                </a:solidFill>
                <a:latin typeface="Times New Roman" panose="02020603050405020304" pitchFamily="18" charset="0"/>
                <a:cs typeface="Times New Roman" panose="02020603050405020304" pitchFamily="18" charset="0"/>
              </a:rPr>
              <a:t>Input validation for file pathnames and method selection</a:t>
            </a:r>
          </a:p>
          <a:p>
            <a:pPr lvl="1"/>
            <a:r>
              <a:rPr lang="en-US" sz="1800" dirty="0">
                <a:solidFill>
                  <a:schemeClr val="tx1"/>
                </a:solidFill>
                <a:latin typeface="Times New Roman" panose="02020603050405020304" pitchFamily="18" charset="0"/>
                <a:cs typeface="Times New Roman" panose="02020603050405020304" pitchFamily="18" charset="0"/>
              </a:rPr>
              <a:t>Caesar encryption and decryption shifts</a:t>
            </a:r>
          </a:p>
          <a:p>
            <a:pPr lvl="1"/>
            <a:r>
              <a:rPr lang="en-US" sz="1800" dirty="0" err="1">
                <a:solidFill>
                  <a:schemeClr val="tx1"/>
                </a:solidFill>
                <a:latin typeface="Times New Roman" panose="02020603050405020304" pitchFamily="18" charset="0"/>
                <a:cs typeface="Times New Roman" panose="02020603050405020304" pitchFamily="18" charset="0"/>
              </a:rPr>
              <a:t>BufferedReader</a:t>
            </a:r>
            <a:r>
              <a:rPr lang="en-US" sz="1800" dirty="0">
                <a:solidFill>
                  <a:schemeClr val="tx1"/>
                </a:solidFill>
                <a:latin typeface="Times New Roman" panose="02020603050405020304" pitchFamily="18" charset="0"/>
                <a:cs typeface="Times New Roman" panose="02020603050405020304" pitchFamily="18" charset="0"/>
              </a:rPr>
              <a:t> method functionality to pull text from files</a:t>
            </a:r>
          </a:p>
          <a:p>
            <a:pPr lvl="1"/>
            <a:r>
              <a:rPr lang="en-US" sz="1800" dirty="0">
                <a:solidFill>
                  <a:schemeClr val="tx1"/>
                </a:solidFill>
                <a:latin typeface="Times New Roman" panose="02020603050405020304" pitchFamily="18" charset="0"/>
                <a:cs typeface="Times New Roman" panose="02020603050405020304" pitchFamily="18" charset="0"/>
              </a:rPr>
              <a:t>DES instanced encryption and decryption of file text</a:t>
            </a:r>
          </a:p>
          <a:p>
            <a:pPr lvl="1"/>
            <a:r>
              <a:rPr lang="en-US" sz="1800" dirty="0">
                <a:solidFill>
                  <a:schemeClr val="tx1"/>
                </a:solidFill>
                <a:latin typeface="Times New Roman" panose="02020603050405020304" pitchFamily="18" charset="0"/>
                <a:cs typeface="Times New Roman" panose="02020603050405020304" pitchFamily="18" charset="0"/>
              </a:rPr>
              <a:t>AES instanced encryption and decryption with passed file text, generated IV, and the secret key made from user input</a:t>
            </a:r>
          </a:p>
        </p:txBody>
      </p:sp>
    </p:spTree>
    <p:extLst>
      <p:ext uri="{BB962C8B-B14F-4D97-AF65-F5344CB8AC3E}">
        <p14:creationId xmlns:p14="http://schemas.microsoft.com/office/powerpoint/2010/main" val="263135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CB75-6A2A-D042-8E8C-4B5DAA5C4253}"/>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Test Results</a:t>
            </a:r>
          </a:p>
        </p:txBody>
      </p:sp>
      <p:sp>
        <p:nvSpPr>
          <p:cNvPr id="3" name="Content Placeholder 2">
            <a:extLst>
              <a:ext uri="{FF2B5EF4-FFF2-40B4-BE49-F238E27FC236}">
                <a16:creationId xmlns:a16="http://schemas.microsoft.com/office/drawing/2014/main" id="{7AD3F71F-63B1-404C-8F5D-1714C4B61455}"/>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testing phase produced mostly expected results and some unexpected results that showed some oversight when coding the project.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For the expected results it showed that the methods, with the exception of AES256, worked as they were supposed to. For AES256, it was expected that it would not work completely because during development there were issues that prevented the decryption from working properly.</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710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521</TotalTime>
  <Words>1087</Words>
  <Application>Microsoft Office PowerPoint</Application>
  <PresentationFormat>Widescreen</PresentationFormat>
  <Paragraphs>94</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Text File Encryptor Senior Project</vt:lpstr>
      <vt:lpstr>Statement of Purpose</vt:lpstr>
      <vt:lpstr>Research &amp; Background</vt:lpstr>
      <vt:lpstr>Research and Background (cont.)</vt:lpstr>
      <vt:lpstr>Project Languages, Software, &amp; Hardware</vt:lpstr>
      <vt:lpstr>Project Requirements</vt:lpstr>
      <vt:lpstr>Project Implementation Description &amp; Explanation</vt:lpstr>
      <vt:lpstr>Test Plan</vt:lpstr>
      <vt:lpstr>Test Results</vt:lpstr>
      <vt:lpstr>Test Results (cont.)</vt:lpstr>
      <vt:lpstr>Challenges Overcome</vt:lpstr>
      <vt:lpstr>Future Enhancements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Encryptor Senior Project</dc:title>
  <dc:creator>Trevor Abel</dc:creator>
  <cp:lastModifiedBy>Trevor A. Abel</cp:lastModifiedBy>
  <cp:revision>17</cp:revision>
  <dcterms:created xsi:type="dcterms:W3CDTF">2021-04-07T18:21:08Z</dcterms:created>
  <dcterms:modified xsi:type="dcterms:W3CDTF">2021-04-10T21:52:34Z</dcterms:modified>
</cp:coreProperties>
</file>