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defRPr b="1" sz="4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b="0" sz="1800"/>
            </a:pPr>
            <a:r>
              <a:rPr b="1" sz="4400"/>
              <a:t>Fill In The Gap Productions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200"/>
            </a:lvl1pPr>
          </a:lstStyle>
          <a:p>
            <a:pPr lvl="0">
              <a:defRPr sz="1800"/>
            </a:pPr>
            <a:r>
              <a:rPr sz="2200"/>
              <a:t>An Investigation into Maximizing Domestic Gross</a:t>
            </a:r>
          </a:p>
        </p:txBody>
      </p:sp>
      <p:sp>
        <p:nvSpPr>
          <p:cNvPr id="34" name="Shape 34"/>
          <p:cNvSpPr/>
          <p:nvPr/>
        </p:nvSpPr>
        <p:spPr>
          <a:xfrm>
            <a:off x="9206865" y="8020049"/>
            <a:ext cx="169545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2000"/>
              <a:t>Trevor Bedrin</a:t>
            </a:r>
            <a:endParaRPr sz="2000"/>
          </a:p>
          <a:p>
            <a:pPr lvl="0" algn="l">
              <a:defRPr sz="1800"/>
            </a:pPr>
            <a:r>
              <a:rPr sz="2000"/>
              <a:t>9/19/2014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xfrm>
            <a:off x="952500" y="3175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pPr lvl="0">
              <a:defRPr sz="1800"/>
            </a:pPr>
            <a:r>
              <a:rPr sz="5400"/>
              <a:t>The Question</a:t>
            </a:r>
          </a:p>
        </p:txBody>
      </p:sp>
      <p:sp>
        <p:nvSpPr>
          <p:cNvPr id="37" name="Shape 37"/>
          <p:cNvSpPr/>
          <p:nvPr/>
        </p:nvSpPr>
        <p:spPr>
          <a:xfrm>
            <a:off x="2019795" y="2457245"/>
            <a:ext cx="8965210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800"/>
            </a:lvl1pPr>
          </a:lstStyle>
          <a:p>
            <a:pPr lvl="0">
              <a:defRPr sz="1800"/>
            </a:pPr>
            <a:r>
              <a:rPr sz="2800"/>
              <a:t>Is it possible to determine the best possible projects for the client to pursue based on very limited data?</a:t>
            </a:r>
          </a:p>
        </p:txBody>
      </p:sp>
      <p:sp>
        <p:nvSpPr>
          <p:cNvPr id="38" name="Shape 38"/>
          <p:cNvSpPr/>
          <p:nvPr/>
        </p:nvSpPr>
        <p:spPr>
          <a:xfrm>
            <a:off x="2831351" y="4533190"/>
            <a:ext cx="290108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800"/>
            </a:lvl1pPr>
          </a:lstStyle>
          <a:p>
            <a:pPr lvl="0">
              <a:defRPr sz="1800"/>
            </a:pPr>
            <a:r>
              <a:rPr sz="2800"/>
              <a:t>Release Month</a:t>
            </a:r>
          </a:p>
        </p:txBody>
      </p:sp>
      <p:sp>
        <p:nvSpPr>
          <p:cNvPr id="39" name="Shape 39"/>
          <p:cNvSpPr/>
          <p:nvPr/>
        </p:nvSpPr>
        <p:spPr>
          <a:xfrm>
            <a:off x="2831351" y="5221494"/>
            <a:ext cx="290108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800"/>
            </a:lvl1pPr>
          </a:lstStyle>
          <a:p>
            <a:pPr lvl="0">
              <a:defRPr sz="1800"/>
            </a:pPr>
            <a:r>
              <a:rPr sz="2800"/>
              <a:t>Runtime</a:t>
            </a:r>
          </a:p>
        </p:txBody>
      </p:sp>
      <p:sp>
        <p:nvSpPr>
          <p:cNvPr id="40" name="Shape 40"/>
          <p:cNvSpPr/>
          <p:nvPr/>
        </p:nvSpPr>
        <p:spPr>
          <a:xfrm>
            <a:off x="2831351" y="3844887"/>
            <a:ext cx="290108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800"/>
            </a:lvl1pPr>
          </a:lstStyle>
          <a:p>
            <a:pPr lvl="0">
              <a:defRPr sz="1800"/>
            </a:pPr>
            <a:r>
              <a:rPr sz="2800"/>
              <a:t>Budget</a:t>
            </a:r>
          </a:p>
        </p:txBody>
      </p:sp>
      <p:sp>
        <p:nvSpPr>
          <p:cNvPr id="41" name="Shape 41"/>
          <p:cNvSpPr/>
          <p:nvPr/>
        </p:nvSpPr>
        <p:spPr>
          <a:xfrm>
            <a:off x="2831351" y="5974136"/>
            <a:ext cx="290108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800"/>
            </a:lvl1pPr>
          </a:lstStyle>
          <a:p>
            <a:pPr lvl="0">
              <a:defRPr sz="1800"/>
            </a:pPr>
            <a:r>
              <a:rPr sz="2800"/>
              <a:t>Genre</a:t>
            </a:r>
          </a:p>
        </p:txBody>
      </p:sp>
      <p:sp>
        <p:nvSpPr>
          <p:cNvPr id="42" name="Shape 42"/>
          <p:cNvSpPr/>
          <p:nvPr/>
        </p:nvSpPr>
        <p:spPr>
          <a:xfrm>
            <a:off x="2831351" y="6726777"/>
            <a:ext cx="290108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800"/>
            </a:lvl1pPr>
          </a:lstStyle>
          <a:p>
            <a:pPr lvl="0">
              <a:defRPr sz="1800"/>
            </a:pPr>
            <a:r>
              <a:rPr sz="2800"/>
              <a:t>MPAA Rating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" grpId="5"/>
      <p:bldP build="whole" bldLvl="1" animBg="1" rev="0" advAuto="0" spid="40" grpId="1"/>
      <p:bldP build="whole" bldLvl="1" animBg="1" rev="0" advAuto="0" spid="39" grpId="3"/>
      <p:bldP build="whole" bldLvl="1" animBg="1" rev="0" advAuto="0" spid="41" grpId="4"/>
      <p:bldP build="whole" bldLvl="1" animBg="1" rev="0" advAuto="0" spid="38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xfrm>
            <a:off x="952500" y="3175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pPr lvl="0">
              <a:defRPr sz="1800"/>
            </a:pPr>
            <a:r>
              <a:rPr sz="5400"/>
              <a:t>The Premise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xfrm>
            <a:off x="1553170" y="2480733"/>
            <a:ext cx="9898460" cy="5049772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800"/>
            </a:lvl1pPr>
          </a:lstStyle>
          <a:p>
            <a:pPr lvl="0">
              <a:defRPr sz="1800"/>
            </a:pPr>
            <a:r>
              <a:rPr sz="2800"/>
              <a:t>We started with the assumption that there is an underlying relationship between our selected features and the actual Domestic Gross that can be well represented by a linear regression model. </a:t>
            </a:r>
            <a:endParaRPr sz="2800"/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1547167" y="2269066"/>
            <a:ext cx="9910466" cy="601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spcBef>
                <a:spcPts val="4200"/>
              </a:spcBef>
              <a:defRPr sz="1800"/>
            </a:pPr>
            <a:r>
              <a:rPr sz="2800"/>
              <a:t>We ended up with a model that uses a combination of Runtime, Release Month, Genre, and Rating as well as interactions between Genre and Month and Genre and Rating.  </a:t>
            </a:r>
            <a:endParaRPr sz="2800"/>
          </a:p>
          <a:p>
            <a:pPr lvl="0" algn="l">
              <a:spcBef>
                <a:spcPts val="4200"/>
              </a:spcBef>
              <a:defRPr sz="1800"/>
            </a:pPr>
            <a:r>
              <a:rPr sz="2800"/>
              <a:t>Where is Budget?  It turns out that removing Budget from the model allows it to predict values that more closely matched the actual Domestic Gross of the test set.</a:t>
            </a:r>
            <a:endParaRPr sz="2800"/>
          </a:p>
          <a:p>
            <a:pPr lvl="0" algn="l">
              <a:spcBef>
                <a:spcPts val="4200"/>
              </a:spcBef>
              <a:defRPr sz="1800"/>
            </a:pPr>
            <a:r>
              <a:rPr sz="2800"/>
              <a:t>The final model is able to predict, with 95% confidence, the actual Domestic Total Gross +/- $52,155,519.89.</a:t>
            </a:r>
            <a:endParaRPr sz="2800"/>
          </a:p>
          <a:p>
            <a:pPr lvl="0" algn="l">
              <a:spcBef>
                <a:spcPts val="4200"/>
              </a:spcBef>
              <a:defRPr sz="1800"/>
            </a:pPr>
            <a:r>
              <a:rPr sz="2800"/>
              <a:t>The R</a:t>
            </a:r>
            <a:r>
              <a:rPr baseline="31999" sz="2800"/>
              <a:t>2</a:t>
            </a:r>
            <a:r>
              <a:rPr sz="2800"/>
              <a:t> value of the model is 0.354.</a:t>
            </a:r>
          </a:p>
        </p:txBody>
      </p:sp>
      <p:sp>
        <p:nvSpPr>
          <p:cNvPr id="48" name="Shape 48"/>
          <p:cNvSpPr/>
          <p:nvPr>
            <p:ph type="title"/>
          </p:nvPr>
        </p:nvSpPr>
        <p:spPr>
          <a:xfrm>
            <a:off x="952500" y="3175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pPr lvl="0">
              <a:defRPr sz="1800"/>
            </a:pPr>
            <a:r>
              <a:rPr sz="5400"/>
              <a:t>The Result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 idx="4294967295"/>
          </p:nvPr>
        </p:nvSpPr>
        <p:spPr>
          <a:xfrm>
            <a:off x="952500" y="3175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pPr lvl="0">
              <a:defRPr sz="1800"/>
            </a:pPr>
            <a:r>
              <a:rPr sz="5400"/>
              <a:t>Performance</a:t>
            </a:r>
          </a:p>
        </p:txBody>
      </p:sp>
      <p:pic>
        <p:nvPicPr>
          <p:cNvPr id="51" name="performanc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4234" y="2000249"/>
            <a:ext cx="9636332" cy="3605505"/>
          </a:xfrm>
          <a:prstGeom prst="rect">
            <a:avLst/>
          </a:prstGeom>
          <a:ln w="12700">
            <a:miter lim="400000"/>
          </a:ln>
        </p:spPr>
      </p:pic>
      <p:pic>
        <p:nvPicPr>
          <p:cNvPr id="52" name="predictions vs actuals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55803" y="5775693"/>
            <a:ext cx="9693194" cy="36267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body" idx="1"/>
          </p:nvPr>
        </p:nvSpPr>
        <p:spPr>
          <a:xfrm>
            <a:off x="4151047" y="2377971"/>
            <a:ext cx="7901253" cy="6512029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2800"/>
              <a:t>Our model used several hundred interaction parameters to get a sense of how different combinations of genre, rating and month affected the outcome.</a:t>
            </a:r>
            <a:endParaRPr sz="2800"/>
          </a:p>
          <a:p>
            <a:pPr lvl="0">
              <a:defRPr sz="1800"/>
            </a:pPr>
            <a:r>
              <a:rPr sz="2800"/>
              <a:t>Because the predicted value of the model is the Domestic Gross, we can use the model to get a sense of how many dollars each parameter actually contributes to the total.  </a:t>
            </a:r>
            <a:endParaRPr sz="2800"/>
          </a:p>
          <a:p>
            <a:pPr lvl="0">
              <a:defRPr sz="1800"/>
            </a:pPr>
            <a:r>
              <a:rPr sz="2800"/>
              <a:t>The charts on the right, which are way too small to actually make out in this presentation, plot the value each genre/rating (left chart) or genre/month (right chart) </a:t>
            </a:r>
          </a:p>
        </p:txBody>
      </p:sp>
      <p:sp>
        <p:nvSpPr>
          <p:cNvPr id="55" name="Shape 55"/>
          <p:cNvSpPr/>
          <p:nvPr>
            <p:ph type="title"/>
          </p:nvPr>
        </p:nvSpPr>
        <p:spPr>
          <a:xfrm>
            <a:off x="952500" y="3175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pPr lvl="0">
              <a:defRPr sz="1800"/>
            </a:pPr>
            <a:r>
              <a:rPr sz="5400"/>
              <a:t>What else do we know?</a:t>
            </a:r>
          </a:p>
        </p:txBody>
      </p:sp>
      <p:pic>
        <p:nvPicPr>
          <p:cNvPr id="56" name="Rating Coefficient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8795" y="2490735"/>
            <a:ext cx="1172581" cy="6286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Month Coefficients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23180" y="2490735"/>
            <a:ext cx="1172581" cy="6286501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Shape 58"/>
          <p:cNvSpPr/>
          <p:nvPr/>
        </p:nvSpPr>
        <p:spPr>
          <a:xfrm>
            <a:off x="927608" y="2027766"/>
            <a:ext cx="77495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Rating</a:t>
            </a:r>
          </a:p>
        </p:txBody>
      </p:sp>
      <p:sp>
        <p:nvSpPr>
          <p:cNvPr id="59" name="Shape 59"/>
          <p:cNvSpPr/>
          <p:nvPr/>
        </p:nvSpPr>
        <p:spPr>
          <a:xfrm>
            <a:off x="2534680" y="2027766"/>
            <a:ext cx="74958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Month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xfrm>
            <a:off x="952500" y="3175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pPr lvl="0">
              <a:defRPr sz="1800"/>
            </a:pPr>
            <a:r>
              <a:rPr sz="5400"/>
              <a:t>What does this tell us?</a:t>
            </a:r>
          </a:p>
        </p:txBody>
      </p:sp>
      <p:pic>
        <p:nvPicPr>
          <p:cNvPr id="62" name="Month Coefficients - Drill in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0800" y="3856574"/>
            <a:ext cx="12462934" cy="2572089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Rating Coefficients - drill in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47476" y="6589536"/>
            <a:ext cx="12456286" cy="2724086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Shape 64"/>
          <p:cNvSpPr/>
          <p:nvPr/>
        </p:nvSpPr>
        <p:spPr>
          <a:xfrm>
            <a:off x="1286933" y="2188637"/>
            <a:ext cx="10678414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800"/>
            </a:lvl1pPr>
          </a:lstStyle>
          <a:p>
            <a:pPr lvl="0">
              <a:defRPr sz="1800"/>
            </a:pPr>
            <a:r>
              <a:rPr sz="2800"/>
              <a:t>How is this useful information?  Using these values we can determine the best release month and rating to release a movie of a specific genre.  For example, the Action Genre.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 idx="4294967295"/>
          </p:nvPr>
        </p:nvSpPr>
        <p:spPr>
          <a:xfrm>
            <a:off x="952500" y="3175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pPr lvl="0">
              <a:defRPr sz="1800"/>
            </a:pPr>
            <a:r>
              <a:rPr sz="5400"/>
              <a:t>Target These Projects</a:t>
            </a:r>
          </a:p>
        </p:txBody>
      </p:sp>
      <p:pic>
        <p:nvPicPr>
          <p:cNvPr id="67" name="tabl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2293295"/>
            <a:ext cx="13004801" cy="59798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title" idx="4294967295"/>
          </p:nvPr>
        </p:nvSpPr>
        <p:spPr>
          <a:xfrm>
            <a:off x="952500" y="3175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pPr lvl="0">
              <a:defRPr sz="1800"/>
            </a:pPr>
            <a:r>
              <a:rPr sz="5400"/>
              <a:t>Moving Forward</a:t>
            </a:r>
          </a:p>
        </p:txBody>
      </p:sp>
      <p:sp>
        <p:nvSpPr>
          <p:cNvPr id="70" name="Shape 70"/>
          <p:cNvSpPr/>
          <p:nvPr/>
        </p:nvSpPr>
        <p:spPr>
          <a:xfrm>
            <a:off x="1658408" y="2429933"/>
            <a:ext cx="9687984" cy="571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defRPr sz="1800"/>
            </a:pPr>
            <a:r>
              <a:rPr sz="2800"/>
              <a:t>With more time to pursue this project it would be possible to pull in additional data points from sources other than Box Office Mojo.  </a:t>
            </a:r>
            <a:endParaRPr sz="2800"/>
          </a:p>
          <a:p>
            <a:pPr lvl="0" algn="l">
              <a:defRPr sz="1800"/>
            </a:pPr>
            <a:endParaRPr sz="2800"/>
          </a:p>
          <a:p>
            <a:pPr lvl="0" algn="l">
              <a:defRPr sz="1800"/>
            </a:pPr>
            <a:r>
              <a:rPr sz="2800"/>
              <a:t>Directors, Producers and Featured Actors are all features that could have a real impact on the predictive ability of the model.  The number of other, similar projects slated for release during the same month would also have an affect.</a:t>
            </a:r>
            <a:endParaRPr sz="2800"/>
          </a:p>
          <a:p>
            <a:pPr lvl="0" algn="l">
              <a:defRPr sz="1800"/>
            </a:pPr>
            <a:endParaRPr sz="2800"/>
          </a:p>
          <a:p>
            <a:pPr lvl="0" algn="l">
              <a:defRPr sz="1800"/>
            </a:pPr>
            <a:r>
              <a:rPr sz="2800"/>
              <a:t>This analysis also only looked at Domestic Gross.  Incorporating foreign gross into the model would allow it to much better predict what projects offer the best chance of being profitable.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