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b="1" sz="4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4400"/>
              <a:t>Fill In The Gap Productions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An Investigation into Maximizing Domestic Gross</a:t>
            </a:r>
          </a:p>
        </p:txBody>
      </p:sp>
      <p:sp>
        <p:nvSpPr>
          <p:cNvPr id="34" name="Shape 34"/>
          <p:cNvSpPr/>
          <p:nvPr/>
        </p:nvSpPr>
        <p:spPr>
          <a:xfrm>
            <a:off x="9206865" y="8020049"/>
            <a:ext cx="16954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Trevor Bedrin</a:t>
            </a:r>
            <a:endParaRPr sz="2000"/>
          </a:p>
          <a:p>
            <a:pPr lvl="0" algn="l">
              <a:defRPr sz="1800"/>
            </a:pPr>
            <a:r>
              <a:rPr sz="2000"/>
              <a:t>9/19/2014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The Question</a:t>
            </a:r>
          </a:p>
        </p:txBody>
      </p:sp>
      <p:sp>
        <p:nvSpPr>
          <p:cNvPr id="37" name="Shape 37"/>
          <p:cNvSpPr/>
          <p:nvPr/>
        </p:nvSpPr>
        <p:spPr>
          <a:xfrm>
            <a:off x="2019795" y="2457245"/>
            <a:ext cx="89652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Is it possible to determine the best possible projects for the client to pursue based on very limited data?</a:t>
            </a:r>
          </a:p>
        </p:txBody>
      </p:sp>
      <p:sp>
        <p:nvSpPr>
          <p:cNvPr id="38" name="Shape 38"/>
          <p:cNvSpPr/>
          <p:nvPr/>
        </p:nvSpPr>
        <p:spPr>
          <a:xfrm>
            <a:off x="2831351" y="4533190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Release Month</a:t>
            </a:r>
          </a:p>
        </p:txBody>
      </p:sp>
      <p:sp>
        <p:nvSpPr>
          <p:cNvPr id="39" name="Shape 39"/>
          <p:cNvSpPr/>
          <p:nvPr/>
        </p:nvSpPr>
        <p:spPr>
          <a:xfrm>
            <a:off x="2831351" y="5221494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Runtime</a:t>
            </a:r>
          </a:p>
        </p:txBody>
      </p:sp>
      <p:sp>
        <p:nvSpPr>
          <p:cNvPr id="40" name="Shape 40"/>
          <p:cNvSpPr/>
          <p:nvPr/>
        </p:nvSpPr>
        <p:spPr>
          <a:xfrm>
            <a:off x="2831351" y="3844887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Budget</a:t>
            </a:r>
          </a:p>
        </p:txBody>
      </p:sp>
      <p:sp>
        <p:nvSpPr>
          <p:cNvPr id="41" name="Shape 41"/>
          <p:cNvSpPr/>
          <p:nvPr/>
        </p:nvSpPr>
        <p:spPr>
          <a:xfrm>
            <a:off x="2831351" y="5974136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Genre</a:t>
            </a:r>
          </a:p>
        </p:txBody>
      </p:sp>
      <p:sp>
        <p:nvSpPr>
          <p:cNvPr id="42" name="Shape 42"/>
          <p:cNvSpPr/>
          <p:nvPr/>
        </p:nvSpPr>
        <p:spPr>
          <a:xfrm>
            <a:off x="2831351" y="6726777"/>
            <a:ext cx="29010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MPAA Rating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5"/>
      <p:bldP build="whole" bldLvl="1" animBg="1" rev="0" advAuto="0" spid="41" grpId="4"/>
      <p:bldP build="whole" bldLvl="1" animBg="1" rev="0" advAuto="0" spid="39" grpId="3"/>
      <p:bldP build="whole" bldLvl="1" animBg="1" rev="0" advAuto="0" spid="40" grpId="1"/>
      <p:bldP build="whole" bldLvl="1" animBg="1" rev="0" advAuto="0" spid="3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The Premise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553170" y="2480733"/>
            <a:ext cx="9898460" cy="5049772"/>
          </a:xfrm>
          <a:prstGeom prst="rect">
            <a:avLst/>
          </a:prstGeom>
        </p:spPr>
        <p:txBody>
          <a:bodyPr anchor="t"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2632"/>
              <a:t>We started with the assumption that there is an underlying relationship between our selected features and the actual Domestic Gross that can be well represented by a linear regression model. </a:t>
            </a:r>
            <a:endParaRPr sz="2632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2632"/>
              <a:t>We ended up with a model that used a combination of Runtime, Release Month, Genre, and Rating as well as interactions between Genre and Month and Genre and Rating.</a:t>
            </a:r>
            <a:endParaRPr sz="2632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2632"/>
              <a:t>Where is Budget?  It turns out that removing Budget from the model allows it to predict values that more closely matched the actual Domestic Gross of the test set.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Linear Model Performan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5080981"/>
            <a:ext cx="5334000" cy="3808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li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0445" y="5080981"/>
            <a:ext cx="5289710" cy="380803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584199" y="2281766"/>
            <a:ext cx="983640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/>
            </a:pPr>
            <a:r>
              <a:rPr sz="2800"/>
              <a:t>The model, while unable to exactly predict the Domestic Gross based on the provided parameters, is able to predict, with 95% confidence, the range that the Domestic Gross will fall in.  It turns out that this interval is the predicted value +/- $52,138,469.57.</a:t>
            </a:r>
          </a:p>
        </p:txBody>
      </p:sp>
      <p:sp>
        <p:nvSpPr>
          <p:cNvPr id="50" name="Shape 50"/>
          <p:cNvSpPr/>
          <p:nvPr>
            <p:ph type="title" idx="4294967295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Performance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4151047" y="2377971"/>
            <a:ext cx="7901253" cy="6512029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800"/>
              <a:t>Because the predicted value of the model is the Domestic Gross, we can use the model to get a sense of how many dollars each parameter actually contributes to the total.  </a:t>
            </a:r>
            <a:endParaRPr sz="2800"/>
          </a:p>
          <a:p>
            <a:pPr lvl="0">
              <a:defRPr sz="1800"/>
            </a:pPr>
            <a:r>
              <a:rPr sz="2800"/>
              <a:t>The charts on the right, which are way too small to actually make out in this presentation, plot the value each genre/rating (left chart) or genre/month (right chart) </a:t>
            </a:r>
            <a:endParaRPr sz="2800"/>
          </a:p>
          <a:p>
            <a:pPr lvl="0">
              <a:defRPr sz="1800"/>
            </a:pPr>
            <a:r>
              <a:rPr sz="2800"/>
              <a:t>How is this useful information?  Using these values we can determine the best release month and rating to release a movie of a specific genre.</a:t>
            </a: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What else do we know?</a:t>
            </a:r>
          </a:p>
        </p:txBody>
      </p:sp>
      <p:pic>
        <p:nvPicPr>
          <p:cNvPr id="54" name="Rating Coefficien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795" y="2490735"/>
            <a:ext cx="117258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Month Coefficie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3180" y="2490735"/>
            <a:ext cx="1172581" cy="62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927608" y="2027766"/>
            <a:ext cx="7749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Rating</a:t>
            </a:r>
          </a:p>
        </p:txBody>
      </p:sp>
      <p:sp>
        <p:nvSpPr>
          <p:cNvPr id="57" name="Shape 57"/>
          <p:cNvSpPr/>
          <p:nvPr/>
        </p:nvSpPr>
        <p:spPr>
          <a:xfrm>
            <a:off x="2534680" y="2027766"/>
            <a:ext cx="7495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Month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 idx="4294967295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Target These Projects</a:t>
            </a:r>
          </a:p>
        </p:txBody>
      </p:sp>
      <p:pic>
        <p:nvPicPr>
          <p:cNvPr id="60" name="t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293295"/>
            <a:ext cx="13004801" cy="5979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 idx="4294967295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Moving Forward</a:t>
            </a:r>
          </a:p>
        </p:txBody>
      </p:sp>
      <p:sp>
        <p:nvSpPr>
          <p:cNvPr id="63" name="Shape 63"/>
          <p:cNvSpPr/>
          <p:nvPr/>
        </p:nvSpPr>
        <p:spPr>
          <a:xfrm>
            <a:off x="1658408" y="2429933"/>
            <a:ext cx="9687984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800"/>
              <a:t>With more time to pursue this project it would be possible to pull in additional data points from sources other than Box Office Mojo.  </a:t>
            </a:r>
            <a:endParaRPr sz="2800"/>
          </a:p>
          <a:p>
            <a:pPr lvl="0" algn="l">
              <a:defRPr sz="1800"/>
            </a:pPr>
            <a:endParaRPr sz="2800"/>
          </a:p>
          <a:p>
            <a:pPr lvl="0" algn="l">
              <a:defRPr sz="1800"/>
            </a:pPr>
            <a:r>
              <a:rPr sz="2800"/>
              <a:t>Directors, Producers and Featured Actors are all features that could have a real impact on the predictive ability of the model.  The number of other, similar projects slated for release during the same month would also have an affect.</a:t>
            </a:r>
            <a:endParaRPr sz="2800"/>
          </a:p>
          <a:p>
            <a:pPr lvl="0" algn="l">
              <a:defRPr sz="1800"/>
            </a:pPr>
            <a:endParaRPr sz="2800"/>
          </a:p>
          <a:p>
            <a:pPr lvl="0" algn="l">
              <a:defRPr sz="1800"/>
            </a:pPr>
            <a:r>
              <a:rPr sz="2800"/>
              <a:t>This analysis also only looked at Domestic Gross.  Incorporating foreign gross into the model would allow it to much better predict what projects offer the best chance of being profitable.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