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Lato" panose="020F0502020204030203" pitchFamily="34" charset="0"/>
      <p:regular r:id="rId14"/>
      <p:bold r:id="rId15"/>
      <p:italic r:id="rId16"/>
      <p:boldItalic r:id="rId17"/>
    </p:embeddedFont>
    <p:embeddedFont>
      <p:font typeface="Raleway" pitchFamily="2" charset="77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C1BC61B-8F8E-4207-981C-6B1441500A1E}">
  <a:tblStyle styleId="{2C1BC61B-8F8E-4207-981C-6B1441500A1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9"/>
  </p:normalViewPr>
  <p:slideViewPr>
    <p:cSldViewPr snapToGrid="0">
      <p:cViewPr varScale="1">
        <p:scale>
          <a:sx n="137" d="100"/>
          <a:sy n="137" d="100"/>
        </p:scale>
        <p:origin x="920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4936b79b3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4936b79b3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4936b79b3b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4936b79b3b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936b79b3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936b79b3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4936b79b3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4936b79b3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4936b79b3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4936b79b3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4936b79b3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4936b79b3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4936b79b3b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4936b79b3b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4936b79b3b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4936b79b3b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4936b79b3b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4936b79b3b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4936b79b3b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4936b79b3b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3800"/>
              <a:t>ELEC 4010N Final Project</a:t>
            </a:r>
            <a:endParaRPr sz="380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900"/>
              <a:t>Cheng Tsun Hei, Kang Ting Hao Howard</a:t>
            </a:r>
            <a:endParaRPr sz="1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Project 2: Result Analysis</a:t>
            </a:r>
            <a:endParaRPr/>
          </a:p>
        </p:txBody>
      </p:sp>
      <p:sp>
        <p:nvSpPr>
          <p:cNvPr id="147" name="Google Shape;147;p22"/>
          <p:cNvSpPr txBox="1">
            <a:spLocks noGrp="1"/>
          </p:cNvSpPr>
          <p:nvPr>
            <p:ph type="body" idx="1"/>
          </p:nvPr>
        </p:nvSpPr>
        <p:spPr>
          <a:xfrm>
            <a:off x="729450" y="210482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HK"/>
              <a:t>Segmentation Performance on Optic Disc: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148" name="Google Shape;148;p22"/>
          <p:cNvGraphicFramePr/>
          <p:nvPr/>
        </p:nvGraphicFramePr>
        <p:xfrm>
          <a:off x="952500" y="2491900"/>
          <a:ext cx="7239000" cy="2651640"/>
        </p:xfrm>
        <a:graphic>
          <a:graphicData uri="http://schemas.openxmlformats.org/drawingml/2006/table">
            <a:tbl>
              <a:tblPr>
                <a:noFill/>
                <a:tableStyleId>{2C1BC61B-8F8E-4207-981C-6B1441500A1E}</a:tableStyleId>
              </a:tblPr>
              <a:tblGrid>
                <a:gridCol w="120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Test: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Domain 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Domain 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Domain 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Domain 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Average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Dice Coefficient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0.9640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0.9154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0.9322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0.9332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0.9362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95% of Hausdorff Distance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13.91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21.84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18.55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16.23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17.63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Average surface Distance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6.305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12.31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9.506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7.47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8.898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Project 2: Conclusion</a:t>
            </a:r>
            <a:endParaRPr/>
          </a:p>
        </p:txBody>
      </p:sp>
      <p:sp>
        <p:nvSpPr>
          <p:cNvPr id="154" name="Google Shape;154;p2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HK"/>
              <a:t>Generalization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HK"/>
              <a:t>By using domain generalization, it would be getting better performance for unseen datasets/domain.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HK"/>
              <a:t>Complexity increased 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HK"/>
              <a:t>More domain models need to train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HK"/>
              <a:t>Performance Trade-off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HK"/>
              <a:t>Need to fufil all domains</a:t>
            </a:r>
            <a:endParaRPr/>
          </a:p>
          <a:p>
            <a:pPr marL="9144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Topics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HK" dirty="0"/>
              <a:t>Project 1: Semi-supervised Classification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HK" dirty="0"/>
              <a:t>Project 2: Domain Generalization on Fundus Images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Project 1: Background Introduction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2197899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In real cases,, the majority of training data will be unlabelled: hence we need semi-supervised training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HK"/>
              <a:t>The algorithm is based on Pseudo Labelling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zh-HK"/>
              <a:t>Labelled Sample (Training): random 270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HK"/>
              <a:t>Labelled Sample (Validation): random  90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HK"/>
              <a:t>Unlabelled Sample (Training): random  540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HK"/>
              <a:t>Other testing case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Project 1: Method Development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7650" y="4525878"/>
            <a:ext cx="7688700" cy="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HK"/>
              <a:t>Image src: https://www.analyticsvidhya.com/blog/2017/09/pseudo-labelling-semi-supervised-learning-technique/</a:t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3525" y="1853850"/>
            <a:ext cx="3408476" cy="2672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4149" y="2294648"/>
            <a:ext cx="2052401" cy="1933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47200" y="2275225"/>
            <a:ext cx="1941976" cy="193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Project 1: Result Analysis</a:t>
            </a:r>
            <a:endParaRPr/>
          </a:p>
        </p:txBody>
      </p:sp>
      <p:graphicFrame>
        <p:nvGraphicFramePr>
          <p:cNvPr id="114" name="Google Shape;114;p17"/>
          <p:cNvGraphicFramePr/>
          <p:nvPr/>
        </p:nvGraphicFramePr>
        <p:xfrm>
          <a:off x="954300" y="2002591"/>
          <a:ext cx="7239000" cy="2590620"/>
        </p:xfrm>
        <a:graphic>
          <a:graphicData uri="http://schemas.openxmlformats.org/drawingml/2006/table">
            <a:tbl>
              <a:tblPr>
                <a:noFill/>
                <a:tableStyleId>{2C1BC61B-8F8E-4207-981C-6B1441500A1E}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Experiment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#Epoch (A, B)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AUC (Last epoch of A)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Test AUC for B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Test ACC for B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Benchmark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(N/A, 10)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N/A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77.9056%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78.8889%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(10, 10)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74.9251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65.7343%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84.4444%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(10, 10)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53.2828%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57.3232%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73.3333%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(5, 10)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63.3488%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57.9475%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78.8889%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(5, 10)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71.3675%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73.8248%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85.5556%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Project 1: Conclusion</a:t>
            </a:r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HK"/>
              <a:t>For simplicity, no regularization parameter is given: 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zh-HK"/>
              <a:t>Performance may improve with regularization.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zh-HK"/>
              <a:t>Overfitting issue is severe.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zh-HK"/>
              <a:t>May require more data or make a easier model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zh-HK"/>
              <a:t>The final result is similar between supervised and  semi-supervised model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Project 2: Background Introduction</a:t>
            </a:r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HK"/>
              <a:t>Segmentation on Fundus Images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HK"/>
              <a:t>Optic disc and cup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HK"/>
              <a:t>Domain Generalization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HK"/>
              <a:t>Perform well in unseen domain 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HK"/>
              <a:t>Useful in real world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HK"/>
              <a:t>Data (With different scanners): 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HK"/>
              <a:t>Domain 1: Drishti-GS (Train: 50, Test: 51)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HK"/>
              <a:t>Domain 2: RIM-ONE-r3 (Train: 99, Test: 60)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HK"/>
              <a:t>Domain 3: REFUGE (Train) (Train: 320, Test: 80)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HK"/>
              <a:t>Domain 4: REFUGE (Test) (Train: 320, Test: 80)</a:t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7476" y="1789000"/>
            <a:ext cx="2916275" cy="197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Project 2: Method Development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HK" dirty="0"/>
              <a:t>Domain-oriented Feature Embedding (Dofe)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HK" dirty="0"/>
              <a:t>Four experiment conducted: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HK" dirty="0"/>
              <a:t>Epoch: 80, learning rate: 0.001, model: DeeplabV3+ (include </a:t>
            </a:r>
            <a:r>
              <a:rPr lang="en-US" altLang="zh-HK"/>
              <a:t>encoder and </a:t>
            </a:r>
            <a:r>
              <a:rPr lang="zh-HK"/>
              <a:t>decoder)</a:t>
            </a:r>
            <a:endParaRPr dirty="0"/>
          </a:p>
        </p:txBody>
      </p:sp>
      <p:graphicFrame>
        <p:nvGraphicFramePr>
          <p:cNvPr id="134" name="Google Shape;134;p20"/>
          <p:cNvGraphicFramePr/>
          <p:nvPr/>
        </p:nvGraphicFramePr>
        <p:xfrm>
          <a:off x="2089775" y="2980825"/>
          <a:ext cx="4964450" cy="1981050"/>
        </p:xfrm>
        <a:graphic>
          <a:graphicData uri="http://schemas.openxmlformats.org/drawingml/2006/table">
            <a:tbl>
              <a:tblPr>
                <a:noFill/>
                <a:tableStyleId>{2C1BC61B-8F8E-4207-981C-6B1441500A1E}</a:tableStyleId>
              </a:tblPr>
              <a:tblGrid>
                <a:gridCol w="2482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2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3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Train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Test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Domain: 1, 2, 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Domain: 4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Domain: 1, 2, 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Domain: 3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Domain: 1, 3, 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Domain: 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3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Domain: 2, 3, 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Domain: 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Project 2: Result Analysis</a:t>
            </a:r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body" idx="1"/>
          </p:nvPr>
        </p:nvSpPr>
        <p:spPr>
          <a:xfrm>
            <a:off x="729450" y="210482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HK"/>
              <a:t>Segmentation Performance on Optic Cup: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141" name="Google Shape;141;p21"/>
          <p:cNvGraphicFramePr/>
          <p:nvPr/>
        </p:nvGraphicFramePr>
        <p:xfrm>
          <a:off x="952500" y="2491900"/>
          <a:ext cx="7239000" cy="2651640"/>
        </p:xfrm>
        <a:graphic>
          <a:graphicData uri="http://schemas.openxmlformats.org/drawingml/2006/table">
            <a:tbl>
              <a:tblPr>
                <a:noFill/>
                <a:tableStyleId>{2C1BC61B-8F8E-4207-981C-6B1441500A1E}</a:tableStyleId>
              </a:tblPr>
              <a:tblGrid>
                <a:gridCol w="120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Test: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Domain 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Domain 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Domain 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Domain 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Average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Dice Coefficient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0.8484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0.8290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0.8614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0.8808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0.8799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95% of Hausdorff Distance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30.12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22.22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19.84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14.46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21.66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Average surface Distance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15.44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11.56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9.852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6.627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10.87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561</Words>
  <Application>Microsoft Macintosh PowerPoint</Application>
  <PresentationFormat>On-screen Show (16:9)</PresentationFormat>
  <Paragraphs>137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Raleway</vt:lpstr>
      <vt:lpstr>Lato</vt:lpstr>
      <vt:lpstr>Arial</vt:lpstr>
      <vt:lpstr>Streamline</vt:lpstr>
      <vt:lpstr>ELEC 4010N Final Project</vt:lpstr>
      <vt:lpstr>Topics</vt:lpstr>
      <vt:lpstr>Project 1: Background Introduction</vt:lpstr>
      <vt:lpstr>Project 1: Method Development</vt:lpstr>
      <vt:lpstr>Project 1: Result Analysis</vt:lpstr>
      <vt:lpstr>Project 1: Conclusion</vt:lpstr>
      <vt:lpstr>Project 2: Background Introduction</vt:lpstr>
      <vt:lpstr>Project 2: Method Development </vt:lpstr>
      <vt:lpstr>Project 2: Result Analysis</vt:lpstr>
      <vt:lpstr>Project 2: Result Analysis</vt:lpstr>
      <vt:lpstr>Project 2: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 4010N Final Project</dc:title>
  <cp:lastModifiedBy>CHENG, CheukHei929 [Student]</cp:lastModifiedBy>
  <cp:revision>1</cp:revision>
  <dcterms:modified xsi:type="dcterms:W3CDTF">2023-05-23T10:40:21Z</dcterms:modified>
</cp:coreProperties>
</file>