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Playfair Displ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D2EB1E3-D817-4674-A9C0-C696CE66AB05}">
  <a:tblStyle styleId="{CD2EB1E3-D817-4674-A9C0-C696CE66AB0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regular.fntdata"/><Relationship Id="rId22" Type="http://schemas.openxmlformats.org/officeDocument/2006/relationships/font" Target="fonts/PlayfairDisplay-italic.fntdata"/><Relationship Id="rId21" Type="http://schemas.openxmlformats.org/officeDocument/2006/relationships/font" Target="fonts/PlayfairDisplay-bold.fntdata"/><Relationship Id="rId24" Type="http://schemas.openxmlformats.org/officeDocument/2006/relationships/font" Target="fonts/Lato-regular.fntdata"/><Relationship Id="rId23" Type="http://schemas.openxmlformats.org/officeDocument/2006/relationships/font" Target="fonts/PlayfairDispl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25fd5bde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25fd5bde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25fd5bd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25fd5bd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23f01a115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23f01a11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2611f84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2611f84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23f01a11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23f01a11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23f01a11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23f01a11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23f01a11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23f01a11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23f01a11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23f01a11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23f01a11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23f01a11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23f01a11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23f01a11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23f01a11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23f01a11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23f01a11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23f01a11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Senior Project</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Trevor Engstrom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p:nvPr/>
        </p:nvSpPr>
        <p:spPr>
          <a:xfrm>
            <a:off x="118975" y="1112675"/>
            <a:ext cx="8894400" cy="387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Mockup</a:t>
            </a:r>
            <a:endParaRPr/>
          </a:p>
        </p:txBody>
      </p:sp>
      <p:sp>
        <p:nvSpPr>
          <p:cNvPr id="117" name="Google Shape;117;p22"/>
          <p:cNvSpPr/>
          <p:nvPr/>
        </p:nvSpPr>
        <p:spPr>
          <a:xfrm>
            <a:off x="188950" y="1623125"/>
            <a:ext cx="705300" cy="3177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Browse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Branch:</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Topic:</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MOS:</a:t>
            </a:r>
            <a:endParaRPr sz="1000"/>
          </a:p>
        </p:txBody>
      </p:sp>
      <p:sp>
        <p:nvSpPr>
          <p:cNvPr id="118" name="Google Shape;118;p22"/>
          <p:cNvSpPr/>
          <p:nvPr/>
        </p:nvSpPr>
        <p:spPr>
          <a:xfrm rot="-5400000">
            <a:off x="4182275" y="-2123125"/>
            <a:ext cx="509100" cy="705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2"/>
          <p:cNvSpPr/>
          <p:nvPr/>
        </p:nvSpPr>
        <p:spPr>
          <a:xfrm>
            <a:off x="5780325" y="1184825"/>
            <a:ext cx="20643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Search</a:t>
            </a:r>
            <a:endParaRPr/>
          </a:p>
        </p:txBody>
      </p:sp>
      <p:sp>
        <p:nvSpPr>
          <p:cNvPr id="120" name="Google Shape;120;p22"/>
          <p:cNvSpPr/>
          <p:nvPr/>
        </p:nvSpPr>
        <p:spPr>
          <a:xfrm>
            <a:off x="1566000" y="1757125"/>
            <a:ext cx="3948300" cy="107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Top Trainings</a:t>
            </a:r>
            <a:endParaRPr/>
          </a:p>
        </p:txBody>
      </p:sp>
      <p:sp>
        <p:nvSpPr>
          <p:cNvPr id="121" name="Google Shape;121;p22"/>
          <p:cNvSpPr/>
          <p:nvPr/>
        </p:nvSpPr>
        <p:spPr>
          <a:xfrm>
            <a:off x="5836300" y="1848075"/>
            <a:ext cx="2365200" cy="2364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Recent Trainings</a:t>
            </a:r>
            <a:endParaRPr/>
          </a:p>
        </p:txBody>
      </p:sp>
      <p:sp>
        <p:nvSpPr>
          <p:cNvPr id="122" name="Google Shape;122;p22"/>
          <p:cNvSpPr/>
          <p:nvPr/>
        </p:nvSpPr>
        <p:spPr>
          <a:xfrm>
            <a:off x="1508475" y="3029200"/>
            <a:ext cx="3948300" cy="177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News / Announcements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Timeline</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 Complete web design (Early September)</a:t>
            </a:r>
            <a:endParaRPr/>
          </a:p>
          <a:p>
            <a:pPr indent="-342900" lvl="0" marL="457200" marR="0" rtl="0" algn="l">
              <a:lnSpc>
                <a:spcPct val="115000"/>
              </a:lnSpc>
              <a:spcBef>
                <a:spcPts val="0"/>
              </a:spcBef>
              <a:spcAft>
                <a:spcPts val="0"/>
              </a:spcAft>
              <a:buSzPts val="1800"/>
              <a:buChar char="❏"/>
            </a:pPr>
            <a:r>
              <a:rPr lang="en"/>
              <a:t> Complete database design (Early October)</a:t>
            </a:r>
            <a:endParaRPr/>
          </a:p>
          <a:p>
            <a:pPr indent="-342900" lvl="0" marL="457200" marR="0" rtl="0" algn="l">
              <a:lnSpc>
                <a:spcPct val="115000"/>
              </a:lnSpc>
              <a:spcBef>
                <a:spcPts val="0"/>
              </a:spcBef>
              <a:spcAft>
                <a:spcPts val="0"/>
              </a:spcAft>
              <a:buSzPts val="1800"/>
              <a:buChar char="❏"/>
            </a:pPr>
            <a:r>
              <a:rPr lang="en"/>
              <a:t> Complete functionality and interaction between app and database (Early October)</a:t>
            </a:r>
            <a:endParaRPr/>
          </a:p>
          <a:p>
            <a:pPr indent="-342900" lvl="0" marL="457200" marR="0" rtl="0" algn="l">
              <a:lnSpc>
                <a:spcPct val="115000"/>
              </a:lnSpc>
              <a:spcBef>
                <a:spcPts val="0"/>
              </a:spcBef>
              <a:spcAft>
                <a:spcPts val="0"/>
              </a:spcAft>
              <a:buSzPts val="1800"/>
              <a:buChar char="❏"/>
            </a:pPr>
            <a:r>
              <a:rPr lang="en"/>
              <a:t> Complete security tasks (Mid November)</a:t>
            </a:r>
            <a:endParaRPr/>
          </a:p>
          <a:p>
            <a:pPr indent="-342900" lvl="0" marL="457200" marR="0" rtl="0" algn="l">
              <a:lnSpc>
                <a:spcPct val="115000"/>
              </a:lnSpc>
              <a:spcBef>
                <a:spcPts val="0"/>
              </a:spcBef>
              <a:spcAft>
                <a:spcPts val="0"/>
              </a:spcAft>
              <a:buSzPts val="1800"/>
              <a:buChar char="❏"/>
            </a:pPr>
            <a:r>
              <a:rPr lang="en"/>
              <a:t> Launch web app on server (Mid-Late November)</a:t>
            </a:r>
            <a:endParaRPr/>
          </a:p>
          <a:p>
            <a:pPr indent="-342900" lvl="0" marL="457200" marR="0" rtl="0" algn="l">
              <a:lnSpc>
                <a:spcPct val="115000"/>
              </a:lnSpc>
              <a:spcBef>
                <a:spcPts val="0"/>
              </a:spcBef>
              <a:spcAft>
                <a:spcPts val="0"/>
              </a:spcAft>
              <a:buSzPts val="1800"/>
              <a:buChar char="❏"/>
            </a:pPr>
            <a:r>
              <a:rPr lang="en"/>
              <a:t> Testing (Early December)</a:t>
            </a:r>
            <a:endParaRPr/>
          </a:p>
          <a:p>
            <a:pPr indent="-342900" lvl="0" marL="457200" marR="0" rtl="0" algn="l">
              <a:lnSpc>
                <a:spcPct val="115000"/>
              </a:lnSpc>
              <a:spcBef>
                <a:spcPts val="0"/>
              </a:spcBef>
              <a:spcAft>
                <a:spcPts val="0"/>
              </a:spcAft>
              <a:buSzPts val="1800"/>
              <a:buChar char="❏"/>
            </a:pPr>
            <a:r>
              <a:rPr lang="en"/>
              <a:t> Full launch (Early December)</a:t>
            </a:r>
            <a:endParaRPr/>
          </a:p>
          <a:p>
            <a:pPr indent="-342900" lvl="0" marL="457200" marR="0" rtl="0" algn="l">
              <a:lnSpc>
                <a:spcPct val="115000"/>
              </a:lnSpc>
              <a:spcBef>
                <a:spcPts val="0"/>
              </a:spcBef>
              <a:spcAft>
                <a:spcPts val="0"/>
              </a:spcAft>
              <a:buSzPts val="1800"/>
              <a:buChar char="❏"/>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Skill Learning</a:t>
            </a:r>
            <a:endParaRPr/>
          </a:p>
        </p:txBody>
      </p:sp>
      <p:sp>
        <p:nvSpPr>
          <p:cNvPr id="134" name="Google Shape;134;p24"/>
          <p:cNvSpPr txBox="1"/>
          <p:nvPr>
            <p:ph idx="1" type="body"/>
          </p:nvPr>
        </p:nvSpPr>
        <p:spPr>
          <a:xfrm>
            <a:off x="311700" y="1127600"/>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HTML</a:t>
            </a:r>
            <a:endParaRPr/>
          </a:p>
          <a:p>
            <a:pPr indent="-342900" lvl="0" marL="457200" rtl="0" algn="l">
              <a:lnSpc>
                <a:spcPct val="150000"/>
              </a:lnSpc>
              <a:spcBef>
                <a:spcPts val="1000"/>
              </a:spcBef>
              <a:spcAft>
                <a:spcPts val="0"/>
              </a:spcAft>
              <a:buSzPts val="1800"/>
              <a:buChar char="❏"/>
            </a:pPr>
            <a:r>
              <a:rPr lang="en"/>
              <a:t>CSS</a:t>
            </a:r>
            <a:endParaRPr/>
          </a:p>
          <a:p>
            <a:pPr indent="-342900" lvl="0" marL="457200" rtl="0" algn="l">
              <a:lnSpc>
                <a:spcPct val="150000"/>
              </a:lnSpc>
              <a:spcBef>
                <a:spcPts val="1000"/>
              </a:spcBef>
              <a:spcAft>
                <a:spcPts val="0"/>
              </a:spcAft>
              <a:buSzPts val="1800"/>
              <a:buChar char="❏"/>
            </a:pPr>
            <a:r>
              <a:rPr lang="en"/>
              <a:t>Javascript</a:t>
            </a:r>
            <a:endParaRPr/>
          </a:p>
          <a:p>
            <a:pPr indent="-342900" lvl="0" marL="457200" rtl="0" algn="l">
              <a:lnSpc>
                <a:spcPct val="150000"/>
              </a:lnSpc>
              <a:spcBef>
                <a:spcPts val="1000"/>
              </a:spcBef>
              <a:spcAft>
                <a:spcPts val="0"/>
              </a:spcAft>
              <a:buSzPts val="1800"/>
              <a:buChar char="❏"/>
            </a:pPr>
            <a:r>
              <a:rPr lang="en"/>
              <a:t>PHP</a:t>
            </a:r>
            <a:endParaRPr/>
          </a:p>
          <a:p>
            <a:pPr indent="-342900" lvl="0" marL="457200" rtl="0" algn="l">
              <a:lnSpc>
                <a:spcPct val="150000"/>
              </a:lnSpc>
              <a:spcBef>
                <a:spcPts val="1000"/>
              </a:spcBef>
              <a:spcAft>
                <a:spcPts val="0"/>
              </a:spcAft>
              <a:buSzPts val="1800"/>
              <a:buChar char="❏"/>
            </a:pPr>
            <a:r>
              <a:rPr lang="en"/>
              <a:t>MySQL</a:t>
            </a:r>
            <a:endParaRPr/>
          </a:p>
          <a:p>
            <a:pPr indent="-342900" lvl="0" marL="457200" rtl="0" algn="l">
              <a:lnSpc>
                <a:spcPct val="150000"/>
              </a:lnSpc>
              <a:spcBef>
                <a:spcPts val="1000"/>
              </a:spcBef>
              <a:spcAft>
                <a:spcPts val="0"/>
              </a:spcAft>
              <a:buSzPts val="1800"/>
              <a:buChar char="❏"/>
            </a:pPr>
            <a:r>
              <a:rPr lang="en"/>
              <a:t>CRM</a:t>
            </a:r>
            <a:endParaRPr/>
          </a:p>
          <a:p>
            <a:pPr indent="-342900" lvl="0" marL="457200" rtl="0" algn="l">
              <a:lnSpc>
                <a:spcPct val="150000"/>
              </a:lnSpc>
              <a:spcBef>
                <a:spcPts val="1000"/>
              </a:spcBef>
              <a:spcAft>
                <a:spcPts val="1000"/>
              </a:spcAft>
              <a:buSzPts val="1800"/>
              <a:buChar char="❏"/>
            </a:pPr>
            <a:r>
              <a:rPr lang="en"/>
              <a:t>Security</a:t>
            </a:r>
            <a:endParaRPr/>
          </a:p>
        </p:txBody>
      </p:sp>
      <p:sp>
        <p:nvSpPr>
          <p:cNvPr id="135" name="Google Shape;135;p24"/>
          <p:cNvSpPr/>
          <p:nvPr/>
        </p:nvSpPr>
        <p:spPr>
          <a:xfrm>
            <a:off x="2582225" y="1287600"/>
            <a:ext cx="1147500" cy="2031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4"/>
          <p:cNvSpPr/>
          <p:nvPr/>
        </p:nvSpPr>
        <p:spPr>
          <a:xfrm>
            <a:off x="2582225" y="1744800"/>
            <a:ext cx="1147500" cy="2031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4"/>
          <p:cNvSpPr/>
          <p:nvPr/>
        </p:nvSpPr>
        <p:spPr>
          <a:xfrm>
            <a:off x="2582225" y="2291425"/>
            <a:ext cx="825900" cy="2031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4"/>
          <p:cNvSpPr/>
          <p:nvPr/>
        </p:nvSpPr>
        <p:spPr>
          <a:xfrm>
            <a:off x="2582225" y="2810450"/>
            <a:ext cx="825900" cy="2031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4"/>
          <p:cNvSpPr/>
          <p:nvPr/>
        </p:nvSpPr>
        <p:spPr>
          <a:xfrm>
            <a:off x="2582225" y="3329450"/>
            <a:ext cx="2391300" cy="2031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4"/>
          <p:cNvSpPr/>
          <p:nvPr/>
        </p:nvSpPr>
        <p:spPr>
          <a:xfrm>
            <a:off x="2582225" y="3876075"/>
            <a:ext cx="223800" cy="2031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4"/>
          <p:cNvSpPr/>
          <p:nvPr/>
        </p:nvSpPr>
        <p:spPr>
          <a:xfrm>
            <a:off x="2582225" y="4422700"/>
            <a:ext cx="223800" cy="2031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4"/>
          <p:cNvSpPr/>
          <p:nvPr/>
        </p:nvSpPr>
        <p:spPr>
          <a:xfrm>
            <a:off x="2582225" y="1476688"/>
            <a:ext cx="5962200" cy="2031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p:nvPr/>
        </p:nvSpPr>
        <p:spPr>
          <a:xfrm>
            <a:off x="2582225" y="1973400"/>
            <a:ext cx="5962200" cy="2031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p:nvPr/>
        </p:nvSpPr>
        <p:spPr>
          <a:xfrm>
            <a:off x="2582225" y="2520025"/>
            <a:ext cx="4991100" cy="2031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p:nvPr/>
        </p:nvSpPr>
        <p:spPr>
          <a:xfrm>
            <a:off x="2582225" y="3039050"/>
            <a:ext cx="4991100" cy="2031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4"/>
          <p:cNvSpPr/>
          <p:nvPr/>
        </p:nvSpPr>
        <p:spPr>
          <a:xfrm>
            <a:off x="2582225" y="3558050"/>
            <a:ext cx="4345800" cy="2031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p:nvPr/>
        </p:nvSpPr>
        <p:spPr>
          <a:xfrm>
            <a:off x="2582225" y="4104675"/>
            <a:ext cx="223800" cy="2031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4"/>
          <p:cNvSpPr/>
          <p:nvPr/>
        </p:nvSpPr>
        <p:spPr>
          <a:xfrm>
            <a:off x="2582225" y="4651300"/>
            <a:ext cx="2461200" cy="2031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54" name="Google Shape;15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73A3C"/>
              </a:buClr>
              <a:buSzPts val="1800"/>
              <a:buChar char="❏"/>
            </a:pPr>
            <a:r>
              <a:rPr lang="en">
                <a:solidFill>
                  <a:srgbClr val="373A3C"/>
                </a:solidFill>
              </a:rPr>
              <a:t>Project will be a central hub for Soldiers to submit unclassified training files (Powerpoints, Papers, video (links), audio, Etc...)</a:t>
            </a:r>
            <a:endParaRPr>
              <a:solidFill>
                <a:srgbClr val="373A3C"/>
              </a:solidFill>
            </a:endParaRPr>
          </a:p>
          <a:p>
            <a:pPr indent="-342900" lvl="0" marL="457200" rtl="0" algn="l">
              <a:lnSpc>
                <a:spcPct val="115000"/>
              </a:lnSpc>
              <a:spcBef>
                <a:spcPts val="1000"/>
              </a:spcBef>
              <a:spcAft>
                <a:spcPts val="0"/>
              </a:spcAft>
              <a:buClr>
                <a:srgbClr val="373A3C"/>
              </a:buClr>
              <a:buSzPts val="1800"/>
              <a:buChar char="❏"/>
            </a:pPr>
            <a:r>
              <a:rPr lang="en">
                <a:solidFill>
                  <a:srgbClr val="373A3C"/>
                </a:solidFill>
              </a:rPr>
              <a:t> Soldiers in  other units/duty  stations can log into the system and search/browse the training by title, keywords, or MOS/topic. </a:t>
            </a:r>
            <a:endParaRPr>
              <a:solidFill>
                <a:srgbClr val="373A3C"/>
              </a:solidFill>
            </a:endParaRPr>
          </a:p>
          <a:p>
            <a:pPr indent="-342900" lvl="0" marL="457200" rtl="0" algn="l">
              <a:lnSpc>
                <a:spcPct val="115000"/>
              </a:lnSpc>
              <a:spcBef>
                <a:spcPts val="1000"/>
              </a:spcBef>
              <a:spcAft>
                <a:spcPts val="0"/>
              </a:spcAft>
              <a:buClr>
                <a:srgbClr val="373A3C"/>
              </a:buClr>
              <a:buSzPts val="1800"/>
              <a:buChar char="❏"/>
            </a:pPr>
            <a:r>
              <a:rPr lang="en">
                <a:solidFill>
                  <a:srgbClr val="373A3C"/>
                </a:solidFill>
              </a:rPr>
              <a:t> Users can rate/download/comment on the training and submit their own versions of the training. </a:t>
            </a:r>
            <a:endParaRPr>
              <a:solidFill>
                <a:srgbClr val="373A3C"/>
              </a:solidFill>
            </a:endParaRPr>
          </a:p>
          <a:p>
            <a:pPr indent="-342900" lvl="0" marL="457200" rtl="0" algn="l">
              <a:lnSpc>
                <a:spcPct val="115000"/>
              </a:lnSpc>
              <a:spcBef>
                <a:spcPts val="1000"/>
              </a:spcBef>
              <a:spcAft>
                <a:spcPts val="1000"/>
              </a:spcAft>
              <a:buClr>
                <a:srgbClr val="373A3C"/>
              </a:buClr>
              <a:buSzPts val="1800"/>
              <a:buChar char="❏"/>
            </a:pPr>
            <a:r>
              <a:rPr lang="en">
                <a:solidFill>
                  <a:srgbClr val="373A3C"/>
                </a:solidFill>
              </a:rPr>
              <a:t>Users will create profiles in order to vote/download/track progress.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SFC Jason O. Eck</a:t>
            </a:r>
            <a:endParaRPr/>
          </a:p>
          <a:p>
            <a:pPr indent="0" lvl="0" marL="0" rtl="0" algn="l">
              <a:spcBef>
                <a:spcPts val="1600"/>
              </a:spcBef>
              <a:spcAft>
                <a:spcPts val="0"/>
              </a:spcAft>
              <a:buNone/>
            </a:pPr>
            <a:r>
              <a:rPr lang="en"/>
              <a:t>	111th Military Intelligence Brigade, Fort </a:t>
            </a:r>
            <a:r>
              <a:rPr lang="en"/>
              <a:t>Huachuca</a:t>
            </a:r>
            <a:r>
              <a:rPr lang="en"/>
              <a:t> AZ</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The client is in charge of Field Training Exercises (FTX) for incoming intelligence Soldiers. The client has almost 20 years of experience in the military and is in tune with the wants and needs of today’s warfighters.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 Needs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Client will serve as a </a:t>
            </a:r>
            <a:r>
              <a:rPr lang="en"/>
              <a:t>liaison</a:t>
            </a:r>
            <a:r>
              <a:rPr lang="en"/>
              <a:t> to the military and as a sounding board and mentor. </a:t>
            </a:r>
            <a:endParaRPr/>
          </a:p>
          <a:p>
            <a:pPr indent="0" lvl="0" marL="0" rtl="0" algn="l">
              <a:spcBef>
                <a:spcPts val="1600"/>
              </a:spcBef>
              <a:spcAft>
                <a:spcPts val="1600"/>
              </a:spcAft>
              <a:buNone/>
            </a:pPr>
            <a:r>
              <a:rPr lang="en"/>
              <a:t>The website will not be built specifically for the client, but the client will have major say in what features are useful and mandatory.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Objectives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Create website skeleton / design</a:t>
            </a:r>
            <a:endParaRPr/>
          </a:p>
          <a:p>
            <a:pPr indent="-342900" lvl="0" marL="457200" rtl="0" algn="l">
              <a:spcBef>
                <a:spcPts val="0"/>
              </a:spcBef>
              <a:spcAft>
                <a:spcPts val="0"/>
              </a:spcAft>
              <a:buSzPts val="1800"/>
              <a:buChar char="❏"/>
            </a:pPr>
            <a:r>
              <a:rPr lang="en"/>
              <a:t>Find Server</a:t>
            </a:r>
            <a:endParaRPr/>
          </a:p>
          <a:p>
            <a:pPr indent="-342900" lvl="0" marL="457200" rtl="0" algn="l">
              <a:spcBef>
                <a:spcPts val="0"/>
              </a:spcBef>
              <a:spcAft>
                <a:spcPts val="0"/>
              </a:spcAft>
              <a:buSzPts val="1800"/>
              <a:buChar char="❏"/>
            </a:pPr>
            <a:r>
              <a:rPr lang="en"/>
              <a:t>Create profile system</a:t>
            </a:r>
            <a:endParaRPr/>
          </a:p>
          <a:p>
            <a:pPr indent="-342900" lvl="0" marL="457200" rtl="0" algn="l">
              <a:spcBef>
                <a:spcPts val="0"/>
              </a:spcBef>
              <a:spcAft>
                <a:spcPts val="0"/>
              </a:spcAft>
              <a:buSzPts val="1800"/>
              <a:buChar char="❏"/>
            </a:pPr>
            <a:r>
              <a:rPr lang="en"/>
              <a:t>Create voting system</a:t>
            </a:r>
            <a:endParaRPr/>
          </a:p>
          <a:p>
            <a:pPr indent="-342900" lvl="0" marL="457200" rtl="0" algn="l">
              <a:spcBef>
                <a:spcPts val="0"/>
              </a:spcBef>
              <a:spcAft>
                <a:spcPts val="0"/>
              </a:spcAft>
              <a:buSzPts val="1800"/>
              <a:buChar char="❏"/>
            </a:pPr>
            <a:r>
              <a:rPr lang="en"/>
              <a:t>Create database to host content</a:t>
            </a:r>
            <a:endParaRPr/>
          </a:p>
          <a:p>
            <a:pPr indent="-342900" lvl="0" marL="457200" rtl="0" algn="l">
              <a:spcBef>
                <a:spcPts val="0"/>
              </a:spcBef>
              <a:spcAft>
                <a:spcPts val="0"/>
              </a:spcAft>
              <a:buSzPts val="1800"/>
              <a:buChar char="❏"/>
            </a:pPr>
            <a:r>
              <a:rPr lang="en"/>
              <a:t>Create link allowing users to submit content</a:t>
            </a:r>
            <a:endParaRPr/>
          </a:p>
          <a:p>
            <a:pPr indent="-342900" lvl="0" marL="457200" rtl="0" algn="l">
              <a:spcBef>
                <a:spcPts val="0"/>
              </a:spcBef>
              <a:spcAft>
                <a:spcPts val="0"/>
              </a:spcAft>
              <a:buSzPts val="1800"/>
              <a:buChar char="❏"/>
            </a:pPr>
            <a:r>
              <a:rPr lang="en"/>
              <a:t>Allow viewing/previewing of content online before downloading content</a:t>
            </a:r>
            <a:endParaRPr/>
          </a:p>
          <a:p>
            <a:pPr indent="-342900" lvl="0" marL="457200" rtl="0" algn="l">
              <a:spcBef>
                <a:spcPts val="0"/>
              </a:spcBef>
              <a:spcAft>
                <a:spcPts val="0"/>
              </a:spcAft>
              <a:buSzPts val="1800"/>
              <a:buChar char="❏"/>
            </a:pPr>
            <a:r>
              <a:rPr lang="en"/>
              <a:t>Security!!!</a:t>
            </a:r>
            <a:endParaRPr/>
          </a:p>
          <a:p>
            <a:pPr indent="-342900" lvl="0" marL="457200" rtl="0" algn="l">
              <a:spcBef>
                <a:spcPts val="0"/>
              </a:spcBef>
              <a:spcAft>
                <a:spcPts val="0"/>
              </a:spcAft>
              <a:buSzPts val="1800"/>
              <a:buChar char="❏"/>
            </a:pPr>
            <a:r>
              <a:rPr lang="en"/>
              <a:t>Find cooperating veteran-run sponsors to help advertise site and garner interest. </a:t>
            </a:r>
            <a:endParaRPr/>
          </a:p>
          <a:p>
            <a:pPr indent="-342900" lvl="0" marL="457200" rtl="0" algn="l">
              <a:spcBef>
                <a:spcPts val="0"/>
              </a:spcBef>
              <a:spcAft>
                <a:spcPts val="0"/>
              </a:spcAft>
              <a:buSzPts val="1800"/>
              <a:buChar char="❏"/>
            </a:pPr>
            <a:r>
              <a:rPr lang="en"/>
              <a:t>Content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Objective Progress</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Create website skeleton / design</a:t>
            </a:r>
            <a:endParaRPr/>
          </a:p>
          <a:p>
            <a:pPr indent="-317500" lvl="1" marL="914400" rtl="0" algn="l">
              <a:spcBef>
                <a:spcPts val="0"/>
              </a:spcBef>
              <a:spcAft>
                <a:spcPts val="0"/>
              </a:spcAft>
              <a:buSzPts val="1400"/>
              <a:buChar char="❏"/>
            </a:pPr>
            <a:r>
              <a:rPr lang="en"/>
              <a:t>Create basic HTML/CSS templates. Focus on design after functionality is established</a:t>
            </a:r>
            <a:endParaRPr/>
          </a:p>
          <a:p>
            <a:pPr indent="-342900" lvl="0" marL="457200" rtl="0" algn="l">
              <a:spcBef>
                <a:spcPts val="0"/>
              </a:spcBef>
              <a:spcAft>
                <a:spcPts val="0"/>
              </a:spcAft>
              <a:buSzPts val="1800"/>
              <a:buChar char="❏"/>
            </a:pPr>
            <a:r>
              <a:rPr lang="en"/>
              <a:t>Find Server</a:t>
            </a:r>
            <a:endParaRPr/>
          </a:p>
          <a:p>
            <a:pPr indent="-317500" lvl="1" marL="914400" rtl="0" algn="l">
              <a:spcBef>
                <a:spcPts val="0"/>
              </a:spcBef>
              <a:spcAft>
                <a:spcPts val="0"/>
              </a:spcAft>
              <a:buSzPts val="1400"/>
              <a:buChar char="❏"/>
            </a:pPr>
            <a:r>
              <a:rPr lang="en"/>
              <a:t>Must be cheap and offer enough storage to handle many PPT presentations</a:t>
            </a:r>
            <a:endParaRPr/>
          </a:p>
          <a:p>
            <a:pPr indent="-342900" lvl="0" marL="457200" rtl="0" algn="l">
              <a:spcBef>
                <a:spcPts val="0"/>
              </a:spcBef>
              <a:spcAft>
                <a:spcPts val="0"/>
              </a:spcAft>
              <a:buSzPts val="1800"/>
              <a:buChar char="❏"/>
            </a:pPr>
            <a:r>
              <a:rPr lang="en"/>
              <a:t>Create profile system</a:t>
            </a:r>
            <a:endParaRPr/>
          </a:p>
          <a:p>
            <a:pPr indent="-317500" lvl="1" marL="914400" rtl="0" algn="l">
              <a:spcBef>
                <a:spcPts val="0"/>
              </a:spcBef>
              <a:spcAft>
                <a:spcPts val="0"/>
              </a:spcAft>
              <a:buSzPts val="1400"/>
              <a:buChar char="❏"/>
            </a:pPr>
            <a:r>
              <a:rPr lang="en"/>
              <a:t>Likely use CRM Software (Still need to learn)</a:t>
            </a:r>
            <a:endParaRPr/>
          </a:p>
          <a:p>
            <a:pPr indent="-342900" lvl="0" marL="457200" rtl="0" algn="l">
              <a:spcBef>
                <a:spcPts val="0"/>
              </a:spcBef>
              <a:spcAft>
                <a:spcPts val="0"/>
              </a:spcAft>
              <a:buSzPts val="1800"/>
              <a:buChar char="❏"/>
            </a:pPr>
            <a:r>
              <a:rPr lang="en"/>
              <a:t>Create voting system</a:t>
            </a:r>
            <a:endParaRPr/>
          </a:p>
          <a:p>
            <a:pPr indent="-317500" lvl="1" marL="914400" rtl="0" algn="l">
              <a:spcBef>
                <a:spcPts val="0"/>
              </a:spcBef>
              <a:spcAft>
                <a:spcPts val="0"/>
              </a:spcAft>
              <a:buSzPts val="1400"/>
              <a:buChar char="❏"/>
            </a:pPr>
            <a:r>
              <a:rPr lang="en"/>
              <a:t>Likely Javascript/PHP (add values then divide; store in DB; Output “star” rating)</a:t>
            </a:r>
            <a:endParaRPr/>
          </a:p>
          <a:p>
            <a:pPr indent="-342900" lvl="0" marL="457200" rtl="0" algn="l">
              <a:spcBef>
                <a:spcPts val="0"/>
              </a:spcBef>
              <a:spcAft>
                <a:spcPts val="0"/>
              </a:spcAft>
              <a:buSzPts val="1800"/>
              <a:buChar char="❏"/>
            </a:pPr>
            <a:r>
              <a:rPr lang="en"/>
              <a:t>Content</a:t>
            </a:r>
            <a:endParaRPr/>
          </a:p>
          <a:p>
            <a:pPr indent="-317500" lvl="1" marL="914400" rtl="0" algn="l">
              <a:spcBef>
                <a:spcPts val="0"/>
              </a:spcBef>
              <a:spcAft>
                <a:spcPts val="0"/>
              </a:spcAft>
              <a:buSzPts val="1400"/>
              <a:buChar char="❏"/>
            </a:pPr>
            <a:r>
              <a:rPr lang="en"/>
              <a:t>Begin soliciting content from old colleagues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Objectives Progress</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Create database to host content</a:t>
            </a:r>
            <a:endParaRPr/>
          </a:p>
          <a:p>
            <a:pPr indent="-317500" lvl="1" marL="914400" rtl="0" algn="l">
              <a:spcBef>
                <a:spcPts val="0"/>
              </a:spcBef>
              <a:spcAft>
                <a:spcPts val="0"/>
              </a:spcAft>
              <a:buSzPts val="1400"/>
              <a:buChar char="❏"/>
            </a:pPr>
            <a:r>
              <a:rPr lang="en"/>
              <a:t>MySQL</a:t>
            </a:r>
            <a:endParaRPr/>
          </a:p>
          <a:p>
            <a:pPr indent="-317500" lvl="1" marL="914400" rtl="0" algn="l">
              <a:spcBef>
                <a:spcPts val="0"/>
              </a:spcBef>
              <a:spcAft>
                <a:spcPts val="0"/>
              </a:spcAft>
              <a:buSzPts val="1400"/>
              <a:buChar char="❏"/>
            </a:pPr>
            <a:r>
              <a:rPr lang="en"/>
              <a:t>Need to learn about storing different file types</a:t>
            </a:r>
            <a:endParaRPr/>
          </a:p>
          <a:p>
            <a:pPr indent="-342900" lvl="0" marL="457200" rtl="0" algn="l">
              <a:spcBef>
                <a:spcPts val="0"/>
              </a:spcBef>
              <a:spcAft>
                <a:spcPts val="0"/>
              </a:spcAft>
              <a:buSzPts val="1800"/>
              <a:buChar char="❏"/>
            </a:pPr>
            <a:r>
              <a:rPr lang="en"/>
              <a:t>Create link allowing users to submit content</a:t>
            </a:r>
            <a:endParaRPr/>
          </a:p>
          <a:p>
            <a:pPr indent="-317500" lvl="1" marL="914400" rtl="0" algn="l">
              <a:spcBef>
                <a:spcPts val="0"/>
              </a:spcBef>
              <a:spcAft>
                <a:spcPts val="0"/>
              </a:spcAft>
              <a:buSzPts val="1400"/>
              <a:buChar char="❏"/>
            </a:pPr>
            <a:r>
              <a:rPr lang="en"/>
              <a:t>PHP forms with security and limitations</a:t>
            </a:r>
            <a:endParaRPr/>
          </a:p>
          <a:p>
            <a:pPr indent="-317500" lvl="1" marL="914400" rtl="0" algn="l">
              <a:spcBef>
                <a:spcPts val="0"/>
              </a:spcBef>
              <a:spcAft>
                <a:spcPts val="0"/>
              </a:spcAft>
              <a:buSzPts val="1400"/>
              <a:buChar char="❏"/>
            </a:pPr>
            <a:r>
              <a:rPr lang="en"/>
              <a:t>View PPTs before downloading</a:t>
            </a:r>
            <a:endParaRPr/>
          </a:p>
          <a:p>
            <a:pPr indent="-342900" lvl="0" marL="457200" rtl="0" algn="l">
              <a:spcBef>
                <a:spcPts val="0"/>
              </a:spcBef>
              <a:spcAft>
                <a:spcPts val="0"/>
              </a:spcAft>
              <a:buSzPts val="1800"/>
              <a:buChar char="❏"/>
            </a:pPr>
            <a:r>
              <a:rPr lang="en"/>
              <a:t>Allow viewing/previewing of content online before downloading content</a:t>
            </a:r>
            <a:endParaRPr/>
          </a:p>
          <a:p>
            <a:pPr indent="-342900" lvl="0" marL="457200" rtl="0" algn="l">
              <a:spcBef>
                <a:spcPts val="0"/>
              </a:spcBef>
              <a:spcAft>
                <a:spcPts val="0"/>
              </a:spcAft>
              <a:buSzPts val="1800"/>
              <a:buChar char="❏"/>
            </a:pPr>
            <a:r>
              <a:rPr lang="en"/>
              <a:t>Security!!!</a:t>
            </a:r>
            <a:endParaRPr/>
          </a:p>
          <a:p>
            <a:pPr indent="-317500" lvl="1" marL="914400" rtl="0" algn="l">
              <a:spcBef>
                <a:spcPts val="0"/>
              </a:spcBef>
              <a:spcAft>
                <a:spcPts val="0"/>
              </a:spcAft>
              <a:buSzPts val="1400"/>
              <a:buChar char="❏"/>
            </a:pPr>
            <a:r>
              <a:rPr lang="en"/>
              <a:t>OWASP top 10</a:t>
            </a:r>
            <a:endParaRPr/>
          </a:p>
          <a:p>
            <a:pPr indent="-317500" lvl="1" marL="914400" rtl="0" algn="l">
              <a:spcBef>
                <a:spcPts val="0"/>
              </a:spcBef>
              <a:spcAft>
                <a:spcPts val="0"/>
              </a:spcAft>
              <a:buSzPts val="1400"/>
              <a:buChar char="❏"/>
            </a:pPr>
            <a:r>
              <a:rPr lang="en"/>
              <a:t>NO injections</a:t>
            </a:r>
            <a:endParaRPr/>
          </a:p>
          <a:p>
            <a:pPr indent="-317500" lvl="1" marL="914400" rtl="0" algn="l">
              <a:spcBef>
                <a:spcPts val="0"/>
              </a:spcBef>
              <a:spcAft>
                <a:spcPts val="0"/>
              </a:spcAft>
              <a:buSzPts val="1400"/>
              <a:buChar char="❏"/>
            </a:pPr>
            <a:r>
              <a:rPr lang="en"/>
              <a:t>Handling user information / passwords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Objectives</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Find cooperating veteran-run sponsors to help advertise site and garner interest.</a:t>
            </a:r>
            <a:endParaRPr/>
          </a:p>
          <a:p>
            <a:pPr indent="-317500" lvl="1" marL="914400" rtl="0" algn="l">
              <a:spcBef>
                <a:spcPts val="0"/>
              </a:spcBef>
              <a:spcAft>
                <a:spcPts val="0"/>
              </a:spcAft>
              <a:buSzPts val="1400"/>
              <a:buChar char="❏"/>
            </a:pPr>
            <a:r>
              <a:rPr lang="en"/>
              <a:t>Prepare pitch email </a:t>
            </a:r>
            <a:endParaRPr/>
          </a:p>
          <a:p>
            <a:pPr indent="0" lvl="0" marL="914400" rtl="0" algn="l">
              <a:spcBef>
                <a:spcPts val="1600"/>
              </a:spcBef>
              <a:spcAft>
                <a:spcPts val="1600"/>
              </a:spcAft>
              <a:buNone/>
            </a:pPr>
            <a:r>
              <a:rPr lang="en"/>
              <a:t> </a:t>
            </a:r>
            <a:endParaRPr/>
          </a:p>
        </p:txBody>
      </p:sp>
      <p:graphicFrame>
        <p:nvGraphicFramePr>
          <p:cNvPr id="103" name="Google Shape;103;p20"/>
          <p:cNvGraphicFramePr/>
          <p:nvPr/>
        </p:nvGraphicFramePr>
        <p:xfrm>
          <a:off x="917225" y="2141350"/>
          <a:ext cx="3000000" cy="3000000"/>
        </p:xfrm>
        <a:graphic>
          <a:graphicData uri="http://schemas.openxmlformats.org/drawingml/2006/table">
            <a:tbl>
              <a:tblPr>
                <a:noFill/>
                <a:tableStyleId>{CD2EB1E3-D817-4674-A9C0-C696CE66AB05}</a:tableStyleId>
              </a:tblPr>
              <a:tblGrid>
                <a:gridCol w="2413000"/>
                <a:gridCol w="2413000"/>
                <a:gridCol w="2413000"/>
              </a:tblGrid>
              <a:tr h="381000">
                <a:tc>
                  <a:txBody>
                    <a:bodyPr>
                      <a:noAutofit/>
                    </a:bodyPr>
                    <a:lstStyle/>
                    <a:p>
                      <a:pPr indent="0" lvl="0" marL="0" rtl="0" algn="l">
                        <a:spcBef>
                          <a:spcPts val="0"/>
                        </a:spcBef>
                        <a:spcAft>
                          <a:spcPts val="0"/>
                        </a:spcAft>
                        <a:buNone/>
                      </a:pPr>
                      <a:r>
                        <a:rPr lang="en">
                          <a:latin typeface="Lato"/>
                          <a:ea typeface="Lato"/>
                          <a:cs typeface="Lato"/>
                          <a:sym typeface="Lato"/>
                        </a:rPr>
                        <a:t>Black Rifle Coffee Company</a:t>
                      </a:r>
                      <a:endParaRPr>
                        <a:latin typeface="Lato"/>
                        <a:ea typeface="Lato"/>
                        <a:cs typeface="Lato"/>
                        <a:sym typeface="Lato"/>
                      </a:endParaRPr>
                    </a:p>
                  </a:txBody>
                  <a:tcPr marT="91425" marB="91425" marR="91425" marL="91425">
                    <a:solidFill>
                      <a:srgbClr val="FF9900"/>
                    </a:solidFill>
                  </a:tcPr>
                </a:tc>
                <a:tc>
                  <a:txBody>
                    <a:bodyPr>
                      <a:noAutofit/>
                    </a:bodyPr>
                    <a:lstStyle/>
                    <a:p>
                      <a:pPr indent="0" lvl="0" marL="0" rtl="0" algn="l">
                        <a:spcBef>
                          <a:spcPts val="0"/>
                        </a:spcBef>
                        <a:spcAft>
                          <a:spcPts val="0"/>
                        </a:spcAft>
                        <a:buNone/>
                      </a:pPr>
                      <a:r>
                        <a:rPr lang="en">
                          <a:latin typeface="Lato"/>
                          <a:ea typeface="Lato"/>
                          <a:cs typeface="Lato"/>
                          <a:sym typeface="Lato"/>
                        </a:rPr>
                        <a:t>De Espresso Liber</a:t>
                      </a:r>
                      <a:endParaRPr>
                        <a:latin typeface="Lato"/>
                        <a:ea typeface="Lato"/>
                        <a:cs typeface="Lato"/>
                        <a:sym typeface="Lato"/>
                      </a:endParaRPr>
                    </a:p>
                  </a:txBody>
                  <a:tcPr marT="91425" marB="91425" marR="91425" marL="91425">
                    <a:solidFill>
                      <a:srgbClr val="FF9900"/>
                    </a:solidFill>
                  </a:tcPr>
                </a:tc>
                <a:tc>
                  <a:txBody>
                    <a:bodyPr>
                      <a:noAutofit/>
                    </a:bodyPr>
                    <a:lstStyle/>
                    <a:p>
                      <a:pPr indent="0" lvl="0" marL="0" rtl="0" algn="l">
                        <a:spcBef>
                          <a:spcPts val="0"/>
                        </a:spcBef>
                        <a:spcAft>
                          <a:spcPts val="0"/>
                        </a:spcAft>
                        <a:buNone/>
                      </a:pPr>
                      <a:r>
                        <a:rPr lang="en">
                          <a:latin typeface="Lato"/>
                          <a:ea typeface="Lato"/>
                          <a:cs typeface="Lato"/>
                          <a:sym typeface="Lato"/>
                        </a:rPr>
                        <a:t>FOB Brewing</a:t>
                      </a:r>
                      <a:endParaRPr>
                        <a:latin typeface="Lato"/>
                        <a:ea typeface="Lato"/>
                        <a:cs typeface="Lato"/>
                        <a:sym typeface="Lato"/>
                      </a:endParaRPr>
                    </a:p>
                  </a:txBody>
                  <a:tcPr marT="91425" marB="91425" marR="91425" marL="91425">
                    <a:solidFill>
                      <a:srgbClr val="FF9900"/>
                    </a:solidFill>
                  </a:tcPr>
                </a:tc>
              </a:tr>
              <a:tr h="381000">
                <a:tc>
                  <a:txBody>
                    <a:bodyPr>
                      <a:noAutofit/>
                    </a:bodyPr>
                    <a:lstStyle/>
                    <a:p>
                      <a:pPr indent="0" lvl="0" marL="0" rtl="0" algn="l">
                        <a:spcBef>
                          <a:spcPts val="0"/>
                        </a:spcBef>
                        <a:spcAft>
                          <a:spcPts val="0"/>
                        </a:spcAft>
                        <a:buNone/>
                      </a:pPr>
                      <a:r>
                        <a:rPr lang="en">
                          <a:latin typeface="Lato"/>
                          <a:ea typeface="Lato"/>
                          <a:cs typeface="Lato"/>
                          <a:sym typeface="Lato"/>
                        </a:rPr>
                        <a:t>Blue Angel Coffee Co</a:t>
                      </a:r>
                      <a:endParaRPr>
                        <a:latin typeface="Lato"/>
                        <a:ea typeface="Lato"/>
                        <a:cs typeface="Lato"/>
                        <a:sym typeface="Lato"/>
                      </a:endParaRPr>
                    </a:p>
                  </a:txBody>
                  <a:tcPr marT="91425" marB="91425" marR="91425" marL="91425">
                    <a:solidFill>
                      <a:srgbClr val="FF9900"/>
                    </a:solidFill>
                  </a:tcPr>
                </a:tc>
                <a:tc>
                  <a:txBody>
                    <a:bodyPr>
                      <a:noAutofit/>
                    </a:bodyPr>
                    <a:lstStyle/>
                    <a:p>
                      <a:pPr indent="0" lvl="0" marL="0" rtl="0" algn="l">
                        <a:spcBef>
                          <a:spcPts val="0"/>
                        </a:spcBef>
                        <a:spcAft>
                          <a:spcPts val="0"/>
                        </a:spcAft>
                        <a:buNone/>
                      </a:pPr>
                      <a:r>
                        <a:rPr lang="en">
                          <a:latin typeface="Lato"/>
                          <a:ea typeface="Lato"/>
                          <a:cs typeface="Lato"/>
                          <a:sym typeface="Lato"/>
                        </a:rPr>
                        <a:t>Lock N Load Coffee</a:t>
                      </a:r>
                      <a:endParaRPr>
                        <a:latin typeface="Lato"/>
                        <a:ea typeface="Lato"/>
                        <a:cs typeface="Lato"/>
                        <a:sym typeface="Lato"/>
                      </a:endParaRPr>
                    </a:p>
                  </a:txBody>
                  <a:tcPr marT="91425" marB="91425" marR="91425" marL="91425">
                    <a:solidFill>
                      <a:srgbClr val="FF9900"/>
                    </a:solidFill>
                  </a:tcPr>
                </a:tc>
                <a:tc>
                  <a:txBody>
                    <a:bodyPr>
                      <a:noAutofit/>
                    </a:bodyPr>
                    <a:lstStyle/>
                    <a:p>
                      <a:pPr indent="0" lvl="0" marL="0" rtl="0" algn="l">
                        <a:spcBef>
                          <a:spcPts val="0"/>
                        </a:spcBef>
                        <a:spcAft>
                          <a:spcPts val="0"/>
                        </a:spcAft>
                        <a:buNone/>
                      </a:pPr>
                      <a:r>
                        <a:rPr lang="en">
                          <a:latin typeface="Lato"/>
                          <a:ea typeface="Lato"/>
                          <a:cs typeface="Lato"/>
                          <a:sym typeface="Lato"/>
                        </a:rPr>
                        <a:t>Alpha Coffee</a:t>
                      </a:r>
                      <a:endParaRPr>
                        <a:latin typeface="Lato"/>
                        <a:ea typeface="Lato"/>
                        <a:cs typeface="Lato"/>
                        <a:sym typeface="Lato"/>
                      </a:endParaRPr>
                    </a:p>
                  </a:txBody>
                  <a:tcPr marT="91425" marB="91425" marR="91425" marL="91425">
                    <a:solidFill>
                      <a:srgbClr val="FF9900"/>
                    </a:solidFill>
                  </a:tcPr>
                </a:tc>
              </a:tr>
              <a:tr h="381000">
                <a:tc>
                  <a:txBody>
                    <a:bodyPr>
                      <a:noAutofit/>
                    </a:bodyPr>
                    <a:lstStyle/>
                    <a:p>
                      <a:pPr indent="0" lvl="0" marL="0" rtl="0" algn="l">
                        <a:spcBef>
                          <a:spcPts val="0"/>
                        </a:spcBef>
                        <a:spcAft>
                          <a:spcPts val="0"/>
                        </a:spcAft>
                        <a:buNone/>
                      </a:pPr>
                      <a:r>
                        <a:rPr lang="en">
                          <a:latin typeface="Lato"/>
                          <a:ea typeface="Lato"/>
                          <a:cs typeface="Lato"/>
                          <a:sym typeface="Lato"/>
                        </a:rPr>
                        <a:t>GI Joe Coffee</a:t>
                      </a:r>
                      <a:endParaRPr>
                        <a:latin typeface="Lato"/>
                        <a:ea typeface="Lato"/>
                        <a:cs typeface="Lato"/>
                        <a:sym typeface="Lato"/>
                      </a:endParaRPr>
                    </a:p>
                  </a:txBody>
                  <a:tcPr marT="91425" marB="91425" marR="91425" marL="91425">
                    <a:solidFill>
                      <a:srgbClr val="FF9900"/>
                    </a:solidFill>
                  </a:tcPr>
                </a:tc>
                <a:tc>
                  <a:txBody>
                    <a:bodyPr>
                      <a:noAutofit/>
                    </a:bodyPr>
                    <a:lstStyle/>
                    <a:p>
                      <a:pPr indent="0" lvl="0" marL="0" rtl="0" algn="l">
                        <a:spcBef>
                          <a:spcPts val="0"/>
                        </a:spcBef>
                        <a:spcAft>
                          <a:spcPts val="0"/>
                        </a:spcAft>
                        <a:buNone/>
                      </a:pPr>
                      <a:r>
                        <a:rPr lang="en">
                          <a:latin typeface="Lato"/>
                          <a:ea typeface="Lato"/>
                          <a:cs typeface="Lato"/>
                          <a:sym typeface="Lato"/>
                        </a:rPr>
                        <a:t>Java Jarhead</a:t>
                      </a:r>
                      <a:endParaRPr>
                        <a:latin typeface="Lato"/>
                        <a:ea typeface="Lato"/>
                        <a:cs typeface="Lato"/>
                        <a:sym typeface="Lato"/>
                      </a:endParaRPr>
                    </a:p>
                  </a:txBody>
                  <a:tcPr marT="91425" marB="91425" marR="91425" marL="91425">
                    <a:solidFill>
                      <a:srgbClr val="FF9900"/>
                    </a:solidFill>
                  </a:tcPr>
                </a:tc>
                <a:tc>
                  <a:txBody>
                    <a:bodyPr>
                      <a:noAutofit/>
                    </a:bodyPr>
                    <a:lstStyle/>
                    <a:p>
                      <a:pPr indent="0" lvl="0" marL="0" rtl="0" algn="l">
                        <a:spcBef>
                          <a:spcPts val="0"/>
                        </a:spcBef>
                        <a:spcAft>
                          <a:spcPts val="0"/>
                        </a:spcAft>
                        <a:buNone/>
                      </a:pPr>
                      <a:r>
                        <a:rPr lang="en">
                          <a:latin typeface="Lato"/>
                          <a:ea typeface="Lato"/>
                          <a:cs typeface="Lato"/>
                          <a:sym typeface="Lato"/>
                        </a:rPr>
                        <a:t>Bomb Coffee</a:t>
                      </a:r>
                      <a:endParaRPr>
                        <a:latin typeface="Lato"/>
                        <a:ea typeface="Lato"/>
                        <a:cs typeface="Lato"/>
                        <a:sym typeface="Lato"/>
                      </a:endParaRPr>
                    </a:p>
                  </a:txBody>
                  <a:tcPr marT="91425" marB="91425" marR="91425" marL="91425">
                    <a:solidFill>
                      <a:srgbClr val="FF9900"/>
                    </a:solidFill>
                  </a:tcPr>
                </a:tc>
              </a:tr>
              <a:tr h="381000">
                <a:tc>
                  <a:txBody>
                    <a:bodyPr>
                      <a:noAutofit/>
                    </a:bodyPr>
                    <a:lstStyle/>
                    <a:p>
                      <a:pPr indent="0" lvl="0" marL="0" rtl="0" algn="l">
                        <a:spcBef>
                          <a:spcPts val="0"/>
                        </a:spcBef>
                        <a:spcAft>
                          <a:spcPts val="0"/>
                        </a:spcAft>
                        <a:buNone/>
                      </a:pPr>
                      <a:r>
                        <a:rPr lang="en">
                          <a:latin typeface="Lato"/>
                          <a:ea typeface="Lato"/>
                          <a:cs typeface="Lato"/>
                          <a:sym typeface="Lato"/>
                        </a:rPr>
                        <a:t>Victory Coffee</a:t>
                      </a:r>
                      <a:endParaRPr>
                        <a:latin typeface="Lato"/>
                        <a:ea typeface="Lato"/>
                        <a:cs typeface="Lato"/>
                        <a:sym typeface="Lato"/>
                      </a:endParaRPr>
                    </a:p>
                  </a:txBody>
                  <a:tcPr marT="91425" marB="91425" marR="91425" marL="91425">
                    <a:solidFill>
                      <a:srgbClr val="FF9900"/>
                    </a:solidFill>
                  </a:tcPr>
                </a:tc>
                <a:tc>
                  <a:txBody>
                    <a:bodyPr>
                      <a:noAutofit/>
                    </a:bodyPr>
                    <a:lstStyle/>
                    <a:p>
                      <a:pPr indent="0" lvl="0" marL="0" rtl="0" algn="l">
                        <a:spcBef>
                          <a:spcPts val="0"/>
                        </a:spcBef>
                        <a:spcAft>
                          <a:spcPts val="0"/>
                        </a:spcAft>
                        <a:buNone/>
                      </a:pPr>
                      <a:r>
                        <a:rPr lang="en">
                          <a:latin typeface="Lato"/>
                          <a:ea typeface="Lato"/>
                          <a:cs typeface="Lato"/>
                          <a:sym typeface="Lato"/>
                        </a:rPr>
                        <a:t>11b Coffee</a:t>
                      </a:r>
                      <a:endParaRPr>
                        <a:latin typeface="Lato"/>
                        <a:ea typeface="Lato"/>
                        <a:cs typeface="Lato"/>
                        <a:sym typeface="Lato"/>
                      </a:endParaRPr>
                    </a:p>
                  </a:txBody>
                  <a:tcPr marT="91425" marB="91425" marR="91425" marL="91425">
                    <a:solidFill>
                      <a:srgbClr val="FF9900"/>
                    </a:solidFill>
                  </a:tcPr>
                </a:tc>
                <a:tc>
                  <a:txBody>
                    <a:bodyPr>
                      <a:noAutofit/>
                    </a:bodyPr>
                    <a:lstStyle/>
                    <a:p>
                      <a:pPr indent="0" lvl="0" marL="0" rtl="0" algn="l">
                        <a:spcBef>
                          <a:spcPts val="0"/>
                        </a:spcBef>
                        <a:spcAft>
                          <a:spcPts val="0"/>
                        </a:spcAft>
                        <a:buNone/>
                      </a:pPr>
                      <a:r>
                        <a:rPr lang="en">
                          <a:latin typeface="Lato"/>
                          <a:ea typeface="Lato"/>
                          <a:cs typeface="Lato"/>
                          <a:sym typeface="Lato"/>
                        </a:rPr>
                        <a:t>Invader Coffee</a:t>
                      </a:r>
                      <a:endParaRPr>
                        <a:latin typeface="Lato"/>
                        <a:ea typeface="Lato"/>
                        <a:cs typeface="Lato"/>
                        <a:sym typeface="Lato"/>
                      </a:endParaRPr>
                    </a:p>
                  </a:txBody>
                  <a:tcPr marT="91425" marB="91425" marR="91425" marL="91425">
                    <a:solidFill>
                      <a:srgbClr val="FF9900"/>
                    </a:solidFill>
                  </a:tcPr>
                </a:tc>
              </a:tr>
              <a:tr h="381000">
                <a:tc>
                  <a:txBody>
                    <a:bodyPr>
                      <a:noAutofit/>
                    </a:bodyPr>
                    <a:lstStyle/>
                    <a:p>
                      <a:pPr indent="0" lvl="0" marL="0" rtl="0" algn="l">
                        <a:spcBef>
                          <a:spcPts val="0"/>
                        </a:spcBef>
                        <a:spcAft>
                          <a:spcPts val="0"/>
                        </a:spcAft>
                        <a:buNone/>
                      </a:pPr>
                      <a:r>
                        <a:rPr lang="en">
                          <a:latin typeface="Lato"/>
                          <a:ea typeface="Lato"/>
                          <a:cs typeface="Lato"/>
                          <a:sym typeface="Lato"/>
                        </a:rPr>
                        <a:t>Nine Line Apparel</a:t>
                      </a:r>
                      <a:endParaRPr>
                        <a:latin typeface="Lato"/>
                        <a:ea typeface="Lato"/>
                        <a:cs typeface="Lato"/>
                        <a:sym typeface="Lato"/>
                      </a:endParaRPr>
                    </a:p>
                  </a:txBody>
                  <a:tcPr marT="91425" marB="91425" marR="91425" marL="91425">
                    <a:solidFill>
                      <a:srgbClr val="FF9900"/>
                    </a:solidFill>
                  </a:tcPr>
                </a:tc>
                <a:tc>
                  <a:txBody>
                    <a:bodyPr>
                      <a:noAutofit/>
                    </a:bodyPr>
                    <a:lstStyle/>
                    <a:p>
                      <a:pPr indent="0" lvl="0" marL="0" rtl="0" algn="l">
                        <a:spcBef>
                          <a:spcPts val="0"/>
                        </a:spcBef>
                        <a:spcAft>
                          <a:spcPts val="0"/>
                        </a:spcAft>
                        <a:buNone/>
                      </a:pPr>
                      <a:r>
                        <a:rPr lang="en">
                          <a:latin typeface="Lato"/>
                          <a:ea typeface="Lato"/>
                          <a:cs typeface="Lato"/>
                          <a:sym typeface="Lato"/>
                        </a:rPr>
                        <a:t>Grunt Style</a:t>
                      </a:r>
                      <a:endParaRPr>
                        <a:latin typeface="Lato"/>
                        <a:ea typeface="Lato"/>
                        <a:cs typeface="Lato"/>
                        <a:sym typeface="Lato"/>
                      </a:endParaRPr>
                    </a:p>
                  </a:txBody>
                  <a:tcPr marT="91425" marB="91425" marR="91425" marL="91425">
                    <a:solidFill>
                      <a:srgbClr val="FF9900"/>
                    </a:solidFill>
                  </a:tcPr>
                </a:tc>
                <a:tc>
                  <a:txBody>
                    <a:bodyPr>
                      <a:noAutofit/>
                    </a:bodyPr>
                    <a:lstStyle/>
                    <a:p>
                      <a:pPr indent="0" lvl="0" marL="0" rtl="0" algn="l">
                        <a:spcBef>
                          <a:spcPts val="0"/>
                        </a:spcBef>
                        <a:spcAft>
                          <a:spcPts val="0"/>
                        </a:spcAft>
                        <a:buNone/>
                      </a:pPr>
                      <a:r>
                        <a:rPr lang="en">
                          <a:latin typeface="Lato"/>
                          <a:ea typeface="Lato"/>
                          <a:cs typeface="Lato"/>
                          <a:sym typeface="Lato"/>
                        </a:rPr>
                        <a:t>Ranger Up</a:t>
                      </a:r>
                      <a:endParaRPr>
                        <a:latin typeface="Lato"/>
                        <a:ea typeface="Lato"/>
                        <a:cs typeface="Lato"/>
                        <a:sym typeface="Lato"/>
                      </a:endParaRPr>
                    </a:p>
                  </a:txBody>
                  <a:tcPr marT="91425" marB="91425" marR="91425" marL="91425">
                    <a:solidFill>
                      <a:srgbClr val="FF9900"/>
                    </a:solidFill>
                  </a:tcPr>
                </a:tc>
              </a:tr>
              <a:tr h="381000">
                <a:tc>
                  <a:txBody>
                    <a:bodyPr>
                      <a:noAutofit/>
                    </a:bodyPr>
                    <a:lstStyle/>
                    <a:p>
                      <a:pPr indent="0" lvl="0" marL="0" rtl="0" algn="l">
                        <a:spcBef>
                          <a:spcPts val="0"/>
                        </a:spcBef>
                        <a:spcAft>
                          <a:spcPts val="0"/>
                        </a:spcAft>
                        <a:buNone/>
                      </a:pPr>
                      <a:r>
                        <a:rPr lang="en">
                          <a:latin typeface="Lato"/>
                          <a:ea typeface="Lato"/>
                          <a:cs typeface="Lato"/>
                          <a:sym typeface="Lato"/>
                        </a:rPr>
                        <a:t>Article 15 Clothing</a:t>
                      </a:r>
                      <a:endParaRPr>
                        <a:latin typeface="Lato"/>
                        <a:ea typeface="Lato"/>
                        <a:cs typeface="Lato"/>
                        <a:sym typeface="Lato"/>
                      </a:endParaRPr>
                    </a:p>
                  </a:txBody>
                  <a:tcPr marT="91425" marB="91425" marR="91425" marL="91425">
                    <a:solidFill>
                      <a:srgbClr val="FF9900"/>
                    </a:solidFill>
                  </a:tcPr>
                </a:tc>
                <a:tc>
                  <a:txBody>
                    <a:bodyPr>
                      <a:noAutofit/>
                    </a:bodyPr>
                    <a:lstStyle/>
                    <a:p>
                      <a:pPr indent="0" lvl="0" marL="0" rtl="0" algn="l">
                        <a:spcBef>
                          <a:spcPts val="0"/>
                        </a:spcBef>
                        <a:spcAft>
                          <a:spcPts val="0"/>
                        </a:spcAft>
                        <a:buNone/>
                      </a:pPr>
                      <a:r>
                        <a:rPr lang="en">
                          <a:latin typeface="Lato"/>
                          <a:ea typeface="Lato"/>
                          <a:cs typeface="Lato"/>
                          <a:sym typeface="Lato"/>
                        </a:rPr>
                        <a:t>Combat Iron Apparel</a:t>
                      </a:r>
                      <a:endParaRPr>
                        <a:latin typeface="Lato"/>
                        <a:ea typeface="Lato"/>
                        <a:cs typeface="Lato"/>
                        <a:sym typeface="Lato"/>
                      </a:endParaRPr>
                    </a:p>
                  </a:txBody>
                  <a:tcPr marT="91425" marB="91425" marR="91425" marL="91425">
                    <a:solidFill>
                      <a:srgbClr val="FF9900"/>
                    </a:solidFill>
                  </a:tcPr>
                </a:tc>
                <a:tc>
                  <a:txBody>
                    <a:bodyPr>
                      <a:noAutofit/>
                    </a:bodyPr>
                    <a:lstStyle/>
                    <a:p>
                      <a:pPr indent="0" lvl="0" marL="0" rtl="0" algn="l">
                        <a:spcBef>
                          <a:spcPts val="0"/>
                        </a:spcBef>
                        <a:spcAft>
                          <a:spcPts val="0"/>
                        </a:spcAft>
                        <a:buNone/>
                      </a:pPr>
                      <a:r>
                        <a:rPr lang="en">
                          <a:latin typeface="Lato"/>
                          <a:ea typeface="Lato"/>
                          <a:cs typeface="Lato"/>
                          <a:sym typeface="Lato"/>
                        </a:rPr>
                        <a:t>Valhalla Wear</a:t>
                      </a:r>
                      <a:endParaRPr>
                        <a:latin typeface="Lato"/>
                        <a:ea typeface="Lato"/>
                        <a:cs typeface="Lato"/>
                        <a:sym typeface="Lato"/>
                      </a:endParaRPr>
                    </a:p>
                  </a:txBody>
                  <a:tcPr marT="91425" marB="91425" marR="91425" marL="91425">
                    <a:solidFill>
                      <a:srgbClr val="FF9900"/>
                    </a:solidFill>
                  </a:tcPr>
                </a:tc>
              </a:tr>
            </a:tbl>
          </a:graphicData>
        </a:graphic>
      </p:graphicFrame>
      <p:graphicFrame>
        <p:nvGraphicFramePr>
          <p:cNvPr id="104" name="Google Shape;104;p20"/>
          <p:cNvGraphicFramePr/>
          <p:nvPr/>
        </p:nvGraphicFramePr>
        <p:xfrm>
          <a:off x="8268275" y="146950"/>
          <a:ext cx="3000000" cy="3000000"/>
        </p:xfrm>
        <a:graphic>
          <a:graphicData uri="http://schemas.openxmlformats.org/drawingml/2006/table">
            <a:tbl>
              <a:tblPr>
                <a:noFill/>
                <a:tableStyleId>{CD2EB1E3-D817-4674-A9C0-C696CE66AB05}</a:tableStyleId>
              </a:tblPr>
              <a:tblGrid>
                <a:gridCol w="875725"/>
              </a:tblGrid>
              <a:tr h="388725">
                <a:tc>
                  <a:txBody>
                    <a:bodyPr>
                      <a:noAutofit/>
                    </a:bodyPr>
                    <a:lstStyle/>
                    <a:p>
                      <a:pPr indent="0" lvl="0" marL="0" rtl="0" algn="l">
                        <a:spcBef>
                          <a:spcPts val="0"/>
                        </a:spcBef>
                        <a:spcAft>
                          <a:spcPts val="0"/>
                        </a:spcAft>
                        <a:buNone/>
                      </a:pPr>
                      <a:r>
                        <a:rPr lang="en" sz="1000">
                          <a:latin typeface="Lato"/>
                          <a:ea typeface="Lato"/>
                          <a:cs typeface="Lato"/>
                          <a:sym typeface="Lato"/>
                        </a:rPr>
                        <a:t>Yet to Send</a:t>
                      </a:r>
                      <a:endParaRPr sz="1000">
                        <a:latin typeface="Lato"/>
                        <a:ea typeface="Lato"/>
                        <a:cs typeface="Lato"/>
                        <a:sym typeface="Lato"/>
                      </a:endParaRPr>
                    </a:p>
                  </a:txBody>
                  <a:tcPr marT="91425" marB="91425" marR="91425" marL="91425">
                    <a:solidFill>
                      <a:srgbClr val="FF9900"/>
                    </a:solidFill>
                  </a:tcPr>
                </a:tc>
              </a:tr>
              <a:tr h="408100">
                <a:tc>
                  <a:txBody>
                    <a:bodyPr>
                      <a:noAutofit/>
                    </a:bodyPr>
                    <a:lstStyle/>
                    <a:p>
                      <a:pPr indent="0" lvl="0" marL="0" rtl="0" algn="l">
                        <a:spcBef>
                          <a:spcPts val="0"/>
                        </a:spcBef>
                        <a:spcAft>
                          <a:spcPts val="0"/>
                        </a:spcAft>
                        <a:buNone/>
                      </a:pPr>
                      <a:r>
                        <a:rPr lang="en" sz="1000">
                          <a:latin typeface="Lato"/>
                          <a:ea typeface="Lato"/>
                          <a:cs typeface="Lato"/>
                          <a:sym typeface="Lato"/>
                        </a:rPr>
                        <a:t>Sent / Waiting</a:t>
                      </a:r>
                      <a:endParaRPr sz="1000">
                        <a:latin typeface="Lato"/>
                        <a:ea typeface="Lato"/>
                        <a:cs typeface="Lato"/>
                        <a:sym typeface="Lato"/>
                      </a:endParaRPr>
                    </a:p>
                  </a:txBody>
                  <a:tcPr marT="91425" marB="91425" marR="91425" marL="91425">
                    <a:solidFill>
                      <a:srgbClr val="FFFF00"/>
                    </a:solidFill>
                  </a:tcPr>
                </a:tc>
              </a:tr>
              <a:tr h="388725">
                <a:tc>
                  <a:txBody>
                    <a:bodyPr>
                      <a:noAutofit/>
                    </a:bodyPr>
                    <a:lstStyle/>
                    <a:p>
                      <a:pPr indent="0" lvl="0" marL="0" rtl="0" algn="l">
                        <a:spcBef>
                          <a:spcPts val="0"/>
                        </a:spcBef>
                        <a:spcAft>
                          <a:spcPts val="0"/>
                        </a:spcAft>
                        <a:buNone/>
                      </a:pPr>
                      <a:r>
                        <a:rPr lang="en" sz="1000">
                          <a:latin typeface="Lato"/>
                          <a:ea typeface="Lato"/>
                          <a:cs typeface="Lato"/>
                          <a:sym typeface="Lato"/>
                        </a:rPr>
                        <a:t>Confirmed</a:t>
                      </a:r>
                      <a:endParaRPr sz="1000">
                        <a:latin typeface="Lato"/>
                        <a:ea typeface="Lato"/>
                        <a:cs typeface="Lato"/>
                        <a:sym typeface="Lato"/>
                      </a:endParaRPr>
                    </a:p>
                  </a:txBody>
                  <a:tcPr marT="91425" marB="91425" marR="91425" marL="91425">
                    <a:solidFill>
                      <a:srgbClr val="00FF00"/>
                    </a:solidFill>
                  </a:tcPr>
                </a:tc>
              </a:tr>
              <a:tr h="319675">
                <a:tc>
                  <a:txBody>
                    <a:bodyPr>
                      <a:noAutofit/>
                    </a:bodyPr>
                    <a:lstStyle/>
                    <a:p>
                      <a:pPr indent="0" lvl="0" marL="0" rtl="0" algn="l">
                        <a:spcBef>
                          <a:spcPts val="0"/>
                        </a:spcBef>
                        <a:spcAft>
                          <a:spcPts val="0"/>
                        </a:spcAft>
                        <a:buNone/>
                      </a:pPr>
                      <a:r>
                        <a:rPr lang="en" sz="1000">
                          <a:latin typeface="Lato"/>
                          <a:ea typeface="Lato"/>
                          <a:cs typeface="Lato"/>
                          <a:sym typeface="Lato"/>
                        </a:rPr>
                        <a:t>Denied</a:t>
                      </a:r>
                      <a:endParaRPr sz="1000">
                        <a:latin typeface="Lato"/>
                        <a:ea typeface="Lato"/>
                        <a:cs typeface="Lato"/>
                        <a:sym typeface="Lato"/>
                      </a:endParaRPr>
                    </a:p>
                  </a:txBody>
                  <a:tcPr marT="91425" marB="91425" marR="91425" marL="91425">
                    <a:solidFill>
                      <a:srgbClr val="FF0000"/>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Inspiration / Visualization</a:t>
            </a:r>
            <a:endParaRPr/>
          </a:p>
        </p:txBody>
      </p:sp>
      <p:pic>
        <p:nvPicPr>
          <p:cNvPr id="110" name="Google Shape;110;p21"/>
          <p:cNvPicPr preferRelativeResize="0"/>
          <p:nvPr/>
        </p:nvPicPr>
        <p:blipFill>
          <a:blip r:embed="rId3">
            <a:alphaModFix/>
          </a:blip>
          <a:stretch>
            <a:fillRect/>
          </a:stretch>
        </p:blipFill>
        <p:spPr>
          <a:xfrm>
            <a:off x="789225" y="1218825"/>
            <a:ext cx="6970310" cy="3821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