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9" r:id="rId3"/>
    <p:sldId id="284" r:id="rId4"/>
    <p:sldId id="265" r:id="rId5"/>
    <p:sldId id="260" r:id="rId6"/>
    <p:sldId id="287" r:id="rId7"/>
    <p:sldId id="285" r:id="rId8"/>
    <p:sldId id="286" r:id="rId9"/>
    <p:sldId id="262" r:id="rId10"/>
    <p:sldId id="270" r:id="rId11"/>
    <p:sldId id="276" r:id="rId12"/>
    <p:sldId id="263" r:id="rId13"/>
    <p:sldId id="269" r:id="rId14"/>
    <p:sldId id="268" r:id="rId15"/>
    <p:sldId id="267" r:id="rId16"/>
    <p:sldId id="277" r:id="rId17"/>
    <p:sldId id="281" r:id="rId18"/>
    <p:sldId id="282" r:id="rId19"/>
    <p:sldId id="278" r:id="rId20"/>
    <p:sldId id="283" r:id="rId21"/>
    <p:sldId id="266" r:id="rId22"/>
    <p:sldId id="272" r:id="rId23"/>
    <p:sldId id="273" r:id="rId24"/>
    <p:sldId id="274" r:id="rId25"/>
    <p:sldId id="288" r:id="rId26"/>
    <p:sldId id="271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38A"/>
    <a:srgbClr val="83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76"/>
  </p:normalViewPr>
  <p:slideViewPr>
    <p:cSldViewPr snapToGrid="0" snapToObjects="1">
      <p:cViewPr>
        <p:scale>
          <a:sx n="100" d="100"/>
          <a:sy n="100" d="100"/>
        </p:scale>
        <p:origin x="1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2026-DE39-0445-BD0B-98EDE4422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A1ADF-E052-F945-ADC6-D322BEE4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D3EE-1F6B-F746-A782-C4905839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06B4-D7C6-6346-806A-A5719632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C884-DB8A-A947-A957-3C235241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7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35BD-655A-FA40-B67B-A9643927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496A9-EAA9-AC4F-A51B-42EF9838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63A5-EAD9-D947-B88E-052A6940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40CE-C7BD-BA49-A8CA-9285E105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812F-9810-9C46-AE89-72E4A988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0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9B394-04FA-3F48-B9D2-30A4CF640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AAEBE-62A8-2A4D-B709-1BAFF5A37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AF6A9-E66F-4746-9067-37D23F45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91EA3-14F5-8144-BBE4-C13A97F1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7BE7-545F-8F4B-AF8B-2EC269AF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80AC-156B-E844-8D83-54B8CB1F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00C6-1FDE-7D40-B173-7E89F386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B90A-2540-BC46-8AC0-7A1795AA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7A83-BC3E-074E-A008-C1F1FB7E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72B6-603A-7644-9AD9-3AD7495B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F6A1-6D1F-EC4A-8D89-5FA73B22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6E10A-2017-864F-8526-675585048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AB4E6-AF0B-DB42-8405-B2A70533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CB2E-B7B6-364F-BB57-19C4F066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8982-69AA-C946-8F27-6CC1175E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6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808E-5297-454A-99EF-056ACF1E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84C6-C539-4842-B1C4-BBABD07D3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8FC01-E76B-C540-9115-4DEF6D036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DC79-96E7-A342-A635-98145381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74078-0F6D-2F42-9E19-E4F0214E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D08A-948B-6040-8ECE-BECE81B7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433A-6B0B-8C47-9EF0-F5AAFD38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2DC7F-36F4-4444-A7DA-DFE3BFBF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1903-D7A7-454D-9870-78F0D6679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21511-A0BB-4748-9EDC-E1C96ECE5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1641E-0886-9247-9B90-D7E39C31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18786-0B4F-6945-B702-323566BC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C72E1-BA88-CC49-B53B-22BF8873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A80DE-687A-824E-A26F-C08AF70D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0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73EC-FE7D-3743-A08C-9040118F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C9561-E8D6-574D-B5FB-9288362D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EB0E9-2485-214D-A6F2-C1272D06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35110-6CD5-8948-A223-04FE5445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CABBB-8A1A-A342-9D9E-4DB0A7F4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BE316-3A57-5A45-AB6C-F8A171A6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665F5-371F-9F4A-A763-A87F9E58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6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A772-AE7A-754E-9991-AC9BC0C0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E7A0-EF95-8846-956E-DCD23EC4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31D62-3C14-5B47-91AC-470E4C6A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B5D64-B26E-334D-A916-BB8DAE7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EC245-2972-224A-99C2-109AB9A5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ECBAC-ABA6-514C-9C7D-02263BFB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4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27AA-4E21-6F44-8970-B1FEAF27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29096-2E2C-E64E-B9AE-E708F7879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EBAD2-BD63-A44F-AAA7-30597774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0F342-CCCE-DD4B-A7AB-476062BA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CA8FA-11E0-5447-A28F-D00DB55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4B319-556E-1A4F-95F0-29902D2C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ABBCD-F4DF-FD4C-8325-A5B88F4B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8344F-33C0-6247-8ED5-597852BD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58046-E41A-D849-8C54-B688563B6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8051-1659-BE47-B6A6-19AC77E78DB6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9EC1D-B087-0A4A-BD95-88E6E35E3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E5BB1-F4F9-914C-B391-140759BD3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revorfaske/DataVisualization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oracle.org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thik/wesanderson" TargetMode="External"/><Relationship Id="rId7" Type="http://schemas.openxmlformats.org/officeDocument/2006/relationships/hyperlink" Target="https://paletton.com/" TargetMode="External"/><Relationship Id="rId2" Type="http://schemas.openxmlformats.org/officeDocument/2006/relationships/hyperlink" Target="https://cran.r-project.org/web/packages/ggsci/vignettes/ggsci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an.r-project.org/web/packages/viridis/vignettes/intro-to-viridis.html)" TargetMode="External"/><Relationship Id="rId5" Type="http://schemas.openxmlformats.org/officeDocument/2006/relationships/hyperlink" Target="https://colorbrewer2.org/" TargetMode="External"/><Relationship Id="rId4" Type="http://schemas.openxmlformats.org/officeDocument/2006/relationships/hyperlink" Target="https://github.com/katiejolly/nationalparkcolor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hyndsight/graphics/" TargetMode="External"/><Relationship Id="rId2" Type="http://schemas.openxmlformats.org/officeDocument/2006/relationships/hyperlink" Target="https://doi.org/10.1371/journal.pcbi.1003833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lauswilke.com/dataviz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 guide to okay figures from an idiot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1A4BF-32FD-7C4D-91AA-A34DC012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72" y="1894693"/>
            <a:ext cx="36576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C72C6-A37F-2742-AF92-E036B7BA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40" y="1894693"/>
            <a:ext cx="73152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615E61-61A7-4341-8BF1-6F4C090C50EB}"/>
              </a:ext>
            </a:extLst>
          </p:cNvPr>
          <p:cNvSpPr txBox="1"/>
          <p:nvPr/>
        </p:nvSpPr>
        <p:spPr>
          <a:xfrm>
            <a:off x="1289453" y="152536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this is bad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233061-3C48-3146-A198-F6FDE4B30230}"/>
              </a:ext>
            </a:extLst>
          </p:cNvPr>
          <p:cNvCxnSpPr>
            <a:cxnSpLocks/>
          </p:cNvCxnSpPr>
          <p:nvPr/>
        </p:nvCxnSpPr>
        <p:spPr>
          <a:xfrm>
            <a:off x="4250909" y="1710027"/>
            <a:ext cx="23911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5C6889-BDA9-4B40-8515-9354D9B4727C}"/>
              </a:ext>
            </a:extLst>
          </p:cNvPr>
          <p:cNvSpPr txBox="1"/>
          <p:nvPr/>
        </p:nvSpPr>
        <p:spPr>
          <a:xfrm>
            <a:off x="7583450" y="152536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this is okay</a:t>
            </a:r>
          </a:p>
        </p:txBody>
      </p:sp>
    </p:spTree>
    <p:extLst>
      <p:ext uri="{BB962C8B-B14F-4D97-AF65-F5344CB8AC3E}">
        <p14:creationId xmlns:p14="http://schemas.microsoft.com/office/powerpoint/2010/main" val="90675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4144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 your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50A13-F66A-DC4A-861C-8635A3B15777}"/>
              </a:ext>
            </a:extLst>
          </p:cNvPr>
          <p:cNvSpPr txBox="1"/>
          <p:nvPr/>
        </p:nvSpPr>
        <p:spPr>
          <a:xfrm>
            <a:off x="567558" y="1462841"/>
            <a:ext cx="1105688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it you want to show?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Make sure comparing the right thing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Don’t use unnecessary or redundant figures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Ask: Does this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add to the story or add confusion</a:t>
            </a:r>
            <a:endParaRPr 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When in doubt, SUPPLEMENT (figure/table)</a:t>
            </a:r>
            <a:endParaRPr 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2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074" y="-122067"/>
            <a:ext cx="5784293" cy="64325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Comparison between states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F20770-536F-FB44-A231-E903389381EE}"/>
              </a:ext>
            </a:extLst>
          </p:cNvPr>
          <p:cNvGrpSpPr/>
          <p:nvPr/>
        </p:nvGrpSpPr>
        <p:grpSpPr>
          <a:xfrm>
            <a:off x="6750657" y="453832"/>
            <a:ext cx="4572000" cy="5367130"/>
            <a:chOff x="7361583" y="745435"/>
            <a:chExt cx="4572000" cy="53671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0D21AD-04AD-AE4A-A9C9-C15505D28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1583" y="1540565"/>
              <a:ext cx="4572000" cy="4572000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BD5AE3FA-E6E1-8840-BDCA-484C07BF2185}"/>
                </a:ext>
              </a:extLst>
            </p:cNvPr>
            <p:cNvSpPr txBox="1">
              <a:spLocks/>
            </p:cNvSpPr>
            <p:nvPr/>
          </p:nvSpPr>
          <p:spPr>
            <a:xfrm>
              <a:off x="7361583" y="745435"/>
              <a:ext cx="4572000" cy="643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Comparison between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city populous size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2C560A-2B35-5C4C-9957-58534855B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01762" y="1907615"/>
              <a:ext cx="182880" cy="182880"/>
            </a:xfrm>
            <a:prstGeom prst="ellipse">
              <a:avLst/>
            </a:prstGeom>
            <a:solidFill>
              <a:srgbClr val="83B9B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F02CC4-DD76-4343-AF4E-EDDC27C19F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01762" y="2179929"/>
              <a:ext cx="182880" cy="182880"/>
            </a:xfrm>
            <a:prstGeom prst="ellipse">
              <a:avLst/>
            </a:prstGeom>
            <a:solidFill>
              <a:srgbClr val="F7D3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137D6B-55C1-4549-845D-4255E0691AD0}"/>
                </a:ext>
              </a:extLst>
            </p:cNvPr>
            <p:cNvSpPr txBox="1"/>
            <p:nvPr/>
          </p:nvSpPr>
          <p:spPr>
            <a:xfrm>
              <a:off x="9836983" y="156287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Population: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83E4B1-2551-DC4B-BA34-AC64D4A7A173}"/>
                </a:ext>
              </a:extLst>
            </p:cNvPr>
            <p:cNvSpPr txBox="1"/>
            <p:nvPr/>
          </p:nvSpPr>
          <p:spPr>
            <a:xfrm>
              <a:off x="10284642" y="1829778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Least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C5A5AD-3E69-6944-90AD-19FC5AFB9A2D}"/>
                </a:ext>
              </a:extLst>
            </p:cNvPr>
            <p:cNvSpPr txBox="1"/>
            <p:nvPr/>
          </p:nvSpPr>
          <p:spPr>
            <a:xfrm>
              <a:off x="10284642" y="2102092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Most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B127B7-B041-AF48-A4B9-FE89D97A996B}"/>
                </a:ext>
              </a:extLst>
            </p:cNvPr>
            <p:cNvSpPr/>
            <p:nvPr/>
          </p:nvSpPr>
          <p:spPr>
            <a:xfrm>
              <a:off x="9836983" y="1609395"/>
              <a:ext cx="1370888" cy="77617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C510-1F7C-1943-9A59-E6394D236B16}"/>
              </a:ext>
            </a:extLst>
          </p:cNvPr>
          <p:cNvGrpSpPr/>
          <p:nvPr/>
        </p:nvGrpSpPr>
        <p:grpSpPr>
          <a:xfrm>
            <a:off x="0" y="415732"/>
            <a:ext cx="5138542" cy="6400800"/>
            <a:chOff x="0" y="453832"/>
            <a:chExt cx="5138542" cy="6400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CF71FF-034B-F640-AF74-F524E5FC2129}"/>
                </a:ext>
              </a:extLst>
            </p:cNvPr>
            <p:cNvSpPr/>
            <p:nvPr/>
          </p:nvSpPr>
          <p:spPr>
            <a:xfrm>
              <a:off x="431469" y="453832"/>
              <a:ext cx="437874" cy="640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DFD800-6B17-A443-8047-CA22A6587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524887"/>
              <a:ext cx="0" cy="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8728DA-0C44-D84C-8057-1DBB30DB3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3615"/>
            <a:stretch/>
          </p:blipFill>
          <p:spPr>
            <a:xfrm>
              <a:off x="444169" y="1390599"/>
              <a:ext cx="437874" cy="4572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06E3B4-8355-8A41-9FA4-70BF656FB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343" y="453832"/>
              <a:ext cx="4267200" cy="64008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4971F8-3687-1248-8BE3-A16DCDCA5E86}"/>
                </a:ext>
              </a:extLst>
            </p:cNvPr>
            <p:cNvSpPr txBox="1"/>
            <p:nvPr/>
          </p:nvSpPr>
          <p:spPr>
            <a:xfrm>
              <a:off x="3248281" y="498567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Least populous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956E61-9841-3143-850E-790144AA153F}"/>
                </a:ext>
              </a:extLst>
            </p:cNvPr>
            <p:cNvSpPr txBox="1"/>
            <p:nvPr/>
          </p:nvSpPr>
          <p:spPr>
            <a:xfrm>
              <a:off x="3312401" y="3676599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Most populous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33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Don’t be misleading </a:t>
            </a:r>
          </a:p>
        </p:txBody>
      </p:sp>
      <p:pic>
        <p:nvPicPr>
          <p:cNvPr id="7170" name="Picture 2" descr="Awaiting product image">
            <a:extLst>
              <a:ext uri="{FF2B5EF4-FFF2-40B4-BE49-F238E27FC236}">
                <a16:creationId xmlns:a16="http://schemas.microsoft.com/office/drawing/2014/main" id="{70A4E8B1-2E96-A84F-9EF8-C2B430305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70" y="978477"/>
            <a:ext cx="3819260" cy="57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33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373F55C-BF70-6A42-97F9-B2F1D908B1A0}"/>
              </a:ext>
            </a:extLst>
          </p:cNvPr>
          <p:cNvGrpSpPr/>
          <p:nvPr/>
        </p:nvGrpSpPr>
        <p:grpSpPr>
          <a:xfrm>
            <a:off x="2014411" y="1019852"/>
            <a:ext cx="8163177" cy="5656496"/>
            <a:chOff x="2133761" y="1440285"/>
            <a:chExt cx="7315200" cy="50300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EA01EF-7CE3-4445-84AD-9E8ADC407C55}"/>
                </a:ext>
              </a:extLst>
            </p:cNvPr>
            <p:cNvGrpSpPr/>
            <p:nvPr/>
          </p:nvGrpSpPr>
          <p:grpSpPr>
            <a:xfrm>
              <a:off x="2133761" y="1440285"/>
              <a:ext cx="7315200" cy="5030088"/>
              <a:chOff x="2133761" y="1440285"/>
              <a:chExt cx="7315200" cy="503008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B289802-DA49-D249-9490-46877F913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3761" y="1898373"/>
                <a:ext cx="7315200" cy="45720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52EB6-7CAA-E643-A686-FAEBFF4F98CA}"/>
                  </a:ext>
                </a:extLst>
              </p:cNvPr>
              <p:cNvSpPr txBox="1"/>
              <p:nvPr/>
            </p:nvSpPr>
            <p:spPr>
              <a:xfrm>
                <a:off x="2133761" y="1440285"/>
                <a:ext cx="7315200" cy="4638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528E7F-2F11-4F47-93A9-E961F9236BCA}"/>
                </a:ext>
              </a:extLst>
            </p:cNvPr>
            <p:cNvSpPr txBox="1"/>
            <p:nvPr/>
          </p:nvSpPr>
          <p:spPr>
            <a:xfrm>
              <a:off x="2838100" y="1672198"/>
              <a:ext cx="2514138" cy="355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Least populous cities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955C05-D89E-0340-B631-996B5572C8BF}"/>
                </a:ext>
              </a:extLst>
            </p:cNvPr>
            <p:cNvSpPr txBox="1"/>
            <p:nvPr/>
          </p:nvSpPr>
          <p:spPr>
            <a:xfrm>
              <a:off x="5979026" y="1672198"/>
              <a:ext cx="2449496" cy="355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Most populous cities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0F5547E-7C87-CA47-B2DC-0DAB3EF9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175314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is this misleading?</a:t>
            </a:r>
          </a:p>
        </p:txBody>
      </p:sp>
    </p:spTree>
    <p:extLst>
      <p:ext uri="{BB962C8B-B14F-4D97-AF65-F5344CB8AC3E}">
        <p14:creationId xmlns:p14="http://schemas.microsoft.com/office/powerpoint/2010/main" val="368046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3BF12D1-82AB-9946-AF6C-BF37F1CA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80" y="79512"/>
            <a:ext cx="6705600" cy="25146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F1FD970-349E-264F-83E6-F38D7C78016B}"/>
              </a:ext>
            </a:extLst>
          </p:cNvPr>
          <p:cNvSpPr/>
          <p:nvPr/>
        </p:nvSpPr>
        <p:spPr>
          <a:xfrm>
            <a:off x="475084" y="2924676"/>
            <a:ext cx="3375400" cy="3835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D14301-3D35-0748-B31B-CD94DA8C2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780" y="2663688"/>
            <a:ext cx="4937760" cy="41148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39AB17D-0678-D049-9FBC-E95332C9C134}"/>
              </a:ext>
            </a:extLst>
          </p:cNvPr>
          <p:cNvGrpSpPr/>
          <p:nvPr/>
        </p:nvGrpSpPr>
        <p:grpSpPr>
          <a:xfrm>
            <a:off x="421691" y="0"/>
            <a:ext cx="3599076" cy="2778960"/>
            <a:chOff x="421691" y="0"/>
            <a:chExt cx="3599076" cy="27789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002013-5466-5449-8222-6332A8DD0EF6}"/>
                </a:ext>
              </a:extLst>
            </p:cNvPr>
            <p:cNvSpPr/>
            <p:nvPr/>
          </p:nvSpPr>
          <p:spPr>
            <a:xfrm>
              <a:off x="475084" y="0"/>
              <a:ext cx="3492292" cy="2701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410" name="Picture 2" descr="Federal Labor Board Orders Elon Musk To Delete Tweet">
              <a:extLst>
                <a:ext uri="{FF2B5EF4-FFF2-40B4-BE49-F238E27FC236}">
                  <a16:creationId xmlns:a16="http://schemas.microsoft.com/office/drawing/2014/main" id="{AAB37BF1-6604-FA48-A2B5-2A71BA0C2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6" y="41412"/>
              <a:ext cx="3258507" cy="2168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E659EC-6A09-AB45-A479-70E952F9C78F}"/>
                </a:ext>
              </a:extLst>
            </p:cNvPr>
            <p:cNvSpPr txBox="1"/>
            <p:nvPr/>
          </p:nvSpPr>
          <p:spPr>
            <a:xfrm>
              <a:off x="421691" y="2132629"/>
              <a:ext cx="3599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Look at me, </a:t>
              </a: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I’m a nice guy who cares about the environment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7412" name="Picture 4" descr="Boring Company GIF - Boring Company FlameThrower - Discover &amp; Share GIFs">
            <a:extLst>
              <a:ext uri="{FF2B5EF4-FFF2-40B4-BE49-F238E27FC236}">
                <a16:creationId xmlns:a16="http://schemas.microsoft.com/office/drawing/2014/main" id="{2BDC941D-C643-B046-87DD-EC5F968F3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7976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3D59D7-EFD5-4E4B-B42A-8DA5C5D653BF}"/>
              </a:ext>
            </a:extLst>
          </p:cNvPr>
          <p:cNvSpPr txBox="1"/>
          <p:nvPr/>
        </p:nvSpPr>
        <p:spPr>
          <a:xfrm>
            <a:off x="398857" y="5837261"/>
            <a:ext cx="354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KIDDING, I want to cultivate Mars and back a coup in </a:t>
            </a:r>
            <a:r>
              <a:rPr lang="en-US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Boliva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battery juice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2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7" y="-152751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Common ways to be misleading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7B22C-A92A-C841-A45D-506EF70F1638}"/>
              </a:ext>
            </a:extLst>
          </p:cNvPr>
          <p:cNvSpPr txBox="1"/>
          <p:nvPr/>
        </p:nvSpPr>
        <p:spPr>
          <a:xfrm>
            <a:off x="567558" y="916431"/>
            <a:ext cx="1105688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Leaving out data/outliers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Not stating what stats are in figure (mean, median,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95% ci, etc.)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Jittering points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 sizes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Summarizing data is lying, do it with caution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6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Misleading continued: Show the data!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FA501-9EFE-374E-8A66-2D7532BEC59D}"/>
              </a:ext>
            </a:extLst>
          </p:cNvPr>
          <p:cNvGrpSpPr/>
          <p:nvPr/>
        </p:nvGrpSpPr>
        <p:grpSpPr>
          <a:xfrm>
            <a:off x="3369527" y="1100435"/>
            <a:ext cx="5029200" cy="5490865"/>
            <a:chOff x="626327" y="1125835"/>
            <a:chExt cx="5029200" cy="54908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053D3A-EC4A-A042-9503-ABC99C8C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327" y="1587500"/>
              <a:ext cx="5029200" cy="5029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1746E-84DB-A84B-83CD-08305DAD7BA3}"/>
                </a:ext>
              </a:extLst>
            </p:cNvPr>
            <p:cNvSpPr txBox="1"/>
            <p:nvPr/>
          </p:nvSpPr>
          <p:spPr>
            <a:xfrm>
              <a:off x="1529343" y="1125835"/>
              <a:ext cx="36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Bar chart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07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Misleading continued: Show the data!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FA501-9EFE-374E-8A66-2D7532BEC59D}"/>
              </a:ext>
            </a:extLst>
          </p:cNvPr>
          <p:cNvGrpSpPr/>
          <p:nvPr/>
        </p:nvGrpSpPr>
        <p:grpSpPr>
          <a:xfrm>
            <a:off x="3369527" y="1100435"/>
            <a:ext cx="5029200" cy="5490865"/>
            <a:chOff x="626327" y="1125835"/>
            <a:chExt cx="5029200" cy="54908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053D3A-EC4A-A042-9503-ABC99C8C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327" y="1587500"/>
              <a:ext cx="5029200" cy="5029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1746E-84DB-A84B-83CD-08305DAD7BA3}"/>
                </a:ext>
              </a:extLst>
            </p:cNvPr>
            <p:cNvSpPr txBox="1"/>
            <p:nvPr/>
          </p:nvSpPr>
          <p:spPr>
            <a:xfrm>
              <a:off x="1529343" y="1125835"/>
              <a:ext cx="36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Bar chart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0935CF-7503-9148-B44E-216119306064}"/>
              </a:ext>
            </a:extLst>
          </p:cNvPr>
          <p:cNvGrpSpPr/>
          <p:nvPr/>
        </p:nvGrpSpPr>
        <p:grpSpPr>
          <a:xfrm>
            <a:off x="3822700" y="3009900"/>
            <a:ext cx="4576027" cy="2933700"/>
            <a:chOff x="1050073" y="2806700"/>
            <a:chExt cx="4148254" cy="2667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2ED8E8-4C6C-2D46-8DB8-4A0FB5FE85BF}"/>
                </a:ext>
              </a:extLst>
            </p:cNvPr>
            <p:cNvSpPr/>
            <p:nvPr/>
          </p:nvSpPr>
          <p:spPr>
            <a:xfrm>
              <a:off x="1050073" y="2806700"/>
              <a:ext cx="4148254" cy="2667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3C0450-4CAB-A24A-93D7-85D7BCEF2E7F}"/>
                </a:ext>
              </a:extLst>
            </p:cNvPr>
            <p:cNvSpPr txBox="1"/>
            <p:nvPr/>
          </p:nvSpPr>
          <p:spPr>
            <a:xfrm>
              <a:off x="1300743" y="3724701"/>
              <a:ext cx="3646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Wasting space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Makes hard to compare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80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Misleading continued: Show the data!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FA501-9EFE-374E-8A66-2D7532BEC59D}"/>
              </a:ext>
            </a:extLst>
          </p:cNvPr>
          <p:cNvGrpSpPr/>
          <p:nvPr/>
        </p:nvGrpSpPr>
        <p:grpSpPr>
          <a:xfrm>
            <a:off x="279398" y="1054201"/>
            <a:ext cx="5029200" cy="5490865"/>
            <a:chOff x="626327" y="1125835"/>
            <a:chExt cx="5029200" cy="54908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053D3A-EC4A-A042-9503-ABC99C8C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327" y="1587500"/>
              <a:ext cx="5029200" cy="5029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1746E-84DB-A84B-83CD-08305DAD7BA3}"/>
                </a:ext>
              </a:extLst>
            </p:cNvPr>
            <p:cNvSpPr txBox="1"/>
            <p:nvPr/>
          </p:nvSpPr>
          <p:spPr>
            <a:xfrm>
              <a:off x="1529343" y="1125835"/>
              <a:ext cx="36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Bar chart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0935CF-7503-9148-B44E-216119306064}"/>
              </a:ext>
            </a:extLst>
          </p:cNvPr>
          <p:cNvGrpSpPr/>
          <p:nvPr/>
        </p:nvGrpSpPr>
        <p:grpSpPr>
          <a:xfrm>
            <a:off x="732571" y="2963666"/>
            <a:ext cx="4576027" cy="2933700"/>
            <a:chOff x="1050073" y="2806700"/>
            <a:chExt cx="4148254" cy="2667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2ED8E8-4C6C-2D46-8DB8-4A0FB5FE85BF}"/>
                </a:ext>
              </a:extLst>
            </p:cNvPr>
            <p:cNvSpPr/>
            <p:nvPr/>
          </p:nvSpPr>
          <p:spPr>
            <a:xfrm>
              <a:off x="1050073" y="2806700"/>
              <a:ext cx="4148254" cy="2667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3C0450-4CAB-A24A-93D7-85D7BCEF2E7F}"/>
                </a:ext>
              </a:extLst>
            </p:cNvPr>
            <p:cNvSpPr txBox="1"/>
            <p:nvPr/>
          </p:nvSpPr>
          <p:spPr>
            <a:xfrm>
              <a:off x="1300743" y="3724701"/>
              <a:ext cx="3646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Wasting space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Makes hard to compare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76431C-C32F-DB44-A1D0-900ADAA9D10E}"/>
              </a:ext>
            </a:extLst>
          </p:cNvPr>
          <p:cNvGrpSpPr/>
          <p:nvPr/>
        </p:nvGrpSpPr>
        <p:grpSpPr>
          <a:xfrm>
            <a:off x="6430229" y="1054200"/>
            <a:ext cx="5029200" cy="5490866"/>
            <a:chOff x="6883402" y="1125834"/>
            <a:chExt cx="5029200" cy="54908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0054B3-530D-D040-A4CB-76760930D6EA}"/>
                </a:ext>
              </a:extLst>
            </p:cNvPr>
            <p:cNvSpPr txBox="1"/>
            <p:nvPr/>
          </p:nvSpPr>
          <p:spPr>
            <a:xfrm>
              <a:off x="7574545" y="1125834"/>
              <a:ext cx="36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Point and error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C270F35-D2CF-8248-A0D8-15AEBA159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3402" y="1587500"/>
              <a:ext cx="5029200" cy="502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519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is the exact same data…..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091659-BE05-9640-8BE0-3A7FB5B8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72967"/>
            <a:ext cx="5029200" cy="5029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E667B7-000A-C94B-9760-B76B8F81C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527" y="1172967"/>
            <a:ext cx="60350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0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25323"/>
            <a:ext cx="11226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https://github.com/trevorfaske/DataVisualization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605FE1-A230-5341-AD04-C1CD58402A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3"/>
          <a:stretch/>
        </p:blipFill>
        <p:spPr>
          <a:xfrm>
            <a:off x="1237146" y="971702"/>
            <a:ext cx="9717707" cy="57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5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6" y="0"/>
            <a:ext cx="6235700" cy="12955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Don’t feel bad about past / current figures!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C57D788-D0D4-F04B-81CC-002B1005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52" y="1446233"/>
            <a:ext cx="5162550" cy="4143334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54A3AAE-74B9-A64D-830E-4EA93A47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2" y="274304"/>
            <a:ext cx="3956050" cy="6309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A53140-84E1-5C4F-9AB0-89C896F907FC}"/>
              </a:ext>
            </a:extLst>
          </p:cNvPr>
          <p:cNvSpPr txBox="1"/>
          <p:nvPr/>
        </p:nvSpPr>
        <p:spPr>
          <a:xfrm>
            <a:off x="839796" y="6056586"/>
            <a:ext cx="5349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Faske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et al. (2019)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obviously not Science</a:t>
            </a:r>
          </a:p>
        </p:txBody>
      </p:sp>
    </p:spTree>
    <p:extLst>
      <p:ext uri="{BB962C8B-B14F-4D97-AF65-F5344CB8AC3E}">
        <p14:creationId xmlns:p14="http://schemas.microsoft.com/office/powerpoint/2010/main" val="5931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66" y="197728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More specific tips</a:t>
            </a:r>
          </a:p>
        </p:txBody>
      </p:sp>
    </p:spTree>
    <p:extLst>
      <p:ext uri="{BB962C8B-B14F-4D97-AF65-F5344CB8AC3E}">
        <p14:creationId xmlns:p14="http://schemas.microsoft.com/office/powerpoint/2010/main" val="1508000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A5491-8B03-FB4E-AD2F-942ADC64AD4C}"/>
              </a:ext>
            </a:extLst>
          </p:cNvPr>
          <p:cNvSpPr txBox="1"/>
          <p:nvPr/>
        </p:nvSpPr>
        <p:spPr>
          <a:xfrm>
            <a:off x="232979" y="1462841"/>
            <a:ext cx="117260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 blind-friendly (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https://colororacle.org/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Ask: Can this be black and white? ($$$)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Have colors make sense (Temp: hot = red, cold = blue)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CONSISTANCY!!!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If species A is a blue square in Figure 1, species A should be a blue square in Figure 6 </a:t>
            </a:r>
          </a:p>
        </p:txBody>
      </p:sp>
    </p:spTree>
    <p:extLst>
      <p:ext uri="{BB962C8B-B14F-4D97-AF65-F5344CB8AC3E}">
        <p14:creationId xmlns:p14="http://schemas.microsoft.com/office/powerpoint/2010/main" val="502971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Color palettes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76B8C-8D1C-C944-A0BD-37E713EEACEE}"/>
              </a:ext>
            </a:extLst>
          </p:cNvPr>
          <p:cNvSpPr txBox="1"/>
          <p:nvPr/>
        </p:nvSpPr>
        <p:spPr>
          <a:xfrm>
            <a:off x="232979" y="1172967"/>
            <a:ext cx="11726042" cy="563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 a few, not an exhaustive list: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ggsci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https://cran.r-project.org/web/packages/ggsci/vignettes/ggsci.html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Wes Anderson (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https://github.com/karthik/wesanderson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National Parks (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https://github.com/katiejolly/nationalparkcolors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ColorBrewer2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https://colorbrewer2.org/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Viridis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https://cran.r-project.org/web/packages/viridis/vignettes/intro-to-viridis.html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Paletton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https://paletton.com/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18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20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Make text/labels/points annoyingly big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7278C4-85B9-7E46-B93E-01AB79CF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320800"/>
            <a:ext cx="5486400" cy="457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916738-00F3-3F44-B5F8-C60FB528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320800"/>
            <a:ext cx="5486400" cy="457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B308E6-3A0E-7F4F-879E-5BB9C6D9E5DB}"/>
              </a:ext>
            </a:extLst>
          </p:cNvPr>
          <p:cNvSpPr txBox="1"/>
          <p:nvPr/>
        </p:nvSpPr>
        <p:spPr>
          <a:xfrm>
            <a:off x="5003800" y="1409700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 -0.851</a:t>
            </a:r>
          </a:p>
          <a:p>
            <a:pPr algn="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P &lt;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23184-A989-774E-B9EB-2BEF4A77EABC}"/>
              </a:ext>
            </a:extLst>
          </p:cNvPr>
          <p:cNvSpPr txBox="1"/>
          <p:nvPr/>
        </p:nvSpPr>
        <p:spPr>
          <a:xfrm>
            <a:off x="10404501" y="1409700"/>
            <a:ext cx="1278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-0.851</a:t>
            </a:r>
          </a:p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 &lt;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203393"/>
            <a:ext cx="115824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Typography/font: serif not ADA approved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D2E6FFF-DC50-EC42-80AE-100F0888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20" y="2350106"/>
            <a:ext cx="8317160" cy="3473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A3064C-F51D-6042-9F42-A36E898EEDBB}"/>
              </a:ext>
            </a:extLst>
          </p:cNvPr>
          <p:cNvSpPr/>
          <p:nvPr/>
        </p:nvSpPr>
        <p:spPr>
          <a:xfrm>
            <a:off x="1937420" y="6040864"/>
            <a:ext cx="8317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collections: Visual strategies for biological data (pdf)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71545-3853-0C47-9892-84815D5B5659}"/>
              </a:ext>
            </a:extLst>
          </p:cNvPr>
          <p:cNvSpPr/>
          <p:nvPr/>
        </p:nvSpPr>
        <p:spPr>
          <a:xfrm>
            <a:off x="1437940" y="957252"/>
            <a:ext cx="9316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in this talk has been in </a:t>
            </a:r>
            <a:r>
              <a:rPr lang="en-US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ctr"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Also, default font in ggplot2</a:t>
            </a:r>
            <a:endParaRPr lang="en-US" sz="3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15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FD800-6B17-A443-8047-CA22A658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887"/>
            <a:ext cx="0" cy="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8728DA-0C44-D84C-8057-1DBB30DB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26" y="1400865"/>
            <a:ext cx="6858000" cy="4572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A131E983-2808-1448-8781-898B4134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26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Consolidate axes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9050F4-03BE-2949-B169-5696FFB01E56}"/>
              </a:ext>
            </a:extLst>
          </p:cNvPr>
          <p:cNvGrpSpPr/>
          <p:nvPr/>
        </p:nvGrpSpPr>
        <p:grpSpPr>
          <a:xfrm>
            <a:off x="6807200" y="228600"/>
            <a:ext cx="5136543" cy="6400800"/>
            <a:chOff x="0" y="453832"/>
            <a:chExt cx="5136543" cy="6400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E8460B-97F7-0A46-AE09-D22BB2EDA447}"/>
                </a:ext>
              </a:extLst>
            </p:cNvPr>
            <p:cNvSpPr/>
            <p:nvPr/>
          </p:nvSpPr>
          <p:spPr>
            <a:xfrm>
              <a:off x="431469" y="453832"/>
              <a:ext cx="437874" cy="640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9D5A68F-11FC-564B-BD7C-C90DC04CD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524887"/>
              <a:ext cx="0" cy="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5663D0B-2E22-5546-BA78-B644AA6591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3615"/>
            <a:stretch/>
          </p:blipFill>
          <p:spPr>
            <a:xfrm>
              <a:off x="444169" y="1390599"/>
              <a:ext cx="437874" cy="4572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9D84FE-391F-3B4A-94F0-DB5FA4162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9343" y="453832"/>
              <a:ext cx="4267200" cy="6400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10AA19-8C42-044F-977B-7D739B6FA201}"/>
                </a:ext>
              </a:extLst>
            </p:cNvPr>
            <p:cNvSpPr txBox="1"/>
            <p:nvPr/>
          </p:nvSpPr>
          <p:spPr>
            <a:xfrm>
              <a:off x="3248281" y="498567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Least populace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B4659E-B93A-CE44-81E9-A1E7E1B7A27F}"/>
                </a:ext>
              </a:extLst>
            </p:cNvPr>
            <p:cNvSpPr txBox="1"/>
            <p:nvPr/>
          </p:nvSpPr>
          <p:spPr>
            <a:xfrm>
              <a:off x="3312401" y="3676599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Most populace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741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1861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Lastly, from the wisdom of Josh </a:t>
            </a:r>
            <a:r>
              <a:rPr lang="en-US" sz="4900" b="1" dirty="0" err="1">
                <a:latin typeface="Arial" panose="020B0604020202020204" pitchFamily="34" charset="0"/>
                <a:cs typeface="Arial" panose="020B0604020202020204" pitchFamily="34" charset="0"/>
              </a:rPr>
              <a:t>Jahner</a:t>
            </a:r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b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Add a photo of your study organism!!!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AE08D587-BD39-C74A-9440-503BAB2B2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1" y="1542450"/>
            <a:ext cx="4876800" cy="48217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A0AAE3B-77E7-B946-94EB-FEAD2D4A1F1E}"/>
              </a:ext>
            </a:extLst>
          </p:cNvPr>
          <p:cNvSpPr txBox="1">
            <a:spLocks/>
          </p:cNvSpPr>
          <p:nvPr/>
        </p:nvSpPr>
        <p:spPr>
          <a:xfrm>
            <a:off x="273326" y="2154517"/>
            <a:ext cx="5657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EDD4A-6FAB-C847-9FE7-4FC1D9F9D96F}"/>
              </a:ext>
            </a:extLst>
          </p:cNvPr>
          <p:cNvSpPr txBox="1"/>
          <p:nvPr/>
        </p:nvSpPr>
        <p:spPr>
          <a:xfrm>
            <a:off x="568584" y="2510584"/>
            <a:ext cx="46765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you study sage-grouse and you don’t put a picture, what is even the point of science!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Also, helps 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negative space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22214-7E1B-CC4C-B4C0-8316E6F2E21E}"/>
              </a:ext>
            </a:extLst>
          </p:cNvPr>
          <p:cNvSpPr txBox="1"/>
          <p:nvPr/>
        </p:nvSpPr>
        <p:spPr>
          <a:xfrm>
            <a:off x="8057535" y="6415048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Jahner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 (2016)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should be Science</a:t>
            </a:r>
          </a:p>
        </p:txBody>
      </p:sp>
    </p:spTree>
    <p:extLst>
      <p:ext uri="{BB962C8B-B14F-4D97-AF65-F5344CB8AC3E}">
        <p14:creationId xmlns:p14="http://schemas.microsoft.com/office/powerpoint/2010/main" val="402319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4C9C3-6919-124D-8F8C-1F57ED7A669A}"/>
              </a:ext>
            </a:extLst>
          </p:cNvPr>
          <p:cNvSpPr txBox="1"/>
          <p:nvPr/>
        </p:nvSpPr>
        <p:spPr>
          <a:xfrm>
            <a:off x="599089" y="1481959"/>
            <a:ext cx="110568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Rougier, N. P.,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Droettboom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M., &amp;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Bourne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P. E. (2014). Ten Simple Rules for Better Figures.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PLoS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Computational Biology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(9), 1–7.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https://doi.org/10.1371/journal.pcbi.1003833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https://robjhyndman.com/hyndsight/graphics/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Nature collections: Visual strategies for biological data (pdf)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https://clauswilke.com/dataviz/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47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66" y="197728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General figure tips</a:t>
            </a:r>
          </a:p>
        </p:txBody>
      </p:sp>
    </p:spTree>
    <p:extLst>
      <p:ext uri="{BB962C8B-B14F-4D97-AF65-F5344CB8AC3E}">
        <p14:creationId xmlns:p14="http://schemas.microsoft.com/office/powerpoint/2010/main" val="144232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" y="-200648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Know your audience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3F2207-809F-6B4E-9CAB-5A39E27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9" y="1256663"/>
            <a:ext cx="5413525" cy="548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FD958A-5F43-E14E-9C91-ED06ECCDBD0C}"/>
              </a:ext>
            </a:extLst>
          </p:cNvPr>
          <p:cNvSpPr txBox="1"/>
          <p:nvPr/>
        </p:nvSpPr>
        <p:spPr>
          <a:xfrm>
            <a:off x="2411863" y="825776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Broad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20DEE-C9FE-464F-A061-D88B25691D92}"/>
              </a:ext>
            </a:extLst>
          </p:cNvPr>
          <p:cNvSpPr txBox="1"/>
          <p:nvPr/>
        </p:nvSpPr>
        <p:spPr>
          <a:xfrm>
            <a:off x="8506279" y="842136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EDB1-DD35-6D46-A9AA-EA8F9026A4D9}"/>
              </a:ext>
            </a:extLst>
          </p:cNvPr>
          <p:cNvSpPr txBox="1"/>
          <p:nvPr/>
        </p:nvSpPr>
        <p:spPr>
          <a:xfrm>
            <a:off x="9140427" y="265541"/>
            <a:ext cx="307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Turbek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 (2021)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0F21FF4C-2E6E-4A43-B7C7-843A7CFFD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26" y="1256663"/>
            <a:ext cx="532060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1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CAB1A1B-9096-C648-AB9F-4A014BCF85B3}"/>
              </a:ext>
            </a:extLst>
          </p:cNvPr>
          <p:cNvSpPr txBox="1">
            <a:spLocks/>
          </p:cNvSpPr>
          <p:nvPr/>
        </p:nvSpPr>
        <p:spPr>
          <a:xfrm>
            <a:off x="0" y="-172867"/>
            <a:ext cx="1203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Know your medium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7F229-823A-7D48-9D95-4792B980CCFA}"/>
              </a:ext>
            </a:extLst>
          </p:cNvPr>
          <p:cNvSpPr/>
          <p:nvPr/>
        </p:nvSpPr>
        <p:spPr>
          <a:xfrm>
            <a:off x="1224602" y="1542534"/>
            <a:ext cx="9742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 figures are different from paper figures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831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CAB1A1B-9096-C648-AB9F-4A014BCF85B3}"/>
              </a:ext>
            </a:extLst>
          </p:cNvPr>
          <p:cNvSpPr txBox="1">
            <a:spLocks/>
          </p:cNvSpPr>
          <p:nvPr/>
        </p:nvSpPr>
        <p:spPr>
          <a:xfrm>
            <a:off x="0" y="-252037"/>
            <a:ext cx="1203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Talk figures are different from paper figures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7F67C777-2495-9F43-ACBF-FB6D152A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99" y="780077"/>
            <a:ext cx="5396802" cy="55649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986F0E-AF70-5E4C-BCAE-7B1F01AA2BBB}"/>
              </a:ext>
            </a:extLst>
          </p:cNvPr>
          <p:cNvSpPr txBox="1"/>
          <p:nvPr/>
        </p:nvSpPr>
        <p:spPr>
          <a:xfrm>
            <a:off x="324199" y="1718748"/>
            <a:ext cx="4318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Complicated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Multi-panel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Can be aided by caption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Reader has prolonged time to process info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D5BCC0-BBFF-2342-9519-6319282E5C4D}"/>
              </a:ext>
            </a:extLst>
          </p:cNvPr>
          <p:cNvSpPr txBox="1"/>
          <p:nvPr/>
        </p:nvSpPr>
        <p:spPr>
          <a:xfrm>
            <a:off x="9117697" y="6345051"/>
            <a:ext cx="307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Turbek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 (2021)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66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2D5BCC0-BBFF-2342-9519-6319282E5C4D}"/>
              </a:ext>
            </a:extLst>
          </p:cNvPr>
          <p:cNvSpPr txBox="1"/>
          <p:nvPr/>
        </p:nvSpPr>
        <p:spPr>
          <a:xfrm>
            <a:off x="9117697" y="6488668"/>
            <a:ext cx="307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Turbek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 (2021)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Science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73F0F8-18DE-EA43-B4BE-E6F4E8219DC3}"/>
              </a:ext>
            </a:extLst>
          </p:cNvPr>
          <p:cNvGrpSpPr/>
          <p:nvPr/>
        </p:nvGrpSpPr>
        <p:grpSpPr>
          <a:xfrm>
            <a:off x="5154714" y="1088906"/>
            <a:ext cx="6294336" cy="1625144"/>
            <a:chOff x="5650014" y="1664731"/>
            <a:chExt cx="6294336" cy="1625144"/>
          </a:xfrm>
        </p:grpSpPr>
        <p:pic>
          <p:nvPicPr>
            <p:cNvPr id="22" name="Picture 21" descr="A picture containing text, bird, tyrannid&#10;&#10;Description automatically generated">
              <a:extLst>
                <a:ext uri="{FF2B5EF4-FFF2-40B4-BE49-F238E27FC236}">
                  <a16:creationId xmlns:a16="http://schemas.microsoft.com/office/drawing/2014/main" id="{B70B32C7-11F8-9747-B182-90B93226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8150" y="1664731"/>
              <a:ext cx="5156200" cy="152623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8F114B-F092-C844-BFDF-3382C6FCF4CF}"/>
                </a:ext>
              </a:extLst>
            </p:cNvPr>
            <p:cNvSpPr txBox="1"/>
            <p:nvPr/>
          </p:nvSpPr>
          <p:spPr>
            <a:xfrm>
              <a:off x="5650014" y="2212404"/>
              <a:ext cx="10951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Slide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CD2D00-3387-E54B-9E73-54CD1E425C68}"/>
                </a:ext>
              </a:extLst>
            </p:cNvPr>
            <p:cNvSpPr txBox="1"/>
            <p:nvPr/>
          </p:nvSpPr>
          <p:spPr>
            <a:xfrm>
              <a:off x="6788150" y="2858988"/>
              <a:ext cx="51562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Descriptive text blah blah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209BB26-0F34-8045-96BD-D3A77F920EAC}"/>
              </a:ext>
            </a:extLst>
          </p:cNvPr>
          <p:cNvSpPr txBox="1"/>
          <p:nvPr/>
        </p:nvSpPr>
        <p:spPr>
          <a:xfrm>
            <a:off x="324198" y="1718748"/>
            <a:ext cx="45907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Talk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Reader has seconds to understand 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Can be aided by animation (arrows, boxes, text)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 space/color 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Multiple slides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Only highlighting parts of interest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A1DA67E-7CAB-524F-A28D-7DC9BC48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87" y="2872362"/>
            <a:ext cx="2385800" cy="2055237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EA0ACEC-DDC0-834F-8428-A281AE96C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300" y="2879521"/>
            <a:ext cx="1338948" cy="20552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354BDE-6A11-B841-8860-61E058ED0243}"/>
              </a:ext>
            </a:extLst>
          </p:cNvPr>
          <p:cNvSpPr txBox="1"/>
          <p:nvPr/>
        </p:nvSpPr>
        <p:spPr>
          <a:xfrm>
            <a:off x="5160170" y="3756650"/>
            <a:ext cx="1095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 2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C71D17C-E93C-F34D-ADCE-A41FB928A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626" y="5272367"/>
            <a:ext cx="5833347" cy="12495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0CBEA3-F85F-6245-AEB9-A74D2D78FB76}"/>
              </a:ext>
            </a:extLst>
          </p:cNvPr>
          <p:cNvSpPr txBox="1"/>
          <p:nvPr/>
        </p:nvSpPr>
        <p:spPr>
          <a:xfrm>
            <a:off x="5154714" y="5681721"/>
            <a:ext cx="1095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 3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E47CB7D-B54E-3147-97ED-4B9AD9E6B052}"/>
              </a:ext>
            </a:extLst>
          </p:cNvPr>
          <p:cNvSpPr txBox="1">
            <a:spLocks/>
          </p:cNvSpPr>
          <p:nvPr/>
        </p:nvSpPr>
        <p:spPr>
          <a:xfrm>
            <a:off x="0" y="-252037"/>
            <a:ext cx="1203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Talk figures are different from paper figures</a:t>
            </a:r>
          </a:p>
        </p:txBody>
      </p:sp>
    </p:spTree>
    <p:extLst>
      <p:ext uri="{BB962C8B-B14F-4D97-AF65-F5344CB8AC3E}">
        <p14:creationId xmlns:p14="http://schemas.microsoft.com/office/powerpoint/2010/main" val="273155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 a reader understand what’s happening without reading the paper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5865A-ACCB-C24F-9A7D-0FC1639E8DE3}"/>
              </a:ext>
            </a:extLst>
          </p:cNvPr>
          <p:cNvSpPr txBox="1"/>
          <p:nvPr/>
        </p:nvSpPr>
        <p:spPr>
          <a:xfrm>
            <a:off x="8907037" y="6364248"/>
            <a:ext cx="307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Turbek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 (2021)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FCA8450-C14E-624A-B2A6-92E8411C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28" y="1325563"/>
            <a:ext cx="532060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9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2492</TotalTime>
  <Words>726</Words>
  <Application>Microsoft Macintosh PowerPoint</Application>
  <PresentationFormat>Widescreen</PresentationFormat>
  <Paragraphs>115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 A guide to okay figures from an idiot</vt:lpstr>
      <vt:lpstr>https://github.com/trevorfaske/DataVisualization  </vt:lpstr>
      <vt:lpstr>Resources</vt:lpstr>
      <vt:lpstr>General figure tips</vt:lpstr>
      <vt:lpstr>Know your audience</vt:lpstr>
      <vt:lpstr>PowerPoint Presentation</vt:lpstr>
      <vt:lpstr>PowerPoint Presentation</vt:lpstr>
      <vt:lpstr>PowerPoint Presentation</vt:lpstr>
      <vt:lpstr>Can a reader understand what’s happening without reading the paper</vt:lpstr>
      <vt:lpstr>Identify your message</vt:lpstr>
      <vt:lpstr>Comparison between states</vt:lpstr>
      <vt:lpstr>Don’t be misleading </vt:lpstr>
      <vt:lpstr>Why is this misleading?</vt:lpstr>
      <vt:lpstr>PowerPoint Presentation</vt:lpstr>
      <vt:lpstr>Common ways to be misleading</vt:lpstr>
      <vt:lpstr>Misleading continued: Show the data!</vt:lpstr>
      <vt:lpstr>Misleading continued: Show the data!</vt:lpstr>
      <vt:lpstr>Misleading continued: Show the data!</vt:lpstr>
      <vt:lpstr>This is the exact same data…..</vt:lpstr>
      <vt:lpstr>Don’t feel bad about past / current figures!</vt:lpstr>
      <vt:lpstr>More specific tips</vt:lpstr>
      <vt:lpstr>Colors</vt:lpstr>
      <vt:lpstr>Color palettes</vt:lpstr>
      <vt:lpstr>Make text/labels/points annoyingly big</vt:lpstr>
      <vt:lpstr>Typography/font: serif not ADA approved</vt:lpstr>
      <vt:lpstr>Consolidate axes</vt:lpstr>
      <vt:lpstr>Lastly, from the wisdom of Josh Jahner… Add a photo of your study organism!!!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guide to okay figures from an idiot</dc:title>
  <dc:creator>Trevor Faske</dc:creator>
  <cp:lastModifiedBy>Trevor Faske</cp:lastModifiedBy>
  <cp:revision>45</cp:revision>
  <dcterms:created xsi:type="dcterms:W3CDTF">2021-04-06T00:50:11Z</dcterms:created>
  <dcterms:modified xsi:type="dcterms:W3CDTF">2021-04-07T18:23:05Z</dcterms:modified>
</cp:coreProperties>
</file>