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9" r:id="rId8"/>
    <p:sldId id="270" r:id="rId9"/>
    <p:sldId id="271" r:id="rId10"/>
    <p:sldId id="264" r:id="rId11"/>
    <p:sldId id="273" r:id="rId12"/>
    <p:sldId id="272" r:id="rId13"/>
    <p:sldId id="274" r:id="rId14"/>
    <p:sldId id="268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EFB-0A22-45B1-A726-573F4761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6549F-328C-4AD6-9EA3-B7F806C2A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66A0-310B-4597-BFFC-01073CD9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A87-4963-4FF0-95F1-8B5791B1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E68E-13E0-49B8-84FE-1111DF75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51C5-1B59-44A4-8E7B-8B14576F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06229-ABF7-42BD-B61F-0E11DDB74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B972-0DEA-4B1E-BC0E-E67A80CF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CE95-3B59-470B-9A2D-926C66FA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51B8-D58E-4B33-B207-9A16DFA4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85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68A9B-5467-4E5E-85DF-54C85ECF2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CF2FB-4294-413C-9611-325166538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2F22-809B-4552-92A4-06DE9ED7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9467-3847-4848-B3F1-56CB8D63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E6CC-7146-4AA9-BB0F-8CCA3E0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57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68D3-7EC8-4948-B92C-361A5880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2C7E-96FB-4BCB-AF54-97C9EC56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275A-9641-4282-ADC3-6184FD9E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1EC0-CB0E-446C-9E32-543BD4D7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C11A-3BFA-4CD9-A152-26ADB9C4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2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A38-CF7A-4078-9426-610C64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0C453-2F04-465C-83B1-40EA85AE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1487-3B2F-4F06-98E9-B5357086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169C-3C73-460D-A62C-E9FD3F5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9A62-69F7-443D-939C-C6DF1078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0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0946-A42D-4B2E-AFA7-A65EAC18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BAE6-A47F-49BA-AD2E-6F14B9D78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D541B-F931-4ED5-88CB-4E4F740D1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70605-AEEF-4A4A-B922-8D037CC3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14DA-177E-431E-BC8F-387EA79F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8112-BA42-43C9-9553-30A355F9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8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B439-491A-4CE6-B1DA-B6AA42A6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229EB-CC2C-4802-AA73-4712E440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E926-4F97-43F3-9C66-89EB116D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C3F4-4A78-4CCE-A179-6127E8F3F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2FB5C-BA3C-456E-AC60-68CA66B91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B94F7-7715-4A63-8453-013308AC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1D7DB-3996-41AE-8013-B9EBA67E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01420-9134-4C12-9590-550518B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95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798-4AEE-4D31-9D8D-B773AB68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CDE3B-7C7E-4E14-9E9A-A35092DA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970A-0C32-42A6-B41F-735F2A0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634B-DE8D-46C7-83C9-2720914F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2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50860-4DFA-45BB-9B52-6C959F2D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A05F5-D672-4C7C-8E3F-5F680844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587F6-43E5-4DD4-9E82-ECC5B586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1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7662-D42F-4200-A318-75B6310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74A5-73C9-436B-9B55-A2EC8D0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D42A-A788-4ABF-9A77-EE0D011F5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AD481-9EF4-4BD1-A5B6-0DD88F22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13BB1-C33E-4FA5-8DF2-99A8D715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0B9E5-C362-491F-81A1-CE598800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7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37AE-4322-454A-9F68-80DF98B4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2786F-AC5F-434B-9C19-D04F52EF6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DE7F4-05F1-475B-A849-0D65C6A5E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0997-1860-4A76-B75B-13A13785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0D35-D05A-4B42-A2FC-618B7834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6738-61C7-4C25-A29B-B59E7509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83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36754-03E9-4CF8-AAF1-A3E79C8C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25D5-C085-4E0D-9929-0E1C3214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3A1C9-CC68-4EB7-AE64-DE78B71E4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F6A4-FC43-4766-AE14-D363648A6DE8}" type="datetimeFigureOut">
              <a:rPr lang="en-CA" smtClean="0"/>
              <a:t>2022-02-19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2B21-862C-47B0-A9A7-D1F5C9C5D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2144-E7B1-45F6-8831-8FBAFECDF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2829-B153-43B0-8A5F-F2420CDD3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34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DBFA7-AD32-48F4-BDFA-FD487E819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/>
              <a:t>Penalized Casebase in Survival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1100-1414-46F8-95BA-69BC4CEAF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/>
              <a:t>Trevor Kwan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0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C6F2F-9820-4A8A-9A2A-0F973287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CA" sz="3400"/>
              <a:t>Casebase 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4B3B-43C3-46C8-BE5A-5E235C7F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CA" sz="1800" dirty="0"/>
              <a:t>Estimates fully parametric hazard models through logistic regression.</a:t>
            </a:r>
          </a:p>
          <a:p>
            <a:r>
              <a:rPr lang="en-CA" sz="1800" dirty="0"/>
              <a:t>Comparing person-moments when the event of interest occurred with person-moments when patients were at risk.</a:t>
            </a:r>
          </a:p>
          <a:p>
            <a:r>
              <a:rPr lang="en-CA" sz="1800" dirty="0"/>
              <a:t>Logistic regression also allows us to perform variable selection within the </a:t>
            </a:r>
            <a:r>
              <a:rPr lang="en-CA" sz="1800" dirty="0" err="1"/>
              <a:t>casebase</a:t>
            </a:r>
            <a:r>
              <a:rPr lang="en-CA" sz="1800" dirty="0"/>
              <a:t> framework (lasso, elastic net, etc.)</a:t>
            </a:r>
          </a:p>
          <a:p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Bhatnagar et al. (2020), </a:t>
            </a:r>
            <a:r>
              <a:rPr lang="en-CA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casebase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: An Alternative Framework For Survival Analysis and Comparison of Event Rates.</a:t>
            </a:r>
          </a:p>
          <a:p>
            <a:endParaRPr lang="en-C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B3CE0-465F-4A62-AD3D-1D69145D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84" y="517600"/>
            <a:ext cx="4354286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E7273-AA57-4644-AC78-F17D78BF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50" y="3429000"/>
            <a:ext cx="45155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EFC1-0690-4672-AA2D-688229CC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Comparison of R Packages for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5843-F219-4154-AD79-B6380FAC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Bhatnagar et al. (2020), </a:t>
            </a:r>
            <a:r>
              <a:rPr lang="en-CA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casebase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: An Alternative Framework For Survival Analysis and Comparison of Event Rates.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CC843-B0A3-4FB8-B7D4-DE69B299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388"/>
            <a:ext cx="9278157" cy="39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3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A2494-A43E-4AD8-882F-6C0C0BB1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/>
              <a:t>Variable Selection in Survival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A656-2601-469B-9876-F38FC2B9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2200" dirty="0" err="1"/>
              <a:t>Gui</a:t>
            </a:r>
            <a:r>
              <a:rPr lang="en-CA" sz="2200" dirty="0"/>
              <a:t> and Li (2005), Penalized Cox regression analysis in the high-dimensional and low-sample size settings, with applications to microarray gene expression data.</a:t>
            </a:r>
          </a:p>
          <a:p>
            <a:r>
              <a:rPr lang="en-CA" sz="2200" dirty="0" err="1"/>
              <a:t>Androulakis</a:t>
            </a:r>
            <a:r>
              <a:rPr lang="en-CA" sz="2200" dirty="0"/>
              <a:t>, </a:t>
            </a:r>
            <a:r>
              <a:rPr lang="en-CA" sz="2200" dirty="0" err="1"/>
              <a:t>Koukouvinos</a:t>
            </a:r>
            <a:r>
              <a:rPr lang="en-CA" sz="2200" dirty="0"/>
              <a:t>, </a:t>
            </a:r>
            <a:r>
              <a:rPr lang="en-CA" sz="2200" dirty="0" err="1"/>
              <a:t>Mylona</a:t>
            </a:r>
            <a:r>
              <a:rPr lang="en-CA" sz="2200" dirty="0"/>
              <a:t>, and </a:t>
            </a:r>
            <a:r>
              <a:rPr lang="en-CA" sz="2200" dirty="0" err="1"/>
              <a:t>Vonta</a:t>
            </a:r>
            <a:r>
              <a:rPr lang="en-CA" sz="2200" dirty="0"/>
              <a:t> (2008), A real survival analysis application via variable selection methods for Cox’s proportional hazards model. </a:t>
            </a:r>
          </a:p>
          <a:p>
            <a:r>
              <a:rPr lang="en-CA" sz="2200" dirty="0" err="1"/>
              <a:t>Goeman</a:t>
            </a:r>
            <a:r>
              <a:rPr lang="en-CA" sz="2200" dirty="0"/>
              <a:t> (2010), L₁ Penalized Estimation in the Cox Proportional Hazards Model.</a:t>
            </a:r>
          </a:p>
          <a:p>
            <a:r>
              <a:rPr lang="en-CA" sz="2200" dirty="0"/>
              <a:t>Wu (2012), Elastic Net for Cox’s Proportional Hazards Model with a Solution Path Algorithm.</a:t>
            </a:r>
          </a:p>
          <a:p>
            <a:r>
              <a:rPr lang="en-CA" sz="2200" dirty="0"/>
              <a:t>Chai, Liang, and Liu (2014), The L₁ and L₂ regularization approach for survival analysis in the accelerated failure time model.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8896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29C2-3968-4650-85B7-B005C337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Casebase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8ADA-EDDD-4940-83E8-8FB57965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Casebase</a:t>
            </a:r>
            <a:r>
              <a:rPr lang="en-CA" dirty="0"/>
              <a:t> </a:t>
            </a:r>
            <a:r>
              <a:rPr lang="en-CA"/>
              <a:t>improves on these </a:t>
            </a:r>
            <a:r>
              <a:rPr lang="en-CA" dirty="0"/>
              <a:t>limitations by being able to:</a:t>
            </a:r>
          </a:p>
          <a:p>
            <a:pPr lvl="1"/>
            <a:r>
              <a:rPr lang="en-CA" dirty="0"/>
              <a:t>Provide smooth cumulative incidence estimations</a:t>
            </a:r>
          </a:p>
          <a:p>
            <a:pPr lvl="1"/>
            <a:r>
              <a:rPr lang="en-CA" dirty="0"/>
              <a:t>Perform variable selection</a:t>
            </a:r>
          </a:p>
          <a:p>
            <a:r>
              <a:rPr lang="en-CA" dirty="0"/>
              <a:t>But, there has been no simulation study to compare penalized estimators.</a:t>
            </a: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Bhatnagar et al. (2020), </a:t>
            </a:r>
            <a:r>
              <a:rPr lang="en-CA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casebase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: An Alternative Framework For Survival Analysis and Comparison of Event Rates. </a:t>
            </a:r>
          </a:p>
          <a:p>
            <a:endParaRPr lang="en-CA" dirty="0"/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385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46A3-DFBC-436C-8F82-6906849C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Casebase</a:t>
            </a:r>
            <a:r>
              <a:rPr lang="en-CA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7885-1A5E-43AC-B374-2100EBA1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200" dirty="0"/>
              <a:t>Goal: show that </a:t>
            </a:r>
            <a:r>
              <a:rPr lang="en-CA" sz="2200" dirty="0" err="1"/>
              <a:t>casebase</a:t>
            </a:r>
            <a:r>
              <a:rPr lang="en-CA" sz="2200" dirty="0"/>
              <a:t> can also be used for variable selection</a:t>
            </a:r>
          </a:p>
          <a:p>
            <a:r>
              <a:rPr lang="en-CA" sz="2200" dirty="0"/>
              <a:t>SUPPORT dataset tracks death in 5 American hospitals within individuals who are considered seriously ill.</a:t>
            </a: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500" dirty="0">
                <a:latin typeface="Calibri" panose="020F0502020204030204" pitchFamily="34" charset="0"/>
                <a:cs typeface="Times New Roman" panose="02020603050405020304" pitchFamily="18" charset="0"/>
              </a:rPr>
              <a:t>Bhatnagar et al. (2020), </a:t>
            </a:r>
            <a:r>
              <a:rPr lang="en-CA" sz="15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casebase</a:t>
            </a:r>
            <a:r>
              <a:rPr lang="en-CA" sz="1500" dirty="0">
                <a:latin typeface="Calibri" panose="020F0502020204030204" pitchFamily="34" charset="0"/>
                <a:cs typeface="Times New Roman" panose="02020603050405020304" pitchFamily="18" charset="0"/>
              </a:rPr>
              <a:t>: An Alternative Framework For Survival Analysis and Comparison of Event Rates. </a:t>
            </a:r>
          </a:p>
          <a:p>
            <a:endParaRPr lang="en-CA" sz="2200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C8F10-BC4D-4ECE-8E87-7DFBDAD9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19" y="1458827"/>
            <a:ext cx="2694382" cy="73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250CF-9582-4F20-8110-921FF41A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09" y="3037471"/>
            <a:ext cx="8507994" cy="24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9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C262-C8B5-448F-88D3-E5F0A6AF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Casebase</a:t>
            </a:r>
            <a:r>
              <a:rPr lang="en-CA" dirty="0"/>
              <a:t> Case Study: Comparing Estimators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A1A547-1655-40CF-AAEB-E7EE069D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353469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Bhatnagar et al. (2020), </a:t>
            </a:r>
            <a:r>
              <a:rPr lang="en-CA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casebase</a:t>
            </a:r>
            <a:r>
              <a:rPr lang="en-CA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: An Alternative Framework For Survival Analysis and Comparison of Event Rates.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49D34-3430-422C-A6A4-827EAA81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40" y="1627980"/>
            <a:ext cx="6280451" cy="449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1529A-D07C-48A9-BBD3-031FD304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4" y="1763446"/>
            <a:ext cx="5419111" cy="402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4C20E-3899-4DE0-A77F-F5BEB83D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648" y="3551311"/>
            <a:ext cx="1525374" cy="5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F86A-8B96-4108-B295-D17C7B1E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/>
              <a:t>My Project Goals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E268-CE3A-4F2E-A0D1-58296779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CA" sz="1700" dirty="0"/>
              <a:t>Integrating survival analysis, logistic regression, and penalization</a:t>
            </a:r>
          </a:p>
          <a:p>
            <a:r>
              <a:rPr lang="en-CA" sz="1700" dirty="0"/>
              <a:t>Simulation Study</a:t>
            </a:r>
          </a:p>
          <a:p>
            <a:pPr lvl="1"/>
            <a:r>
              <a:rPr lang="en-CA" sz="1700" dirty="0"/>
              <a:t>Incorporate other penalization methods (e.g. LARS-Cox, SCAD):</a:t>
            </a:r>
          </a:p>
          <a:p>
            <a:pPr lvl="2"/>
            <a:r>
              <a:rPr lang="en-CA" sz="1700" dirty="0"/>
              <a:t>Wu (2012), Elastic Net for Cox’s Proportional Hazards Model with a Solution Path Algorithm.</a:t>
            </a:r>
          </a:p>
          <a:p>
            <a:pPr lvl="2"/>
            <a:r>
              <a:rPr lang="en-CA" sz="1700" dirty="0"/>
              <a:t>Lian, Li, and Tang (2013), </a:t>
            </a:r>
            <a:r>
              <a:rPr lang="en-US" sz="1700" dirty="0"/>
              <a:t>SCAD-penalized regression in additive partially linear proportional hazards models with an ultra-high-dimensional linear part.</a:t>
            </a:r>
          </a:p>
          <a:p>
            <a:pPr lvl="2"/>
            <a:r>
              <a:rPr lang="en-CA" sz="1700" dirty="0" err="1"/>
              <a:t>Gui</a:t>
            </a:r>
            <a:r>
              <a:rPr lang="en-CA" sz="1700" dirty="0"/>
              <a:t> and Li (2005), Penalized Cox regression analysis in the high-dimensional and low-sample size settings, with applications to microarray gene expression data.</a:t>
            </a:r>
          </a:p>
          <a:p>
            <a:pPr lvl="1"/>
            <a:r>
              <a:rPr lang="en-CA" sz="1700" dirty="0"/>
              <a:t>Explore simulation settings in:</a:t>
            </a:r>
          </a:p>
          <a:p>
            <a:pPr lvl="2"/>
            <a:r>
              <a:rPr lang="en-CA" sz="1700" dirty="0"/>
              <a:t>Bair and </a:t>
            </a:r>
            <a:r>
              <a:rPr lang="en-CA" sz="1700" dirty="0" err="1"/>
              <a:t>Tibshirani</a:t>
            </a:r>
            <a:r>
              <a:rPr lang="en-CA" sz="1700" dirty="0"/>
              <a:t> (2004), Semi-Supervised Methods to Predict Patient Survival from Gene Expression Data.</a:t>
            </a:r>
          </a:p>
          <a:p>
            <a:pPr lvl="2"/>
            <a:r>
              <a:rPr lang="en-CA" sz="1700" dirty="0"/>
              <a:t>Zou and Hastie (2005), Regularization and Variable Selection via the Elastic Net.</a:t>
            </a:r>
          </a:p>
        </p:txBody>
      </p:sp>
    </p:spTree>
    <p:extLst>
      <p:ext uri="{BB962C8B-B14F-4D97-AF65-F5344CB8AC3E}">
        <p14:creationId xmlns:p14="http://schemas.microsoft.com/office/powerpoint/2010/main" val="4346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EF0F2-9127-4FE2-93CE-DE9DD88E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Survival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AB3E-8DE2-47B9-BB5B-4158F84B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Kleinbaum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Klein (2005), Survival Analysis: A Self Learning Text, Third Edition.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57CCB-6AF3-4FA7-803F-C0F7A7D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151718"/>
            <a:ext cx="6408836" cy="24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AC35E-24DF-46A8-BE2A-B19F1AE4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CA" sz="3400"/>
              <a:t>Censorship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98A4-3683-437B-B4A0-799DA955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CA" sz="1400" dirty="0" err="1"/>
              <a:t>Kleinbaum</a:t>
            </a:r>
            <a:r>
              <a:rPr lang="en-CA" sz="1400" dirty="0"/>
              <a:t> and Klein (2005), Survival Analysis: A Self Learning Text, Third Edition.</a:t>
            </a:r>
          </a:p>
          <a:p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F1A52-A025-4D5E-83A3-0816C8AC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67933"/>
            <a:ext cx="6440424" cy="42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69B5-F9A0-4F5E-BC30-C9F1835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Example Data Tables 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06FCFD-509D-4B44-9539-3E34AD69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1400" dirty="0" err="1"/>
              <a:t>Kleinbaum</a:t>
            </a:r>
            <a:r>
              <a:rPr lang="en-CA" sz="1400" dirty="0"/>
              <a:t> and Klein (2005), Survival Analysis: A Self Learning Text, Third Edition.</a:t>
            </a:r>
          </a:p>
          <a:p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Bhatnagar et al. (2020), </a:t>
            </a:r>
            <a:r>
              <a:rPr lang="en-CA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casebase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: An Alternative Framework For Survival Analysis and Comparison of Event Rates. </a:t>
            </a:r>
          </a:p>
          <a:p>
            <a:endParaRPr lang="en-CA" sz="1800" dirty="0"/>
          </a:p>
          <a:p>
            <a:endParaRPr lang="en-CA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3F761-59C7-4A24-BCED-8ADDEA52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4" y="2223362"/>
            <a:ext cx="3474376" cy="4041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96F74-1621-47B4-9E23-E98CB0EE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2766537"/>
            <a:ext cx="7912099" cy="22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3360-DB43-4E7F-A319-6EC8DAA6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Survival and Hazard Functions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07080-8727-4C37-A5A1-643666E6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4625"/>
            <a:ext cx="10515600" cy="4351338"/>
          </a:xfrm>
        </p:spPr>
        <p:txBody>
          <a:bodyPr>
            <a:normAutofit/>
          </a:bodyPr>
          <a:lstStyle/>
          <a:p>
            <a:r>
              <a:rPr lang="en-CA" sz="1400" dirty="0" err="1"/>
              <a:t>Kleinbaum</a:t>
            </a:r>
            <a:r>
              <a:rPr lang="en-CA" sz="1400" dirty="0"/>
              <a:t> and Klein (2005), Survival Analysis: A Self Learning Text, Third Edition.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98254-941D-46B4-B8F6-83E7F0A4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78" y="2048627"/>
            <a:ext cx="4045435" cy="3941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A21BD-2EBF-43D8-AE59-8A3080DC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8" y="2640397"/>
            <a:ext cx="4098037" cy="3078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81FD9-BFC9-4972-8A57-F0940367E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0" y="1868488"/>
            <a:ext cx="2909235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9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F3C-0ACA-4160-BF3B-E967D95A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CA" sz="2800"/>
              <a:t>Basic Goals of Survival Analysis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B72D-3C95-4CE0-BB91-B3BB44D8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and interpret survivor/hazard functions from survival data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survivor/hazard functions between groups (e.g. Kaplan Meier)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relationship of explanatory variables to survival time (e.g. Cox Regression)</a:t>
            </a:r>
          </a:p>
          <a:p>
            <a:pPr>
              <a:spcAft>
                <a:spcPts val="800"/>
              </a:spcAft>
            </a:pPr>
            <a:r>
              <a:rPr lang="en-CA" sz="1400" dirty="0" err="1"/>
              <a:t>Kleinbaum</a:t>
            </a:r>
            <a:r>
              <a:rPr lang="en-CA" sz="1400" dirty="0"/>
              <a:t> and Klein (2005), Survival Analysis: A Self Learning Text, Third Edition.</a:t>
            </a:r>
          </a:p>
          <a:p>
            <a:pPr marL="0" lvl="0" indent="0">
              <a:spcAft>
                <a:spcPts val="800"/>
              </a:spcAft>
              <a:buNone/>
            </a:pPr>
            <a:endParaRPr lang="en-CA" sz="17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DD11D-FB14-42C6-AA34-0ECD43CB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33" y="630936"/>
            <a:ext cx="580004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5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9B60-6255-41A1-9FCE-EA16CD3A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Cox Proportional Hazards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95B-236C-4F39-A6B7-5BA5E1C2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Z is a vector of covariates of interest, which may include:</a:t>
            </a:r>
          </a:p>
          <a:p>
            <a:pPr lvl="1"/>
            <a:r>
              <a:rPr lang="en-CA" dirty="0"/>
              <a:t>Continuous factors (e.g. age, blood pressure)</a:t>
            </a:r>
          </a:p>
          <a:p>
            <a:pPr lvl="1"/>
            <a:r>
              <a:rPr lang="en-CA" dirty="0"/>
              <a:t>Discrete factors (e.g. gender, marital status)</a:t>
            </a:r>
          </a:p>
          <a:p>
            <a:pPr lvl="1"/>
            <a:r>
              <a:rPr lang="en-CA" dirty="0"/>
              <a:t>Possible interactions (e.g. age by sex interaction)</a:t>
            </a:r>
          </a:p>
          <a:p>
            <a:r>
              <a:rPr lang="el-GR" sz="2400" dirty="0"/>
              <a:t>λ₀(</a:t>
            </a:r>
            <a:r>
              <a:rPr lang="en-CA" sz="2400" dirty="0"/>
              <a:t>t) is the baseline hazard function (the hazard when all Z covariates are = 0)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1800" dirty="0"/>
          </a:p>
          <a:p>
            <a:r>
              <a:rPr lang="en-CA" sz="1400" dirty="0"/>
              <a:t>https://mathweb.ucsd.edu/~rxu/math284/slect5.pdf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5318E-9DD4-4C9F-B1C1-85419C1E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6" y="1734516"/>
            <a:ext cx="6663774" cy="832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9A0F3-8D57-4AD6-B054-88DCF6B5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84" y="4628751"/>
            <a:ext cx="6484012" cy="9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9B27-518E-4285-B79E-2D5B4F31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Cox Proportional Hazards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EF04-7638-4845-BC4E-E905FE06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41" y="1647624"/>
            <a:ext cx="10515600" cy="4808209"/>
          </a:xfrm>
        </p:spPr>
        <p:txBody>
          <a:bodyPr>
            <a:normAutofit lnSpcReduction="10000"/>
          </a:bodyPr>
          <a:lstStyle/>
          <a:p>
            <a:r>
              <a:rPr lang="en-CA" sz="2200" dirty="0"/>
              <a:t>Why is it called proportional hazards?</a:t>
            </a:r>
          </a:p>
          <a:p>
            <a:pPr lvl="1"/>
            <a:r>
              <a:rPr lang="en-US" sz="2200" dirty="0"/>
              <a:t>Example: Leukemia data, where Z = 1 for treated and Z = 0 for control. Then if we think of λ₁(t) as the hazard rate for the treated group, and λ₀(t) as the hazard rate for control, then we can write: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CA" sz="2200" dirty="0"/>
              <a:t>The ratio of the hazards is a constant e^</a:t>
            </a:r>
            <a:r>
              <a:rPr lang="el-GR" sz="2200" dirty="0"/>
              <a:t>β</a:t>
            </a:r>
            <a:r>
              <a:rPr lang="en-CA" sz="2200" dirty="0"/>
              <a:t> which does not depend on time. The hazards of the two groups remain </a:t>
            </a:r>
            <a:r>
              <a:rPr lang="en-CA" sz="2200" b="1" dirty="0"/>
              <a:t>proportional</a:t>
            </a:r>
            <a:r>
              <a:rPr lang="en-CA" sz="2200" dirty="0"/>
              <a:t> over time. </a:t>
            </a:r>
          </a:p>
          <a:p>
            <a:pPr lvl="1"/>
            <a:endParaRPr lang="en-CA" sz="2200" dirty="0"/>
          </a:p>
          <a:p>
            <a:pPr lvl="1"/>
            <a:r>
              <a:rPr lang="en-CA" sz="2200" dirty="0"/>
              <a:t>This means we can write the log of the hazard ratio for the </a:t>
            </a:r>
            <a:r>
              <a:rPr lang="en-CA" sz="2200" i="1" dirty="0" err="1"/>
              <a:t>i</a:t>
            </a:r>
            <a:r>
              <a:rPr lang="en-CA" sz="2200" dirty="0" err="1"/>
              <a:t>-th</a:t>
            </a:r>
            <a:r>
              <a:rPr lang="en-CA" sz="2200" dirty="0"/>
              <a:t> individual as: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r>
              <a:rPr lang="en-CA" sz="2400" dirty="0"/>
              <a:t>The Cox PH Model is a linear model for the log of the hazard ratio.</a:t>
            </a:r>
          </a:p>
          <a:p>
            <a:r>
              <a:rPr lang="en-CA" sz="1400" dirty="0"/>
              <a:t>https://mathweb.ucsd.edu/~rxu/math284/slect5.pdf</a:t>
            </a:r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EA1B-35A1-400F-89C7-0603F425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92" y="2617713"/>
            <a:ext cx="3771027" cy="820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07A74-18E8-48EE-AF4C-1A316DF42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78" y="4778708"/>
            <a:ext cx="3916597" cy="769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DC751-65B1-4603-BC21-C95A41D1B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23" y="3773529"/>
            <a:ext cx="1273104" cy="7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297F-7346-45FE-94D1-DF552A3E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Cox Proportional Hazards Regression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9726-E5B3-4CB7-96CC-2F8C069E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There are 3 approaches to fitting survival models: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200" dirty="0"/>
              <a:t>Parametric approach: assume a specific functional form for the baseline hazard (e.g. Weibull, gamma)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200" dirty="0"/>
              <a:t>Semi-parametric approach: make mild assumptions about the baseline hazard (e.g. sub-divide time into small intervals and assume baseline hazard is constant within each interval, leading to a piece-wise exponential 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200" dirty="0"/>
              <a:t>Non-parametric approach: focuses on estimating </a:t>
            </a:r>
            <a:r>
              <a:rPr lang="el-GR" sz="2200" dirty="0"/>
              <a:t>β</a:t>
            </a:r>
            <a:r>
              <a:rPr lang="en-CA" sz="2200" dirty="0"/>
              <a:t> regression coefficients, leaving the baseline hazard unspecified</a:t>
            </a:r>
          </a:p>
          <a:p>
            <a:r>
              <a:rPr lang="en-CA" sz="1400" dirty="0"/>
              <a:t>https://data.princeton.edu/wws509/notes/c7s3</a:t>
            </a:r>
          </a:p>
          <a:p>
            <a:pPr marL="457200" lvl="1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4525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</TotalTime>
  <Words>983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Penalized Casebase in Survival Analysis</vt:lpstr>
      <vt:lpstr>What is Survival Analysis?</vt:lpstr>
      <vt:lpstr>Censorship</vt:lpstr>
      <vt:lpstr>Example Data Tables </vt:lpstr>
      <vt:lpstr>Survival and Hazard Functions</vt:lpstr>
      <vt:lpstr>Basic Goals of Survival Analysis</vt:lpstr>
      <vt:lpstr>Cox Proportional Hazards Regression Model</vt:lpstr>
      <vt:lpstr>Cox Proportional Hazards Regression Model</vt:lpstr>
      <vt:lpstr>Cox Proportional Hazards Regression Model</vt:lpstr>
      <vt:lpstr>Casebase Framework</vt:lpstr>
      <vt:lpstr>Comparison of R Packages for Survival Analysis</vt:lpstr>
      <vt:lpstr>Variable Selection in Survival Analysis</vt:lpstr>
      <vt:lpstr>Casebase </vt:lpstr>
      <vt:lpstr>Casebase Case Study</vt:lpstr>
      <vt:lpstr>Casebase Case Study: Comparing Estimators</vt:lpstr>
      <vt:lpstr>My Project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Kwan</dc:creator>
  <cp:lastModifiedBy>Trevor Kwan</cp:lastModifiedBy>
  <cp:revision>55</cp:revision>
  <dcterms:created xsi:type="dcterms:W3CDTF">2022-01-29T03:15:16Z</dcterms:created>
  <dcterms:modified xsi:type="dcterms:W3CDTF">2022-02-19T20:02:04Z</dcterms:modified>
</cp:coreProperties>
</file>