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7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D0001-4F1A-2A45-83C4-2F8025FD7B39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B420A-8104-7347-BB06-3842741F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B420A-8104-7347-BB06-3842741FE6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B420A-8104-7347-BB06-3842741FE6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7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9F93-B167-F64A-B1CE-804C66BCB50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5BD1-97CA-7942-B1DB-60A0889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defense against election control by deleting voter groups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Yue </a:t>
            </a:r>
            <a:r>
              <a:rPr lang="en-US" dirty="0" smtClean="0"/>
              <a:t>Yin, </a:t>
            </a:r>
            <a:r>
              <a:rPr lang="en-US" dirty="0" err="1"/>
              <a:t>Yevgeniy</a:t>
            </a:r>
            <a:r>
              <a:rPr lang="en-US" dirty="0"/>
              <a:t> </a:t>
            </a:r>
            <a:r>
              <a:rPr lang="en-US" dirty="0" err="1" smtClean="0"/>
              <a:t>Vorobeychik</a:t>
            </a:r>
            <a:r>
              <a:rPr lang="en-US" dirty="0" smtClean="0"/>
              <a:t>, </a:t>
            </a:r>
            <a:r>
              <a:rPr lang="en-US" dirty="0"/>
              <a:t>Bo </a:t>
            </a:r>
            <a:r>
              <a:rPr lang="en-US" dirty="0" smtClean="0"/>
              <a:t>An, </a:t>
            </a:r>
            <a:r>
              <a:rPr lang="en-US" dirty="0"/>
              <a:t>Noam </a:t>
            </a:r>
            <a:r>
              <a:rPr lang="en-US" dirty="0" err="1" smtClean="0"/>
              <a:t>Hazon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2800" dirty="0" smtClean="0"/>
              <a:t>Zachary Mekus and Trevor Larsen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0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Georgia, 7 Attackers, 4 Defenders, Initial Sizes of 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05152"/>
              </p:ext>
            </p:extLst>
          </p:nvPr>
        </p:nvGraphicFramePr>
        <p:xfrm>
          <a:off x="1435099" y="3361212"/>
          <a:ext cx="9321801" cy="185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267"/>
                <a:gridCol w="3107267"/>
                <a:gridCol w="3107267"/>
              </a:tblGrid>
              <a:tr h="79166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Core LP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Double Oracle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Double Oracle </a:t>
                      </a:r>
                      <a:r>
                        <a:rPr lang="mr-IN" sz="3200" dirty="0" smtClean="0"/>
                        <a:t>–</a:t>
                      </a:r>
                      <a:r>
                        <a:rPr lang="en-US" sz="3200" dirty="0" smtClean="0"/>
                        <a:t> No Heuristic</a:t>
                      </a:r>
                      <a:endParaRPr lang="en-US" sz="3200" dirty="0"/>
                    </a:p>
                  </a:txBody>
                  <a:tcPr/>
                </a:tc>
              </a:tr>
              <a:tr h="79166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57.80</a:t>
                      </a:r>
                      <a:r>
                        <a:rPr lang="en-US" sz="3200" baseline="0" dirty="0" smtClean="0"/>
                        <a:t> 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4.92</a:t>
                      </a:r>
                      <a:r>
                        <a:rPr lang="en-US" sz="3200" baseline="0" dirty="0" smtClean="0"/>
                        <a:t> 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6.15</a:t>
                      </a:r>
                      <a:r>
                        <a:rPr lang="en-US" sz="3200" baseline="0" dirty="0" smtClean="0"/>
                        <a:t> 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8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Election is won by plurality</a:t>
            </a:r>
          </a:p>
          <a:p>
            <a:r>
              <a:rPr lang="en-US" dirty="0" smtClean="0"/>
              <a:t>Control is at voter group level</a:t>
            </a:r>
          </a:p>
          <a:p>
            <a:r>
              <a:rPr lang="en-US" dirty="0" smtClean="0"/>
              <a:t>Voting tallies of groups are known</a:t>
            </a:r>
          </a:p>
          <a:p>
            <a:r>
              <a:rPr lang="en-US" dirty="0" smtClean="0"/>
              <a:t>Defender can allocate resources to a random strategy to defend groups to ensure original winner wins</a:t>
            </a:r>
          </a:p>
          <a:p>
            <a:r>
              <a:rPr lang="en-US" dirty="0" smtClean="0"/>
              <a:t>Attacker knows the defender strategy and can delete voting groups to try to get any other candidate to 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8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Core-LP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2" y="2628900"/>
            <a:ext cx="751013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82" y="512234"/>
            <a:ext cx="742444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Georgia 2016 Presidential Election Results by Congressional Districts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08" y="1690688"/>
            <a:ext cx="6761692" cy="5071269"/>
          </a:xfrm>
        </p:spPr>
      </p:pic>
    </p:spTree>
    <p:extLst>
      <p:ext uri="{BB962C8B-B14F-4D97-AF65-F5344CB8AC3E}">
        <p14:creationId xmlns:p14="http://schemas.microsoft.com/office/powerpoint/2010/main" val="62564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Attacks, 2 Defenses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08" y="1690688"/>
            <a:ext cx="6761692" cy="5071269"/>
          </a:xfrm>
        </p:spPr>
      </p:pic>
      <p:sp>
        <p:nvSpPr>
          <p:cNvPr id="3" name="TextBox 2"/>
          <p:cNvSpPr txBox="1"/>
          <p:nvPr/>
        </p:nvSpPr>
        <p:spPr>
          <a:xfrm>
            <a:off x="3860800" y="4057045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.53  .47  .40  .20 .20   .20  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0800" y="3762280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  1     1      1           1    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0800" y="3455656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p=.20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2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Attacks, 3 Defenses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08" y="1690688"/>
            <a:ext cx="6761692" cy="5071269"/>
          </a:xfrm>
        </p:spPr>
      </p:pic>
      <p:sp>
        <p:nvSpPr>
          <p:cNvPr id="3" name="TextBox 2"/>
          <p:cNvSpPr txBox="1"/>
          <p:nvPr/>
        </p:nvSpPr>
        <p:spPr>
          <a:xfrm>
            <a:off x="3860800" y="4057045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.71  .71 .42  .42  .42  .32  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0800" y="3762280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         1      1     1    1      1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0800" y="3455656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p=.29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6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Attacks, 4 Defenses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08" y="1690688"/>
            <a:ext cx="6761692" cy="5071269"/>
          </a:xfrm>
        </p:spPr>
      </p:pic>
      <p:sp>
        <p:nvSpPr>
          <p:cNvPr id="3" name="TextBox 2"/>
          <p:cNvSpPr txBox="1"/>
          <p:nvPr/>
        </p:nvSpPr>
        <p:spPr>
          <a:xfrm>
            <a:off x="3860800" y="4057045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.75  .75 .25  .75  .75  .75  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0800" y="3762280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         1      1     1    1      1      1              1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0800" y="3455656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p=.25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4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Oracle Initial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attacks: 3432, </a:t>
            </a:r>
          </a:p>
          <a:p>
            <a:r>
              <a:rPr lang="en-US" dirty="0" smtClean="0"/>
              <a:t>Initial defenses: 1001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06" y="1282699"/>
            <a:ext cx="6935894" cy="52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216</Words>
  <Application>Microsoft Macintosh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Optimal defense against election control by deleting voter groups </vt:lpstr>
      <vt:lpstr>Problem Definition</vt:lpstr>
      <vt:lpstr>Core-LP</vt:lpstr>
      <vt:lpstr>PowerPoint Presentation</vt:lpstr>
      <vt:lpstr>Georgia 2016 Presidential Election Results by Congressional Districts</vt:lpstr>
      <vt:lpstr>4 Attacks, 2 Defenses</vt:lpstr>
      <vt:lpstr>5 Attacks, 3 Defenses</vt:lpstr>
      <vt:lpstr>7 Attacks, 4 Defenses</vt:lpstr>
      <vt:lpstr>Double Oracle Initial Sizes</vt:lpstr>
      <vt:lpstr>Timing Differences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Mekus, Zachary</dc:creator>
  <cp:lastModifiedBy>Mekus, Zachary</cp:lastModifiedBy>
  <cp:revision>11</cp:revision>
  <dcterms:created xsi:type="dcterms:W3CDTF">2019-04-21T23:07:52Z</dcterms:created>
  <dcterms:modified xsi:type="dcterms:W3CDTF">2019-04-22T02:08:06Z</dcterms:modified>
</cp:coreProperties>
</file>