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8" r:id="rId2"/>
    <p:sldId id="287" r:id="rId3"/>
    <p:sldId id="265" r:id="rId4"/>
    <p:sldId id="266" r:id="rId5"/>
    <p:sldId id="299" r:id="rId6"/>
    <p:sldId id="263" r:id="rId7"/>
    <p:sldId id="267" r:id="rId8"/>
    <p:sldId id="288" r:id="rId9"/>
    <p:sldId id="300" r:id="rId10"/>
    <p:sldId id="289" r:id="rId11"/>
    <p:sldId id="268" r:id="rId12"/>
    <p:sldId id="290" r:id="rId13"/>
    <p:sldId id="291" r:id="rId14"/>
    <p:sldId id="292" r:id="rId15"/>
    <p:sldId id="293" r:id="rId16"/>
    <p:sldId id="272" r:id="rId17"/>
    <p:sldId id="295" r:id="rId18"/>
    <p:sldId id="276" r:id="rId19"/>
    <p:sldId id="277" r:id="rId20"/>
    <p:sldId id="301" r:id="rId21"/>
    <p:sldId id="297" r:id="rId22"/>
    <p:sldId id="294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2:39:1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1751 24575,'37'0'0,"32"1"0,0-2 0,-1-3 0,1-3 0,88-21 0,377-134 0,-310 92 0,-158 50 0,1 3 0,1 3 0,136-10 0,-164 22 0,0-2 0,1-2 0,-2-2 0,1-2 0,42-16 0,0 1 0,-41 13 0,66-29 0,-95 36 0,-1-2 0,1 1 0,-1-2 0,0 1 0,0-2 0,-1 1 0,0-1 0,-1-1 0,14-17 0,-18 18 0,0 0 0,0 0 0,-1-1 0,0 0 0,0 0 0,-1 0 0,0 0 0,-1-1 0,0 1 0,0-12 0,0-19 0,-5-52 0,1 44 0,0-12 0,-1 24 0,2 1 0,2-1 0,1 0 0,2 1 0,10-47 0,7 18 0,53-116 0,-57 140-273,-3 0 0,-1-1 0,-2 0 0,7-48 0,-12 47-6553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2:39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3162 24575,'1'-3'0,"-1"-1"0,1 1 0,0-1 0,0 1 0,1-1 0,-1 1 0,1 0 0,-1 0 0,1 0 0,0 0 0,0 0 0,0 0 0,1 0 0,-1 1 0,1-1 0,-1 1 0,1-1 0,0 1 0,0 0 0,0 0 0,0 1 0,0-1 0,1 0 0,-1 1 0,0 0 0,7-2 0,9-2 0,1 0 0,0 0 0,24-1 0,118-5 0,204 12 0,-158 3 0,1081-4 0,-1216-4 0,0-3 0,134-32 0,-131 22 0,0 3 0,112-5 0,26 21 0,-114 1 0,0-4 0,147-19 0,-110 0 0,53-10 0,-161 24 0,0-2 0,0-2 0,-1 0 0,39-21 0,116-82 0,-61 36 0,-85 54 0,-2-1 0,0-2 0,57-56 0,-81 72 0,0 1 0,0 1 0,21-13 0,26-19 0,133-139 0,-120 92 0,-58 72 0,0-1 0,-1 0 0,0 0 0,-1-1 0,-1 0 0,-1-1 0,0-1 0,-2 1 0,10-34 0,-9 16 0,-1 0 0,-2-1 0,-1 0 0,-3-50 0,1 42 0,2 1 0,12-58 0,6-52 0,-22-31 0,2-22 0,2 175 0,2 0 0,0 0 0,2 0 0,2 1 0,26-59 0,-16 48 0,2 1 0,2 1 0,47-60 0,-57 86 0,0-1 0,1 2 0,0 0 0,32-20 0,-32 23 0,1-1 0,-1 0 0,-1-1 0,0-1 0,20-23 0,18-29 0,-29 37 0,-1-1 0,-1-1 0,27-50 0,-16 12 0,-32 67 0,0 1 0,0 0 0,0 0 0,0-1 0,0 1 0,1 0 0,-1 0 0,0-1 0,0 1 0,0 0 0,0 0 0,0-1 0,0 1 0,0 0 0,1 0 0,-1 0 0,0-1 0,0 1 0,0 0 0,1 0 0,-1 0 0,0 0 0,0-1 0,1 1 0,-1 0 0,0 0 0,0 0 0,1 0 0,-1 0 0,0 0 0,0 0 0,1 0 0,-1 0 0,0 0 0,0 0 0,1 0 0,-1 0 0,0 0 0,0 0 0,1 0 0,-1 0 0,0 0 0,0 0 0,1 0 0,-1 0 0,0 0 0,0 0 0,1 1 0,-1-1 0,0 0 0,0 0 0,1 0 0,-1 1 0,6 19 0,-3 30 0,-7 795 0,2-804 0,-2 0 0,-15 63 0,9-55 0,-4 58 0,11-63 0,2-1 0,2 1 0,2-1 0,15 76 0,-7-60 0,-3 1 0,1 88 0,-3-30 0,-5-110 6,1-1 0,-1 1 0,1-1 0,1 1 0,-1-1 0,1 0 0,1 0 0,-1 0 0,1 0 0,0-1 0,1 1 0,-1-1 0,1 0 0,0-1 0,1 1 0,0-1 0,-1 0 0,2 0 0,11 6 0,-2-1-218,1-2 0,0 0 0,0-1-1,1 0 1,0-1 0,37 6 0,-19-7-6614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2:40:1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9-01T17:18:55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20240 12951 7467 0,'5'-15'163'0,"-3"2"-21"0,-7-2-39 15,-1 5 16-15,1 1 27 0,1 0-95 0,2 3-51 16,-1-1 0-16,3 7 0 0,-5-9 0 0,5 9 0 16,-2-5 0-16,2 5 0 0,0 0 0 0,0 0 0 15,-3-9 0-15,3 9 0 0,0 0-55 0,-2-6-110 0,2 6-32 16,0 0-34-16,0 0-29 0,-4-6-18 15,4 6-14-15,0 0 2 0,0 0 12 0,0 0 14 0,0 0 13 16,0 0 15-16,0 0 9 0,0 0 1 0,0 0-13 16,0 0-24-16,0 0-49 0,-4-7-89 0,4 7-220 15,-9-4-673-15,3 0 297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6B96BF-12CC-4684-87AE-4CCB47B5CB9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8F5351-E455-4D6C-A6B4-DB55841C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0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F5351-E455-4D6C-A6B4-DB55841C8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A0B4-9269-4711-92CD-77A17045F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8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8B65-232C-4DE4-9630-28B72C5F828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0DFC-7BE3-4D65-BD1E-AA55B7B5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186" y="526824"/>
            <a:ext cx="10885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Culture is that acquired and shared knowledge that people </a:t>
            </a:r>
            <a:r>
              <a:rPr lang="en-US" sz="2400" b="1" dirty="0" smtClean="0"/>
              <a:t>(acquire by enculturation and) use </a:t>
            </a:r>
            <a:r>
              <a:rPr lang="en-US" sz="2400" b="1" dirty="0"/>
              <a:t>to</a:t>
            </a:r>
          </a:p>
          <a:p>
            <a:r>
              <a:rPr lang="en-US" sz="2400" b="1" dirty="0"/>
              <a:t>     1. Interpret experience</a:t>
            </a:r>
          </a:p>
          <a:p>
            <a:r>
              <a:rPr lang="en-US" sz="2400" b="1" dirty="0"/>
              <a:t>     2. Generate social behavior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2087351"/>
            <a:ext cx="94922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Template   </a:t>
            </a:r>
            <a:r>
              <a:rPr lang="en-US" sz="2400" b="1" dirty="0"/>
              <a:t>analogy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sz="2400" b="1" dirty="0"/>
              <a:t>Genetic </a:t>
            </a:r>
            <a:r>
              <a:rPr lang="en-US" sz="2400" b="1" dirty="0" err="1" smtClean="0"/>
              <a:t>geneaology</a:t>
            </a:r>
            <a:r>
              <a:rPr lang="en-US" sz="2400" b="1" dirty="0" smtClean="0"/>
              <a:t> </a:t>
            </a:r>
            <a:r>
              <a:rPr lang="en-US" sz="2400" b="1" dirty="0"/>
              <a:t>-</a:t>
            </a:r>
            <a:r>
              <a:rPr lang="en-US" sz="2400" dirty="0"/>
              <a:t> Genetic genealogy </a:t>
            </a:r>
            <a:r>
              <a:rPr lang="en-US" sz="2400" dirty="0" smtClean="0"/>
              <a:t>assesses </a:t>
            </a:r>
            <a:r>
              <a:rPr lang="en-US" sz="2400" dirty="0"/>
              <a:t>biological relationships between or among individuals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b="1" dirty="0">
                <a:solidFill>
                  <a:srgbClr val="FF0000"/>
                </a:solidFill>
              </a:rPr>
              <a:t>ETIC</a:t>
            </a:r>
            <a:r>
              <a:rPr lang="en-US" sz="2400" b="1" dirty="0"/>
              <a:t>  </a:t>
            </a:r>
          </a:p>
          <a:p>
            <a:endParaRPr lang="en-US" sz="2400" b="1" dirty="0"/>
          </a:p>
          <a:p>
            <a:r>
              <a:rPr lang="en-US" sz="2400" b="1" dirty="0"/>
              <a:t>Kinship Terminology  </a:t>
            </a:r>
            <a:r>
              <a:rPr lang="en-US" sz="2400" b="1" dirty="0" smtClean="0"/>
              <a:t>- cultural-biological relationships between or among individuals.  </a:t>
            </a:r>
            <a:r>
              <a:rPr lang="en-US" sz="2400" b="1" dirty="0" smtClean="0">
                <a:solidFill>
                  <a:srgbClr val="FF0000"/>
                </a:solidFill>
              </a:rPr>
              <a:t>EMIC</a:t>
            </a:r>
            <a:r>
              <a:rPr lang="en-US" sz="2400" b="1" dirty="0" smtClean="0"/>
              <a:t>                   </a:t>
            </a:r>
            <a:endParaRPr lang="en-US" sz="2400" b="1" dirty="0"/>
          </a:p>
          <a:p>
            <a:r>
              <a:rPr lang="en-US" sz="2400" b="1" dirty="0"/>
              <a:t>	 </a:t>
            </a:r>
            <a:r>
              <a:rPr lang="en-US" sz="2400" b="1" dirty="0" err="1"/>
              <a:t>fabr</a:t>
            </a:r>
            <a:r>
              <a:rPr lang="en-US" sz="2400" b="1" dirty="0"/>
              <a:t>      </a:t>
            </a:r>
            <a:r>
              <a:rPr lang="en-US" sz="2400" b="1" dirty="0" err="1"/>
              <a:t>fasi</a:t>
            </a:r>
            <a:r>
              <a:rPr lang="en-US" sz="2400" b="1" dirty="0"/>
              <a:t>      </a:t>
            </a:r>
            <a:r>
              <a:rPr lang="en-US" sz="2400" b="1" dirty="0">
                <a:highlight>
                  <a:srgbClr val="FFFF00"/>
                </a:highlight>
              </a:rPr>
              <a:t>f = m</a:t>
            </a:r>
            <a:r>
              <a:rPr lang="en-US" sz="2400" b="1" dirty="0"/>
              <a:t>     </a:t>
            </a:r>
            <a:r>
              <a:rPr lang="en-US" sz="2400" b="1" dirty="0" err="1"/>
              <a:t>mbr</a:t>
            </a:r>
            <a:r>
              <a:rPr lang="en-US" sz="2400" b="1" dirty="0"/>
              <a:t>     </a:t>
            </a:r>
            <a:r>
              <a:rPr lang="en-US" sz="2400" b="1" dirty="0" err="1"/>
              <a:t>msi</a:t>
            </a:r>
            <a:endParaRPr lang="en-US" sz="2400" b="1" dirty="0"/>
          </a:p>
          <a:p>
            <a:r>
              <a:rPr lang="en-US" sz="2400" b="1" dirty="0"/>
              <a:t>	 uncle   aunt                   uncle  aunt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9100" y="0"/>
            <a:ext cx="122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8D033-D868-8548-0EFB-10826E310A04}"/>
              </a:ext>
            </a:extLst>
          </p:cNvPr>
          <p:cNvSpPr txBox="1"/>
          <p:nvPr/>
        </p:nvSpPr>
        <p:spPr>
          <a:xfrm>
            <a:off x="1181099" y="5367635"/>
            <a:ext cx="96992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agu</a:t>
            </a:r>
            <a:r>
              <a:rPr lang="en-US" sz="2400" b="1" dirty="0"/>
              <a:t>       ani	              </a:t>
            </a:r>
            <a:r>
              <a:rPr lang="en-US" sz="2400" b="1" dirty="0" err="1"/>
              <a:t>ashang</a:t>
            </a:r>
            <a:r>
              <a:rPr lang="en-US" sz="2400" b="1" dirty="0"/>
              <a:t>      </a:t>
            </a:r>
            <a:r>
              <a:rPr lang="en-US" sz="2400" b="1" dirty="0" err="1"/>
              <a:t>somo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smtClean="0">
                <a:highlight>
                  <a:srgbClr val="00FF00"/>
                </a:highlight>
              </a:rPr>
              <a:t>Arbitrary/Unconscious</a:t>
            </a:r>
            <a:r>
              <a:rPr lang="en-US" sz="2400" b="1" dirty="0">
                <a:highlight>
                  <a:srgbClr val="00FF00"/>
                </a:highlight>
              </a:rPr>
              <a:t>. </a:t>
            </a:r>
            <a:r>
              <a:rPr lang="en-US" sz="2400" b="1" dirty="0" smtClean="0">
                <a:highlight>
                  <a:srgbClr val="00FF00"/>
                </a:highlight>
              </a:rPr>
              <a:t>People </a:t>
            </a:r>
            <a:r>
              <a:rPr lang="en-US" sz="2400" b="1" dirty="0">
                <a:highlight>
                  <a:srgbClr val="00FF00"/>
                </a:highlight>
              </a:rPr>
              <a:t>never think there is another </a:t>
            </a:r>
            <a:r>
              <a:rPr lang="en-US" sz="2400" b="1" dirty="0" smtClean="0">
                <a:highlight>
                  <a:srgbClr val="00FF00"/>
                </a:highlight>
              </a:rPr>
              <a:t>template—they think their own template is tru</a:t>
            </a:r>
            <a:r>
              <a:rPr lang="en-US" sz="2400" b="1" dirty="0" smtClean="0">
                <a:highlight>
                  <a:srgbClr val="00FF00"/>
                </a:highlight>
              </a:rPr>
              <a:t>e reality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15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hamburger pic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2024" y="1186646"/>
            <a:ext cx="7788926" cy="4351338"/>
          </a:xfrm>
        </p:spPr>
        <p:txBody>
          <a:bodyPr/>
          <a:lstStyle/>
          <a:p>
            <a:r>
              <a:rPr lang="en-US" dirty="0"/>
              <a:t>Something to Eat			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Sandwich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Hamburger	hot dog  Ham-n-cheese	cheeseburger	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79725" y="1597446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74564" y="2466790"/>
            <a:ext cx="561786" cy="808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7216" y="2596591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4200" y="2542424"/>
            <a:ext cx="1285225" cy="8066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55354" y="2459445"/>
            <a:ext cx="3394593" cy="813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2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2034" y="4320345"/>
            <a:ext cx="602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looks nice. </a:t>
            </a:r>
            <a:r>
              <a:rPr lang="en-US" dirty="0" smtClean="0"/>
              <a:t>I’ll have </a:t>
            </a:r>
            <a:r>
              <a:rPr lang="en-US" dirty="0" smtClean="0"/>
              <a:t>one of those tomato sandwiches. </a:t>
            </a:r>
            <a:r>
              <a:rPr lang="en-US" dirty="0" err="1" smtClean="0"/>
              <a:t>Ans</a:t>
            </a:r>
            <a:r>
              <a:rPr lang="en-US" dirty="0" smtClean="0"/>
              <a:t>:   </a:t>
            </a:r>
            <a:r>
              <a:rPr lang="en-US" b="1" dirty="0" smtClean="0"/>
              <a:t>that’s not a sandwich, that’s a s</a:t>
            </a:r>
            <a:r>
              <a:rPr lang="en-US" b="1" dirty="0" smtClean="0"/>
              <a:t>oup --- tomato soup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" y="843338"/>
            <a:ext cx="2849687" cy="2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hamburger pic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2024" y="1186646"/>
            <a:ext cx="7788926" cy="4351338"/>
          </a:xfrm>
        </p:spPr>
        <p:txBody>
          <a:bodyPr/>
          <a:lstStyle/>
          <a:p>
            <a:r>
              <a:rPr lang="en-US" dirty="0"/>
              <a:t>Something to Eat			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Sandwich</a:t>
            </a:r>
            <a:r>
              <a:rPr lang="en-US" dirty="0"/>
              <a:t> </a:t>
            </a:r>
            <a:r>
              <a:rPr lang="en-US" b="1" dirty="0" err="1"/>
              <a:t>Sandwich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Hamburger	hot dog  Ham-n-cheese	Cheeseburger	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79725" y="1597446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74564" y="2466790"/>
            <a:ext cx="561786" cy="808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7216" y="2596591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4016" y="2466790"/>
            <a:ext cx="1285225" cy="8066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81845" y="2699215"/>
            <a:ext cx="3394593" cy="813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04180" y="1597446"/>
            <a:ext cx="2486346" cy="869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8940" y="3209494"/>
            <a:ext cx="213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tomato </a:t>
            </a:r>
            <a:r>
              <a:rPr lang="en-US" sz="2800" dirty="0"/>
              <a:t>soup</a:t>
            </a:r>
          </a:p>
        </p:txBody>
      </p:sp>
    </p:spTree>
    <p:extLst>
      <p:ext uri="{BB962C8B-B14F-4D97-AF65-F5344CB8AC3E}">
        <p14:creationId xmlns:p14="http://schemas.microsoft.com/office/powerpoint/2010/main" val="221911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hamburger pic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2024" y="1186646"/>
            <a:ext cx="7788926" cy="4351338"/>
          </a:xfrm>
        </p:spPr>
        <p:txBody>
          <a:bodyPr/>
          <a:lstStyle/>
          <a:p>
            <a:r>
              <a:rPr lang="en-US" dirty="0"/>
              <a:t>Something to Eat			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Sandwich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Hamburger	</a:t>
            </a:r>
            <a:r>
              <a:rPr lang="en-US" dirty="0" smtClean="0"/>
              <a:t>Hot </a:t>
            </a:r>
            <a:r>
              <a:rPr lang="en-US" dirty="0"/>
              <a:t>dog  Ham-n-cheese	Cheeseburger	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79725" y="1597446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74564" y="2466790"/>
            <a:ext cx="561786" cy="808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7216" y="2596591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4016" y="2466790"/>
            <a:ext cx="1285225" cy="8066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55354" y="2459445"/>
            <a:ext cx="3394593" cy="813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7200" y="1499735"/>
            <a:ext cx="3802731" cy="10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8940" y="3209494"/>
            <a:ext cx="213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tomato </a:t>
            </a:r>
            <a:r>
              <a:rPr lang="en-US" sz="2800" dirty="0"/>
              <a:t>soup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73099" y="2222865"/>
            <a:ext cx="108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736376" y="2710149"/>
            <a:ext cx="1277957" cy="705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1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cup of coffee pic"/>
          <p:cNvSpPr>
            <a:spLocks noChangeAspect="1" noChangeArrowheads="1"/>
          </p:cNvSpPr>
          <p:nvPr/>
        </p:nvSpPr>
        <p:spPr bwMode="auto">
          <a:xfrm>
            <a:off x="155575" y="-503238"/>
            <a:ext cx="16954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5" y="1880864"/>
            <a:ext cx="2733256" cy="2733256"/>
          </a:xfrm>
          <a:prstGeom prst="rect">
            <a:avLst/>
          </a:prstGeom>
        </p:spPr>
      </p:pic>
      <p:sp>
        <p:nvSpPr>
          <p:cNvPr id="2" name="AutoShape 2" descr="Image result for tomato soup pics"/>
          <p:cNvSpPr>
            <a:spLocks noChangeAspect="1" noChangeArrowheads="1"/>
          </p:cNvSpPr>
          <p:nvPr/>
        </p:nvSpPr>
        <p:spPr bwMode="auto">
          <a:xfrm>
            <a:off x="155575" y="-547688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7267320" y="4614120"/>
              <a:ext cx="21960" cy="486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9400" y="4604760"/>
                <a:ext cx="45720" cy="73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5541484" y="2919470"/>
            <a:ext cx="5285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 have something to eat. That brown soup looks </a:t>
            </a:r>
            <a:r>
              <a:rPr lang="en-US" dirty="0"/>
              <a:t>nice. </a:t>
            </a:r>
          </a:p>
          <a:p>
            <a:endParaRPr lang="en-US" dirty="0"/>
          </a:p>
          <a:p>
            <a:r>
              <a:rPr lang="en-US" dirty="0" smtClean="0"/>
              <a:t>That’s not soup that’s 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hamburger pic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165" y="1077891"/>
            <a:ext cx="7788926" cy="4351338"/>
          </a:xfrm>
        </p:spPr>
        <p:txBody>
          <a:bodyPr/>
          <a:lstStyle/>
          <a:p>
            <a:r>
              <a:rPr lang="en-US" dirty="0"/>
              <a:t>Something to Eat			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Sandwich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Hamburger	hot dog  Ham-n-cheese	Cheeseburger	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7622" y="1401759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674564" y="2466790"/>
            <a:ext cx="561786" cy="8084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65866" y="2455584"/>
            <a:ext cx="0" cy="698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56805" y="2406403"/>
            <a:ext cx="1285225" cy="8066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0831" y="2397745"/>
            <a:ext cx="3394593" cy="813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64210" y="1401759"/>
            <a:ext cx="5200075" cy="113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41092" y="3153884"/>
            <a:ext cx="213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Chicken soup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7479" y="2222865"/>
            <a:ext cx="108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Soup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901340" y="2539438"/>
            <a:ext cx="1277957" cy="705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36376" y="2710149"/>
            <a:ext cx="357433" cy="650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085040" y="3153884"/>
            <a:ext cx="142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Coffee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222051" y="803475"/>
            <a:ext cx="534701" cy="102215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9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hamburger pic"/>
          <p:cNvSpPr>
            <a:spLocks noChangeAspect="1" noChangeArrowheads="1"/>
          </p:cNvSpPr>
          <p:nvPr/>
        </p:nvSpPr>
        <p:spPr bwMode="auto">
          <a:xfrm>
            <a:off x="307975" y="-6699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2261" y="571695"/>
            <a:ext cx="8706080" cy="16567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Something to Drink</a:t>
            </a:r>
          </a:p>
          <a:p>
            <a:pPr marL="0" indent="0">
              <a:buNone/>
            </a:pPr>
            <a:r>
              <a:rPr lang="en-US" dirty="0"/>
              <a:t>   				</a:t>
            </a:r>
          </a:p>
          <a:p>
            <a:pPr marL="0" indent="0">
              <a:buNone/>
            </a:pPr>
            <a:r>
              <a:rPr lang="en-US" dirty="0"/>
              <a:t>			coffee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043190" y="953533"/>
            <a:ext cx="11017" cy="7821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22051" y="824382"/>
            <a:ext cx="515728" cy="949394"/>
          </a:xfrm>
          <a:prstGeom prst="line">
            <a:avLst/>
          </a:prstGeom>
          <a:ln w="381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54207" y="730719"/>
            <a:ext cx="2236424" cy="6463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/>
          <p:cNvSpPr txBox="1">
            <a:spLocks/>
          </p:cNvSpPr>
          <p:nvPr/>
        </p:nvSpPr>
        <p:spPr>
          <a:xfrm>
            <a:off x="1479415" y="3000365"/>
            <a:ext cx="7703354" cy="90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b="1" dirty="0"/>
              <a:t>Something to Drink</a:t>
            </a:r>
            <a:r>
              <a:rPr lang="en-US" dirty="0"/>
              <a:t>				 </a:t>
            </a:r>
          </a:p>
        </p:txBody>
      </p:sp>
      <p:cxnSp>
        <p:nvCxnSpPr>
          <p:cNvPr id="36" name="Straight Connector 35"/>
          <p:cNvCxnSpPr>
            <a:endCxn id="39" idx="0"/>
          </p:cNvCxnSpPr>
          <p:nvPr/>
        </p:nvCxnSpPr>
        <p:spPr>
          <a:xfrm flipV="1">
            <a:off x="4768085" y="3384082"/>
            <a:ext cx="79336" cy="12373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680639" y="3745648"/>
            <a:ext cx="11017" cy="3911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47011" y="4136748"/>
            <a:ext cx="1126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Coffee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54207" y="3384082"/>
            <a:ext cx="1586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hamburger pic"/>
          <p:cNvSpPr>
            <a:spLocks noChangeAspect="1" noChangeArrowheads="1"/>
          </p:cNvSpPr>
          <p:nvPr/>
        </p:nvSpPr>
        <p:spPr bwMode="auto">
          <a:xfrm>
            <a:off x="341026" y="-6368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98276" y="297879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9443" y="1896958"/>
            <a:ext cx="10515600" cy="4351338"/>
          </a:xfrm>
        </p:spPr>
        <p:txBody>
          <a:bodyPr/>
          <a:lstStyle/>
          <a:p>
            <a:r>
              <a:rPr lang="en-US" b="1" dirty="0"/>
              <a:t>Something to Eat</a:t>
            </a:r>
            <a:r>
              <a:rPr lang="en-US" dirty="0"/>
              <a:t>			</a:t>
            </a:r>
            <a:r>
              <a:rPr lang="en-US" b="1" dirty="0"/>
              <a:t>Something to Drink</a:t>
            </a:r>
          </a:p>
          <a:p>
            <a:endParaRPr lang="en-US" dirty="0"/>
          </a:p>
          <a:p>
            <a:r>
              <a:rPr lang="en-US" dirty="0"/>
              <a:t>Sandwich    Soup				Beverage</a:t>
            </a:r>
          </a:p>
          <a:p>
            <a:pPr lvl="8"/>
            <a:r>
              <a:rPr lang="en-US" dirty="0"/>
              <a:t>                                            </a:t>
            </a:r>
          </a:p>
          <a:p>
            <a:pPr lvl="8"/>
            <a:r>
              <a:rPr lang="en-US" dirty="0"/>
              <a:t>                                     </a:t>
            </a:r>
            <a:r>
              <a:rPr lang="en-US" sz="2800" dirty="0"/>
              <a:t>Coffee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49986" y="2280491"/>
            <a:ext cx="11017" cy="7821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0459" y="2280491"/>
            <a:ext cx="22033" cy="528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299169" y="807897"/>
            <a:ext cx="515728" cy="949394"/>
          </a:xfrm>
          <a:prstGeom prst="line">
            <a:avLst/>
          </a:prstGeom>
          <a:ln w="381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87258" y="763769"/>
            <a:ext cx="2236424" cy="6463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73678" y="3288535"/>
            <a:ext cx="31214" cy="358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57827" y="605485"/>
            <a:ext cx="19583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???? </a:t>
            </a:r>
          </a:p>
          <a:p>
            <a:r>
              <a:rPr lang="en-US" sz="3200" b="1" dirty="0"/>
              <a:t>FOOD</a:t>
            </a:r>
          </a:p>
          <a:p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90743" y="1457460"/>
            <a:ext cx="1465244" cy="48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0849" y="1410158"/>
            <a:ext cx="1670443" cy="54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83154" y="2251873"/>
            <a:ext cx="11017" cy="7821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99169" y="3345515"/>
            <a:ext cx="0" cy="3596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36971" y="3611556"/>
            <a:ext cx="100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Chicken Soup</a:t>
            </a:r>
          </a:p>
        </p:txBody>
      </p:sp>
    </p:spTree>
    <p:extLst>
      <p:ext uri="{BB962C8B-B14F-4D97-AF65-F5344CB8AC3E}">
        <p14:creationId xmlns:p14="http://schemas.microsoft.com/office/powerpoint/2010/main" val="23947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6" y="836713"/>
            <a:ext cx="3728184" cy="24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9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Image result for hamburger pic"/>
          <p:cNvSpPr>
            <a:spLocks noChangeAspect="1" noChangeArrowheads="1"/>
          </p:cNvSpPr>
          <p:nvPr/>
        </p:nvSpPr>
        <p:spPr bwMode="auto">
          <a:xfrm>
            <a:off x="1165225" y="294574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376" y="1841874"/>
            <a:ext cx="10515600" cy="4351338"/>
          </a:xfrm>
        </p:spPr>
        <p:txBody>
          <a:bodyPr/>
          <a:lstStyle/>
          <a:p>
            <a:r>
              <a:rPr lang="en-US" dirty="0"/>
              <a:t>Something to Eat			Something to Drink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Sandwich    				coffee  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16935" y="2247441"/>
            <a:ext cx="11017" cy="7821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75374" y="2247441"/>
            <a:ext cx="22033" cy="528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9725" y="236214"/>
            <a:ext cx="55591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FOOD ???? </a:t>
            </a:r>
          </a:p>
          <a:p>
            <a:endParaRPr lang="en-US" sz="4000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222051" y="824382"/>
            <a:ext cx="515728" cy="949394"/>
          </a:xfrm>
          <a:prstGeom prst="line">
            <a:avLst/>
          </a:prstGeom>
          <a:ln w="381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54207" y="730719"/>
            <a:ext cx="2236424" cy="6463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54207" y="730719"/>
            <a:ext cx="1938969" cy="1094906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222051" y="803475"/>
            <a:ext cx="534701" cy="102215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4000" y="714470"/>
            <a:ext cx="1938969" cy="1094906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57052" y="831294"/>
            <a:ext cx="534701" cy="102215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79725" y="2166894"/>
            <a:ext cx="804231" cy="8083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1205" y="2836205"/>
            <a:ext cx="108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Soup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108415" y="3074655"/>
            <a:ext cx="22034" cy="9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766892" y="2256050"/>
            <a:ext cx="220337" cy="457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6554" y="2813045"/>
            <a:ext cx="301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In Tibet-Noodles</a:t>
            </a:r>
            <a:r>
              <a:rPr lang="en-US" sz="2800" dirty="0"/>
              <a:t> 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E2F70-FC39-439F-8807-4BC8A05E053B}"/>
              </a:ext>
            </a:extLst>
          </p:cNvPr>
          <p:cNvSpPr txBox="1"/>
          <p:nvPr/>
        </p:nvSpPr>
        <p:spPr>
          <a:xfrm>
            <a:off x="2783709" y="3673555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 Noodles ??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B54D11-4715-4FC1-BDB2-75A6CC7CC0FF}"/>
              </a:ext>
            </a:extLst>
          </p:cNvPr>
          <p:cNvCxnSpPr/>
          <p:nvPr/>
        </p:nvCxnSpPr>
        <p:spPr>
          <a:xfrm>
            <a:off x="3032125" y="2319294"/>
            <a:ext cx="804231" cy="8083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A79FD0-92FD-4B19-A9B0-DC476BFAEA4D}"/>
              </a:ext>
            </a:extLst>
          </p:cNvPr>
          <p:cNvCxnSpPr>
            <a:cxnSpLocks/>
          </p:cNvCxnSpPr>
          <p:nvPr/>
        </p:nvCxnSpPr>
        <p:spPr>
          <a:xfrm>
            <a:off x="3836356" y="3289385"/>
            <a:ext cx="0" cy="560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E156A-900E-41EA-BACF-F65DC26222D9}"/>
              </a:ext>
            </a:extLst>
          </p:cNvPr>
          <p:cNvCxnSpPr>
            <a:cxnSpLocks/>
          </p:cNvCxnSpPr>
          <p:nvPr/>
        </p:nvCxnSpPr>
        <p:spPr>
          <a:xfrm>
            <a:off x="2636953" y="2298850"/>
            <a:ext cx="666920" cy="1569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calendar&#10;&#10;Description automatically generated">
            <a:extLst>
              <a:ext uri="{FF2B5EF4-FFF2-40B4-BE49-F238E27FC236}">
                <a16:creationId xmlns:a16="http://schemas.microsoft.com/office/drawing/2014/main" id="{E583496F-1254-41C7-A181-A61E5D94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62" y="1161138"/>
            <a:ext cx="4324350" cy="544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1F8FE-ED33-4CCE-BCF1-F76BF208A2E9}"/>
              </a:ext>
            </a:extLst>
          </p:cNvPr>
          <p:cNvSpPr txBox="1"/>
          <p:nvPr/>
        </p:nvSpPr>
        <p:spPr>
          <a:xfrm>
            <a:off x="182072" y="2010590"/>
            <a:ext cx="6148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</a:t>
            </a:r>
            <a:r>
              <a:rPr lang="en-US" sz="2400" dirty="0" smtClean="0"/>
              <a:t>presented an example </a:t>
            </a:r>
            <a:r>
              <a:rPr lang="en-US" sz="2400" dirty="0"/>
              <a:t>of an aspect of culture </a:t>
            </a:r>
          </a:p>
          <a:p>
            <a:r>
              <a:rPr lang="en-US" sz="2400" dirty="0"/>
              <a:t>that is learned yet unconscious</a:t>
            </a:r>
          </a:p>
          <a:p>
            <a:endParaRPr lang="en-US" sz="2400" dirty="0"/>
          </a:p>
          <a:p>
            <a:r>
              <a:rPr lang="en-US" sz="2400" dirty="0"/>
              <a:t>Story of my Tibetan graduate Student and </a:t>
            </a:r>
            <a:r>
              <a:rPr lang="en-US" sz="2400" dirty="0" smtClean="0">
                <a:solidFill>
                  <a:srgbClr val="FF0000"/>
                </a:solidFill>
              </a:rPr>
              <a:t>dog-</a:t>
            </a:r>
            <a:r>
              <a:rPr lang="en-US" sz="2400" dirty="0" smtClean="0">
                <a:solidFill>
                  <a:srgbClr val="00B050"/>
                </a:solidFill>
              </a:rPr>
              <a:t>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See next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5764C-0DD8-8C12-98E7-FC8F39E3570E}"/>
              </a:ext>
            </a:extLst>
          </p:cNvPr>
          <p:cNvSpPr txBox="1"/>
          <p:nvPr/>
        </p:nvSpPr>
        <p:spPr>
          <a:xfrm>
            <a:off x="1277471" y="91440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THREE</a:t>
            </a:r>
          </a:p>
        </p:txBody>
      </p:sp>
    </p:spTree>
    <p:extLst>
      <p:ext uri="{BB962C8B-B14F-4D97-AF65-F5344CB8AC3E}">
        <p14:creationId xmlns:p14="http://schemas.microsoft.com/office/powerpoint/2010/main" val="23638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42" y="1141288"/>
            <a:ext cx="2122738" cy="212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24" y="1141288"/>
            <a:ext cx="4397339" cy="24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E8363-1AB0-0854-C2BB-9E340716D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46" y="4213540"/>
            <a:ext cx="2438400" cy="2112264"/>
          </a:xfrm>
          <a:prstGeom prst="rect">
            <a:avLst/>
          </a:prstGeom>
        </p:spPr>
      </p:pic>
      <p:pic>
        <p:nvPicPr>
          <p:cNvPr id="6" name="Picture 5" descr="A hamburger with a cutlet in the middle&#10;&#10;Description automatically generated">
            <a:extLst>
              <a:ext uri="{FF2B5EF4-FFF2-40B4-BE49-F238E27FC236}">
                <a16:creationId xmlns:a16="http://schemas.microsoft.com/office/drawing/2014/main" id="{859A9A3F-F255-DE0A-61C6-0FD6A74A4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43" y="1702904"/>
            <a:ext cx="2752908" cy="1840259"/>
          </a:xfrm>
          <a:prstGeom prst="rect">
            <a:avLst/>
          </a:prstGeom>
        </p:spPr>
      </p:pic>
      <p:pic>
        <p:nvPicPr>
          <p:cNvPr id="8" name="Picture 7" descr="A hamburger with lettuce and tomato&#10;&#10;Description automatically generated">
            <a:extLst>
              <a:ext uri="{FF2B5EF4-FFF2-40B4-BE49-F238E27FC236}">
                <a16:creationId xmlns:a16="http://schemas.microsoft.com/office/drawing/2014/main" id="{A93A2AD3-C551-1009-62ED-6E1E67B24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87" y="1588328"/>
            <a:ext cx="2484159" cy="1840672"/>
          </a:xfrm>
          <a:prstGeom prst="rect">
            <a:avLst/>
          </a:prstGeom>
        </p:spPr>
      </p:pic>
      <p:pic>
        <p:nvPicPr>
          <p:cNvPr id="10" name="Picture 9" descr="A cheeseburger on a black surface&#10;&#10;Description automatically generated">
            <a:extLst>
              <a:ext uri="{FF2B5EF4-FFF2-40B4-BE49-F238E27FC236}">
                <a16:creationId xmlns:a16="http://schemas.microsoft.com/office/drawing/2014/main" id="{A7EA63A3-E53C-C3E2-EAE3-5422A7B21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26" y="4213540"/>
            <a:ext cx="2752908" cy="18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FF68-D585-4091-BBBD-9B7529EA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8890-4090-412A-89EC-861A5D0A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49" y="2296035"/>
            <a:ext cx="4870109" cy="3246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7307" y="1226634"/>
            <a:ext cx="372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“You </a:t>
            </a:r>
            <a:r>
              <a:rPr lang="en-US" sz="2400" b="1" dirty="0"/>
              <a:t>have 2 beautiful </a:t>
            </a:r>
            <a:r>
              <a:rPr lang="en-US" sz="2400" b="1" dirty="0" smtClean="0"/>
              <a:t>dogs”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6722" y="5919677"/>
            <a:ext cx="568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going on with the plural in English?</a:t>
            </a:r>
          </a:p>
        </p:txBody>
      </p:sp>
    </p:spTree>
    <p:extLst>
      <p:ext uri="{BB962C8B-B14F-4D97-AF65-F5344CB8AC3E}">
        <p14:creationId xmlns:p14="http://schemas.microsoft.com/office/powerpoint/2010/main" val="42716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2120" y="182790"/>
            <a:ext cx="6204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</a:t>
            </a:r>
            <a:r>
              <a:rPr lang="en-US" sz="2800" b="1" dirty="0"/>
              <a:t>learn</a:t>
            </a:r>
            <a:r>
              <a:rPr lang="en-US" sz="2400" b="1" dirty="0"/>
              <a:t> correct plural endings in English?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292" y="915183"/>
            <a:ext cx="577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Memorize which ending goes with which.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33923" y="1491399"/>
            <a:ext cx="1105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Look for some internal pattern:   Make lists of which words take which endings: E 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862" y="2067056"/>
            <a:ext cx="794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-S				-Z				-</a:t>
            </a:r>
            <a:r>
              <a:rPr lang="en-US" sz="2800" b="1" dirty="0" err="1"/>
              <a:t>iZ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862" y="2590276"/>
            <a:ext cx="865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				dog				rose</a:t>
            </a:r>
          </a:p>
          <a:p>
            <a:r>
              <a:rPr lang="en-US" b="1" dirty="0"/>
              <a:t>lap				lab				church</a:t>
            </a:r>
          </a:p>
          <a:p>
            <a:r>
              <a:rPr lang="en-US" b="1" dirty="0"/>
              <a:t>rack				bed				 nose           </a:t>
            </a:r>
          </a:p>
          <a:p>
            <a:r>
              <a:rPr lang="en-US" b="1" dirty="0"/>
              <a:t>fruit				gun				judge</a:t>
            </a:r>
          </a:p>
          <a:p>
            <a:r>
              <a:rPr lang="en-US" b="1" dirty="0"/>
              <a:t>gap				dam				witch</a:t>
            </a:r>
          </a:p>
          <a:p>
            <a:r>
              <a:rPr lang="en-US" b="1" dirty="0"/>
              <a:t>wreck				pill				horse</a:t>
            </a:r>
          </a:p>
          <a:p>
            <a:r>
              <a:rPr lang="en-US" b="1" dirty="0"/>
              <a:t>shirt				gag</a:t>
            </a:r>
          </a:p>
          <a:p>
            <a:r>
              <a:rPr lang="en-US" b="1" dirty="0"/>
              <a:t>reef				sofa</a:t>
            </a:r>
          </a:p>
          <a:p>
            <a:r>
              <a:rPr lang="en-US" b="1" dirty="0"/>
              <a:t>				car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142" y="512943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/-s/	after	t, k, p, f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532" y="5603635"/>
            <a:ext cx="502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/-z/	after	b, d, g, l, r, m, n, vowels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292" y="6065300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/-</a:t>
            </a:r>
            <a:r>
              <a:rPr lang="en-US" sz="2400" b="1" dirty="0" err="1"/>
              <a:t>iz</a:t>
            </a:r>
            <a:r>
              <a:rPr lang="en-US" sz="2400" b="1" dirty="0"/>
              <a:t>/ 	after	 </a:t>
            </a:r>
            <a:r>
              <a:rPr lang="en-US" sz="2400" b="1" dirty="0" err="1"/>
              <a:t>ch</a:t>
            </a:r>
            <a:r>
              <a:rPr lang="en-US" sz="2400" b="1" dirty="0"/>
              <a:t>, j, z, s, </a:t>
            </a:r>
            <a:r>
              <a:rPr lang="en-US" sz="2400" b="1" dirty="0" err="1"/>
              <a:t>sh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2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B5E66-AD80-352D-1F5C-1198FDAAD38F}"/>
              </a:ext>
            </a:extLst>
          </p:cNvPr>
          <p:cNvSpPr txBox="1"/>
          <p:nvPr/>
        </p:nvSpPr>
        <p:spPr>
          <a:xfrm>
            <a:off x="1019907" y="474837"/>
            <a:ext cx="784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that we know that the 3 main plural endings in English are selected by the final consonant, let me show you a more elegant way the plural in English is structured.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E0477-C6A0-44EB-BDA4-45A199C4832E}"/>
              </a:ext>
            </a:extLst>
          </p:cNvPr>
          <p:cNvSpPr txBox="1"/>
          <p:nvPr/>
        </p:nvSpPr>
        <p:spPr>
          <a:xfrm>
            <a:off x="1019907" y="1916723"/>
            <a:ext cx="7842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Hold you thumb and forefinger on you’re Adam's apple</a:t>
            </a:r>
          </a:p>
          <a:p>
            <a:endParaRPr lang="en-US" sz="2400" b="1" dirty="0"/>
          </a:p>
          <a:p>
            <a:r>
              <a:rPr lang="en-US" sz="2400" b="1" dirty="0"/>
              <a:t>NOW SAY ZIP</a:t>
            </a:r>
          </a:p>
          <a:p>
            <a:r>
              <a:rPr lang="en-US" sz="2400" b="1" dirty="0"/>
              <a:t>NOW SAY SIP </a:t>
            </a:r>
          </a:p>
          <a:p>
            <a:r>
              <a:rPr lang="en-US" sz="2400" b="1" dirty="0"/>
              <a:t>	Can you tell a difference in the initial consonant?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7DEB3-2601-BF88-B031-E78257FF281B}"/>
              </a:ext>
            </a:extLst>
          </p:cNvPr>
          <p:cNvSpPr txBox="1"/>
          <p:nvPr/>
        </p:nvSpPr>
        <p:spPr>
          <a:xfrm>
            <a:off x="298938" y="4097272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  <a:p>
            <a:r>
              <a:rPr lang="en-US" sz="2400" b="1" dirty="0"/>
              <a:t>The Z in the vocal cords are vibrating ZIP.  The Z is VOICED CONSONANT </a:t>
            </a:r>
            <a:r>
              <a:rPr lang="en-US" sz="2400" b="1" dirty="0" smtClean="0"/>
              <a:t>IN ENGLISH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b="1" dirty="0"/>
              <a:t>The S in SIP the vocal cords are not vibrating. The S is a VOICELESS CONSONANT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75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pic of cat"/>
          <p:cNvSpPr>
            <a:spLocks noChangeAspect="1" noChangeArrowheads="1"/>
          </p:cNvSpPr>
          <p:nvPr/>
        </p:nvSpPr>
        <p:spPr bwMode="auto">
          <a:xfrm>
            <a:off x="289390" y="329238"/>
            <a:ext cx="57880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/>
              <a:t>Culture is that acquired and shared knowledge that people use to</a:t>
            </a:r>
          </a:p>
          <a:p>
            <a:r>
              <a:rPr lang="en-US" b="1"/>
              <a:t>     1. Interpret experience</a:t>
            </a:r>
          </a:p>
          <a:p>
            <a:r>
              <a:rPr lang="en-US" b="1"/>
              <a:t>     2. Generate social behavior </a:t>
            </a:r>
            <a:endParaRPr lang="en-US" b="1" dirty="0"/>
          </a:p>
        </p:txBody>
      </p:sp>
      <p:sp>
        <p:nvSpPr>
          <p:cNvPr id="4" name="AutoShape 6" descr="Image result for pic of cat"/>
          <p:cNvSpPr>
            <a:spLocks noChangeAspect="1" noChangeArrowheads="1"/>
          </p:cNvSpPr>
          <p:nvPr/>
        </p:nvSpPr>
        <p:spPr bwMode="auto">
          <a:xfrm>
            <a:off x="289390" y="1376672"/>
            <a:ext cx="7524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5" name="AutoShape 8" descr="Thinking of getting a cat? | International Cat Care"/>
          <p:cNvSpPr>
            <a:spLocks noChangeAspect="1" noChangeArrowheads="1"/>
          </p:cNvSpPr>
          <p:nvPr/>
        </p:nvSpPr>
        <p:spPr bwMode="auto">
          <a:xfrm>
            <a:off x="0" y="19434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0" y="2291136"/>
            <a:ext cx="2739560" cy="1827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2746" y="446049"/>
            <a:ext cx="2929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Similarly, let’s look at plurality using cats</a:t>
            </a:r>
          </a:p>
          <a:p>
            <a:endParaRPr lang="en-US" sz="2400" b="1" dirty="0"/>
          </a:p>
          <a:p>
            <a:r>
              <a:rPr lang="en-US" sz="2400" b="1" dirty="0"/>
              <a:t>Cat In Tibetan = </a:t>
            </a:r>
            <a:r>
              <a:rPr lang="en-US" sz="2400" b="1" dirty="0" err="1"/>
              <a:t>shimi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2136" y="2469814"/>
            <a:ext cx="239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 cat   =  </a:t>
            </a:r>
            <a:r>
              <a:rPr lang="en-US" sz="2400" b="1" dirty="0" err="1"/>
              <a:t>Shimijig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32136" y="3227052"/>
            <a:ext cx="37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 cats   = </a:t>
            </a:r>
            <a:r>
              <a:rPr lang="en-US" sz="2400" b="1" dirty="0" err="1"/>
              <a:t>Shiminyi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32136" y="3984290"/>
            <a:ext cx="334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cats   =  </a:t>
            </a:r>
            <a:r>
              <a:rPr lang="en-US" sz="2400" b="1" dirty="0" err="1"/>
              <a:t>Shimisum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1017" y="4900060"/>
            <a:ext cx="3710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English – Tibetan difference</a:t>
            </a:r>
          </a:p>
          <a:p>
            <a:endParaRPr lang="en-US" sz="2400" b="1" dirty="0"/>
          </a:p>
          <a:p>
            <a:r>
              <a:rPr lang="en-US" sz="2400" b="1" dirty="0"/>
              <a:t>Order</a:t>
            </a:r>
          </a:p>
          <a:p>
            <a:r>
              <a:rPr lang="en-US" sz="2400" b="1" dirty="0"/>
              <a:t>Suffix</a:t>
            </a:r>
          </a:p>
        </p:txBody>
      </p:sp>
      <p:pic>
        <p:nvPicPr>
          <p:cNvPr id="12" name="Picture 11" descr="Two cats lying on a wood surface&#10;&#10;Description automatically generated">
            <a:extLst>
              <a:ext uri="{FF2B5EF4-FFF2-40B4-BE49-F238E27FC236}">
                <a16:creationId xmlns:a16="http://schemas.microsoft.com/office/drawing/2014/main" id="{21CB3C67-A621-19A9-0388-817757BE7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4592078"/>
            <a:ext cx="2505075" cy="1409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25" y="2931479"/>
            <a:ext cx="3120921" cy="1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6947" y="5244655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Honorific terminology- </a:t>
            </a:r>
          </a:p>
          <a:p>
            <a:r>
              <a:rPr lang="en-US" sz="2400" b="1" dirty="0"/>
              <a:t>Relative status is implicit in and overlays </a:t>
            </a:r>
          </a:p>
          <a:p>
            <a:r>
              <a:rPr lang="en-US" sz="2400" b="1" dirty="0"/>
              <a:t>everything</a:t>
            </a:r>
          </a:p>
        </p:txBody>
      </p:sp>
      <p:sp>
        <p:nvSpPr>
          <p:cNvPr id="3" name="AutoShape 2" descr="Image result for pics of house"/>
          <p:cNvSpPr>
            <a:spLocks noChangeAspect="1" noChangeArrowheads="1"/>
          </p:cNvSpPr>
          <p:nvPr/>
        </p:nvSpPr>
        <p:spPr bwMode="auto">
          <a:xfrm>
            <a:off x="155575" y="-547688"/>
            <a:ext cx="19240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4" y="2743200"/>
            <a:ext cx="514093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0647" y="1709118"/>
            <a:ext cx="1892663" cy="93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khangpa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simshag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95447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822038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dirty="0" err="1"/>
              <a:t>khö</a:t>
            </a:r>
            <a:endParaRPr lang="en-US" dirty="0"/>
          </a:p>
          <a:p>
            <a:r>
              <a:rPr lang="en-US" dirty="0"/>
              <a:t>His</a:t>
            </a:r>
          </a:p>
          <a:p>
            <a:r>
              <a:rPr lang="en-US" dirty="0"/>
              <a:t>                             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gi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EA88F-1D89-4FA0-A450-4ACF868C6EB5}"/>
              </a:ext>
            </a:extLst>
          </p:cNvPr>
          <p:cNvSpPr txBox="1"/>
          <p:nvPr/>
        </p:nvSpPr>
        <p:spPr>
          <a:xfrm>
            <a:off x="783450" y="685800"/>
            <a:ext cx="1121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Things have a Referent meaning </a:t>
            </a:r>
            <a:r>
              <a:rPr lang="en-US" sz="2400" b="1" dirty="0" smtClean="0">
                <a:solidFill>
                  <a:srgbClr val="FF0000"/>
                </a:solidFill>
              </a:rPr>
              <a:t>(the thing </a:t>
            </a:r>
            <a:r>
              <a:rPr lang="en-US" sz="2400" b="1" dirty="0">
                <a:solidFill>
                  <a:srgbClr val="FF0000"/>
                </a:solidFill>
              </a:rPr>
              <a:t>that a word or phrase denotes or stands for)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73906-E77F-4485-AA75-989E58CB733C}"/>
              </a:ext>
            </a:extLst>
          </p:cNvPr>
          <p:cNvSpPr txBox="1"/>
          <p:nvPr/>
        </p:nvSpPr>
        <p:spPr>
          <a:xfrm>
            <a:off x="6096000" y="3955801"/>
            <a:ext cx="3517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(</a:t>
            </a:r>
            <a:r>
              <a:rPr lang="en-US" dirty="0" err="1"/>
              <a:t>khö</a:t>
            </a:r>
            <a:r>
              <a:rPr lang="en-US" dirty="0"/>
              <a:t>) </a:t>
            </a:r>
            <a:r>
              <a:rPr lang="en-US" dirty="0" err="1"/>
              <a:t>khangpa</a:t>
            </a:r>
            <a:endParaRPr lang="en-US" dirty="0"/>
          </a:p>
          <a:p>
            <a:r>
              <a:rPr lang="en-US" dirty="0"/>
              <a:t>(His) house</a:t>
            </a:r>
          </a:p>
          <a:p>
            <a:r>
              <a:rPr lang="en-US" dirty="0"/>
              <a:t>                              (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) </a:t>
            </a:r>
            <a:r>
              <a:rPr lang="en-US" dirty="0" err="1"/>
              <a:t>simshag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DB7FA5-C400-1133-27C8-61F417B3E976}"/>
                  </a:ext>
                </a:extLst>
              </p14:cNvPr>
              <p14:cNvContentPartPr/>
              <p14:nvPr/>
            </p14:nvContentPartPr>
            <p14:xfrm>
              <a:off x="5573686" y="2253434"/>
              <a:ext cx="896400" cy="63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DB7FA5-C400-1133-27C8-61F417B3E9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5046" y="2244434"/>
                <a:ext cx="9140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0D734D-9B11-040D-4D2D-D157E62A813B}"/>
                  </a:ext>
                </a:extLst>
              </p14:cNvPr>
              <p14:cNvContentPartPr/>
              <p14:nvPr/>
            </p14:nvContentPartPr>
            <p14:xfrm>
              <a:off x="5679526" y="1868234"/>
              <a:ext cx="2178720" cy="113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0D734D-9B11-040D-4D2D-D157E62A81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0526" y="1859594"/>
                <a:ext cx="219636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E19085-1388-3852-FD13-C8B3E2FB05F0}"/>
                  </a:ext>
                </a:extLst>
              </p14:cNvPr>
              <p14:cNvContentPartPr/>
              <p14:nvPr/>
            </p14:nvContentPartPr>
            <p14:xfrm>
              <a:off x="8193766" y="191647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E19085-1388-3852-FD13-C8B3E2FB05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4766" y="19074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7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868" y="315741"/>
            <a:ext cx="982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Ordering food at a restaurant counter   (adapted from an article by C. </a:t>
            </a:r>
            <a:r>
              <a:rPr lang="en-US" sz="2400" b="1" dirty="0" err="1"/>
              <a:t>Frake</a:t>
            </a:r>
            <a:r>
              <a:rPr lang="en-US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076" y="1027898"/>
            <a:ext cx="70083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A. What </a:t>
            </a:r>
            <a:r>
              <a:rPr lang="en-US" sz="2400" b="1" dirty="0" err="1"/>
              <a:t>ya</a:t>
            </a:r>
            <a:r>
              <a:rPr lang="en-US" sz="2400" b="1" dirty="0"/>
              <a:t> </a:t>
            </a:r>
            <a:r>
              <a:rPr lang="en-US" sz="2400" b="1" dirty="0" err="1"/>
              <a:t>gonna</a:t>
            </a:r>
            <a:r>
              <a:rPr lang="en-US" sz="2400" b="1" dirty="0"/>
              <a:t> have Mac, something to eat?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B. Yeah. What kind of sandwiches </a:t>
            </a:r>
            <a:r>
              <a:rPr lang="en-US" sz="2400" b="1" dirty="0" err="1"/>
              <a:t>ya</a:t>
            </a:r>
            <a:r>
              <a:rPr lang="en-US" sz="2400" b="1" dirty="0"/>
              <a:t> got besides hamburgers and hot </a:t>
            </a:r>
            <a:r>
              <a:rPr lang="en-US" sz="2400" b="1" dirty="0">
                <a:solidFill>
                  <a:srgbClr val="FF0000"/>
                </a:solidFill>
              </a:rPr>
              <a:t>dogs?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lphaUcPeriod"/>
            </a:pPr>
            <a:r>
              <a:rPr lang="en-US" sz="2400" b="1" dirty="0"/>
              <a:t>How about a ham-n-cheese sandwich?</a:t>
            </a:r>
          </a:p>
          <a:p>
            <a:pPr marL="342900" indent="-342900">
              <a:buAutoNum type="alphaUcPeriod"/>
            </a:pPr>
            <a:endParaRPr lang="en-US" sz="2400" b="1" dirty="0"/>
          </a:p>
          <a:p>
            <a:r>
              <a:rPr lang="en-US" sz="2400" b="1" dirty="0"/>
              <a:t>B. Nah. I guess I’ll take a hamburger again.</a:t>
            </a:r>
          </a:p>
          <a:p>
            <a:r>
              <a:rPr lang="en-US" sz="2400" b="1" dirty="0"/>
              <a:t>…</a:t>
            </a:r>
          </a:p>
          <a:p>
            <a:endParaRPr lang="en-US" sz="2400" b="1" dirty="0"/>
          </a:p>
          <a:p>
            <a:r>
              <a:rPr lang="en-US" sz="2400" b="1" dirty="0"/>
              <a:t>B. Hey, That’s no hamburger, that ‘s a cheeseburger.</a:t>
            </a:r>
          </a:p>
        </p:txBody>
      </p:sp>
    </p:spTree>
    <p:extLst>
      <p:ext uri="{BB962C8B-B14F-4D97-AF65-F5344CB8AC3E}">
        <p14:creationId xmlns:p14="http://schemas.microsoft.com/office/powerpoint/2010/main" val="283305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575" y="1789592"/>
            <a:ext cx="8644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So what does this tell us about ordering food and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food categorization in American culture/English?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7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11370</TotalTime>
  <Words>523</Words>
  <Application>Microsoft Office PowerPoint</Application>
  <PresentationFormat>Widescreen</PresentationFormat>
  <Paragraphs>147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mcg2</cp:lastModifiedBy>
  <cp:revision>107</cp:revision>
  <cp:lastPrinted>2023-01-24T13:35:38Z</cp:lastPrinted>
  <dcterms:created xsi:type="dcterms:W3CDTF">2020-07-26T19:36:13Z</dcterms:created>
  <dcterms:modified xsi:type="dcterms:W3CDTF">2023-09-05T16:54:11Z</dcterms:modified>
</cp:coreProperties>
</file>