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6" r:id="rId2"/>
    <p:sldId id="296" r:id="rId3"/>
    <p:sldId id="295" r:id="rId4"/>
    <p:sldId id="297" r:id="rId5"/>
    <p:sldId id="306" r:id="rId6"/>
    <p:sldId id="305" r:id="rId7"/>
    <p:sldId id="288" r:id="rId8"/>
    <p:sldId id="304" r:id="rId9"/>
    <p:sldId id="310" r:id="rId10"/>
    <p:sldId id="311" r:id="rId11"/>
    <p:sldId id="312" r:id="rId12"/>
    <p:sldId id="290" r:id="rId13"/>
    <p:sldId id="294" r:id="rId14"/>
    <p:sldId id="289" r:id="rId15"/>
    <p:sldId id="291" r:id="rId16"/>
    <p:sldId id="292" r:id="rId17"/>
    <p:sldId id="293" r:id="rId18"/>
    <p:sldId id="307" r:id="rId19"/>
    <p:sldId id="308" r:id="rId20"/>
    <p:sldId id="314" r:id="rId21"/>
    <p:sldId id="313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Tombe" initials="TT" lastIdx="1" clrIdx="0">
    <p:extLst>
      <p:ext uri="{19B8F6BF-5375-455C-9EA6-DF929625EA0E}">
        <p15:presenceInfo xmlns:p15="http://schemas.microsoft.com/office/powerpoint/2012/main" userId="Trevor Tom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206" autoAdjust="0"/>
  </p:normalViewPr>
  <p:slideViewPr>
    <p:cSldViewPr snapToGrid="0">
      <p:cViewPr varScale="1">
        <p:scale>
          <a:sx n="86" d="100"/>
          <a:sy n="86" d="100"/>
        </p:scale>
        <p:origin x="14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01760-59A0-4C09-9981-D6BE31756434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8BD6535-0BDC-46E1-AF9E-5FEC38F2EB70}">
      <dgm:prSet phldrT="[Text]" custT="1"/>
      <dgm:spPr/>
      <dgm:t>
        <a:bodyPr anchor="ctr"/>
        <a:lstStyle/>
        <a:p>
          <a:pPr algn="ctr"/>
          <a:r>
            <a:rPr lang="en-CA" sz="3100" b="1" dirty="0">
              <a:solidFill>
                <a:srgbClr val="C00000"/>
              </a:solidFill>
            </a:rPr>
            <a:t>Lower Volatility</a:t>
          </a:r>
        </a:p>
      </dgm:t>
    </dgm:pt>
    <dgm:pt modelId="{735C67A9-AB1C-4E7D-9BE2-5FB64525438A}" type="parTrans" cxnId="{3ACE6E57-9FE1-43B4-9F8A-2400D98E8495}">
      <dgm:prSet/>
      <dgm:spPr/>
      <dgm:t>
        <a:bodyPr/>
        <a:lstStyle/>
        <a:p>
          <a:endParaRPr lang="en-CA"/>
        </a:p>
      </dgm:t>
    </dgm:pt>
    <dgm:pt modelId="{3BB4C4F3-98E9-4A87-ABB4-522160B58CCD}" type="sibTrans" cxnId="{3ACE6E57-9FE1-43B4-9F8A-2400D98E8495}">
      <dgm:prSet/>
      <dgm:spPr/>
      <dgm:t>
        <a:bodyPr/>
        <a:lstStyle/>
        <a:p>
          <a:endParaRPr lang="en-CA"/>
        </a:p>
      </dgm:t>
    </dgm:pt>
    <dgm:pt modelId="{24D02FA2-00C6-487C-BA07-3E2A60DF3102}">
      <dgm:prSet phldrT="[Text]" custT="1"/>
      <dgm:spPr/>
      <dgm:t>
        <a:bodyPr anchor="ctr"/>
        <a:lstStyle/>
        <a:p>
          <a:pPr algn="ctr"/>
          <a:r>
            <a:rPr lang="en-CA" sz="3100" b="1" dirty="0">
              <a:solidFill>
                <a:srgbClr val="C00000"/>
              </a:solidFill>
            </a:rPr>
            <a:t>Lower Productivity</a:t>
          </a:r>
        </a:p>
        <a:p>
          <a:pPr algn="ctr"/>
          <a:endParaRPr lang="en-CA" sz="1200" b="1" dirty="0">
            <a:solidFill>
              <a:srgbClr val="C00000"/>
            </a:solidFill>
          </a:endParaRPr>
        </a:p>
        <a:p>
          <a:pPr algn="ctr"/>
          <a:r>
            <a:rPr lang="en-CA" sz="3100" b="1" dirty="0">
              <a:solidFill>
                <a:srgbClr val="C00000"/>
              </a:solidFill>
            </a:rPr>
            <a:t>Higher Taxes or Lower Program Spending</a:t>
          </a:r>
        </a:p>
      </dgm:t>
    </dgm:pt>
    <dgm:pt modelId="{C28CA8B7-92C2-4183-AAFE-579ED76F538C}" type="parTrans" cxnId="{5D8D51F9-AEC5-42AC-809C-EC5B06A70FB2}">
      <dgm:prSet/>
      <dgm:spPr/>
      <dgm:t>
        <a:bodyPr/>
        <a:lstStyle/>
        <a:p>
          <a:endParaRPr lang="en-CA"/>
        </a:p>
      </dgm:t>
    </dgm:pt>
    <dgm:pt modelId="{EC4B7D4B-6E03-46DF-A5B5-D808452CCF8E}" type="sibTrans" cxnId="{5D8D51F9-AEC5-42AC-809C-EC5B06A70FB2}">
      <dgm:prSet/>
      <dgm:spPr/>
      <dgm:t>
        <a:bodyPr/>
        <a:lstStyle/>
        <a:p>
          <a:endParaRPr lang="en-CA"/>
        </a:p>
      </dgm:t>
    </dgm:pt>
    <dgm:pt modelId="{928A5609-B698-46F3-936E-77182D25AC2A}" type="pres">
      <dgm:prSet presAssocID="{43C01760-59A0-4C09-9981-D6BE3175643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020AC767-DDA2-4EFC-BE61-BE02868FD5BC}" type="pres">
      <dgm:prSet presAssocID="{43C01760-59A0-4C09-9981-D6BE31756434}" presName="Background" presStyleLbl="bgImgPlace1" presStyleIdx="0" presStyleCnt="1" custScaleX="155700"/>
      <dgm:spPr/>
    </dgm:pt>
    <dgm:pt modelId="{392A1B90-415D-4CE2-9F3C-4C4887782F5A}" type="pres">
      <dgm:prSet presAssocID="{43C01760-59A0-4C09-9981-D6BE31756434}" presName="ParentText1" presStyleLbl="revTx" presStyleIdx="0" presStyleCnt="2" custScaleX="141564" custScaleY="84209" custLinFactNeighborX="-32743" custLinFactNeighborY="2295">
        <dgm:presLayoutVars>
          <dgm:chMax val="0"/>
          <dgm:chPref val="0"/>
          <dgm:bulletEnabled val="1"/>
        </dgm:presLayoutVars>
      </dgm:prSet>
      <dgm:spPr/>
    </dgm:pt>
    <dgm:pt modelId="{E4343D1B-CE53-422F-A5D8-D655A4A2F31D}" type="pres">
      <dgm:prSet presAssocID="{43C01760-59A0-4C09-9981-D6BE31756434}" presName="ParentText2" presStyleLbl="revTx" presStyleIdx="1" presStyleCnt="2" custScaleX="143280" custScaleY="80757" custLinFactNeighborX="34864" custLinFactNeighborY="296">
        <dgm:presLayoutVars>
          <dgm:chMax val="0"/>
          <dgm:chPref val="0"/>
          <dgm:bulletEnabled val="1"/>
        </dgm:presLayoutVars>
      </dgm:prSet>
      <dgm:spPr/>
    </dgm:pt>
    <dgm:pt modelId="{A0D0EB12-C989-4112-B190-38648F64AA15}" type="pres">
      <dgm:prSet presAssocID="{43C01760-59A0-4C09-9981-D6BE31756434}" presName="Plus" presStyleLbl="alignNode1" presStyleIdx="0" presStyleCnt="2" custLinFactNeighborX="61526" custLinFactNeighborY="905"/>
      <dgm:spPr/>
    </dgm:pt>
    <dgm:pt modelId="{598D6ECB-4774-4A56-86BC-AB6398CF8CD9}" type="pres">
      <dgm:prSet presAssocID="{43C01760-59A0-4C09-9981-D6BE31756434}" presName="Minus" presStyleLbl="alignNode1" presStyleIdx="1" presStyleCnt="2" custLinFactNeighborX="-30093" custLinFactNeighborY="11221"/>
      <dgm:spPr/>
    </dgm:pt>
    <dgm:pt modelId="{666CC87B-5580-4A1D-8E20-776A94C34369}" type="pres">
      <dgm:prSet presAssocID="{43C01760-59A0-4C09-9981-D6BE31756434}" presName="Divider" presStyleLbl="parChTrans1D1" presStyleIdx="0" presStyleCnt="1"/>
      <dgm:spPr/>
    </dgm:pt>
  </dgm:ptLst>
  <dgm:cxnLst>
    <dgm:cxn modelId="{AE673F06-102C-457D-A9C4-BA9363CBAE67}" type="presOf" srcId="{43C01760-59A0-4C09-9981-D6BE31756434}" destId="{928A5609-B698-46F3-936E-77182D25AC2A}" srcOrd="0" destOrd="0" presId="urn:microsoft.com/office/officeart/2009/3/layout/PlusandMinus"/>
    <dgm:cxn modelId="{4F8C2361-063E-42BF-B88F-4CB4050BA0E4}" type="presOf" srcId="{24D02FA2-00C6-487C-BA07-3E2A60DF3102}" destId="{E4343D1B-CE53-422F-A5D8-D655A4A2F31D}" srcOrd="0" destOrd="0" presId="urn:microsoft.com/office/officeart/2009/3/layout/PlusandMinus"/>
    <dgm:cxn modelId="{3ACE6E57-9FE1-43B4-9F8A-2400D98E8495}" srcId="{43C01760-59A0-4C09-9981-D6BE31756434}" destId="{58BD6535-0BDC-46E1-AF9E-5FEC38F2EB70}" srcOrd="0" destOrd="0" parTransId="{735C67A9-AB1C-4E7D-9BE2-5FB64525438A}" sibTransId="{3BB4C4F3-98E9-4A87-ABB4-522160B58CCD}"/>
    <dgm:cxn modelId="{0D6A798C-4E9A-4103-A05C-6016C19E3A68}" type="presOf" srcId="{58BD6535-0BDC-46E1-AF9E-5FEC38F2EB70}" destId="{392A1B90-415D-4CE2-9F3C-4C4887782F5A}" srcOrd="0" destOrd="0" presId="urn:microsoft.com/office/officeart/2009/3/layout/PlusandMinus"/>
    <dgm:cxn modelId="{5D8D51F9-AEC5-42AC-809C-EC5B06A70FB2}" srcId="{43C01760-59A0-4C09-9981-D6BE31756434}" destId="{24D02FA2-00C6-487C-BA07-3E2A60DF3102}" srcOrd="1" destOrd="0" parTransId="{C28CA8B7-92C2-4183-AAFE-579ED76F538C}" sibTransId="{EC4B7D4B-6E03-46DF-A5B5-D808452CCF8E}"/>
    <dgm:cxn modelId="{C13249B7-AB0B-447F-ADAF-E5C702C36F8D}" type="presParOf" srcId="{928A5609-B698-46F3-936E-77182D25AC2A}" destId="{020AC767-DDA2-4EFC-BE61-BE02868FD5BC}" srcOrd="0" destOrd="0" presId="urn:microsoft.com/office/officeart/2009/3/layout/PlusandMinus"/>
    <dgm:cxn modelId="{DE3CC1B7-AC69-4232-9D14-FF15939016E1}" type="presParOf" srcId="{928A5609-B698-46F3-936E-77182D25AC2A}" destId="{392A1B90-415D-4CE2-9F3C-4C4887782F5A}" srcOrd="1" destOrd="0" presId="urn:microsoft.com/office/officeart/2009/3/layout/PlusandMinus"/>
    <dgm:cxn modelId="{819495C2-AD14-4B93-8018-B257F009F954}" type="presParOf" srcId="{928A5609-B698-46F3-936E-77182D25AC2A}" destId="{E4343D1B-CE53-422F-A5D8-D655A4A2F31D}" srcOrd="2" destOrd="0" presId="urn:microsoft.com/office/officeart/2009/3/layout/PlusandMinus"/>
    <dgm:cxn modelId="{376D53D3-386D-4DF1-9B62-63FAAFB34591}" type="presParOf" srcId="{928A5609-B698-46F3-936E-77182D25AC2A}" destId="{A0D0EB12-C989-4112-B190-38648F64AA15}" srcOrd="3" destOrd="0" presId="urn:microsoft.com/office/officeart/2009/3/layout/PlusandMinus"/>
    <dgm:cxn modelId="{FA5CEF5B-2DFE-4EE1-A6F9-1B81ED4AC9EB}" type="presParOf" srcId="{928A5609-B698-46F3-936E-77182D25AC2A}" destId="{598D6ECB-4774-4A56-86BC-AB6398CF8CD9}" srcOrd="4" destOrd="0" presId="urn:microsoft.com/office/officeart/2009/3/layout/PlusandMinus"/>
    <dgm:cxn modelId="{4F3B310B-C743-4B06-A21F-188E9F72DE82}" type="presParOf" srcId="{928A5609-B698-46F3-936E-77182D25AC2A}" destId="{666CC87B-5580-4A1D-8E20-776A94C3436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AC767-DDA2-4EFC-BE61-BE02868FD5BC}">
      <dsp:nvSpPr>
        <dsp:cNvPr id="0" name=""/>
        <dsp:cNvSpPr/>
      </dsp:nvSpPr>
      <dsp:spPr>
        <a:xfrm>
          <a:off x="347555" y="683915"/>
          <a:ext cx="9820489" cy="325958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A1B90-415D-4CE2-9F3C-4C4887782F5A}">
      <dsp:nvSpPr>
        <dsp:cNvPr id="0" name=""/>
        <dsp:cNvSpPr/>
      </dsp:nvSpPr>
      <dsp:spPr>
        <a:xfrm>
          <a:off x="724935" y="1349293"/>
          <a:ext cx="4146287" cy="2348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kern="1200" dirty="0">
              <a:solidFill>
                <a:srgbClr val="C00000"/>
              </a:solidFill>
            </a:rPr>
            <a:t>Lower Volatility</a:t>
          </a:r>
        </a:p>
      </dsp:txBody>
      <dsp:txXfrm>
        <a:off x="724935" y="1349293"/>
        <a:ext cx="4146287" cy="2348195"/>
      </dsp:txXfrm>
    </dsp:sp>
    <dsp:sp modelId="{E4343D1B-CE53-422F-A5D8-D655A4A2F31D}">
      <dsp:nvSpPr>
        <dsp:cNvPr id="0" name=""/>
        <dsp:cNvSpPr/>
      </dsp:nvSpPr>
      <dsp:spPr>
        <a:xfrm>
          <a:off x="5674118" y="1341680"/>
          <a:ext cx="4196548" cy="22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kern="1200" dirty="0">
              <a:solidFill>
                <a:srgbClr val="C00000"/>
              </a:solidFill>
            </a:rPr>
            <a:t>Lower Productivity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200" b="1" kern="1200" dirty="0">
            <a:solidFill>
              <a:srgbClr val="C00000"/>
            </a:solidFill>
          </a:endParaRP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b="1" kern="1200" dirty="0">
              <a:solidFill>
                <a:srgbClr val="C00000"/>
              </a:solidFill>
            </a:rPr>
            <a:t>Higher Taxes or Lower Program Spending</a:t>
          </a:r>
        </a:p>
      </dsp:txBody>
      <dsp:txXfrm>
        <a:off x="5674118" y="1341680"/>
        <a:ext cx="4196548" cy="2251935"/>
      </dsp:txXfrm>
    </dsp:sp>
    <dsp:sp modelId="{A0D0EB12-C989-4112-B190-38648F64AA15}">
      <dsp:nvSpPr>
        <dsp:cNvPr id="0" name=""/>
        <dsp:cNvSpPr/>
      </dsp:nvSpPr>
      <dsp:spPr>
        <a:xfrm>
          <a:off x="2209947" y="42755"/>
          <a:ext cx="1232463" cy="1232463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D6ECB-4774-4A56-86BC-AB6398CF8CD9}">
      <dsp:nvSpPr>
        <dsp:cNvPr id="0" name=""/>
        <dsp:cNvSpPr/>
      </dsp:nvSpPr>
      <dsp:spPr>
        <a:xfrm>
          <a:off x="7192414" y="519430"/>
          <a:ext cx="1159965" cy="3975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CC87B-5580-4A1D-8E20-776A94C34369}">
      <dsp:nvSpPr>
        <dsp:cNvPr id="0" name=""/>
        <dsp:cNvSpPr/>
      </dsp:nvSpPr>
      <dsp:spPr>
        <a:xfrm>
          <a:off x="5257800" y="1071090"/>
          <a:ext cx="724" cy="2663317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3D2E2-B94D-406B-B7C7-7B94A7CDF15C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EAFD-9D95-480C-90B5-92C6741E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91CC-19B4-4943-BF07-0D50F40615DA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0F174-BE4C-484A-B4CB-1809AD05D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8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32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5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6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2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1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0F174-BE4C-484A-B4CB-1809AD05DC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accent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AFFA-1DDD-4BFC-A548-30E35DE1D9ED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EA1-08E3-4CC4-9100-7A746B144A93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5521-1394-4982-8861-546DC2D8ADEA}" type="datetime1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23074"/>
            <a:ext cx="5181600" cy="3987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23074"/>
            <a:ext cx="5181600" cy="3987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A364-93CC-487D-B523-C87E010D1CCB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0351"/>
            <a:ext cx="10515600" cy="7845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95347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19264"/>
            <a:ext cx="5157787" cy="3582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895347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719264"/>
            <a:ext cx="5183188" cy="3582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A9F5-BD71-48C8-9121-E8575DB8802D}" type="datetime1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46F0-D16B-4961-B512-1286714C184F}" type="datetime1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8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7B1C-8B47-47BB-90AD-FD1002419652}" type="datetime1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3299"/>
            <a:ext cx="3932237" cy="120890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3296"/>
            <a:ext cx="6172200" cy="50204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622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52E2-9F62-46B3-98CE-946B795A6548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590270"/>
            <a:ext cx="4114800" cy="2110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9634"/>
            <a:ext cx="10515600" cy="1006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1505"/>
            <a:ext cx="10515600" cy="397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" y="6483202"/>
            <a:ext cx="12191999" cy="382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-1" y="-19168"/>
            <a:ext cx="12192001" cy="1017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-2" y="970330"/>
            <a:ext cx="1219200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543"/>
            <a:ext cx="2863873" cy="46137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66269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90270"/>
            <a:ext cx="2743200" cy="211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A87F7971-6ADB-4325-A58A-D83623F16670}" type="datetime1">
              <a:rPr lang="en-US" smtClean="0"/>
              <a:t>5/22/2020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90270"/>
            <a:ext cx="2743200" cy="211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17023E4B-B4A7-42F6-B91B-FCD120A2C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038602" y="6549680"/>
            <a:ext cx="41148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www.policyschool.ca</a:t>
            </a:r>
          </a:p>
        </p:txBody>
      </p:sp>
    </p:spTree>
    <p:extLst>
      <p:ext uri="{BB962C8B-B14F-4D97-AF65-F5344CB8AC3E}">
        <p14:creationId xmlns:p14="http://schemas.microsoft.com/office/powerpoint/2010/main" val="15872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634"/>
            <a:ext cx="10515600" cy="2269366"/>
          </a:xfrm>
        </p:spPr>
        <p:txBody>
          <a:bodyPr anchor="t">
            <a:normAutofit/>
          </a:bodyPr>
          <a:lstStyle/>
          <a:p>
            <a:pPr algn="ctr"/>
            <a:r>
              <a:rPr lang="en-US" sz="5400" cap="none" dirty="0"/>
              <a:t>Economic Diversification in Alberta: Model or Mischief</a:t>
            </a:r>
            <a:endParaRPr lang="en-CA" sz="5400" cap="non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667187">
            <a:off x="2102444" y="3235803"/>
            <a:ext cx="2805510" cy="25615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3429000"/>
            <a:ext cx="5724525" cy="28811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Trevor Tombe</a:t>
            </a:r>
            <a:br>
              <a:rPr lang="en-US" dirty="0"/>
            </a:br>
            <a:r>
              <a:rPr lang="en-US" dirty="0"/>
              <a:t>Associate Professor, Department of Economics</a:t>
            </a:r>
          </a:p>
          <a:p>
            <a:pPr marL="0" indent="0" algn="ctr">
              <a:buNone/>
            </a:pPr>
            <a:r>
              <a:rPr lang="en-US" dirty="0"/>
              <a:t>Research Fellow, The School of Public Policy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May 21, 2020 Webinar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Volatile Is Provincial Employment?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10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8" y="2046837"/>
            <a:ext cx="11081201" cy="4309356"/>
          </a:xfrm>
        </p:spPr>
      </p:pic>
    </p:spTree>
    <p:extLst>
      <p:ext uri="{BB962C8B-B14F-4D97-AF65-F5344CB8AC3E}">
        <p14:creationId xmlns:p14="http://schemas.microsoft.com/office/powerpoint/2010/main" val="30289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Volatile Is Provincial Employment?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11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8" y="2046837"/>
            <a:ext cx="11081201" cy="4309355"/>
          </a:xfrm>
        </p:spPr>
      </p:pic>
    </p:spTree>
    <p:extLst>
      <p:ext uri="{BB962C8B-B14F-4D97-AF65-F5344CB8AC3E}">
        <p14:creationId xmlns:p14="http://schemas.microsoft.com/office/powerpoint/2010/main" val="3172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56" y="2035655"/>
            <a:ext cx="10104687" cy="4420799"/>
          </a:xfrm>
        </p:spPr>
      </p:pic>
    </p:spTree>
    <p:extLst>
      <p:ext uri="{BB962C8B-B14F-4D97-AF65-F5344CB8AC3E}">
        <p14:creationId xmlns:p14="http://schemas.microsoft.com/office/powerpoint/2010/main" val="160959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55" y="2035656"/>
            <a:ext cx="10104689" cy="4420800"/>
          </a:xfrm>
        </p:spPr>
      </p:pic>
    </p:spTree>
    <p:extLst>
      <p:ext uri="{BB962C8B-B14F-4D97-AF65-F5344CB8AC3E}">
        <p14:creationId xmlns:p14="http://schemas.microsoft.com/office/powerpoint/2010/main" val="370737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988" y="2031137"/>
            <a:ext cx="10106024" cy="4421383"/>
          </a:xfrm>
        </p:spPr>
      </p:pic>
    </p:spTree>
    <p:extLst>
      <p:ext uri="{BB962C8B-B14F-4D97-AF65-F5344CB8AC3E}">
        <p14:creationId xmlns:p14="http://schemas.microsoft.com/office/powerpoint/2010/main" val="308735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15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028" y="2038350"/>
            <a:ext cx="10101944" cy="4419600"/>
          </a:xfrm>
        </p:spPr>
      </p:pic>
    </p:spTree>
    <p:extLst>
      <p:ext uri="{BB962C8B-B14F-4D97-AF65-F5344CB8AC3E}">
        <p14:creationId xmlns:p14="http://schemas.microsoft.com/office/powerpoint/2010/main" val="120498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55" y="2035653"/>
            <a:ext cx="10104690" cy="4420800"/>
          </a:xfrm>
        </p:spPr>
      </p:pic>
    </p:spTree>
    <p:extLst>
      <p:ext uri="{BB962C8B-B14F-4D97-AF65-F5344CB8AC3E}">
        <p14:creationId xmlns:p14="http://schemas.microsoft.com/office/powerpoint/2010/main" val="398188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Are Alberta Recessions Deeper?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56" y="2035654"/>
            <a:ext cx="10104687" cy="4420800"/>
          </a:xfrm>
        </p:spPr>
      </p:pic>
    </p:spTree>
    <p:extLst>
      <p:ext uri="{BB962C8B-B14F-4D97-AF65-F5344CB8AC3E}">
        <p14:creationId xmlns:p14="http://schemas.microsoft.com/office/powerpoint/2010/main" val="263540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Volatile Is Provincial Income/GDP?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18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7" y="2046837"/>
            <a:ext cx="11081204" cy="4309356"/>
          </a:xfrm>
        </p:spPr>
      </p:pic>
    </p:spTree>
    <p:extLst>
      <p:ext uri="{BB962C8B-B14F-4D97-AF65-F5344CB8AC3E}">
        <p14:creationId xmlns:p14="http://schemas.microsoft.com/office/powerpoint/2010/main" val="93249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Volatile Is Provincial Income/GDP?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19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8" y="2046837"/>
            <a:ext cx="11081201" cy="4309356"/>
          </a:xfrm>
        </p:spPr>
      </p:pic>
    </p:spTree>
    <p:extLst>
      <p:ext uri="{BB962C8B-B14F-4D97-AF65-F5344CB8AC3E}">
        <p14:creationId xmlns:p14="http://schemas.microsoft.com/office/powerpoint/2010/main" val="201892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2581D-C16C-4AFB-B3BB-7266B0CC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A9C010-F1F8-4A1E-8A50-88106A119554}"/>
              </a:ext>
            </a:extLst>
          </p:cNvPr>
          <p:cNvGrpSpPr/>
          <p:nvPr/>
        </p:nvGrpSpPr>
        <p:grpSpPr>
          <a:xfrm>
            <a:off x="338554" y="1350238"/>
            <a:ext cx="10944225" cy="3099316"/>
            <a:chOff x="338554" y="1350238"/>
            <a:chExt cx="10944225" cy="3099316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417B01A-5CE1-4B8D-A5B1-CC2F4D34A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54" y="1350238"/>
              <a:ext cx="10944225" cy="291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17A726-762B-40F7-8852-7DD18FAC54EE}"/>
                </a:ext>
              </a:extLst>
            </p:cNvPr>
            <p:cNvSpPr txBox="1"/>
            <p:nvPr/>
          </p:nvSpPr>
          <p:spPr>
            <a:xfrm>
              <a:off x="7794594" y="4080222"/>
              <a:ext cx="32859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CA" dirty="0"/>
                <a:t>Calgary Herald, October 15, 1930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36EECA-65E2-4A32-A6B8-4175B9F25A0D}"/>
              </a:ext>
            </a:extLst>
          </p:cNvPr>
          <p:cNvGrpSpPr/>
          <p:nvPr/>
        </p:nvGrpSpPr>
        <p:grpSpPr>
          <a:xfrm>
            <a:off x="0" y="1531453"/>
            <a:ext cx="8729665" cy="4874151"/>
            <a:chOff x="0" y="1531453"/>
            <a:chExt cx="8729665" cy="4874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BACA6-27AF-4F56-BFEC-69CB2144A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599" y="1531453"/>
              <a:ext cx="7745066" cy="48741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4E5890-40D3-4907-84B6-B001670E00DA}"/>
                </a:ext>
              </a:extLst>
            </p:cNvPr>
            <p:cNvSpPr txBox="1"/>
            <p:nvPr/>
          </p:nvSpPr>
          <p:spPr>
            <a:xfrm>
              <a:off x="0" y="5793512"/>
              <a:ext cx="35555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CA" dirty="0"/>
                <a:t>Calgary Herald, September 20, 1983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1FD86F-44E4-4B84-A9C2-C616225A34D7}"/>
              </a:ext>
            </a:extLst>
          </p:cNvPr>
          <p:cNvGrpSpPr/>
          <p:nvPr/>
        </p:nvGrpSpPr>
        <p:grpSpPr>
          <a:xfrm>
            <a:off x="7962163" y="941917"/>
            <a:ext cx="3995828" cy="5286393"/>
            <a:chOff x="7962163" y="941917"/>
            <a:chExt cx="3995828" cy="52863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D56C23-ECC0-458D-B707-FC591CDCD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2163" y="941917"/>
              <a:ext cx="2635492" cy="51090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8E83A9-50CB-4B31-A9FD-1C8B032496ED}"/>
                </a:ext>
              </a:extLst>
            </p:cNvPr>
            <p:cNvSpPr txBox="1"/>
            <p:nvPr/>
          </p:nvSpPr>
          <p:spPr>
            <a:xfrm>
              <a:off x="8610600" y="5858978"/>
              <a:ext cx="33473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CA" dirty="0"/>
                <a:t>The Globe and Mail, July 29, 1987</a:t>
              </a:r>
            </a:p>
          </p:txBody>
        </p:sp>
      </p:grpSp>
      <p:pic>
        <p:nvPicPr>
          <p:cNvPr id="1030" name="Picture 6" descr="innovates.vpr.sfu.ca/sites/default/files/styles...">
            <a:extLst>
              <a:ext uri="{FF2B5EF4-FFF2-40B4-BE49-F238E27FC236}">
                <a16:creationId xmlns:a16="http://schemas.microsoft.com/office/drawing/2014/main" id="{EEA7D6EB-59AF-4E8A-86FB-C9CCAC1A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08" y="1493084"/>
            <a:ext cx="4942224" cy="2860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3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1F48-6FF9-4BD8-B4BE-74836A09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Options and Trade-Offs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8AF45-6E86-4E34-844B-F9EAD1334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Briefly primer on important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9E74-6805-42D7-B8CA-C075BBE9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7A44-E4E6-4514-A99C-D88559F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Policy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ECBB-DD62-4855-AC67-9D3DDAF1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Top-Down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079D-AF6F-435B-9E94-3F05B013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Subsidies or tax breaks to certain sectors or activities that you would like to grow</a:t>
            </a:r>
          </a:p>
          <a:p>
            <a:endParaRPr lang="en-CA" sz="2400" dirty="0"/>
          </a:p>
          <a:p>
            <a:r>
              <a:rPr lang="en-CA" sz="2400" dirty="0"/>
              <a:t>Taxes or regulatory costs on sectors that you would like to shrink</a:t>
            </a:r>
          </a:p>
          <a:p>
            <a:endParaRPr lang="en-CA" sz="2400" dirty="0"/>
          </a:p>
          <a:p>
            <a:r>
              <a:rPr lang="en-CA" sz="2400" dirty="0"/>
              <a:t>Marketing and promotional campaigns (think Amazon HQ2 efforts)</a:t>
            </a:r>
          </a:p>
          <a:p>
            <a:endParaRPr lang="en-CA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169E6-3F2E-47CD-93BA-1159FC19B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Bottom-Up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CBDDD-A5E9-45FB-A4A6-8B1A5D925F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Support for workers and/or businesses through the ups and down</a:t>
            </a:r>
          </a:p>
          <a:p>
            <a:endParaRPr lang="en-CA" sz="2400" dirty="0"/>
          </a:p>
          <a:p>
            <a:r>
              <a:rPr lang="en-CA" sz="2400" dirty="0"/>
              <a:t>Improved business environment to promote investment broadly</a:t>
            </a:r>
          </a:p>
          <a:p>
            <a:endParaRPr lang="en-CA" sz="2400" dirty="0"/>
          </a:p>
          <a:p>
            <a:r>
              <a:rPr lang="en-CA" sz="2400" dirty="0"/>
              <a:t>Create new sources of comparative advantage (through education, for example)</a:t>
            </a:r>
          </a:p>
          <a:p>
            <a:endParaRPr lang="en-CA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FDE0-3EEC-44F9-939C-DDDCAA81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FE0-3DE2-41A5-8B02-69BE8517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1159634"/>
            <a:ext cx="11006254" cy="1006935"/>
          </a:xfrm>
        </p:spPr>
        <p:txBody>
          <a:bodyPr anchor="ctr"/>
          <a:lstStyle/>
          <a:p>
            <a:pPr algn="ctr"/>
            <a:r>
              <a:rPr lang="en-CA" dirty="0"/>
              <a:t>Diversification Policy may come with a Trade-offs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EF5747-77FE-4B11-845F-5B7E45F29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100719"/>
              </p:ext>
            </p:extLst>
          </p:nvPr>
        </p:nvGraphicFramePr>
        <p:xfrm>
          <a:off x="838200" y="2166569"/>
          <a:ext cx="10515600" cy="397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D7D0-8C2C-4453-9B68-354FCB1D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Common Topic When Times are Tough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50" y="1999149"/>
            <a:ext cx="11230299" cy="4367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DA96BA-A663-4803-BDBD-D75C66CC1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42654">
            <a:off x="1304694" y="2019118"/>
            <a:ext cx="4904329" cy="39589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37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61B-DD8B-4BA0-BF4F-D8335152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In This Webinar, We Will Cover…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1E3A-FF76-42AE-91F7-57EF7AA4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CA" sz="4000" b="1" dirty="0"/>
              <a:t>Measuring Diversification</a:t>
            </a:r>
          </a:p>
          <a:p>
            <a:pPr marL="742950" indent="-742950">
              <a:buFont typeface="+mj-lt"/>
              <a:buAutoNum type="arabicPeriod"/>
            </a:pPr>
            <a:endParaRPr lang="en-CA" sz="4000" b="1" dirty="0"/>
          </a:p>
          <a:p>
            <a:pPr marL="742950" indent="-742950">
              <a:buFont typeface="+mj-lt"/>
              <a:buAutoNum type="arabicPeriod"/>
            </a:pPr>
            <a:r>
              <a:rPr lang="en-CA" sz="4000" b="1" dirty="0"/>
              <a:t>Economic Volatility</a:t>
            </a:r>
          </a:p>
          <a:p>
            <a:pPr marL="742950" indent="-742950">
              <a:buFont typeface="+mj-lt"/>
              <a:buAutoNum type="arabicPeriod"/>
            </a:pPr>
            <a:endParaRPr lang="en-CA" sz="4000" b="1" dirty="0"/>
          </a:p>
          <a:p>
            <a:pPr marL="742950" indent="-742950">
              <a:buFont typeface="+mj-lt"/>
              <a:buAutoNum type="arabicPeriod"/>
            </a:pPr>
            <a:r>
              <a:rPr lang="en-CA" sz="4000" b="1" dirty="0"/>
              <a:t>Policy Options and Trade-offs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795FC-4A9E-4390-9633-F9EF4A29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48F5-E879-491D-908D-DA553777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CA" dirty="0"/>
              <a:t>Rank of the Largest Employers in Canada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708ACD-B697-4574-A2DE-5CDBE63671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0293" y="2113320"/>
          <a:ext cx="11231999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514">
                  <a:extLst>
                    <a:ext uri="{9D8B030D-6E8A-4147-A177-3AD203B41FA5}">
                      <a16:colId xmlns:a16="http://schemas.microsoft.com/office/drawing/2014/main" val="2161142416"/>
                    </a:ext>
                  </a:extLst>
                </a:gridCol>
                <a:gridCol w="1601097">
                  <a:extLst>
                    <a:ext uri="{9D8B030D-6E8A-4147-A177-3AD203B41FA5}">
                      <a16:colId xmlns:a16="http://schemas.microsoft.com/office/drawing/2014/main" val="4069057530"/>
                    </a:ext>
                  </a:extLst>
                </a:gridCol>
                <a:gridCol w="1601097">
                  <a:extLst>
                    <a:ext uri="{9D8B030D-6E8A-4147-A177-3AD203B41FA5}">
                      <a16:colId xmlns:a16="http://schemas.microsoft.com/office/drawing/2014/main" val="1284648710"/>
                    </a:ext>
                  </a:extLst>
                </a:gridCol>
                <a:gridCol w="1601097">
                  <a:extLst>
                    <a:ext uri="{9D8B030D-6E8A-4147-A177-3AD203B41FA5}">
                      <a16:colId xmlns:a16="http://schemas.microsoft.com/office/drawing/2014/main" val="1609828154"/>
                    </a:ext>
                  </a:extLst>
                </a:gridCol>
                <a:gridCol w="1601097">
                  <a:extLst>
                    <a:ext uri="{9D8B030D-6E8A-4147-A177-3AD203B41FA5}">
                      <a16:colId xmlns:a16="http://schemas.microsoft.com/office/drawing/2014/main" val="1873325359"/>
                    </a:ext>
                  </a:extLst>
                </a:gridCol>
                <a:gridCol w="1601097">
                  <a:extLst>
                    <a:ext uri="{9D8B030D-6E8A-4147-A177-3AD203B41FA5}">
                      <a16:colId xmlns:a16="http://schemas.microsoft.com/office/drawing/2014/main" val="381802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Canada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Alberta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Ontario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Quebec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92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Health and 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45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1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Accommodation/Food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27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Public Admin.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63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Construction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2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Prof., Technical Serv.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5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Finance/Insurance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60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Mining/Oil/Gas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8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22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46723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953CD-E82F-4283-B18F-D5667C80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E855-946E-4FD5-A0EF-C6EC96F69533}"/>
              </a:ext>
            </a:extLst>
          </p:cNvPr>
          <p:cNvSpPr txBox="1"/>
          <p:nvPr/>
        </p:nvSpPr>
        <p:spPr>
          <a:xfrm>
            <a:off x="390293" y="607572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At the two-digit NAICS level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A96905-FAD1-4020-9636-E0BA503B4814}"/>
              </a:ext>
            </a:extLst>
          </p:cNvPr>
          <p:cNvSpPr/>
          <p:nvPr/>
        </p:nvSpPr>
        <p:spPr>
          <a:xfrm>
            <a:off x="7114478" y="5564459"/>
            <a:ext cx="992459" cy="6913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4788FC-FD1B-44AB-AD51-EE2E9309F4E1}"/>
              </a:ext>
            </a:extLst>
          </p:cNvPr>
          <p:cNvSpPr/>
          <p:nvPr/>
        </p:nvSpPr>
        <p:spPr>
          <a:xfrm>
            <a:off x="8729545" y="5128715"/>
            <a:ext cx="992459" cy="69137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Diverse Is Provincial Income/GDP?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6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7" y="2046837"/>
            <a:ext cx="11081204" cy="4309357"/>
          </a:xfrm>
        </p:spPr>
      </p:pic>
    </p:spTree>
    <p:extLst>
      <p:ext uri="{BB962C8B-B14F-4D97-AF65-F5344CB8AC3E}">
        <p14:creationId xmlns:p14="http://schemas.microsoft.com/office/powerpoint/2010/main" val="98837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Concentrated Is Provincial Employment?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7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8827B2-9467-45F8-BF8A-C7CA89E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396" y="2046837"/>
            <a:ext cx="11081207" cy="4309358"/>
          </a:xfrm>
        </p:spPr>
      </p:pic>
    </p:spTree>
    <p:extLst>
      <p:ext uri="{BB962C8B-B14F-4D97-AF65-F5344CB8AC3E}">
        <p14:creationId xmlns:p14="http://schemas.microsoft.com/office/powerpoint/2010/main" val="33272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8C09-13B6-4654-B35B-721373C3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CA" dirty="0"/>
              <a:t>How Concentrated Is Provincial Income/GDP?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4F52D6F-9825-4166-973B-527A88999C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197" y="2215058"/>
            <a:ext cx="5934924" cy="3776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13E1-EAF3-426A-82C6-9DC9606F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8</a:t>
            </a:fld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98B01E3-4313-4994-8EA1-65C1C59DC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78" y="2215058"/>
            <a:ext cx="5934924" cy="3776769"/>
          </a:xfrm>
        </p:spPr>
      </p:pic>
    </p:spTree>
    <p:extLst>
      <p:ext uri="{BB962C8B-B14F-4D97-AF65-F5344CB8AC3E}">
        <p14:creationId xmlns:p14="http://schemas.microsoft.com/office/powerpoint/2010/main" val="42119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B0F-9713-459F-A666-95DBA6BD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Volatility of Provincial Economies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D711-3F83-46B1-A4C0-FD4EDD894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Comparing the magnitude of business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35C0C-D4EF-44C0-B964-B24A7AAD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3E4B-B4A7-42F6-B91B-FCD120A2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3A81"/>
      </a:accent1>
      <a:accent2>
        <a:srgbClr val="9EA37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385</Words>
  <Application>Microsoft Office PowerPoint</Application>
  <PresentationFormat>Widescreen</PresentationFormat>
  <Paragraphs>146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Economic Diversification in Alberta: Model or Mischief</vt:lpstr>
      <vt:lpstr>PowerPoint Presentation</vt:lpstr>
      <vt:lpstr>Common Topic When Times are Tough</vt:lpstr>
      <vt:lpstr>In This Webinar, We Will Cover… </vt:lpstr>
      <vt:lpstr>Rank of the Largest Employers in Canada</vt:lpstr>
      <vt:lpstr>How Diverse Is Provincial Income/GDP?</vt:lpstr>
      <vt:lpstr>How Concentrated Is Provincial Employment?</vt:lpstr>
      <vt:lpstr>How Concentrated Is Provincial Income/GDP?</vt:lpstr>
      <vt:lpstr>Volatility of Provincial Economies</vt:lpstr>
      <vt:lpstr>How Volatile Is Provincial Employment?</vt:lpstr>
      <vt:lpstr>How Volatile Is Provincial Employment?</vt:lpstr>
      <vt:lpstr>Are Alberta Recessions Deeper?</vt:lpstr>
      <vt:lpstr>Are Alberta Recessions Deeper?</vt:lpstr>
      <vt:lpstr>Are Alberta Recessions Deeper?</vt:lpstr>
      <vt:lpstr>Are Alberta Recessions Deeper?</vt:lpstr>
      <vt:lpstr>Are Alberta Recessions Deeper?</vt:lpstr>
      <vt:lpstr>Are Alberta Recessions Deeper?</vt:lpstr>
      <vt:lpstr>How Volatile Is Provincial Income/GDP?</vt:lpstr>
      <vt:lpstr>How Volatile Is Provincial Income/GDP?</vt:lpstr>
      <vt:lpstr>Policy Options and Trade-Offs</vt:lpstr>
      <vt:lpstr>Policy Options</vt:lpstr>
      <vt:lpstr>Diversification Policy may come with a Trade-offs</vt:lpstr>
    </vt:vector>
  </TitlesOfParts>
  <Company>University of Calgary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Gimber</dc:creator>
  <cp:lastModifiedBy>Trevor Tombe</cp:lastModifiedBy>
  <cp:revision>105</cp:revision>
  <dcterms:created xsi:type="dcterms:W3CDTF">2018-07-11T16:49:26Z</dcterms:created>
  <dcterms:modified xsi:type="dcterms:W3CDTF">2020-05-22T15:32:50Z</dcterms:modified>
</cp:coreProperties>
</file>