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1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0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1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0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6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10490782" cy="154738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highlight>
                  <a:srgbClr val="808000"/>
                </a:highlight>
              </a:rPr>
              <a:t>Trip Generation Rates of Land Uses</a:t>
            </a:r>
            <a:br>
              <a:rPr lang="en-US" sz="5400" dirty="0">
                <a:highlight>
                  <a:srgbClr val="808000"/>
                </a:highlight>
              </a:rPr>
            </a:br>
            <a:r>
              <a:rPr lang="en-US" sz="5400" dirty="0">
                <a:highlight>
                  <a:srgbClr val="808000"/>
                </a:highlight>
              </a:rPr>
              <a:t>in a Developing Country 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Bharga Narayan Tarafder</a:t>
            </a:r>
          </a:p>
          <a:p>
            <a:r>
              <a:rPr lang="en-US" dirty="0"/>
              <a:t>ID: 0424042423</a:t>
            </a:r>
          </a:p>
        </p:txBody>
      </p:sp>
    </p:spTree>
    <p:extLst>
      <p:ext uri="{BB962C8B-B14F-4D97-AF65-F5344CB8AC3E}">
        <p14:creationId xmlns:p14="http://schemas.microsoft.com/office/powerpoint/2010/main" val="321652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Suggesting a better approach for attaining the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recommend improvements to the study’s methodology, such 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adding a variety of land use categories because they provide a more authentic urban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increase the accuracy of the trip generation estimates, include variables like parking capacity, pedestrian infrastructure, or accessibility to public transportation.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updated PCE values, given changes in vehicle technology and urban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determine how changes in socioeconomic factors affect trip rates, sensitivity analysis is being conducted.</a:t>
            </a:r>
          </a:p>
        </p:txBody>
      </p:sp>
    </p:spTree>
    <p:extLst>
      <p:ext uri="{BB962C8B-B14F-4D97-AF65-F5344CB8AC3E}">
        <p14:creationId xmlns:p14="http://schemas.microsoft.com/office/powerpoint/2010/main" val="191294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2D41D-D3BE-49CF-ACDF-92776FCA1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3A6D5-21BB-4571-9C7A-17DA9584CC33}"/>
              </a:ext>
            </a:extLst>
          </p:cNvPr>
          <p:cNvSpPr txBox="1"/>
          <p:nvPr/>
        </p:nvSpPr>
        <p:spPr>
          <a:xfrm>
            <a:off x="3742441" y="4204355"/>
            <a:ext cx="5015060" cy="970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Determine trip generation rates for six land use categories along Mirpur Road, Dhaka, Bangladesh.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Explore modal share and vehicular trip rates using passenger car equivalents (PCE).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insights for urban transportation planning and policymaking.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8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7586" cy="460118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445" y="864108"/>
            <a:ext cx="3802133" cy="51206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Study Area</a:t>
            </a:r>
          </a:p>
          <a:p>
            <a:r>
              <a:rPr lang="en-US" dirty="0"/>
              <a:t>a section of Mirpur Road was selected, 7.4km in length(from “</a:t>
            </a:r>
            <a:r>
              <a:rPr lang="en-US" dirty="0" err="1"/>
              <a:t>Azimpur</a:t>
            </a:r>
            <a:r>
              <a:rPr lang="en-US" dirty="0"/>
              <a:t>” intersection to “Technical” intersection)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01" y="114300"/>
            <a:ext cx="4141830" cy="64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2248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ui-sans-serif"/>
              </a:rPr>
              <a:t>Data Collection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Person Count Surveys</a:t>
            </a:r>
            <a:r>
              <a:rPr lang="en-US" sz="1600" dirty="0"/>
              <a:t>:</a:t>
            </a:r>
            <a:endParaRPr lang="en-US" sz="1600" b="1" dirty="0">
              <a:solidFill>
                <a:schemeClr val="tx1"/>
              </a:solidFill>
              <a:latin typeface="ui-sans-serif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ui-sans-serif"/>
              </a:rPr>
              <a:t>Manual counting was conducted.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ui-sans-serif"/>
              </a:rPr>
              <a:t>Persons entering and leaving were recorded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Counting was performed at each entry and exit point.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/>
              <a:t>Counts were recorded every 30 minutes for most land uses.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/>
              <a:t>For garment the it was 15 minutes for high trip volumes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71025" y="2869222"/>
            <a:ext cx="4360985" cy="24852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Intercept Surveys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50%-60% of trip makers for non-residential establishments intercepted.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92% of trip makers for residential establishments intercepted.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Respondents surveyed on primary mode of travel and trip details.</a:t>
            </a:r>
          </a:p>
        </p:txBody>
      </p:sp>
    </p:spTree>
    <p:extLst>
      <p:ext uri="{BB962C8B-B14F-4D97-AF65-F5344CB8AC3E}">
        <p14:creationId xmlns:p14="http://schemas.microsoft.com/office/powerpoint/2010/main" val="14204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93" y="659423"/>
            <a:ext cx="6582508" cy="543364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69268" y="864108"/>
            <a:ext cx="2900809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3193" y="755787"/>
            <a:ext cx="429944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Characteristics of the Surveyed Buildings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Source of data GIS data from RAJUK’s Detailed Area Plan (1995–2015).</a:t>
            </a:r>
          </a:p>
        </p:txBody>
      </p:sp>
    </p:spTree>
    <p:extLst>
      <p:ext uri="{BB962C8B-B14F-4D97-AF65-F5344CB8AC3E}">
        <p14:creationId xmlns:p14="http://schemas.microsoft.com/office/powerpoint/2010/main" val="75341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Used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Person Trip Rate: Weighted average using gross floor area and building floors.</a:t>
            </a:r>
          </a:p>
          <a:p>
            <a:r>
              <a:rPr lang="en-US" dirty="0"/>
              <a:t>- Modal Share: Categorized into motorized and non-motorized modes.</a:t>
            </a:r>
          </a:p>
          <a:p>
            <a:r>
              <a:rPr lang="en-US" dirty="0"/>
              <a:t>- Vehicle Trip Rate: Converted from person trips using PCE values and vehicle occupancy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8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281" y="1890347"/>
            <a:ext cx="9720073" cy="4023360"/>
          </a:xfrm>
        </p:spPr>
        <p:txBody>
          <a:bodyPr/>
          <a:lstStyle/>
          <a:p>
            <a:r>
              <a:rPr lang="en-US" b="1" dirty="0"/>
              <a:t>Results (Person Trip Rate)</a:t>
            </a:r>
          </a:p>
          <a:p>
            <a:r>
              <a:rPr lang="en-US" dirty="0"/>
              <a:t>Garment manufacturing and educational land uses had the highest average rates.</a:t>
            </a:r>
          </a:p>
          <a:p>
            <a:r>
              <a:rPr lang="en-US" dirty="0"/>
              <a:t>Residential land use recorded the lowest rate.</a:t>
            </a:r>
          </a:p>
          <a:p>
            <a:r>
              <a:rPr lang="en-US" dirty="0"/>
              <a:t>Peak-hour variations observed based on land use functions</a:t>
            </a:r>
          </a:p>
          <a:p>
            <a:r>
              <a:rPr lang="en-US" b="1" dirty="0"/>
              <a:t>Results (Modal Share)</a:t>
            </a:r>
          </a:p>
          <a:p>
            <a:r>
              <a:rPr lang="en-US" b="1" dirty="0"/>
              <a:t>Key Modes:</a:t>
            </a:r>
            <a:r>
              <a:rPr lang="en-US" dirty="0"/>
              <a:t> Bus, walking, rickshaw dominate across all land uses.</a:t>
            </a:r>
          </a:p>
          <a:p>
            <a:r>
              <a:rPr lang="en-US" dirty="0"/>
              <a:t>Residential and healthcare: High car usage.</a:t>
            </a:r>
          </a:p>
          <a:p>
            <a:r>
              <a:rPr lang="en-US" dirty="0"/>
              <a:t>Garment manufacturing: Predominantly walking trips (87%).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Results (Vehicle Trip Rate)</a:t>
            </a:r>
          </a:p>
          <a:p>
            <a:r>
              <a:rPr lang="en-US" dirty="0"/>
              <a:t>Healthcare had the highest peak-hour vehicular trip rate.</a:t>
            </a:r>
          </a:p>
          <a:p>
            <a:r>
              <a:rPr lang="en-US" dirty="0"/>
              <a:t>ITE manual underestimates total trip rates for Dhaka's mixed-use urban environment.</a:t>
            </a:r>
          </a:p>
          <a:p>
            <a:r>
              <a:rPr lang="en-US" dirty="0"/>
              <a:t>Commercial land use: Highest impact on vehicular traffic.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focus on single land uses excludes internal trips in mixed-use areas.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Other influencing factors, such as parking capacity, are not integrated.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76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279</TotalTime>
  <Words>467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Tw Cen MT</vt:lpstr>
      <vt:lpstr>Tw Cen MT Condensed</vt:lpstr>
      <vt:lpstr>ui-sans-serif</vt:lpstr>
      <vt:lpstr>Wingdings</vt:lpstr>
      <vt:lpstr>Wingdings 2</vt:lpstr>
      <vt:lpstr>Wingdings 3</vt:lpstr>
      <vt:lpstr>Integral</vt:lpstr>
      <vt:lpstr>Trip Generation Rates of Land Uses in a Developing Country City</vt:lpstr>
      <vt:lpstr>Objective</vt:lpstr>
      <vt:lpstr>Data</vt:lpstr>
      <vt:lpstr>Data</vt:lpstr>
      <vt:lpstr>Data</vt:lpstr>
      <vt:lpstr>Method Used for Analysis</vt:lpstr>
      <vt:lpstr>Result</vt:lpstr>
      <vt:lpstr>Result (con.)</vt:lpstr>
      <vt:lpstr>Limitations</vt:lpstr>
      <vt:lpstr>Suggesting a better approach for attaining the objective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Generation in Mirpur</dc:title>
  <dc:creator>0424042423 - Bharga Narayan Tarafder</dc:creator>
  <cp:lastModifiedBy>Arnob Roy</cp:lastModifiedBy>
  <cp:revision>18</cp:revision>
  <dcterms:created xsi:type="dcterms:W3CDTF">2025-01-07T16:35:04Z</dcterms:created>
  <dcterms:modified xsi:type="dcterms:W3CDTF">2025-01-08T08:58:06Z</dcterms:modified>
</cp:coreProperties>
</file>