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14"/>
  </p:notesMasterIdLst>
  <p:sldIdLst>
    <p:sldId id="256" r:id="rId2"/>
    <p:sldId id="257" r:id="rId3"/>
    <p:sldId id="259" r:id="rId4"/>
    <p:sldId id="266" r:id="rId5"/>
    <p:sldId id="267" r:id="rId6"/>
    <p:sldId id="260" r:id="rId7"/>
    <p:sldId id="268" r:id="rId8"/>
    <p:sldId id="262" r:id="rId9"/>
    <p:sldId id="269" r:id="rId10"/>
    <p:sldId id="270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B67AF4-A821-4F09-87FB-8FF3AB748949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6C2AC-E927-4B80-9D5E-0258CC757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99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7B815-C15E-47BD-8EAA-6AD0087B09B5}" type="datetime1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2060-C5C7-40B0-A085-FB2DDAF0D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2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D1EE-1AE4-46AB-9BB7-9777BDB6C8FF}" type="datetime1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2060-C5C7-40B0-A085-FB2DDAF0D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47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BB66-800A-4910-A766-0C23608B128A}" type="datetime1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2060-C5C7-40B0-A085-FB2DDAF0DE2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5005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2FDB-C6E5-4725-90C5-36C4E19EA711}" type="datetime1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2060-C5C7-40B0-A085-FB2DDAF0D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59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DDF8-3A69-4527-8E34-924A2017195F}" type="datetime1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2060-C5C7-40B0-A085-FB2DDAF0DE2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4921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FAD3-4B76-4A4A-9FD7-A9FDBCB93BC4}" type="datetime1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2060-C5C7-40B0-A085-FB2DDAF0D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741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557E-2212-4DDF-95E4-75B76411B0B5}" type="datetime1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2060-C5C7-40B0-A085-FB2DDAF0D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86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46E9-169E-412C-BF2A-631F77D07744}" type="datetime1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2060-C5C7-40B0-A085-FB2DDAF0D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18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DC62-80C8-44C2-92AA-38704AF9E3CB}" type="datetime1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2060-C5C7-40B0-A085-FB2DDAF0D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45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DB48-22A2-4D1F-B7F6-0019E8F366F8}" type="datetime1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2060-C5C7-40B0-A085-FB2DDAF0D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13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5FF9A-12A5-4D8D-BA56-3EF337EF9049}" type="datetime1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2060-C5C7-40B0-A085-FB2DDAF0D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8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9CDD7-A1F9-49CC-9F38-C6BD98E5E894}" type="datetime1">
              <a:rPr lang="en-US" smtClean="0"/>
              <a:t>1/8/2025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2060-C5C7-40B0-A085-FB2DDAF0D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52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C3BFB-5F96-4783-AE44-E255DAEB91F3}" type="datetime1">
              <a:rPr lang="en-US" smtClean="0"/>
              <a:t>1/8/2025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2060-C5C7-40B0-A085-FB2DDAF0D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08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94CE-21B9-4245-B48C-5128C81C11C9}" type="datetime1">
              <a:rPr lang="en-US" smtClean="0"/>
              <a:t>1/8/2025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2060-C5C7-40B0-A085-FB2DDAF0D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40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A996-4B29-4599-A706-950561370488}" type="datetime1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2060-C5C7-40B0-A085-FB2DDAF0D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98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A97AB-48B3-4AE0-A220-3E92D9A75951}" type="datetime1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2060-C5C7-40B0-A085-FB2DDAF0D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025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CC766-ADA5-447E-A954-04C3F0259178}" type="datetime1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CCE2060-C5C7-40B0-A085-FB2DDAF0D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13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EEE3E-FFD8-4BDE-911D-26E8D26FD4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Explaining trip generation during the COVID-19 pandemic: A</a:t>
            </a:r>
            <a:br>
              <a:rPr lang="en-US" sz="4000" dirty="0"/>
            </a:br>
            <a:r>
              <a:rPr lang="en-US" sz="4000" dirty="0"/>
              <a:t>psychological perspective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B60CC5-040D-44E2-9625-0A80B90FD9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Rifat Sultana </a:t>
            </a:r>
            <a:r>
              <a:rPr lang="en-US" dirty="0" err="1"/>
              <a:t>Mahin</a:t>
            </a:r>
            <a:endParaRPr lang="en-US" dirty="0"/>
          </a:p>
          <a:p>
            <a:r>
              <a:rPr lang="en-US" dirty="0"/>
              <a:t>ID-0424042419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FB456-3048-46BC-A291-ABEE0F070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2060-C5C7-40B0-A085-FB2DDAF0DE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25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F73C4-E920-4116-9E52-A628990D5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1555"/>
          </a:xfrm>
        </p:spPr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B6596-9A6E-4C9C-968C-3456FBE50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499" y="1403925"/>
            <a:ext cx="8596668" cy="4844475"/>
          </a:xfrm>
        </p:spPr>
        <p:txBody>
          <a:bodyPr>
            <a:normAutofit lnSpcReduction="1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Self-Reported Data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Participants' answers may not always be accurate or honest.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Small and Specific Group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Focused only on students from one university in Iran; results may not apply to everyone.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Limited Timeframe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collected during the first wave of COVID-19; doesn’t reflect later behavior changes.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Young and Educated Participants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Findings may not represent older or less-educated groups.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 Challenges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Lack of online services (e.g., food delivery, internet banking) might have influenced travel behavior.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E80AD-1693-45FC-B12F-8174D879E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2060-C5C7-40B0-A085-FB2DDAF0DE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816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005B-F2FC-4621-B69F-F8798055A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374" y="1029463"/>
            <a:ext cx="8911687" cy="1280890"/>
          </a:xfrm>
        </p:spPr>
        <p:txBody>
          <a:bodyPr/>
          <a:lstStyle/>
          <a:p>
            <a:r>
              <a:rPr lang="en-US" dirty="0"/>
              <a:t>Suggestion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D7A04-DEA3-4E75-9BBA-75B334F68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661" y="1813565"/>
            <a:ext cx="8915400" cy="4592921"/>
          </a:xfrm>
        </p:spPr>
        <p:txBody>
          <a:bodyPr>
            <a:normAutofit/>
          </a:bodyPr>
          <a:lstStyle/>
          <a:p>
            <a:r>
              <a:rPr lang="en-US" dirty="0"/>
              <a:t>Activity-Based Models (ABM) for capturing daily activity and trip patterns.</a:t>
            </a:r>
          </a:p>
          <a:p>
            <a:pPr marL="0" indent="0">
              <a:buNone/>
            </a:pPr>
            <a:r>
              <a:rPr lang="en-US" dirty="0"/>
              <a:t>Instead of just counting trips, ABM asks: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Why do people travel?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Where do they go?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How do they travel?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When do they travel?</a:t>
            </a:r>
          </a:p>
          <a:p>
            <a:r>
              <a:rPr lang="en-US" dirty="0"/>
              <a:t>Bayesian Updating for dynamically modeling psychological and behavioral changes.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Behavior changes dynamically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combine the old knowledge and new data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It’s flexible and improves predictions over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44038-C408-47B4-8588-62626ECD4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2060-C5C7-40B0-A085-FB2DDAF0DE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151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92D41D-D3BE-49CF-ACDF-92776FCA18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33A1D-4038-4DC2-8B02-1F82429C2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2060-C5C7-40B0-A085-FB2DDAF0DE25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73A6D5-21BB-4571-9C7A-17DA9584CC33}"/>
              </a:ext>
            </a:extLst>
          </p:cNvPr>
          <p:cNvSpPr txBox="1"/>
          <p:nvPr/>
        </p:nvSpPr>
        <p:spPr>
          <a:xfrm>
            <a:off x="3742441" y="4204355"/>
            <a:ext cx="5015060" cy="9709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243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4A148-1FF1-483C-84BB-6E64BAC59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527" y="671244"/>
            <a:ext cx="8911687" cy="1280890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000E4-E1EF-4898-AC11-8B4DD6E51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083" y="1681114"/>
            <a:ext cx="8915400" cy="37776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Investigate how much the students reduced their non-essential trips during the pandemic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Test how, and to what extent, psychological factors could explain such travel behavior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45E43-0BEF-4E3D-8E92-DEADD9C30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2060-C5C7-40B0-A085-FB2DDAF0DE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33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2374E-6BD6-4D15-BD70-E02702C5A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598" y="607969"/>
            <a:ext cx="8997082" cy="1242397"/>
          </a:xfrm>
        </p:spPr>
        <p:txBody>
          <a:bodyPr/>
          <a:lstStyle/>
          <a:p>
            <a:r>
              <a:rPr lang="en-US" dirty="0"/>
              <a:t>Source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72A19-D332-419D-B6B2-C4ED40D34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295" y="1370507"/>
            <a:ext cx="8911687" cy="37776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Online Survey: Internet-based survey of the students at </a:t>
            </a:r>
            <a:r>
              <a:rPr lang="en-US" dirty="0" err="1"/>
              <a:t>Kharazmi</a:t>
            </a:r>
            <a:r>
              <a:rPr lang="en-US" dirty="0"/>
              <a:t> University, Tehran, Iran.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Primary data :conducted by the researchers to collect first-hand information directly from the participants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Survey Period: April to June 2020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Participants: A sample of 369 students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FE6CAF-3D17-479A-AE12-C2EF8A4B1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2060-C5C7-40B0-A085-FB2DDAF0DE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09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D0CBF-DA90-4446-968A-6C779970A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1074" y="690098"/>
            <a:ext cx="8911687" cy="1280890"/>
          </a:xfrm>
        </p:spPr>
        <p:txBody>
          <a:bodyPr>
            <a:normAutofit/>
          </a:bodyPr>
          <a:lstStyle/>
          <a:p>
            <a:r>
              <a:rPr lang="en-US" i="1" dirty="0"/>
              <a:t>Hypothesized model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73620A-2CD6-42D6-A58F-07B8D6BBC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490" y="1621411"/>
            <a:ext cx="8987512" cy="427976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E88D3-A831-4398-B813-BB5911CF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2060-C5C7-40B0-A085-FB2DDAF0DE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67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7305E-11C7-4BAC-B2BF-228DE9911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32880-6459-49A6-B7AC-ABE8DFCB5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748" y="1349884"/>
            <a:ext cx="8596668" cy="3880773"/>
          </a:xfrm>
        </p:spPr>
        <p:txBody>
          <a:bodyPr/>
          <a:lstStyle/>
          <a:p>
            <a:r>
              <a:rPr lang="en-US" i="1" dirty="0"/>
              <a:t>Procedure and sample</a:t>
            </a:r>
            <a:r>
              <a:rPr lang="en-US" dirty="0"/>
              <a:t> </a:t>
            </a:r>
          </a:p>
          <a:p>
            <a:r>
              <a:rPr lang="en-US" i="1" dirty="0"/>
              <a:t>Questionnaire</a:t>
            </a:r>
            <a:r>
              <a:rPr lang="en-US" dirty="0"/>
              <a:t> </a:t>
            </a:r>
          </a:p>
          <a:p>
            <a:r>
              <a:rPr lang="en-US" dirty="0"/>
              <a:t>Analysis</a:t>
            </a:r>
          </a:p>
          <a:p>
            <a:r>
              <a:rPr lang="en-US" dirty="0"/>
              <a:t>Results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9D8C3B-4CDA-4895-9749-ECB8FA290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2060-C5C7-40B0-A085-FB2DDAF0DE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48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05DF-6474-43F9-8160-BD5614F59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579" y="514358"/>
            <a:ext cx="8911687" cy="1280890"/>
          </a:xfrm>
        </p:spPr>
        <p:txBody>
          <a:bodyPr/>
          <a:lstStyle/>
          <a:p>
            <a:r>
              <a:rPr lang="en-US" dirty="0"/>
              <a:t>Key Elements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8832B-D7EB-4572-B462-744C83C1E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2060-C5C7-40B0-A085-FB2DDAF0DE25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2F065F8-566F-484B-A300-511277CBD601}"/>
              </a:ext>
            </a:extLst>
          </p:cNvPr>
          <p:cNvSpPr txBox="1">
            <a:spLocks/>
          </p:cNvSpPr>
          <p:nvPr/>
        </p:nvSpPr>
        <p:spPr>
          <a:xfrm>
            <a:off x="1008579" y="1583226"/>
            <a:ext cx="6853376" cy="3869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Survey Method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online survey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socio-demographic questions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psychological constructs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trip frequency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Sampling Technique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Non-probability sampling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107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05DF-6474-43F9-8160-BD5614F59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579" y="514358"/>
            <a:ext cx="8911687" cy="1280890"/>
          </a:xfrm>
        </p:spPr>
        <p:txBody>
          <a:bodyPr/>
          <a:lstStyle/>
          <a:p>
            <a:r>
              <a:rPr lang="en-US" dirty="0"/>
              <a:t>Key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41864-D4AD-49CB-A5CC-CBBF12EEA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345" y="1371205"/>
            <a:ext cx="8638129" cy="417175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Questionnaire Design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dirty="0"/>
              <a:t>Table-1 (Age, Gender, Distance, Car ownership)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dirty="0"/>
              <a:t>Table-2 (Attitude, Subjective norm, Perceived Behavioral Control, Intention, Personal moral norms)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Data Analysis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Structural Equation Modeling (SEM)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Reliability Check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8832B-D7EB-4572-B462-744C83C1E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2060-C5C7-40B0-A085-FB2DDAF0DE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41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DB1FF-DED9-4FDA-91E3-9D5BA1BCE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649" y="863394"/>
            <a:ext cx="8911687" cy="1280890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522FF-0DBE-4338-A231-39952E78B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936" y="1690539"/>
            <a:ext cx="8915400" cy="4350823"/>
          </a:xfrm>
        </p:spPr>
        <p:txBody>
          <a:bodyPr>
            <a:normAutofit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Reduction in Trips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reduction: 60% for non-essential trips.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Women reduced trips more than men.</a:t>
            </a:r>
          </a:p>
          <a:p>
            <a:pPr marL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Psychological Impact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Theory of Planned Behavior (TPB) effectively explained trip-reduction behavior.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Perceived Behavioral Control (PBC) was critical.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Personal moral obligations indirectly influenced trip reduction.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6AF230-23CD-4972-BC4A-00D153DAA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2060-C5C7-40B0-A085-FB2DDAF0DE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83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DB1FF-DED9-4FDA-91E3-9D5BA1BCE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649" y="863394"/>
            <a:ext cx="8911687" cy="1280890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522FF-0DBE-4338-A231-39952E78B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936" y="1690540"/>
            <a:ext cx="8915400" cy="1280890"/>
          </a:xfrm>
        </p:spPr>
        <p:txBody>
          <a:bodyPr>
            <a:normAutofit/>
          </a:bodyPr>
          <a:lstStyle/>
          <a:p>
            <a:pPr marL="0">
              <a:lnSpc>
                <a:spcPct val="107000"/>
              </a:lnSpc>
              <a:spcBef>
                <a:spcPts val="0"/>
              </a:spcBef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Socio-Demographic Insights:</a:t>
            </a:r>
          </a:p>
          <a:p>
            <a:pPr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Gender differences were significant.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Distance to university affected social trips.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6AF230-23CD-4972-BC4A-00D153DAA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E2060-C5C7-40B0-A085-FB2DDAF0DE25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C57A7E-A053-44E2-8CB8-21C304773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929" y="2994808"/>
            <a:ext cx="4578842" cy="302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9426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266</TotalTime>
  <Words>401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Symbol</vt:lpstr>
      <vt:lpstr>Times New Roman</vt:lpstr>
      <vt:lpstr>Trebuchet MS</vt:lpstr>
      <vt:lpstr>Wingdings</vt:lpstr>
      <vt:lpstr>Wingdings 3</vt:lpstr>
      <vt:lpstr>Facet</vt:lpstr>
      <vt:lpstr>Explaining trip generation during the COVID-19 pandemic: A psychological perspective</vt:lpstr>
      <vt:lpstr>Objective</vt:lpstr>
      <vt:lpstr>Source of Data</vt:lpstr>
      <vt:lpstr>Hypothesized model  </vt:lpstr>
      <vt:lpstr>Method</vt:lpstr>
      <vt:lpstr>Key Elements</vt:lpstr>
      <vt:lpstr>Key Elements</vt:lpstr>
      <vt:lpstr>Result</vt:lpstr>
      <vt:lpstr>Result</vt:lpstr>
      <vt:lpstr>Limitations</vt:lpstr>
      <vt:lpstr>Suggestion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Explaining trip generation during the COVID-19 pandemic: A psychological perspective</dc:title>
  <dc:creator>20106063@iubat.edu</dc:creator>
  <cp:lastModifiedBy>20106063@iubat.edu</cp:lastModifiedBy>
  <cp:revision>25</cp:revision>
  <dcterms:created xsi:type="dcterms:W3CDTF">2025-01-06T16:13:22Z</dcterms:created>
  <dcterms:modified xsi:type="dcterms:W3CDTF">2025-01-08T04:12:26Z</dcterms:modified>
</cp:coreProperties>
</file>