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68" r:id="rId5"/>
    <p:sldId id="257" r:id="rId6"/>
    <p:sldId id="369" r:id="rId7"/>
    <p:sldId id="374" r:id="rId8"/>
    <p:sldId id="375" r:id="rId9"/>
    <p:sldId id="376" r:id="rId10"/>
    <p:sldId id="377" r:id="rId11"/>
    <p:sldId id="378" r:id="rId12"/>
    <p:sldId id="383" r:id="rId13"/>
    <p:sldId id="379" r:id="rId14"/>
    <p:sldId id="380" r:id="rId15"/>
    <p:sldId id="381" r:id="rId16"/>
    <p:sldId id="3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91A5C-FA7B-0F62-B8F9-16CEBA41B6AD}" v="361" dt="2024-06-25T11:33:16.645"/>
    <p1510:client id="{96A62007-033E-6EB4-F823-AD60015C2F92}" v="369" dt="2024-06-25T11:58:06.389"/>
    <p1510:client id="{CEF35971-91F7-DF9D-E2FE-C6E7285E4FEA}" v="275" dt="2024-06-25T19:09:35.919"/>
    <p1510:client id="{E73D63E7-4937-2A48-A523-EC1E2183B0C9}" v="424" dt="2024-06-25T13:25:28.197"/>
    <p1510:client id="{F8667CEC-9558-6168-8FBC-8E2103B43A1F}" v="114" dt="2024-06-25T19:09:51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914BC-680F-43F7-9602-1DFFF82EF572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B8177-8FE5-4FF7-988D-6E9D0D038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20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4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8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39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42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98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5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37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7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8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2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609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88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B8177-8FE5-4FF7-988D-6E9D0D038FF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6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FA44-F1B9-C9FB-42DE-422598C9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F9ED4-0F12-553E-303A-359AC6884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12000" y="6585527"/>
            <a:ext cx="1080000" cy="265256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>
            <a:lvl1pPr algn="ctr">
              <a:defRPr sz="1400"/>
            </a:lvl1pPr>
          </a:lstStyle>
          <a:p>
            <a:fld id="{81C397D2-CB6C-4D0C-8525-33B73030DFF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85284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D49B-FE19-F393-98DF-D8E03917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BBEF9-F15A-8152-1805-173129A83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5092-BC8D-AA90-7EDB-21332AC5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Development of Trip Generation Model for Mixed Use Building in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B5CD-2A70-F0F8-DD68-8A110393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3672" y="6585528"/>
            <a:ext cx="2318327" cy="265256"/>
          </a:xfrm>
          <a:prstGeom prst="rect">
            <a:avLst/>
          </a:prstGeom>
        </p:spPr>
        <p:txBody>
          <a:bodyPr/>
          <a:lstStyle/>
          <a:p>
            <a:fld id="{8F7AD2DE-53E2-4FA8-B82B-A96F41E1E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202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9934-7C69-2AF4-14B8-F8EEAE4C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A4B7-B6DF-B2AE-E062-44CA0143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D179A4-6F23-1FF6-6999-77E51474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585528"/>
            <a:ext cx="1080000" cy="265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>
            <a:lvl1pPr algn="ctr">
              <a:defRPr sz="1400">
                <a:latin typeface="+mn-lt"/>
              </a:defRPr>
            </a:lvl1pPr>
          </a:lstStyle>
          <a:p>
            <a:fld id="{8F7AD2DE-53E2-4FA8-B82B-A96F41E1E35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38957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4FED5-D6BA-8D24-555D-1C2F9899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D80E-7749-F875-8B23-0BDE6E87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F533-9586-9E62-D490-B00CA4D6E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85527"/>
            <a:ext cx="12192000" cy="2652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l"/>
            <a:r>
              <a:rPr lang="en-GB"/>
              <a:t>Development of Trip Generation Model for Mixed Use Building in Dhaka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03461-1F69-3A13-3DCC-EA02358B7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585527"/>
            <a:ext cx="3396673" cy="2652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81C397D2-CB6C-4D0C-8525-33B73030DFF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12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53096-3C81-310A-6CBA-EAE86801E2D4}"/>
              </a:ext>
            </a:extLst>
          </p:cNvPr>
          <p:cNvSpPr txBox="1"/>
          <p:nvPr/>
        </p:nvSpPr>
        <p:spPr>
          <a:xfrm>
            <a:off x="430147" y="350748"/>
            <a:ext cx="11531442" cy="24756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11" name="Content Placeholder 110">
            <a:extLst>
              <a:ext uri="{FF2B5EF4-FFF2-40B4-BE49-F238E27FC236}">
                <a16:creationId xmlns:a16="http://schemas.microsoft.com/office/drawing/2014/main" id="{4B47AFEA-6C4B-941D-5248-85FC6BE74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56852"/>
              </p:ext>
            </p:extLst>
          </p:nvPr>
        </p:nvGraphicFramePr>
        <p:xfrm>
          <a:off x="604684" y="3129106"/>
          <a:ext cx="11182368" cy="369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262">
                  <a:extLst>
                    <a:ext uri="{9D8B030D-6E8A-4147-A177-3AD203B41FA5}">
                      <a16:colId xmlns:a16="http://schemas.microsoft.com/office/drawing/2014/main" val="2031227332"/>
                    </a:ext>
                  </a:extLst>
                </a:gridCol>
                <a:gridCol w="2147106">
                  <a:extLst>
                    <a:ext uri="{9D8B030D-6E8A-4147-A177-3AD203B41FA5}">
                      <a16:colId xmlns:a16="http://schemas.microsoft.com/office/drawing/2014/main" val="159600772"/>
                    </a:ext>
                  </a:extLst>
                </a:gridCol>
              </a:tblGrid>
              <a:tr h="36997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nl-NL" sz="2800" b="1" i="0" dirty="0">
                          <a:solidFill>
                            <a:schemeClr val="tx1"/>
                          </a:solidFill>
                          <a:latin typeface="Times New Roman"/>
                        </a:rPr>
                        <a:t>Authors: </a:t>
                      </a:r>
                      <a:r>
                        <a:rPr lang="nl-NL" sz="2800" b="0" i="1" dirty="0">
                          <a:solidFill>
                            <a:schemeClr val="tx1"/>
                          </a:solidFill>
                          <a:latin typeface="Times New Roman"/>
                        </a:rPr>
                        <a:t>Junfeng Jiao, Chris Bischak, Sarah Hyden</a:t>
                      </a:r>
                      <a:endParaRPr lang="en-US" sz="2800" b="0" i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07769" marR="107769" marT="53884" marB="5388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i="1" dirty="0"/>
                    </a:p>
                  </a:txBody>
                  <a:tcPr marL="107769" marR="107769" marT="53884" marB="5388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54091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AC3A273E-118B-1413-7A0A-3AC067B6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068" y="653471"/>
            <a:ext cx="10515600" cy="204443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b="1" baseline="0" dirty="0">
                <a:solidFill>
                  <a:schemeClr val="bg1"/>
                </a:solidFill>
                <a:latin typeface="Times New Roman"/>
              </a:rPr>
              <a:t>The impact of shared mobility on trip generation behavior in the US:</a:t>
            </a:r>
            <a:br>
              <a:rPr lang="en-US" sz="4000" b="1" baseline="0" dirty="0">
                <a:solidFill>
                  <a:schemeClr val="bg1"/>
                </a:solidFill>
                <a:latin typeface="Times New Roman"/>
              </a:rPr>
            </a:br>
            <a:r>
              <a:rPr lang="en-US" sz="4000" b="1" baseline="0" dirty="0">
                <a:solidFill>
                  <a:schemeClr val="bg1"/>
                </a:solidFill>
                <a:latin typeface="Times New Roman"/>
              </a:rPr>
              <a:t>Findings from the 2017 National Household Travel Survey</a:t>
            </a:r>
            <a:endParaRPr lang="en-US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790840-E837-A3F9-7C62-A4CC8F3F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D2DE-53E2-4FA8-B82B-A96F41E1E358}" type="slidenum">
              <a:rPr lang="en-GB" smtClean="0"/>
              <a:t>1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C0903-AFB9-AE27-0C62-EFF18456D432}"/>
              </a:ext>
            </a:extLst>
          </p:cNvPr>
          <p:cNvSpPr txBox="1"/>
          <p:nvPr/>
        </p:nvSpPr>
        <p:spPr>
          <a:xfrm>
            <a:off x="2818442" y="4184871"/>
            <a:ext cx="58256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0713" indent="0" algn="ctr">
              <a:buClr>
                <a:srgbClr val="000000"/>
              </a:buClr>
              <a:buFont typeface="Arial"/>
              <a:buNone/>
            </a:pPr>
            <a:r>
              <a:rPr lang="en-US" sz="3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Presented by</a:t>
            </a:r>
          </a:p>
          <a:p>
            <a:pPr marL="620713" indent="0" algn="ctr">
              <a:buClr>
                <a:srgbClr val="000000"/>
              </a:buClr>
              <a:buFont typeface="Arial"/>
              <a:buNone/>
            </a:pPr>
            <a:r>
              <a:rPr 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Tanmoy Nath Ananda</a:t>
            </a:r>
          </a:p>
          <a:p>
            <a:pPr marL="620713" indent="0" algn="ctr">
              <a:buClr>
                <a:srgbClr val="000000"/>
              </a:buClr>
              <a:buFont typeface="Arial"/>
              <a:buNone/>
            </a:pPr>
            <a:r>
              <a:rPr lang="en-US" sz="2400" b="0" i="1" kern="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Graduate Student</a:t>
            </a:r>
          </a:p>
          <a:p>
            <a:pPr marL="620713" indent="0" algn="ctr">
              <a:buClr>
                <a:srgbClr val="000000"/>
              </a:buClr>
              <a:buFont typeface="Arial"/>
              <a:buNone/>
            </a:pPr>
            <a:r>
              <a:rPr lang="en-US" sz="2400" b="0" i="1" kern="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Department of Civil Engineering</a:t>
            </a:r>
          </a:p>
          <a:p>
            <a:pPr marL="620713" indent="0" algn="ctr">
              <a:buClr>
                <a:srgbClr val="000000"/>
              </a:buClr>
              <a:buFont typeface="Arial"/>
              <a:buNone/>
            </a:pPr>
            <a:r>
              <a:rPr lang="en-US" sz="2400" b="0" i="1" kern="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BUET, Dhaka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8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07E5-5297-5D90-5C4A-A36E5FB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981" y="6613814"/>
            <a:ext cx="1037527" cy="25010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fld id="{8F7AD2DE-53E2-4FA8-B82B-A96F41E1E358}" type="slidenum"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10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Graphic 81" descr="Convertible with solid fill">
            <a:extLst>
              <a:ext uri="{FF2B5EF4-FFF2-40B4-BE49-F238E27FC236}">
                <a16:creationId xmlns:a16="http://schemas.microsoft.com/office/drawing/2014/main" id="{F7884D60-3532-5FF2-677B-8C5F5381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687" y="4768970"/>
            <a:ext cx="914400" cy="914400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899E4736-92CF-7892-48DE-3E5EF0ED93CF}"/>
              </a:ext>
            </a:extLst>
          </p:cNvPr>
          <p:cNvSpPr/>
          <p:nvPr/>
        </p:nvSpPr>
        <p:spPr>
          <a:xfrm>
            <a:off x="1" y="-1929"/>
            <a:ext cx="12191999" cy="11765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7599C02-3291-E758-BD9F-94988C02F1F2}"/>
              </a:ext>
            </a:extLst>
          </p:cNvPr>
          <p:cNvSpPr txBox="1"/>
          <p:nvPr/>
        </p:nvSpPr>
        <p:spPr>
          <a:xfrm>
            <a:off x="578670" y="232407"/>
            <a:ext cx="65720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83E5DD-A92D-111C-078B-E4D98997E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0499" y="1350747"/>
            <a:ext cx="6448433" cy="538812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75C465-0C3D-BE7D-D351-B0C8FD6EF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079" y="3549112"/>
            <a:ext cx="4049781" cy="5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07E5-5297-5D90-5C4A-A36E5FB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981" y="6613814"/>
            <a:ext cx="1037527" cy="25010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fld id="{8F7AD2DE-53E2-4FA8-B82B-A96F41E1E358}" type="slidenum"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11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Graphic 81" descr="Convertible with solid fill">
            <a:extLst>
              <a:ext uri="{FF2B5EF4-FFF2-40B4-BE49-F238E27FC236}">
                <a16:creationId xmlns:a16="http://schemas.microsoft.com/office/drawing/2014/main" id="{F7884D60-3532-5FF2-677B-8C5F5381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687" y="4768970"/>
            <a:ext cx="914400" cy="914400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899E4736-92CF-7892-48DE-3E5EF0ED93CF}"/>
              </a:ext>
            </a:extLst>
          </p:cNvPr>
          <p:cNvSpPr/>
          <p:nvPr/>
        </p:nvSpPr>
        <p:spPr>
          <a:xfrm>
            <a:off x="1" y="-1929"/>
            <a:ext cx="12191999" cy="11765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7599C02-3291-E758-BD9F-94988C02F1F2}"/>
              </a:ext>
            </a:extLst>
          </p:cNvPr>
          <p:cNvSpPr txBox="1"/>
          <p:nvPr/>
        </p:nvSpPr>
        <p:spPr>
          <a:xfrm>
            <a:off x="454684" y="232407"/>
            <a:ext cx="65720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FFCD-1F07-7D65-032E-1646EA64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4554"/>
            <a:ext cx="10515600" cy="328881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 variables are strong predictor of trip generation behavior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coefficient of work from home indicates that these workers are more likely to make recreational trips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Ride-hailing services may be causing more trips than other two services</a:t>
            </a:r>
          </a:p>
        </p:txBody>
      </p:sp>
    </p:spTree>
    <p:extLst>
      <p:ext uri="{BB962C8B-B14F-4D97-AF65-F5344CB8AC3E}">
        <p14:creationId xmlns:p14="http://schemas.microsoft.com/office/powerpoint/2010/main" val="130210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07E5-5297-5D90-5C4A-A36E5FB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981" y="6613814"/>
            <a:ext cx="1037527" cy="25010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fld id="{8F7AD2DE-53E2-4FA8-B82B-A96F41E1E358}" type="slidenum"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12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Graphic 81" descr="Convertible with solid fill">
            <a:extLst>
              <a:ext uri="{FF2B5EF4-FFF2-40B4-BE49-F238E27FC236}">
                <a16:creationId xmlns:a16="http://schemas.microsoft.com/office/drawing/2014/main" id="{F7884D60-3532-5FF2-677B-8C5F5381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687" y="4768970"/>
            <a:ext cx="914400" cy="914400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899E4736-92CF-7892-48DE-3E5EF0ED93CF}"/>
              </a:ext>
            </a:extLst>
          </p:cNvPr>
          <p:cNvSpPr/>
          <p:nvPr/>
        </p:nvSpPr>
        <p:spPr>
          <a:xfrm>
            <a:off x="1" y="-1929"/>
            <a:ext cx="12191999" cy="11765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7599C02-3291-E758-BD9F-94988C02F1F2}"/>
              </a:ext>
            </a:extLst>
          </p:cNvPr>
          <p:cNvSpPr txBox="1"/>
          <p:nvPr/>
        </p:nvSpPr>
        <p:spPr>
          <a:xfrm>
            <a:off x="454684" y="232407"/>
            <a:ext cx="65720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FFCD-1F07-7D65-032E-1646EA64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22"/>
            <a:ext cx="10515600" cy="47521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Carsharing services are substitute for other forms of car usage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Bikesharing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are substituting walk trips or short bus trips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Comfort and convenience of ride-hailing services are increasing trips specially social or recreational trips which might not be made otherwise.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use of ride-hailing services might reflect the absence of adequate transportation services in certain areas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Ride-hailing is putting strain and inducing pollution by increasing the number of trips in urban areas.</a:t>
            </a:r>
          </a:p>
        </p:txBody>
      </p:sp>
    </p:spTree>
    <p:extLst>
      <p:ext uri="{BB962C8B-B14F-4D97-AF65-F5344CB8AC3E}">
        <p14:creationId xmlns:p14="http://schemas.microsoft.com/office/powerpoint/2010/main" val="298871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B5F1-FED3-33E4-35BC-D640720C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 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A5BBA-031D-EC6A-5E09-9361431AA8E8}"/>
              </a:ext>
            </a:extLst>
          </p:cNvPr>
          <p:cNvSpPr/>
          <p:nvPr/>
        </p:nvSpPr>
        <p:spPr>
          <a:xfrm>
            <a:off x="2518638" y="5770035"/>
            <a:ext cx="7159924" cy="2587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B8C5E5-17A5-EC3C-E978-741441B24D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397D2-CB6C-4D0C-8525-33B73030DFF3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09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23D9-E78A-FE55-30FC-E2002D79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58" y="1258800"/>
            <a:ext cx="11302214" cy="1905986"/>
          </a:xfrm>
        </p:spPr>
        <p:txBody>
          <a:bodyPr anchor="b">
            <a:noAutofit/>
          </a:bodyPr>
          <a:lstStyle/>
          <a:p>
            <a:br>
              <a:rPr lang="en-US" sz="2600" dirty="0">
                <a:ea typeface="Meiryo"/>
              </a:rPr>
            </a:br>
            <a:br>
              <a:rPr lang="en-US" sz="2600" dirty="0">
                <a:ea typeface="Meiryo"/>
              </a:rPr>
            </a:br>
            <a:br>
              <a:rPr lang="en-US" sz="2600" dirty="0">
                <a:ea typeface="Meiryo"/>
              </a:rPr>
            </a:br>
            <a:br>
              <a:rPr lang="en-US" sz="2600" dirty="0">
                <a:ea typeface="Meiryo"/>
              </a:rPr>
            </a:br>
            <a:br>
              <a:rPr lang="en-US" sz="2600" dirty="0">
                <a:ea typeface="Meiryo"/>
              </a:rPr>
            </a:br>
            <a:r>
              <a:rPr lang="en-US" sz="2600" i="1" dirty="0">
                <a:latin typeface="Times New Roman" panose="02020603050405020304" pitchFamily="18" charset="0"/>
                <a:ea typeface="Meiryo"/>
                <a:cs typeface="Times New Roman" panose="02020603050405020304" pitchFamily="18" charset="0"/>
              </a:rPr>
              <a:t>Shared mobility is a transportation system where travelers share a vehicle either simultaneously as a group or over time as personal rental, and in the process share the cost of the journey.</a:t>
            </a:r>
            <a:br>
              <a:rPr lang="en-US" sz="2600" dirty="0">
                <a:ea typeface="Meiryo"/>
              </a:rPr>
            </a:br>
            <a:endParaRPr lang="en-US" sz="2600" dirty="0">
              <a:cs typeface="Calibri Ligh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EEDA4E-D620-5CFC-2256-51560AB425CE}"/>
              </a:ext>
            </a:extLst>
          </p:cNvPr>
          <p:cNvSpPr txBox="1"/>
          <p:nvPr/>
        </p:nvSpPr>
        <p:spPr>
          <a:xfrm>
            <a:off x="597258" y="437559"/>
            <a:ext cx="113144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Mobility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DB867823-13B7-BEB1-C915-9F1BE393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D2DE-53E2-4FA8-B82B-A96F41E1E358}" type="slidenum">
              <a:rPr lang="en-GB" smtClean="0"/>
              <a:pPr/>
              <a:t>2</a:t>
            </a:fld>
            <a:endParaRPr lang="en-US"/>
          </a:p>
        </p:txBody>
      </p:sp>
      <p:pic>
        <p:nvPicPr>
          <p:cNvPr id="19" name="Content Placeholder 18" descr="A hand holding a key to a car&#10;&#10;Description automatically generated">
            <a:extLst>
              <a:ext uri="{FF2B5EF4-FFF2-40B4-BE49-F238E27FC236}">
                <a16:creationId xmlns:a16="http://schemas.microsoft.com/office/drawing/2014/main" id="{C2E81F5B-B358-878A-6855-0C96AEB95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7" y="3504576"/>
            <a:ext cx="3061929" cy="1512666"/>
          </a:xfr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61EEB2-5EE0-FF9D-EB2C-685FDCB3C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71" y="3504576"/>
            <a:ext cx="3328988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person in a car smiling&#10;&#10;Description automatically generated">
            <a:extLst>
              <a:ext uri="{FF2B5EF4-FFF2-40B4-BE49-F238E27FC236}">
                <a16:creationId xmlns:a16="http://schemas.microsoft.com/office/drawing/2014/main" id="{5E285902-5507-6432-E3A7-16E65C58B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74" y="3489005"/>
            <a:ext cx="2569453" cy="1528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5747E1-237A-21C6-A2C9-8D189CF94C03}"/>
              </a:ext>
            </a:extLst>
          </p:cNvPr>
          <p:cNvSpPr txBox="1"/>
          <p:nvPr/>
        </p:nvSpPr>
        <p:spPr>
          <a:xfrm>
            <a:off x="687527" y="5172366"/>
            <a:ext cx="306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Sharing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A5604-7B68-5857-6345-D301C66B2DA3}"/>
              </a:ext>
            </a:extLst>
          </p:cNvPr>
          <p:cNvSpPr txBox="1"/>
          <p:nvPr/>
        </p:nvSpPr>
        <p:spPr>
          <a:xfrm>
            <a:off x="4583871" y="5168311"/>
            <a:ext cx="306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Sharing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A0213-770C-8BBC-EA80-E68CD30FCECE}"/>
              </a:ext>
            </a:extLst>
          </p:cNvPr>
          <p:cNvSpPr txBox="1"/>
          <p:nvPr/>
        </p:nvSpPr>
        <p:spPr>
          <a:xfrm>
            <a:off x="8590071" y="5168311"/>
            <a:ext cx="306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 Hailing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0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07E5-5297-5D90-5C4A-A36E5FB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981" y="6613814"/>
            <a:ext cx="1037527" cy="25010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fld id="{8F7AD2DE-53E2-4FA8-B82B-A96F41E1E358}" type="slidenum"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3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Graphic 81" descr="Convertible with solid fill">
            <a:extLst>
              <a:ext uri="{FF2B5EF4-FFF2-40B4-BE49-F238E27FC236}">
                <a16:creationId xmlns:a16="http://schemas.microsoft.com/office/drawing/2014/main" id="{F7884D60-3532-5FF2-677B-8C5F5381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687" y="4768970"/>
            <a:ext cx="914400" cy="914400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899E4736-92CF-7892-48DE-3E5EF0ED93CF}"/>
              </a:ext>
            </a:extLst>
          </p:cNvPr>
          <p:cNvSpPr/>
          <p:nvPr/>
        </p:nvSpPr>
        <p:spPr>
          <a:xfrm>
            <a:off x="1" y="-1930"/>
            <a:ext cx="12191999" cy="15815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7599C02-3291-E758-BD9F-94988C02F1F2}"/>
              </a:ext>
            </a:extLst>
          </p:cNvPr>
          <p:cNvSpPr txBox="1"/>
          <p:nvPr/>
        </p:nvSpPr>
        <p:spPr>
          <a:xfrm>
            <a:off x="547674" y="445301"/>
            <a:ext cx="65720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ABAE-1EC1-DE07-8AAA-67748274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17" y="2593301"/>
            <a:ext cx="10444566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trip generation associated with the shared mobility services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significance of shared mobility services on the trip generation behavior</a:t>
            </a:r>
          </a:p>
        </p:txBody>
      </p:sp>
    </p:spTree>
    <p:extLst>
      <p:ext uri="{BB962C8B-B14F-4D97-AF65-F5344CB8AC3E}">
        <p14:creationId xmlns:p14="http://schemas.microsoft.com/office/powerpoint/2010/main" val="72797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07E5-5297-5D90-5C4A-A36E5FB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981" y="6613814"/>
            <a:ext cx="1037527" cy="25010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fld id="{8F7AD2DE-53E2-4FA8-B82B-A96F41E1E358}" type="slidenum"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4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Graphic 81" descr="Convertible with solid fill">
            <a:extLst>
              <a:ext uri="{FF2B5EF4-FFF2-40B4-BE49-F238E27FC236}">
                <a16:creationId xmlns:a16="http://schemas.microsoft.com/office/drawing/2014/main" id="{F7884D60-3532-5FF2-677B-8C5F5381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687" y="4768970"/>
            <a:ext cx="914400" cy="914400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899E4736-92CF-7892-48DE-3E5EF0ED93CF}"/>
              </a:ext>
            </a:extLst>
          </p:cNvPr>
          <p:cNvSpPr/>
          <p:nvPr/>
        </p:nvSpPr>
        <p:spPr>
          <a:xfrm>
            <a:off x="1" y="-1930"/>
            <a:ext cx="12191999" cy="15815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7599C02-3291-E758-BD9F-94988C02F1F2}"/>
              </a:ext>
            </a:extLst>
          </p:cNvPr>
          <p:cNvSpPr txBox="1"/>
          <p:nvPr/>
        </p:nvSpPr>
        <p:spPr>
          <a:xfrm>
            <a:off x="547674" y="445301"/>
            <a:ext cx="65720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ABAE-1EC1-DE07-8AAA-67748274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17" y="2506662"/>
            <a:ext cx="10444566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Source-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Household Travel Survey (2017) by Federal Highway Administration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Method: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129,696 randomly selected US households were asked to keep travel diary of all trips made in a randomly assigned single travel day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9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07E5-5297-5D90-5C4A-A36E5FB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981" y="6613814"/>
            <a:ext cx="1037527" cy="25010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fld id="{8F7AD2DE-53E2-4FA8-B82B-A96F41E1E358}" type="slidenum"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5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Graphic 81" descr="Convertible with solid fill">
            <a:extLst>
              <a:ext uri="{FF2B5EF4-FFF2-40B4-BE49-F238E27FC236}">
                <a16:creationId xmlns:a16="http://schemas.microsoft.com/office/drawing/2014/main" id="{F7884D60-3532-5FF2-677B-8C5F5381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687" y="4768970"/>
            <a:ext cx="914400" cy="914400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899E4736-92CF-7892-48DE-3E5EF0ED93CF}"/>
              </a:ext>
            </a:extLst>
          </p:cNvPr>
          <p:cNvSpPr/>
          <p:nvPr/>
        </p:nvSpPr>
        <p:spPr>
          <a:xfrm>
            <a:off x="1" y="-1930"/>
            <a:ext cx="12191999" cy="15815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7599C02-3291-E758-BD9F-94988C02F1F2}"/>
              </a:ext>
            </a:extLst>
          </p:cNvPr>
          <p:cNvSpPr txBox="1"/>
          <p:nvPr/>
        </p:nvSpPr>
        <p:spPr>
          <a:xfrm>
            <a:off x="547674" y="445301"/>
            <a:ext cx="65720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ABAE-1EC1-DE07-8AAA-67748274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557" y="2026810"/>
            <a:ext cx="7324886" cy="4351338"/>
          </a:xfrm>
          <a:noFill/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strata 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area of 1 million plus with heavy rail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area of 1 million plus with no heavy rail 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areas of less than 1 million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non-urban areas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Household, Person and Trip were taken for the study</a:t>
            </a:r>
          </a:p>
          <a:p>
            <a:pPr marL="0" indent="0" algn="just">
              <a:buNone/>
            </a:pP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5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07E5-5297-5D90-5C4A-A36E5FB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981" y="6613814"/>
            <a:ext cx="1037527" cy="25010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fld id="{8F7AD2DE-53E2-4FA8-B82B-A96F41E1E358}" type="slidenum"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6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Graphic 81" descr="Convertible with solid fill">
            <a:extLst>
              <a:ext uri="{FF2B5EF4-FFF2-40B4-BE49-F238E27FC236}">
                <a16:creationId xmlns:a16="http://schemas.microsoft.com/office/drawing/2014/main" id="{F7884D60-3532-5FF2-677B-8C5F5381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687" y="4768970"/>
            <a:ext cx="914400" cy="914400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899E4736-92CF-7892-48DE-3E5EF0ED93CF}"/>
              </a:ext>
            </a:extLst>
          </p:cNvPr>
          <p:cNvSpPr/>
          <p:nvPr/>
        </p:nvSpPr>
        <p:spPr>
          <a:xfrm>
            <a:off x="1" y="-1930"/>
            <a:ext cx="12191999" cy="15815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7599C02-3291-E758-BD9F-94988C02F1F2}"/>
              </a:ext>
            </a:extLst>
          </p:cNvPr>
          <p:cNvSpPr txBox="1"/>
          <p:nvPr/>
        </p:nvSpPr>
        <p:spPr>
          <a:xfrm>
            <a:off x="547674" y="445301"/>
            <a:ext cx="65720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ABAE-1EC1-DE07-8AAA-67748274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99" y="2387529"/>
            <a:ext cx="7199401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points: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dataset cleaning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number of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trips of 180,605 persons were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final dataset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Cleaning: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incomplete records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Ride-hailing users under 18 years age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trips on the travel day</a:t>
            </a:r>
          </a:p>
        </p:txBody>
      </p:sp>
    </p:spTree>
    <p:extLst>
      <p:ext uri="{BB962C8B-B14F-4D97-AF65-F5344CB8AC3E}">
        <p14:creationId xmlns:p14="http://schemas.microsoft.com/office/powerpoint/2010/main" val="370959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07E5-5297-5D90-5C4A-A36E5FB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981" y="6613814"/>
            <a:ext cx="1037527" cy="25010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fld id="{8F7AD2DE-53E2-4FA8-B82B-A96F41E1E358}" type="slidenum"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7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Graphic 81" descr="Convertible with solid fill">
            <a:extLst>
              <a:ext uri="{FF2B5EF4-FFF2-40B4-BE49-F238E27FC236}">
                <a16:creationId xmlns:a16="http://schemas.microsoft.com/office/drawing/2014/main" id="{F7884D60-3532-5FF2-677B-8C5F5381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687" y="4768970"/>
            <a:ext cx="914400" cy="914400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899E4736-92CF-7892-48DE-3E5EF0ED93CF}"/>
              </a:ext>
            </a:extLst>
          </p:cNvPr>
          <p:cNvSpPr/>
          <p:nvPr/>
        </p:nvSpPr>
        <p:spPr>
          <a:xfrm>
            <a:off x="1" y="-1930"/>
            <a:ext cx="12191999" cy="15815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7599C02-3291-E758-BD9F-94988C02F1F2}"/>
              </a:ext>
            </a:extLst>
          </p:cNvPr>
          <p:cNvSpPr txBox="1"/>
          <p:nvPr/>
        </p:nvSpPr>
        <p:spPr>
          <a:xfrm>
            <a:off x="547674" y="445301"/>
            <a:ext cx="65720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(Independent)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BF76C-E4BE-CE3C-B689-BC310A855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84874" y="2267905"/>
            <a:ext cx="11422251" cy="3863135"/>
          </a:xfrm>
          <a:noFill/>
        </p:spPr>
      </p:pic>
    </p:spTree>
    <p:extLst>
      <p:ext uri="{BB962C8B-B14F-4D97-AF65-F5344CB8AC3E}">
        <p14:creationId xmlns:p14="http://schemas.microsoft.com/office/powerpoint/2010/main" val="253852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07E5-5297-5D90-5C4A-A36E5FB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981" y="6613814"/>
            <a:ext cx="1037527" cy="25010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fld id="{8F7AD2DE-53E2-4FA8-B82B-A96F41E1E358}" type="slidenum"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8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Graphic 81" descr="Convertible with solid fill">
            <a:extLst>
              <a:ext uri="{FF2B5EF4-FFF2-40B4-BE49-F238E27FC236}">
                <a16:creationId xmlns:a16="http://schemas.microsoft.com/office/drawing/2014/main" id="{F7884D60-3532-5FF2-677B-8C5F5381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687" y="4768970"/>
            <a:ext cx="914400" cy="914400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899E4736-92CF-7892-48DE-3E5EF0ED93CF}"/>
              </a:ext>
            </a:extLst>
          </p:cNvPr>
          <p:cNvSpPr/>
          <p:nvPr/>
        </p:nvSpPr>
        <p:spPr>
          <a:xfrm>
            <a:off x="1" y="-1930"/>
            <a:ext cx="12191999" cy="15815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7599C02-3291-E758-BD9F-94988C02F1F2}"/>
              </a:ext>
            </a:extLst>
          </p:cNvPr>
          <p:cNvSpPr txBox="1"/>
          <p:nvPr/>
        </p:nvSpPr>
        <p:spPr>
          <a:xfrm>
            <a:off x="547674" y="445301"/>
            <a:ext cx="65720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used for analysis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4F38-FF35-3754-9B11-84D627B9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566" y="1782305"/>
            <a:ext cx="8998265" cy="483150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 Regression (NBR) to model the count data and ANOVA test to assess the significance of the shared mobility variables (CARSHARE, BIKESHARE and RIDESHARE)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NBR Model equation: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log(y) = a + b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x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dependent variable (trip count)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independent variable (carshare, bikeshare, rideshare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intercept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model parameters</a:t>
            </a:r>
            <a:endParaRPr lang="en-AU" sz="24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076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07E5-5297-5D90-5C4A-A36E5FB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981" y="6613814"/>
            <a:ext cx="1037527" cy="25010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fld id="{8F7AD2DE-53E2-4FA8-B82B-A96F41E1E358}" type="slidenum"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9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Graphic 81" descr="Convertible with solid fill">
            <a:extLst>
              <a:ext uri="{FF2B5EF4-FFF2-40B4-BE49-F238E27FC236}">
                <a16:creationId xmlns:a16="http://schemas.microsoft.com/office/drawing/2014/main" id="{F7884D60-3532-5FF2-677B-8C5F5381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687" y="4768970"/>
            <a:ext cx="914400" cy="914400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899E4736-92CF-7892-48DE-3E5EF0ED93CF}"/>
              </a:ext>
            </a:extLst>
          </p:cNvPr>
          <p:cNvSpPr/>
          <p:nvPr/>
        </p:nvSpPr>
        <p:spPr>
          <a:xfrm>
            <a:off x="1" y="-1929"/>
            <a:ext cx="12191999" cy="1176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7599C02-3291-E758-BD9F-94988C02F1F2}"/>
              </a:ext>
            </a:extLst>
          </p:cNvPr>
          <p:cNvSpPr txBox="1"/>
          <p:nvPr/>
        </p:nvSpPr>
        <p:spPr>
          <a:xfrm>
            <a:off x="315200" y="143975"/>
            <a:ext cx="65720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NBR is a better approach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5D4C1D-C022-3B59-B861-40982CE21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263613"/>
              </p:ext>
            </p:extLst>
          </p:nvPr>
        </p:nvGraphicFramePr>
        <p:xfrm>
          <a:off x="838200" y="2807102"/>
          <a:ext cx="10515600" cy="217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572951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05137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Non-negative trip count is ensured using the following equation:</a:t>
                      </a:r>
                    </a:p>
                    <a:p>
                      <a:endParaRPr lang="en-AU" sz="28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Accounts for overdispersion by adding dispersion parameter </a:t>
                      </a:r>
                      <a:r>
                        <a:rPr lang="el-GR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28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8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exp(</a:t>
                      </a:r>
                      <a:r>
                        <a:rPr lang="en-US" sz="2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+bi * xi)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Var(Y) = </a:t>
                      </a:r>
                      <a:r>
                        <a:rPr lang="el-G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μ+α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l-G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l-GR" sz="2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800" baseline="30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72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00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66B3C189048419BB4DF15E983FAF9" ma:contentTypeVersion="15" ma:contentTypeDescription="Create a new document." ma:contentTypeScope="" ma:versionID="d4b9f760928b6b72f18c53ac18816635">
  <xsd:schema xmlns:xsd="http://www.w3.org/2001/XMLSchema" xmlns:xs="http://www.w3.org/2001/XMLSchema" xmlns:p="http://schemas.microsoft.com/office/2006/metadata/properties" xmlns:ns3="9db203b6-cd1c-4233-bf82-baa8eb7e2b95" xmlns:ns4="838b4f81-6b96-4e76-b182-3799167b6b5e" targetNamespace="http://schemas.microsoft.com/office/2006/metadata/properties" ma:root="true" ma:fieldsID="a22e2a287f9040f677b2b49ab5850d55" ns3:_="" ns4:_="">
    <xsd:import namespace="9db203b6-cd1c-4233-bf82-baa8eb7e2b95"/>
    <xsd:import namespace="838b4f81-6b96-4e76-b182-3799167b6b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03b6-cd1c-4233-bf82-baa8eb7e2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b4f81-6b96-4e76-b182-3799167b6b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b203b6-cd1c-4233-bf82-baa8eb7e2b95" xsi:nil="true"/>
  </documentManagement>
</p:properties>
</file>

<file path=customXml/itemProps1.xml><?xml version="1.0" encoding="utf-8"?>
<ds:datastoreItem xmlns:ds="http://schemas.openxmlformats.org/officeDocument/2006/customXml" ds:itemID="{212C1007-6E46-48D2-9FF2-39E12B599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8077A1-C64A-4988-B27C-D3342053C1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203b6-cd1c-4233-bf82-baa8eb7e2b95"/>
    <ds:schemaRef ds:uri="838b4f81-6b96-4e76-b182-3799167b6b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B7FB6-7A8F-479C-B23C-AA43A6CC5A5D}">
  <ds:schemaRefs>
    <ds:schemaRef ds:uri="http://purl.org/dc/elements/1.1/"/>
    <ds:schemaRef ds:uri="http://schemas.microsoft.com/office/2006/documentManagement/types"/>
    <ds:schemaRef ds:uri="9db203b6-cd1c-4233-bf82-baa8eb7e2b95"/>
    <ds:schemaRef ds:uri="http://purl.org/dc/terms/"/>
    <ds:schemaRef ds:uri="http://www.w3.org/XML/1998/namespace"/>
    <ds:schemaRef ds:uri="http://schemas.microsoft.com/office/2006/metadata/properties"/>
    <ds:schemaRef ds:uri="838b4f81-6b96-4e76-b182-3799167b6b5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1717</TotalTime>
  <Words>517</Words>
  <Application>Microsoft Office PowerPoint</Application>
  <PresentationFormat>Widescreen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The impact of shared mobility on trip generation behavior in the US: Findings from the 2017 National Household Travel Survey</vt:lpstr>
      <vt:lpstr>     Shared mobility is a transportation system where travelers share a vehicle either simultaneously as a group or over time as personal rental, and in the process share the cost of the journey.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 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Nalaka Jayantha</dc:creator>
  <cp:lastModifiedBy>1804084 - Tanmoy Nath Ananda</cp:lastModifiedBy>
  <cp:revision>545</cp:revision>
  <dcterms:created xsi:type="dcterms:W3CDTF">2023-10-19T04:57:55Z</dcterms:created>
  <dcterms:modified xsi:type="dcterms:W3CDTF">2025-01-08T08:31:27Z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0x0101003F766B3C189048419BB4DF15E983FAF9</vt:lpwstr>
  </property>
</Properties>
</file>