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4"/>
  </p:sldMasterIdLst>
  <p:notesMasterIdLst>
    <p:notesMasterId r:id="rId21"/>
  </p:notesMasterIdLst>
  <p:sldIdLst>
    <p:sldId id="1642" r:id="rId5"/>
    <p:sldId id="2275" r:id="rId6"/>
    <p:sldId id="1665" r:id="rId7"/>
    <p:sldId id="2277" r:id="rId8"/>
    <p:sldId id="2278" r:id="rId9"/>
    <p:sldId id="2279" r:id="rId10"/>
    <p:sldId id="2229" r:id="rId11"/>
    <p:sldId id="2282" r:id="rId12"/>
    <p:sldId id="2281" r:id="rId13"/>
    <p:sldId id="2283" r:id="rId14"/>
    <p:sldId id="2253" r:id="rId15"/>
    <p:sldId id="2285" r:id="rId16"/>
    <p:sldId id="2287" r:id="rId17"/>
    <p:sldId id="2288" r:id="rId18"/>
    <p:sldId id="2265" r:id="rId19"/>
    <p:sldId id="213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19" autoAdjust="0"/>
  </p:normalViewPr>
  <p:slideViewPr>
    <p:cSldViewPr snapToGrid="0">
      <p:cViewPr>
        <p:scale>
          <a:sx n="40" d="100"/>
          <a:sy n="40" d="100"/>
        </p:scale>
        <p:origin x="144" y="616"/>
      </p:cViewPr>
      <p:guideLst>
        <p:guide pos="3840"/>
        <p:guide orient="horz" pos="2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4959E5-C7A5-4EF5-8AF8-6FCF12810252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B1ABA-524C-4DC4-8752-2D756BFC02CD}" type="pres">
      <dgm:prSet presAssocID="{B54959E5-C7A5-4EF5-8AF8-6FCF12810252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</dgm:ptLst>
  <dgm:cxnLst>
    <dgm:cxn modelId="{1380350F-4907-4215-A9E7-3A4DE6738B32}" type="presOf" srcId="{B54959E5-C7A5-4EF5-8AF8-6FCF12810252}" destId="{797B1ABA-524C-4DC4-8752-2D756BFC02CD}" srcOrd="0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54959E5-C7A5-4EF5-8AF8-6FCF12810252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B1ABA-524C-4DC4-8752-2D756BFC02CD}" type="pres">
      <dgm:prSet presAssocID="{B54959E5-C7A5-4EF5-8AF8-6FCF12810252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</dgm:ptLst>
  <dgm:cxnLst>
    <dgm:cxn modelId="{1380350F-4907-4215-A9E7-3A4DE6738B32}" type="presOf" srcId="{B54959E5-C7A5-4EF5-8AF8-6FCF12810252}" destId="{797B1ABA-524C-4DC4-8752-2D756BFC02CD}" srcOrd="0" destOrd="0" presId="urn:microsoft.com/office/officeart/2011/layout/InterconnectedBlock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4959E5-C7A5-4EF5-8AF8-6FCF12810252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B1ABA-524C-4DC4-8752-2D756BFC02CD}" type="pres">
      <dgm:prSet presAssocID="{B54959E5-C7A5-4EF5-8AF8-6FCF12810252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</dgm:ptLst>
  <dgm:cxnLst>
    <dgm:cxn modelId="{1380350F-4907-4215-A9E7-3A4DE6738B32}" type="presOf" srcId="{B54959E5-C7A5-4EF5-8AF8-6FCF12810252}" destId="{797B1ABA-524C-4DC4-8752-2D756BFC02CD}" srcOrd="0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4959E5-C7A5-4EF5-8AF8-6FCF12810252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B1ABA-524C-4DC4-8752-2D756BFC02CD}" type="pres">
      <dgm:prSet presAssocID="{B54959E5-C7A5-4EF5-8AF8-6FCF12810252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</dgm:ptLst>
  <dgm:cxnLst>
    <dgm:cxn modelId="{1380350F-4907-4215-A9E7-3A4DE6738B32}" type="presOf" srcId="{B54959E5-C7A5-4EF5-8AF8-6FCF12810252}" destId="{797B1ABA-524C-4DC4-8752-2D756BFC02CD}" srcOrd="0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4959E5-C7A5-4EF5-8AF8-6FCF12810252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B1ABA-524C-4DC4-8752-2D756BFC02CD}" type="pres">
      <dgm:prSet presAssocID="{B54959E5-C7A5-4EF5-8AF8-6FCF12810252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</dgm:ptLst>
  <dgm:cxnLst>
    <dgm:cxn modelId="{1380350F-4907-4215-A9E7-3A4DE6738B32}" type="presOf" srcId="{B54959E5-C7A5-4EF5-8AF8-6FCF12810252}" destId="{797B1ABA-524C-4DC4-8752-2D756BFC02CD}" srcOrd="0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4959E5-C7A5-4EF5-8AF8-6FCF12810252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B1ABA-524C-4DC4-8752-2D756BFC02CD}" type="pres">
      <dgm:prSet presAssocID="{B54959E5-C7A5-4EF5-8AF8-6FCF12810252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</dgm:ptLst>
  <dgm:cxnLst>
    <dgm:cxn modelId="{1380350F-4907-4215-A9E7-3A4DE6738B32}" type="presOf" srcId="{B54959E5-C7A5-4EF5-8AF8-6FCF12810252}" destId="{797B1ABA-524C-4DC4-8752-2D756BFC02CD}" srcOrd="0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4959E5-C7A5-4EF5-8AF8-6FCF12810252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B1ABA-524C-4DC4-8752-2D756BFC02CD}" type="pres">
      <dgm:prSet presAssocID="{B54959E5-C7A5-4EF5-8AF8-6FCF12810252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</dgm:ptLst>
  <dgm:cxnLst>
    <dgm:cxn modelId="{1380350F-4907-4215-A9E7-3A4DE6738B32}" type="presOf" srcId="{B54959E5-C7A5-4EF5-8AF8-6FCF12810252}" destId="{797B1ABA-524C-4DC4-8752-2D756BFC02CD}" srcOrd="0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4959E5-C7A5-4EF5-8AF8-6FCF12810252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B1ABA-524C-4DC4-8752-2D756BFC02CD}" type="pres">
      <dgm:prSet presAssocID="{B54959E5-C7A5-4EF5-8AF8-6FCF12810252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</dgm:ptLst>
  <dgm:cxnLst>
    <dgm:cxn modelId="{1380350F-4907-4215-A9E7-3A4DE6738B32}" type="presOf" srcId="{B54959E5-C7A5-4EF5-8AF8-6FCF12810252}" destId="{797B1ABA-524C-4DC4-8752-2D756BFC02CD}" srcOrd="0" destOrd="0" presId="urn:microsoft.com/office/officeart/2011/layout/InterconnectedBlock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54959E5-C7A5-4EF5-8AF8-6FCF12810252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B1ABA-524C-4DC4-8752-2D756BFC02CD}" type="pres">
      <dgm:prSet presAssocID="{B54959E5-C7A5-4EF5-8AF8-6FCF12810252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</dgm:ptLst>
  <dgm:cxnLst>
    <dgm:cxn modelId="{1380350F-4907-4215-A9E7-3A4DE6738B32}" type="presOf" srcId="{B54959E5-C7A5-4EF5-8AF8-6FCF12810252}" destId="{797B1ABA-524C-4DC4-8752-2D756BFC02CD}" srcOrd="0" destOrd="0" presId="urn:microsoft.com/office/officeart/2011/layout/InterconnectedBlock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4959E5-C7A5-4EF5-8AF8-6FCF12810252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7B1ABA-524C-4DC4-8752-2D756BFC02CD}" type="pres">
      <dgm:prSet presAssocID="{B54959E5-C7A5-4EF5-8AF8-6FCF12810252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</dgm:ptLst>
  <dgm:cxnLst>
    <dgm:cxn modelId="{1380350F-4907-4215-A9E7-3A4DE6738B32}" type="presOf" srcId="{B54959E5-C7A5-4EF5-8AF8-6FCF12810252}" destId="{797B1ABA-524C-4DC4-8752-2D756BFC02CD}" srcOrd="0" destOrd="0" presId="urn:microsoft.com/office/officeart/2011/layout/InterconnectedBlock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B3E43-0CB8-4AAA-B33F-7D1028A86E9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0B494-6F08-42C2-BF7C-D83FF733B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6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665802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74F8-1206-42B4-8253-0D1E82F521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093" y="974041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59A572-76E8-4055-881A-EC3A9E6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143098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PTD0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5266267" y="0"/>
            <a:ext cx="6925733" cy="6858000"/>
          </a:xfrm>
          <a:custGeom>
            <a:avLst/>
            <a:gdLst>
              <a:gd name="connsiteX0" fmla="*/ 1762115 w 5194300"/>
              <a:gd name="connsiteY0" fmla="*/ 0 h 5143500"/>
              <a:gd name="connsiteX1" fmla="*/ 3362315 w 5194300"/>
              <a:gd name="connsiteY1" fmla="*/ 0 h 5143500"/>
              <a:gd name="connsiteX2" fmla="*/ 3594100 w 5194300"/>
              <a:gd name="connsiteY2" fmla="*/ 0 h 5143500"/>
              <a:gd name="connsiteX3" fmla="*/ 5194300 w 5194300"/>
              <a:gd name="connsiteY3" fmla="*/ 0 h 5143500"/>
              <a:gd name="connsiteX4" fmla="*/ 3432185 w 5194300"/>
              <a:gd name="connsiteY4" fmla="*/ 5143500 h 5143500"/>
              <a:gd name="connsiteX5" fmla="*/ 1831985 w 5194300"/>
              <a:gd name="connsiteY5" fmla="*/ 5143500 h 5143500"/>
              <a:gd name="connsiteX6" fmla="*/ 1600200 w 5194300"/>
              <a:gd name="connsiteY6" fmla="*/ 5143500 h 5143500"/>
              <a:gd name="connsiteX7" fmla="*/ 0 w 51943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300" h="5143500">
                <a:moveTo>
                  <a:pt x="1762115" y="0"/>
                </a:moveTo>
                <a:lnTo>
                  <a:pt x="3362315" y="0"/>
                </a:lnTo>
                <a:lnTo>
                  <a:pt x="3594100" y="0"/>
                </a:lnTo>
                <a:lnTo>
                  <a:pt x="5194300" y="0"/>
                </a:lnTo>
                <a:lnTo>
                  <a:pt x="3432185" y="5143500"/>
                </a:lnTo>
                <a:lnTo>
                  <a:pt x="1831985" y="5143500"/>
                </a:lnTo>
                <a:lnTo>
                  <a:pt x="16002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274320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0608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7620000" y="6466586"/>
            <a:ext cx="4064000" cy="18460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333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333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333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533400" y="6466586"/>
            <a:ext cx="4064000" cy="18460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333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333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333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24332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799" y="6434933"/>
            <a:ext cx="1422403" cy="24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9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ransition spd="med">
    <p:random/>
  </p:transition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F67FA-28F4-4288-9CC5-25C18E401CA3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/>
            <a:endParaRPr lang="en-US" sz="2400" dirty="0">
              <a:solidFill>
                <a:srgbClr val="262626"/>
              </a:solidFill>
              <a:latin typeface="Roboto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4CC392D6-D9E3-44B3-AB16-01AC04B3751D}"/>
              </a:ext>
            </a:extLst>
          </p:cNvPr>
          <p:cNvSpPr txBox="1">
            <a:spLocks/>
          </p:cNvSpPr>
          <p:nvPr/>
        </p:nvSpPr>
        <p:spPr>
          <a:xfrm>
            <a:off x="1081570" y="1350398"/>
            <a:ext cx="9533014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70"/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</a:rPr>
              <a:t>Linking Mode Choice with Travel Behavior by Using Logit Model Based on Utility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6C6A43-1D2D-4A33-80B1-42687C9EC825}"/>
              </a:ext>
            </a:extLst>
          </p:cNvPr>
          <p:cNvSpPr txBox="1"/>
          <p:nvPr/>
        </p:nvSpPr>
        <p:spPr>
          <a:xfrm>
            <a:off x="1150070" y="3058744"/>
            <a:ext cx="9464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sv-SE" sz="20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Authors: Wissam Qassim Al-Salih and Domokos Esztergár-Kiss</a:t>
            </a:r>
            <a:endParaRPr lang="en-GB" sz="2000" b="1" dirty="0">
              <a:solidFill>
                <a:schemeClr val="tx2">
                  <a:lumMod val="50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DC4023-1E83-4F60-A8B3-0D77CB524412}"/>
              </a:ext>
            </a:extLst>
          </p:cNvPr>
          <p:cNvSpPr txBox="1"/>
          <p:nvPr/>
        </p:nvSpPr>
        <p:spPr>
          <a:xfrm>
            <a:off x="3333477" y="4414146"/>
            <a:ext cx="5029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Presented By:</a:t>
            </a:r>
          </a:p>
          <a:p>
            <a:pPr algn="ctr"/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Parvez Anowar</a:t>
            </a:r>
          </a:p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Century Schoolbook" panose="02040604050505020304" pitchFamily="18" charset="0"/>
              </a:rPr>
              <a:t>Student ID: 0424042428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6EEE1C-9BD0-468D-9DF6-205FD97EFD3B}"/>
              </a:ext>
            </a:extLst>
          </p:cNvPr>
          <p:cNvCxnSpPr>
            <a:cxnSpLocks/>
          </p:cNvCxnSpPr>
          <p:nvPr/>
        </p:nvCxnSpPr>
        <p:spPr>
          <a:xfrm>
            <a:off x="1150070" y="4128942"/>
            <a:ext cx="94645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4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30" dirty="0"/>
              <a:t>Methodology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A7200E-B3BB-40A0-BE54-18315B6C9991}"/>
              </a:ext>
            </a:extLst>
          </p:cNvPr>
          <p:cNvGraphicFramePr/>
          <p:nvPr/>
        </p:nvGraphicFramePr>
        <p:xfrm>
          <a:off x="517094" y="1079500"/>
          <a:ext cx="11255806" cy="562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F1B94B-7FBB-496A-B3B1-C7086920C344}"/>
              </a:ext>
            </a:extLst>
          </p:cNvPr>
          <p:cNvSpPr txBox="1"/>
          <p:nvPr/>
        </p:nvSpPr>
        <p:spPr>
          <a:xfrm>
            <a:off x="517090" y="1066124"/>
            <a:ext cx="6684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Nested Logit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2C849BF-6FF5-42D4-831E-AEFBEB63EA95}"/>
                  </a:ext>
                </a:extLst>
              </p:cNvPr>
              <p:cNvSpPr/>
              <p:nvPr/>
            </p:nvSpPr>
            <p:spPr bwMode="auto">
              <a:xfrm>
                <a:off x="419100" y="1527788"/>
                <a:ext cx="10883638" cy="5254087"/>
              </a:xfrm>
              <a:prstGeom prst="round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Overview: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Estimate the relationship between socio demographic characteristics and mode choice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Partial relaxation of the independence of irrelevant alternatives property by allowing correlation among similar alternatives</a:t>
                </a: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2C849BF-6FF5-42D4-831E-AEFBEB63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" y="1527788"/>
                <a:ext cx="10883638" cy="525408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3BDB69-D0CF-4347-BF74-7A8E649BB3B1}"/>
                  </a:ext>
                </a:extLst>
              </p:cNvPr>
              <p:cNvSpPr txBox="1"/>
              <p:nvPr/>
            </p:nvSpPr>
            <p:spPr>
              <a:xfrm>
                <a:off x="5081047" y="3198899"/>
                <a:ext cx="3704734" cy="693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3BDB69-D0CF-4347-BF74-7A8E649BB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47" y="3198899"/>
                <a:ext cx="3704734" cy="6936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75365D-D2E3-4C30-A9A2-1086A06FE8F1}"/>
                  </a:ext>
                </a:extLst>
              </p:cNvPr>
              <p:cNvSpPr txBox="1"/>
              <p:nvPr/>
            </p:nvSpPr>
            <p:spPr>
              <a:xfrm>
                <a:off x="1225485" y="4220613"/>
                <a:ext cx="3610466" cy="827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ln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75365D-D2E3-4C30-A9A2-1086A06FE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85" y="4220613"/>
                <a:ext cx="3610466" cy="8274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EF2A5F-4C17-40EF-A62C-B82C2F00A3FD}"/>
                  </a:ext>
                </a:extLst>
              </p:cNvPr>
              <p:cNvSpPr txBox="1"/>
              <p:nvPr/>
            </p:nvSpPr>
            <p:spPr>
              <a:xfrm>
                <a:off x="5995447" y="4355377"/>
                <a:ext cx="2601798" cy="3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𝒏𝒊</m:t>
                          </m:r>
                        </m:sub>
                      </m:sSub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EF2A5F-4C17-40EF-A62C-B82C2F00A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447" y="4355377"/>
                <a:ext cx="2601798" cy="396006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13A37D-F420-42D0-A59F-9CD0B0096988}"/>
                  </a:ext>
                </a:extLst>
              </p:cNvPr>
              <p:cNvSpPr txBox="1"/>
              <p:nvPr/>
            </p:nvSpPr>
            <p:spPr>
              <a:xfrm>
                <a:off x="1046374" y="5027550"/>
                <a:ext cx="916285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Here, </a:t>
                </a:r>
              </a:p>
              <a:p>
                <a:r>
                  <a:rPr lang="en-US" dirty="0"/>
                  <a:t>𝑃(𝑖|𝑚) = Probability of choosing alternative 𝑖 given that nest 𝑚 is chosen</a:t>
                </a:r>
              </a:p>
              <a:p>
                <a:r>
                  <a:rPr lang="en-US" dirty="0"/>
                  <a:t>𝑃(𝑚) =  Probability of choosing nest 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Inclusive value for nest 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26262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𝑛𝑖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Total probability of choosing alternative 𝑖 in nest 𝑚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Scale parameter for nest 𝑚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13A37D-F420-42D0-A59F-9CD0B0096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74" y="5027550"/>
                <a:ext cx="9162854" cy="1754326"/>
              </a:xfrm>
              <a:prstGeom prst="rect">
                <a:avLst/>
              </a:prstGeom>
              <a:blipFill>
                <a:blip r:embed="rId11"/>
                <a:stretch>
                  <a:fillRect l="-599" t="-173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494CE18-75B2-44A3-8BAF-A0F1AE888690}"/>
              </a:ext>
            </a:extLst>
          </p:cNvPr>
          <p:cNvSpPr txBox="1"/>
          <p:nvPr/>
        </p:nvSpPr>
        <p:spPr>
          <a:xfrm>
            <a:off x="11735870" y="6542202"/>
            <a:ext cx="4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0622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30" dirty="0"/>
              <a:t>Results and Discussions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A7200E-B3BB-40A0-BE54-18315B6C9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290473"/>
              </p:ext>
            </p:extLst>
          </p:nvPr>
        </p:nvGraphicFramePr>
        <p:xfrm>
          <a:off x="517094" y="1079500"/>
          <a:ext cx="11255806" cy="562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8F9379-698B-4B76-BAF8-1B74545BA366}"/>
              </a:ext>
            </a:extLst>
          </p:cNvPr>
          <p:cNvSpPr txBox="1"/>
          <p:nvPr/>
        </p:nvSpPr>
        <p:spPr>
          <a:xfrm>
            <a:off x="517093" y="1079500"/>
            <a:ext cx="9223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Goodness-of-Fit Measures: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00EE0B-68BB-46EC-8442-3DA0F7F191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7768" y="1510387"/>
            <a:ext cx="8478433" cy="15623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2EC5B8-6666-4BD9-894B-B74AD269224B}"/>
              </a:ext>
            </a:extLst>
          </p:cNvPr>
          <p:cNvSpPr txBox="1"/>
          <p:nvPr/>
        </p:nvSpPr>
        <p:spPr>
          <a:xfrm>
            <a:off x="517093" y="3499843"/>
            <a:ext cx="978640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Pseudo R-square: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for model involving categorical dependent variables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A8607A-FE11-4065-AD6B-6E6544167E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7768" y="4470720"/>
            <a:ext cx="8468907" cy="137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A99103-6FCB-4EAF-A38D-8CD4CDDC0B18}"/>
              </a:ext>
            </a:extLst>
          </p:cNvPr>
          <p:cNvSpPr txBox="1"/>
          <p:nvPr/>
        </p:nvSpPr>
        <p:spPr>
          <a:xfrm>
            <a:off x="11735870" y="6542202"/>
            <a:ext cx="4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472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30" dirty="0"/>
              <a:t>Results and Discussions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A7200E-B3BB-40A0-BE54-18315B6C9991}"/>
              </a:ext>
            </a:extLst>
          </p:cNvPr>
          <p:cNvGraphicFramePr/>
          <p:nvPr/>
        </p:nvGraphicFramePr>
        <p:xfrm>
          <a:off x="517094" y="1079500"/>
          <a:ext cx="11255806" cy="562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8F9379-698B-4B76-BAF8-1B74545BA366}"/>
              </a:ext>
            </a:extLst>
          </p:cNvPr>
          <p:cNvSpPr txBox="1"/>
          <p:nvPr/>
        </p:nvSpPr>
        <p:spPr>
          <a:xfrm>
            <a:off x="517093" y="1079500"/>
            <a:ext cx="9223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Likelihood Ratio Test: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Assess the significance of individual variables in a statistical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A68F0-C363-445D-9352-99AF4991ED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225" y="1924267"/>
            <a:ext cx="8697539" cy="4706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1E983-CED8-47D9-A7C5-7DC78B36E72A}"/>
              </a:ext>
            </a:extLst>
          </p:cNvPr>
          <p:cNvSpPr txBox="1"/>
          <p:nvPr/>
        </p:nvSpPr>
        <p:spPr>
          <a:xfrm>
            <a:off x="11735870" y="6542202"/>
            <a:ext cx="4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913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30" dirty="0"/>
              <a:t>Results and Discussions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A7200E-B3BB-40A0-BE54-18315B6C9991}"/>
              </a:ext>
            </a:extLst>
          </p:cNvPr>
          <p:cNvGraphicFramePr/>
          <p:nvPr/>
        </p:nvGraphicFramePr>
        <p:xfrm>
          <a:off x="517094" y="1079500"/>
          <a:ext cx="11255806" cy="562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8F9379-698B-4B76-BAF8-1B74545BA366}"/>
              </a:ext>
            </a:extLst>
          </p:cNvPr>
          <p:cNvSpPr txBox="1"/>
          <p:nvPr/>
        </p:nvSpPr>
        <p:spPr>
          <a:xfrm>
            <a:off x="517093" y="1079500"/>
            <a:ext cx="9223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Estimation of Utility: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DB46CF-9062-48C2-9FE3-6FEFB0E7D5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2773" y="1667126"/>
            <a:ext cx="9446453" cy="4228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0CCBB-837F-45AC-B92E-E4F40B944B2D}"/>
              </a:ext>
            </a:extLst>
          </p:cNvPr>
          <p:cNvSpPr txBox="1"/>
          <p:nvPr/>
        </p:nvSpPr>
        <p:spPr>
          <a:xfrm>
            <a:off x="11735870" y="6542202"/>
            <a:ext cx="4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39754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30" dirty="0"/>
              <a:t>Results and Discussions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A7200E-B3BB-40A0-BE54-18315B6C9991}"/>
              </a:ext>
            </a:extLst>
          </p:cNvPr>
          <p:cNvGraphicFramePr/>
          <p:nvPr/>
        </p:nvGraphicFramePr>
        <p:xfrm>
          <a:off x="517094" y="1079500"/>
          <a:ext cx="11255806" cy="562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8F9379-698B-4B76-BAF8-1B74545BA366}"/>
              </a:ext>
            </a:extLst>
          </p:cNvPr>
          <p:cNvSpPr txBox="1"/>
          <p:nvPr/>
        </p:nvSpPr>
        <p:spPr>
          <a:xfrm>
            <a:off x="517093" y="1233582"/>
            <a:ext cx="92238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Utility value of dependent variable based on activity purpose: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B568F-AB09-49AF-BE51-9C99FE367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093" y="1742839"/>
            <a:ext cx="5822747" cy="33723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166C41-99AF-4AD5-87BF-EFCF758F25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9840" y="1742839"/>
            <a:ext cx="5578908" cy="3372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E2FD19-681F-41D9-B7D4-DF4E5D30D6B2}"/>
              </a:ext>
            </a:extLst>
          </p:cNvPr>
          <p:cNvSpPr txBox="1"/>
          <p:nvPr/>
        </p:nvSpPr>
        <p:spPr>
          <a:xfrm>
            <a:off x="11735870" y="6542202"/>
            <a:ext cx="4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140303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30" dirty="0"/>
              <a:t>Major Findings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66F0EB-8E38-4976-9B73-890A82AE0CA5}"/>
              </a:ext>
            </a:extLst>
          </p:cNvPr>
          <p:cNvGrpSpPr/>
          <p:nvPr/>
        </p:nvGrpSpPr>
        <p:grpSpPr>
          <a:xfrm>
            <a:off x="517093" y="3151070"/>
            <a:ext cx="632296" cy="632296"/>
            <a:chOff x="2133600" y="3181350"/>
            <a:chExt cx="1362075" cy="1362075"/>
          </a:xfrm>
          <a:solidFill>
            <a:schemeClr val="accent1"/>
          </a:solidFill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8E3D36C3-363F-481A-8ADE-4066CA776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074BDD4-4A1E-42CF-9065-007B9C00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1F2812-3A75-4EA2-8FBB-2F68FAC12F6C}"/>
              </a:ext>
            </a:extLst>
          </p:cNvPr>
          <p:cNvGrpSpPr/>
          <p:nvPr/>
        </p:nvGrpSpPr>
        <p:grpSpPr>
          <a:xfrm>
            <a:off x="517093" y="4687416"/>
            <a:ext cx="632296" cy="632296"/>
            <a:chOff x="2133600" y="3181350"/>
            <a:chExt cx="1362075" cy="1362075"/>
          </a:xfrm>
          <a:solidFill>
            <a:schemeClr val="accent3"/>
          </a:solidFill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2346223-84A2-4B29-987C-F4578210EB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84BC16C-F0BC-4806-84E8-6D6EE5BEC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5B4BA05-7240-E062-EA83-5D8593E275E8}"/>
              </a:ext>
            </a:extLst>
          </p:cNvPr>
          <p:cNvSpPr txBox="1"/>
          <p:nvPr/>
        </p:nvSpPr>
        <p:spPr>
          <a:xfrm>
            <a:off x="1315938" y="2982470"/>
            <a:ext cx="10186104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b="1" dirty="0">
                <a:solidFill>
                  <a:srgbClr val="262626"/>
                </a:solidFill>
              </a:rPr>
              <a:t>Identified order of the significance of the variables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cs typeface="+mn-cs"/>
              </a:rPr>
              <a:t>: trip distance, travel time, activity purpose, income, travel cost, vehicle per household, number of transfers, family size, age, gender, employment, and finally education.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9F1B8C-0B2B-4B07-8829-9E39DB8F0122}"/>
              </a:ext>
            </a:extLst>
          </p:cNvPr>
          <p:cNvSpPr txBox="1"/>
          <p:nvPr/>
        </p:nvSpPr>
        <p:spPr>
          <a:xfrm>
            <a:off x="1315938" y="4687416"/>
            <a:ext cx="1018610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cs typeface="+mn-cs"/>
              </a:rPr>
              <a:t>Formulated utility functions based on individual, household, and activity characteristics and enabled effective mode choice decisions by maximizing personal utility.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86898A-79CC-4E3B-B06B-5EFFFB23061B}"/>
              </a:ext>
            </a:extLst>
          </p:cNvPr>
          <p:cNvGrpSpPr/>
          <p:nvPr/>
        </p:nvGrpSpPr>
        <p:grpSpPr>
          <a:xfrm>
            <a:off x="488844" y="1608568"/>
            <a:ext cx="632296" cy="632296"/>
            <a:chOff x="2133600" y="3181350"/>
            <a:chExt cx="1362075" cy="1362075"/>
          </a:xfrm>
          <a:solidFill>
            <a:schemeClr val="accent1"/>
          </a:solidFill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9533267-4EA9-466B-8F06-F6A7365EC6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3E6BDD9-534C-4B4E-99D3-7E8B0F602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CBE29B-366B-4BE8-8562-0E7DC6272CE0}"/>
              </a:ext>
            </a:extLst>
          </p:cNvPr>
          <p:cNvSpPr txBox="1"/>
          <p:nvPr/>
        </p:nvSpPr>
        <p:spPr>
          <a:xfrm>
            <a:off x="1342356" y="1591227"/>
            <a:ext cx="1018610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b="1" dirty="0">
                <a:solidFill>
                  <a:srgbClr val="262626"/>
                </a:solidFill>
              </a:rPr>
              <a:t>A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cs typeface="+mn-cs"/>
              </a:rPr>
              <a:t>ll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ea typeface="+mn-ea"/>
                <a:cs typeface="+mn-cs"/>
              </a:rPr>
              <a:t> considered variables were significant, but the effects and contribution of each variable were not the same.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B1D94C-4DB9-4809-84F7-EE63BAE5114D}"/>
              </a:ext>
            </a:extLst>
          </p:cNvPr>
          <p:cNvSpPr txBox="1"/>
          <p:nvPr/>
        </p:nvSpPr>
        <p:spPr>
          <a:xfrm>
            <a:off x="11735870" y="6542202"/>
            <a:ext cx="4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8033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A62DA69-81AB-4140-9D93-3F620335A1AF}"/>
              </a:ext>
            </a:extLst>
          </p:cNvPr>
          <p:cNvGrpSpPr/>
          <p:nvPr/>
        </p:nvGrpSpPr>
        <p:grpSpPr>
          <a:xfrm>
            <a:off x="5798263" y="1207447"/>
            <a:ext cx="829155" cy="827613"/>
            <a:chOff x="-1447800" y="2882900"/>
            <a:chExt cx="854075" cy="852488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F54C263-5962-4D31-B065-2C7537B89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47775" y="2987675"/>
              <a:ext cx="642938" cy="474663"/>
            </a:xfrm>
            <a:custGeom>
              <a:avLst/>
              <a:gdLst>
                <a:gd name="T0" fmla="*/ 4428 w 4517"/>
                <a:gd name="T1" fmla="*/ 88 h 3346"/>
                <a:gd name="T2" fmla="*/ 4109 w 4517"/>
                <a:gd name="T3" fmla="*/ 88 h 3346"/>
                <a:gd name="T4" fmla="*/ 1396 w 4517"/>
                <a:gd name="T5" fmla="*/ 2794 h 3346"/>
                <a:gd name="T6" fmla="*/ 417 w 4517"/>
                <a:gd name="T7" fmla="*/ 1730 h 3346"/>
                <a:gd name="T8" fmla="*/ 98 w 4517"/>
                <a:gd name="T9" fmla="*/ 1717 h 3346"/>
                <a:gd name="T10" fmla="*/ 84 w 4517"/>
                <a:gd name="T11" fmla="*/ 2037 h 3346"/>
                <a:gd name="T12" fmla="*/ 1223 w 4517"/>
                <a:gd name="T13" fmla="*/ 3273 h 3346"/>
                <a:gd name="T14" fmla="*/ 1384 w 4517"/>
                <a:gd name="T15" fmla="*/ 3346 h 3346"/>
                <a:gd name="T16" fmla="*/ 1389 w 4517"/>
                <a:gd name="T17" fmla="*/ 3346 h 3346"/>
                <a:gd name="T18" fmla="*/ 1549 w 4517"/>
                <a:gd name="T19" fmla="*/ 3280 h 3346"/>
                <a:gd name="T20" fmla="*/ 4428 w 4517"/>
                <a:gd name="T21" fmla="*/ 408 h 3346"/>
                <a:gd name="T22" fmla="*/ 4428 w 4517"/>
                <a:gd name="T23" fmla="*/ 88 h 3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17" h="3346">
                  <a:moveTo>
                    <a:pt x="4428" y="88"/>
                  </a:moveTo>
                  <a:cubicBezTo>
                    <a:pt x="4340" y="0"/>
                    <a:pt x="4197" y="0"/>
                    <a:pt x="4109" y="88"/>
                  </a:cubicBezTo>
                  <a:cubicBezTo>
                    <a:pt x="1396" y="2794"/>
                    <a:pt x="1396" y="2794"/>
                    <a:pt x="1396" y="2794"/>
                  </a:cubicBezTo>
                  <a:cubicBezTo>
                    <a:pt x="417" y="1730"/>
                    <a:pt x="417" y="1730"/>
                    <a:pt x="417" y="1730"/>
                  </a:cubicBezTo>
                  <a:cubicBezTo>
                    <a:pt x="333" y="1639"/>
                    <a:pt x="190" y="1633"/>
                    <a:pt x="98" y="1717"/>
                  </a:cubicBezTo>
                  <a:cubicBezTo>
                    <a:pt x="6" y="1802"/>
                    <a:pt x="0" y="1945"/>
                    <a:pt x="84" y="2037"/>
                  </a:cubicBezTo>
                  <a:cubicBezTo>
                    <a:pt x="1223" y="3273"/>
                    <a:pt x="1223" y="3273"/>
                    <a:pt x="1223" y="3273"/>
                  </a:cubicBezTo>
                  <a:cubicBezTo>
                    <a:pt x="1264" y="3318"/>
                    <a:pt x="1323" y="3345"/>
                    <a:pt x="1384" y="3346"/>
                  </a:cubicBezTo>
                  <a:cubicBezTo>
                    <a:pt x="1386" y="3346"/>
                    <a:pt x="1387" y="3346"/>
                    <a:pt x="1389" y="3346"/>
                  </a:cubicBezTo>
                  <a:cubicBezTo>
                    <a:pt x="1449" y="3346"/>
                    <a:pt x="1506" y="3322"/>
                    <a:pt x="1549" y="3280"/>
                  </a:cubicBezTo>
                  <a:cubicBezTo>
                    <a:pt x="4428" y="408"/>
                    <a:pt x="4428" y="408"/>
                    <a:pt x="4428" y="408"/>
                  </a:cubicBezTo>
                  <a:cubicBezTo>
                    <a:pt x="4516" y="320"/>
                    <a:pt x="4517" y="177"/>
                    <a:pt x="4428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262626"/>
                </a:solidFill>
                <a:latin typeface="Roboto"/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0A3A40F-0CC7-4DF7-8210-2FA28C720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47800" y="2882900"/>
              <a:ext cx="854075" cy="852488"/>
            </a:xfrm>
            <a:custGeom>
              <a:avLst/>
              <a:gdLst>
                <a:gd name="T0" fmla="*/ 5774 w 6000"/>
                <a:gd name="T1" fmla="*/ 2774 h 6000"/>
                <a:gd name="T2" fmla="*/ 5548 w 6000"/>
                <a:gd name="T3" fmla="*/ 3000 h 6000"/>
                <a:gd name="T4" fmla="*/ 3000 w 6000"/>
                <a:gd name="T5" fmla="*/ 5548 h 6000"/>
                <a:gd name="T6" fmla="*/ 452 w 6000"/>
                <a:gd name="T7" fmla="*/ 3000 h 6000"/>
                <a:gd name="T8" fmla="*/ 3000 w 6000"/>
                <a:gd name="T9" fmla="*/ 452 h 6000"/>
                <a:gd name="T10" fmla="*/ 3226 w 6000"/>
                <a:gd name="T11" fmla="*/ 226 h 6000"/>
                <a:gd name="T12" fmla="*/ 3000 w 6000"/>
                <a:gd name="T13" fmla="*/ 0 h 6000"/>
                <a:gd name="T14" fmla="*/ 0 w 6000"/>
                <a:gd name="T15" fmla="*/ 3000 h 6000"/>
                <a:gd name="T16" fmla="*/ 3000 w 6000"/>
                <a:gd name="T17" fmla="*/ 6000 h 6000"/>
                <a:gd name="T18" fmla="*/ 6000 w 6000"/>
                <a:gd name="T19" fmla="*/ 3000 h 6000"/>
                <a:gd name="T20" fmla="*/ 5774 w 6000"/>
                <a:gd name="T21" fmla="*/ 2774 h 6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00" h="6000">
                  <a:moveTo>
                    <a:pt x="5774" y="2774"/>
                  </a:moveTo>
                  <a:cubicBezTo>
                    <a:pt x="5649" y="2774"/>
                    <a:pt x="5548" y="2875"/>
                    <a:pt x="5548" y="3000"/>
                  </a:cubicBezTo>
                  <a:cubicBezTo>
                    <a:pt x="5548" y="4405"/>
                    <a:pt x="4405" y="5548"/>
                    <a:pt x="3000" y="5548"/>
                  </a:cubicBezTo>
                  <a:cubicBezTo>
                    <a:pt x="1595" y="5548"/>
                    <a:pt x="452" y="4405"/>
                    <a:pt x="452" y="3000"/>
                  </a:cubicBezTo>
                  <a:cubicBezTo>
                    <a:pt x="452" y="1595"/>
                    <a:pt x="1595" y="452"/>
                    <a:pt x="3000" y="452"/>
                  </a:cubicBezTo>
                  <a:cubicBezTo>
                    <a:pt x="3125" y="452"/>
                    <a:pt x="3226" y="351"/>
                    <a:pt x="3226" y="226"/>
                  </a:cubicBezTo>
                  <a:cubicBezTo>
                    <a:pt x="3226" y="101"/>
                    <a:pt x="3125" y="0"/>
                    <a:pt x="3000" y="0"/>
                  </a:cubicBezTo>
                  <a:cubicBezTo>
                    <a:pt x="1346" y="0"/>
                    <a:pt x="0" y="1346"/>
                    <a:pt x="0" y="3000"/>
                  </a:cubicBezTo>
                  <a:cubicBezTo>
                    <a:pt x="0" y="4654"/>
                    <a:pt x="1346" y="6000"/>
                    <a:pt x="3000" y="6000"/>
                  </a:cubicBezTo>
                  <a:cubicBezTo>
                    <a:pt x="4654" y="6000"/>
                    <a:pt x="6000" y="4654"/>
                    <a:pt x="6000" y="3000"/>
                  </a:cubicBezTo>
                  <a:cubicBezTo>
                    <a:pt x="6000" y="2875"/>
                    <a:pt x="5899" y="2774"/>
                    <a:pt x="5774" y="27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262626"/>
                </a:solidFill>
                <a:latin typeface="Roboto"/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C509FD-88D6-8241-DCBE-7C1E4FD719A3}"/>
              </a:ext>
            </a:extLst>
          </p:cNvPr>
          <p:cNvSpPr/>
          <p:nvPr/>
        </p:nvSpPr>
        <p:spPr bwMode="auto">
          <a:xfrm>
            <a:off x="3048000" y="2730500"/>
            <a:ext cx="6096000" cy="1320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/>
            <a:r>
              <a:rPr lang="en-US" sz="7200" dirty="0">
                <a:solidFill>
                  <a:srgbClr val="FFFFFF"/>
                </a:solidFill>
                <a:latin typeface="Gloucester MT Extra Condensed" panose="02030808020601010101" pitchFamily="18" charset="0"/>
              </a:rPr>
              <a:t>Thank You…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769D3-EEB9-4817-82FF-678BF36F66B7}"/>
              </a:ext>
            </a:extLst>
          </p:cNvPr>
          <p:cNvSpPr txBox="1"/>
          <p:nvPr/>
        </p:nvSpPr>
        <p:spPr>
          <a:xfrm>
            <a:off x="11735870" y="6542202"/>
            <a:ext cx="4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17319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F67FA-28F4-4288-9CC5-25C18E401CA3}"/>
              </a:ext>
            </a:extLst>
          </p:cNvPr>
          <p:cNvSpPr/>
          <p:nvPr/>
        </p:nvSpPr>
        <p:spPr bwMode="auto">
          <a:xfrm>
            <a:off x="6541332" y="572386"/>
            <a:ext cx="5194539" cy="556082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/>
            <a:endParaRPr lang="en-US" sz="2400" dirty="0">
              <a:solidFill>
                <a:srgbClr val="262626"/>
              </a:solidFill>
              <a:latin typeface="Roboto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65E8F1-E647-49A7-AF9D-272FB6EBAEE4}"/>
              </a:ext>
            </a:extLst>
          </p:cNvPr>
          <p:cNvGrpSpPr/>
          <p:nvPr/>
        </p:nvGrpSpPr>
        <p:grpSpPr>
          <a:xfrm>
            <a:off x="8261936" y="2108200"/>
            <a:ext cx="1403125" cy="1407717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5C6F236-E015-45C2-A5B8-49749A7AC2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262626"/>
                </a:solidFill>
                <a:latin typeface="Roboto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B62303F-637C-49A5-86C3-F6635BF12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262626"/>
                </a:solidFill>
                <a:latin typeface="Roboto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72120AB-F330-4B15-81A8-53D1E1E3C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262626"/>
                </a:solidFill>
                <a:latin typeface="Roboto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B26BCBA-53A4-4ADA-8231-534E39078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262626"/>
                </a:solidFill>
                <a:latin typeface="Roboto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A2CF598-03C8-42DA-B803-0D7C65AD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262626"/>
                </a:solidFill>
                <a:latin typeface="Roboto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6897DE7-500E-430E-828D-6ADEF2FB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262626"/>
                </a:solidFill>
                <a:latin typeface="Roboto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BD7B26B-6C5C-41A6-84D8-EBA53A1C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 dirty="0">
                <a:solidFill>
                  <a:srgbClr val="262626"/>
                </a:solidFill>
                <a:latin typeface="Roboto"/>
              </a:endParaRPr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4350891D-4E62-46E4-87E5-A8E3313AA525}"/>
              </a:ext>
            </a:extLst>
          </p:cNvPr>
          <p:cNvSpPr txBox="1">
            <a:spLocks/>
          </p:cNvSpPr>
          <p:nvPr/>
        </p:nvSpPr>
        <p:spPr>
          <a:xfrm>
            <a:off x="6728299" y="3941773"/>
            <a:ext cx="44704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70"/>
            <a:r>
              <a:rPr lang="en-US" sz="3200" dirty="0"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  <a:latin typeface="Roboto"/>
              </a:rPr>
              <a:t>Presentation Outline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3BA25A6-7840-7A49-954C-7839191D3DDB}"/>
              </a:ext>
            </a:extLst>
          </p:cNvPr>
          <p:cNvSpPr txBox="1">
            <a:spLocks/>
          </p:cNvSpPr>
          <p:nvPr/>
        </p:nvSpPr>
        <p:spPr>
          <a:xfrm>
            <a:off x="382773" y="1270103"/>
            <a:ext cx="6228408" cy="41653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lnSpc>
                <a:spcPct val="120000"/>
              </a:lnSpc>
              <a:buNone/>
            </a:pPr>
            <a:r>
              <a:rPr lang="en-US" sz="2667" dirty="0">
                <a:solidFill>
                  <a:srgbClr val="374151"/>
                </a:solidFill>
                <a:latin typeface="Roboto"/>
              </a:rPr>
              <a:t>🎯 Study Objectives</a:t>
            </a:r>
          </a:p>
          <a:p>
            <a:pPr marL="0" indent="0" defTabSz="1219170">
              <a:lnSpc>
                <a:spcPct val="120000"/>
              </a:lnSpc>
              <a:buNone/>
            </a:pPr>
            <a:r>
              <a:rPr lang="en-US" sz="2667" dirty="0">
                <a:solidFill>
                  <a:srgbClr val="374151"/>
                </a:solidFill>
                <a:latin typeface="Roboto"/>
              </a:rPr>
              <a:t>📊 Data Collection </a:t>
            </a:r>
          </a:p>
          <a:p>
            <a:pPr marL="0" indent="0" defTabSz="1219170">
              <a:lnSpc>
                <a:spcPct val="120000"/>
              </a:lnSpc>
              <a:buNone/>
            </a:pPr>
            <a:r>
              <a:rPr lang="en-US" sz="2667" dirty="0">
                <a:solidFill>
                  <a:srgbClr val="374151"/>
                </a:solidFill>
                <a:latin typeface="Roboto"/>
              </a:rPr>
              <a:t>📚 Research Methodology</a:t>
            </a:r>
          </a:p>
          <a:p>
            <a:pPr marL="0" indent="0" defTabSz="1219170">
              <a:lnSpc>
                <a:spcPct val="120000"/>
              </a:lnSpc>
              <a:buNone/>
            </a:pPr>
            <a:r>
              <a:rPr lang="en-US" sz="2667" dirty="0">
                <a:solidFill>
                  <a:srgbClr val="374151"/>
                </a:solidFill>
                <a:latin typeface="Roboto"/>
              </a:rPr>
              <a:t>📈 Results and Discussions</a:t>
            </a:r>
          </a:p>
          <a:p>
            <a:pPr marL="0" indent="0" defTabSz="1219170">
              <a:lnSpc>
                <a:spcPct val="120000"/>
              </a:lnSpc>
              <a:buNone/>
            </a:pPr>
            <a:r>
              <a:rPr lang="en-US" sz="2667" dirty="0">
                <a:solidFill>
                  <a:srgbClr val="374151"/>
                </a:solidFill>
                <a:latin typeface="Roboto"/>
              </a:rPr>
              <a:t>🌟 Major Findings</a:t>
            </a:r>
          </a:p>
          <a:p>
            <a:pPr marL="0" indent="0" defTabSz="1219170">
              <a:lnSpc>
                <a:spcPct val="120000"/>
              </a:lnSpc>
              <a:buNone/>
            </a:pPr>
            <a:r>
              <a:rPr lang="en-US" sz="2667" dirty="0">
                <a:solidFill>
                  <a:srgbClr val="374151"/>
                </a:solidFill>
                <a:latin typeface="Roboto"/>
              </a:rPr>
              <a:t>💬 Comparison with the Class Lecture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0F5EC-FE63-497D-B97F-67F76254B979}"/>
              </a:ext>
            </a:extLst>
          </p:cNvPr>
          <p:cNvSpPr txBox="1"/>
          <p:nvPr/>
        </p:nvSpPr>
        <p:spPr>
          <a:xfrm>
            <a:off x="11735870" y="6542202"/>
            <a:ext cx="4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362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30" dirty="0"/>
              <a:t>Study Objectives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42E09CA1-8C92-4646-AE3E-CDB182489B86}"/>
              </a:ext>
            </a:extLst>
          </p:cNvPr>
          <p:cNvSpPr>
            <a:spLocks noEditPoints="1"/>
          </p:cNvSpPr>
          <p:nvPr/>
        </p:nvSpPr>
        <p:spPr bwMode="auto">
          <a:xfrm>
            <a:off x="7680518" y="1558197"/>
            <a:ext cx="4255267" cy="4438651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262626"/>
              </a:solidFill>
              <a:latin typeface="Roboto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291BBA4-0C45-4D25-8388-35B7259BE2A2}"/>
              </a:ext>
            </a:extLst>
          </p:cNvPr>
          <p:cNvSpPr>
            <a:spLocks noEditPoints="1"/>
          </p:cNvSpPr>
          <p:nvPr/>
        </p:nvSpPr>
        <p:spPr bwMode="auto">
          <a:xfrm>
            <a:off x="8635999" y="2445656"/>
            <a:ext cx="2389055" cy="2640331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 dirty="0">
              <a:solidFill>
                <a:srgbClr val="262626"/>
              </a:solidFill>
              <a:latin typeface="Roboto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66F0EB-8E38-4976-9B73-890A82AE0CA5}"/>
              </a:ext>
            </a:extLst>
          </p:cNvPr>
          <p:cNvGrpSpPr/>
          <p:nvPr/>
        </p:nvGrpSpPr>
        <p:grpSpPr>
          <a:xfrm>
            <a:off x="488844" y="1407007"/>
            <a:ext cx="632296" cy="632296"/>
            <a:chOff x="2133600" y="3181350"/>
            <a:chExt cx="1362075" cy="1362075"/>
          </a:xfrm>
          <a:solidFill>
            <a:schemeClr val="accent1"/>
          </a:solidFill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8E3D36C3-363F-481A-8ADE-4066CA776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FFFFFF">
                    <a:lumMod val="65000"/>
                  </a:srgbClr>
                </a:solidFill>
                <a:latin typeface="Roboto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074BDD4-4A1E-42CF-9065-007B9C00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FFFFFF">
                    <a:lumMod val="65000"/>
                  </a:srgbClr>
                </a:solidFill>
                <a:latin typeface="Roboto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1F2812-3A75-4EA2-8FBB-2F68FAC12F6C}"/>
              </a:ext>
            </a:extLst>
          </p:cNvPr>
          <p:cNvGrpSpPr/>
          <p:nvPr/>
        </p:nvGrpSpPr>
        <p:grpSpPr>
          <a:xfrm>
            <a:off x="439770" y="3190254"/>
            <a:ext cx="632296" cy="632296"/>
            <a:chOff x="2133600" y="3181350"/>
            <a:chExt cx="1362075" cy="1362075"/>
          </a:xfrm>
          <a:solidFill>
            <a:schemeClr val="accent3"/>
          </a:solidFill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2346223-84A2-4B29-987C-F4578210EB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FFFFFF">
                    <a:lumMod val="65000"/>
                  </a:srgbClr>
                </a:solidFill>
                <a:latin typeface="Roboto"/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84BC16C-F0BC-4806-84E8-6D6EE5BEC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US" sz="2400">
                <a:solidFill>
                  <a:srgbClr val="FFFFFF">
                    <a:lumMod val="65000"/>
                  </a:srgbClr>
                </a:solidFill>
                <a:latin typeface="Roboto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5B4BA05-7240-E062-EA83-5D8593E275E8}"/>
              </a:ext>
            </a:extLst>
          </p:cNvPr>
          <p:cNvSpPr txBox="1"/>
          <p:nvPr/>
        </p:nvSpPr>
        <p:spPr>
          <a:xfrm>
            <a:off x="1350503" y="1259814"/>
            <a:ext cx="7285493" cy="1333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US" sz="1867" b="1" dirty="0">
                <a:solidFill>
                  <a:srgbClr val="494B69"/>
                </a:solidFill>
                <a:latin typeface="Roboto"/>
              </a:rPr>
              <a:t>Objective # 1</a:t>
            </a:r>
            <a:endParaRPr lang="en-US" sz="1867" dirty="0">
              <a:solidFill>
                <a:srgbClr val="262626">
                  <a:lumMod val="75000"/>
                  <a:lumOff val="25000"/>
                </a:srgbClr>
              </a:solidFill>
              <a:latin typeface="Roboto"/>
            </a:endParaRPr>
          </a:p>
          <a:p>
            <a:pPr defTabSz="1219170"/>
            <a:endParaRPr lang="en-US" sz="600" b="1" dirty="0">
              <a:solidFill>
                <a:srgbClr val="262626"/>
              </a:solidFill>
              <a:latin typeface="TimesNewRomanPSMT"/>
            </a:endParaRPr>
          </a:p>
          <a:p>
            <a:pPr defTabSz="1219170"/>
            <a:r>
              <a:rPr lang="en-US" sz="1867" b="1" dirty="0">
                <a:solidFill>
                  <a:srgbClr val="262626"/>
                </a:solidFill>
                <a:latin typeface="TimesNewRomanPSMT"/>
              </a:rPr>
              <a:t>Examine the relationships between the mode choice and travel behavior by using a multinomial logit model (MNL) and nested logit (NL) model</a:t>
            </a:r>
            <a:endParaRPr lang="en-US" sz="1867" b="1" dirty="0">
              <a:solidFill>
                <a:srgbClr val="262626"/>
              </a:solidFill>
              <a:latin typeface="Roboto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9F1B8C-0B2B-4B07-8829-9E39DB8F0122}"/>
              </a:ext>
            </a:extLst>
          </p:cNvPr>
          <p:cNvSpPr txBox="1"/>
          <p:nvPr/>
        </p:nvSpPr>
        <p:spPr>
          <a:xfrm>
            <a:off x="1350501" y="3014021"/>
            <a:ext cx="7285496" cy="1046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US" sz="1867" b="1" dirty="0">
                <a:solidFill>
                  <a:srgbClr val="9F5B72"/>
                </a:solidFill>
                <a:latin typeface="Roboto"/>
              </a:rPr>
              <a:t>Objective # 2</a:t>
            </a:r>
            <a:endParaRPr lang="en-US" sz="1867" dirty="0">
              <a:solidFill>
                <a:srgbClr val="262626">
                  <a:lumMod val="75000"/>
                  <a:lumOff val="25000"/>
                </a:srgbClr>
              </a:solidFill>
              <a:latin typeface="Roboto"/>
            </a:endParaRPr>
          </a:p>
          <a:p>
            <a:pPr defTabSz="1219170"/>
            <a:endParaRPr lang="en-US" sz="600" b="1" dirty="0">
              <a:solidFill>
                <a:srgbClr val="262626"/>
              </a:solidFill>
              <a:latin typeface="TimesNewRomanPSMT"/>
            </a:endParaRPr>
          </a:p>
          <a:p>
            <a:pPr defTabSz="1219170"/>
            <a:r>
              <a:rPr lang="en-US" sz="1867" b="1" dirty="0">
                <a:solidFill>
                  <a:srgbClr val="262626"/>
                </a:solidFill>
                <a:latin typeface="TimesNewRomanPSMT"/>
              </a:rPr>
              <a:t>Identify which of the variables has the greatest effect on transport mode choice </a:t>
            </a:r>
            <a:endParaRPr lang="en-US" sz="1867" b="1" dirty="0">
              <a:solidFill>
                <a:srgbClr val="262626"/>
              </a:solidFill>
              <a:latin typeface="Roboto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5D77A8-6F0E-421B-A99C-257F1157840C}"/>
              </a:ext>
            </a:extLst>
          </p:cNvPr>
          <p:cNvSpPr txBox="1"/>
          <p:nvPr/>
        </p:nvSpPr>
        <p:spPr>
          <a:xfrm>
            <a:off x="1358645" y="4768228"/>
            <a:ext cx="7277351" cy="164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US" sz="2000" b="1" dirty="0">
                <a:solidFill>
                  <a:schemeClr val="accent4"/>
                </a:solidFill>
                <a:latin typeface="+mj-lt"/>
              </a:rPr>
              <a:t>Objective # 3</a:t>
            </a:r>
            <a:endParaRPr lang="en-US" sz="1867" dirty="0">
              <a:solidFill>
                <a:srgbClr val="262626">
                  <a:lumMod val="75000"/>
                  <a:lumOff val="25000"/>
                </a:srgbClr>
              </a:solidFill>
              <a:latin typeface="Roboto"/>
            </a:endParaRPr>
          </a:p>
          <a:p>
            <a:pPr defTabSz="1219170"/>
            <a:endParaRPr lang="en-US" sz="600" b="1" dirty="0">
              <a:solidFill>
                <a:srgbClr val="262626"/>
              </a:solidFill>
              <a:latin typeface="TimesNewRomanPSMT"/>
            </a:endParaRPr>
          </a:p>
          <a:p>
            <a:pPr defTabSz="1219170"/>
            <a:r>
              <a:rPr lang="en-US" sz="1867" b="1" dirty="0">
                <a:solidFill>
                  <a:srgbClr val="262626"/>
                </a:solidFill>
                <a:latin typeface="TimesNewRomanPSMT"/>
              </a:rPr>
              <a:t>Determine the utility functions formulated from an individual, household characteristics and daily activity behavior to define the most suitable mode choice.</a:t>
            </a:r>
          </a:p>
          <a:p>
            <a:pPr defTabSz="1219170"/>
            <a:endParaRPr lang="en-US" sz="1867" b="1" dirty="0">
              <a:solidFill>
                <a:srgbClr val="262626"/>
              </a:solidFill>
              <a:latin typeface="Roboto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1FF5A9-0221-4142-AA77-1E4CBD1AB9AE}"/>
              </a:ext>
            </a:extLst>
          </p:cNvPr>
          <p:cNvGrpSpPr/>
          <p:nvPr/>
        </p:nvGrpSpPr>
        <p:grpSpPr>
          <a:xfrm>
            <a:off x="486502" y="4973501"/>
            <a:ext cx="632296" cy="632295"/>
            <a:chOff x="2133600" y="3181350"/>
            <a:chExt cx="1362075" cy="1362075"/>
          </a:xfrm>
          <a:solidFill>
            <a:schemeClr val="accent4"/>
          </a:solidFill>
        </p:grpSpPr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66611635-4AC4-42D9-8AEA-BCADA2D57D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91626BA2-4D9F-4E6B-AB85-247DE8D1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2557DC8-9F6D-4374-A91A-87E4A6D236D2}"/>
              </a:ext>
            </a:extLst>
          </p:cNvPr>
          <p:cNvSpPr txBox="1"/>
          <p:nvPr/>
        </p:nvSpPr>
        <p:spPr>
          <a:xfrm>
            <a:off x="11735870" y="6542202"/>
            <a:ext cx="4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4876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30" dirty="0"/>
              <a:t>Data Collection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A7200E-B3BB-40A0-BE54-18315B6C9991}"/>
              </a:ext>
            </a:extLst>
          </p:cNvPr>
          <p:cNvGraphicFramePr/>
          <p:nvPr/>
        </p:nvGraphicFramePr>
        <p:xfrm>
          <a:off x="328890" y="824319"/>
          <a:ext cx="11255806" cy="562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8F9379-698B-4B76-BAF8-1B74545BA366}"/>
              </a:ext>
            </a:extLst>
          </p:cNvPr>
          <p:cNvSpPr txBox="1"/>
          <p:nvPr/>
        </p:nvSpPr>
        <p:spPr>
          <a:xfrm>
            <a:off x="517092" y="1569600"/>
            <a:ext cx="9786405" cy="147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Source of Data:</a:t>
            </a: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Case study in Budapest, Hungary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data collection was conducted by the Hungarian Census Bureau in 2014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78A6A-4D25-4082-A111-2C4425366B20}"/>
              </a:ext>
            </a:extLst>
          </p:cNvPr>
          <p:cNvSpPr txBox="1"/>
          <p:nvPr/>
        </p:nvSpPr>
        <p:spPr>
          <a:xfrm>
            <a:off x="517092" y="3273910"/>
            <a:ext cx="9786405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Data Collection Method:</a:t>
            </a: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Household survey process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B7C5A9-4082-4074-982F-81DC43D2741D}"/>
              </a:ext>
            </a:extLst>
          </p:cNvPr>
          <p:cNvSpPr txBox="1"/>
          <p:nvPr/>
        </p:nvSpPr>
        <p:spPr>
          <a:xfrm>
            <a:off x="517091" y="4516555"/>
            <a:ext cx="9786405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Data Points:</a:t>
            </a:r>
            <a:endParaRPr lang="en-US" sz="20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total of 1889 trips were identified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F358F-0F3E-4D3B-9912-4ECC4741D998}"/>
              </a:ext>
            </a:extLst>
          </p:cNvPr>
          <p:cNvSpPr txBox="1"/>
          <p:nvPr/>
        </p:nvSpPr>
        <p:spPr>
          <a:xfrm>
            <a:off x="11735870" y="6542202"/>
            <a:ext cx="4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4235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30" dirty="0"/>
              <a:t>Data Collection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A7200E-B3BB-40A0-BE54-18315B6C9991}"/>
              </a:ext>
            </a:extLst>
          </p:cNvPr>
          <p:cNvGraphicFramePr/>
          <p:nvPr/>
        </p:nvGraphicFramePr>
        <p:xfrm>
          <a:off x="328890" y="824319"/>
          <a:ext cx="11255806" cy="562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8F9379-698B-4B76-BAF8-1B74545BA366}"/>
              </a:ext>
            </a:extLst>
          </p:cNvPr>
          <p:cNvSpPr txBox="1"/>
          <p:nvPr/>
        </p:nvSpPr>
        <p:spPr>
          <a:xfrm>
            <a:off x="517093" y="1107687"/>
            <a:ext cx="9786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Variables Categories: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0E9F0-1B02-4064-A095-7E29921A4EAA}"/>
              </a:ext>
            </a:extLst>
          </p:cNvPr>
          <p:cNvSpPr txBox="1"/>
          <p:nvPr/>
        </p:nvSpPr>
        <p:spPr>
          <a:xfrm>
            <a:off x="607304" y="1616745"/>
            <a:ext cx="58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Household Characteristics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C7026A-17D8-40E0-A7E4-826F64436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52484"/>
              </p:ext>
            </p:extLst>
          </p:nvPr>
        </p:nvGraphicFramePr>
        <p:xfrm>
          <a:off x="1144408" y="2064248"/>
          <a:ext cx="9624767" cy="1702306"/>
        </p:xfrm>
        <a:graphic>
          <a:graphicData uri="http://schemas.openxmlformats.org/drawingml/2006/table">
            <a:tbl>
              <a:tblPr/>
              <a:tblGrid>
                <a:gridCol w="1655635">
                  <a:extLst>
                    <a:ext uri="{9D8B030D-6E8A-4147-A177-3AD203B41FA5}">
                      <a16:colId xmlns:a16="http://schemas.microsoft.com/office/drawing/2014/main" val="2323151896"/>
                    </a:ext>
                  </a:extLst>
                </a:gridCol>
                <a:gridCol w="5938217">
                  <a:extLst>
                    <a:ext uri="{9D8B030D-6E8A-4147-A177-3AD203B41FA5}">
                      <a16:colId xmlns:a16="http://schemas.microsoft.com/office/drawing/2014/main" val="2738000620"/>
                    </a:ext>
                  </a:extLst>
                </a:gridCol>
                <a:gridCol w="2030915">
                  <a:extLst>
                    <a:ext uri="{9D8B030D-6E8A-4147-A177-3AD203B41FA5}">
                      <a16:colId xmlns:a16="http://schemas.microsoft.com/office/drawing/2014/main" val="3293907156"/>
                    </a:ext>
                  </a:extLst>
                </a:gridCol>
              </a:tblGrid>
              <a:tr h="189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Variables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Measure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747171"/>
                  </a:ext>
                </a:extLst>
              </a:tr>
              <a:tr h="221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HSIZE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Household size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Scale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318749"/>
                  </a:ext>
                </a:extLst>
              </a:tr>
              <a:tr h="768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HINCOME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Average household monthly income (1 if between 75K Ft and 50K Ft, 2 if between 100K Ft and 75K Ft, 3 if between 125K Ft and 100K Ft, 4 if between 150K Ft and 125K Ft, 5 if no answer)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Ordinal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873565"/>
                  </a:ext>
                </a:extLst>
              </a:tr>
              <a:tr h="396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VEHOWNER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Vehicle ownership (vehicles per household) (Private car) (1 if No and 2 if Yes)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Scale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46056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C1C5ADE-3078-4D93-9CA1-46CAD7552899}"/>
              </a:ext>
            </a:extLst>
          </p:cNvPr>
          <p:cNvSpPr txBox="1"/>
          <p:nvPr/>
        </p:nvSpPr>
        <p:spPr>
          <a:xfrm>
            <a:off x="607303" y="4011237"/>
            <a:ext cx="58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Individual Characteristics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095BC6-76DF-4B39-9C74-78CA23459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7955"/>
              </p:ext>
            </p:extLst>
          </p:nvPr>
        </p:nvGraphicFramePr>
        <p:xfrm>
          <a:off x="1144407" y="4490114"/>
          <a:ext cx="9624768" cy="1952031"/>
        </p:xfrm>
        <a:graphic>
          <a:graphicData uri="http://schemas.openxmlformats.org/drawingml/2006/table">
            <a:tbl>
              <a:tblPr/>
              <a:tblGrid>
                <a:gridCol w="1655637">
                  <a:extLst>
                    <a:ext uri="{9D8B030D-6E8A-4147-A177-3AD203B41FA5}">
                      <a16:colId xmlns:a16="http://schemas.microsoft.com/office/drawing/2014/main" val="2641265596"/>
                    </a:ext>
                  </a:extLst>
                </a:gridCol>
                <a:gridCol w="5938217">
                  <a:extLst>
                    <a:ext uri="{9D8B030D-6E8A-4147-A177-3AD203B41FA5}">
                      <a16:colId xmlns:a16="http://schemas.microsoft.com/office/drawing/2014/main" val="1378068360"/>
                    </a:ext>
                  </a:extLst>
                </a:gridCol>
                <a:gridCol w="2030914">
                  <a:extLst>
                    <a:ext uri="{9D8B030D-6E8A-4147-A177-3AD203B41FA5}">
                      <a16:colId xmlns:a16="http://schemas.microsoft.com/office/drawing/2014/main" val="2797941361"/>
                    </a:ext>
                  </a:extLst>
                </a:gridCol>
              </a:tblGrid>
              <a:tr h="236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Variables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Measure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189524"/>
                  </a:ext>
                </a:extLst>
              </a:tr>
              <a:tr h="2593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AGE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Age of individual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Scale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603012"/>
                  </a:ext>
                </a:extLst>
              </a:tr>
              <a:tr h="2661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GENDER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Gender (1 if male and 2 if female)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Scale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969443"/>
                  </a:ext>
                </a:extLst>
              </a:tr>
              <a:tr h="498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Employment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Employment (1 if full time, 2 if entrepreneur, 3 if unemployed, 4 if retired, and 5 if housewife)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Ordinal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2938"/>
                  </a:ext>
                </a:extLst>
              </a:tr>
              <a:tr h="5732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EDUCATION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Education level (1 if primary schools, 2 if vocational training, 3 if high school, 4 if college and university, and 5 if without education and no answer)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Ordinal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0684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AB7913-6157-4884-A429-458E4E5D54FB}"/>
              </a:ext>
            </a:extLst>
          </p:cNvPr>
          <p:cNvSpPr txBox="1"/>
          <p:nvPr/>
        </p:nvSpPr>
        <p:spPr>
          <a:xfrm>
            <a:off x="11735870" y="6542202"/>
            <a:ext cx="4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393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30" dirty="0"/>
              <a:t>Data Collection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A7200E-B3BB-40A0-BE54-18315B6C9991}"/>
              </a:ext>
            </a:extLst>
          </p:cNvPr>
          <p:cNvGraphicFramePr/>
          <p:nvPr/>
        </p:nvGraphicFramePr>
        <p:xfrm>
          <a:off x="328890" y="824319"/>
          <a:ext cx="11255806" cy="562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8F9379-698B-4B76-BAF8-1B74545BA366}"/>
              </a:ext>
            </a:extLst>
          </p:cNvPr>
          <p:cNvSpPr txBox="1"/>
          <p:nvPr/>
        </p:nvSpPr>
        <p:spPr>
          <a:xfrm>
            <a:off x="517093" y="1107687"/>
            <a:ext cx="97864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Variables Categories: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0E9F0-1B02-4064-A095-7E29921A4EAA}"/>
              </a:ext>
            </a:extLst>
          </p:cNvPr>
          <p:cNvSpPr txBox="1"/>
          <p:nvPr/>
        </p:nvSpPr>
        <p:spPr>
          <a:xfrm>
            <a:off x="607304" y="1892322"/>
            <a:ext cx="589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Trip Characteristics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0C7011-0E76-412C-9B36-644FABA30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22948"/>
              </p:ext>
            </p:extLst>
          </p:nvPr>
        </p:nvGraphicFramePr>
        <p:xfrm>
          <a:off x="1144409" y="2639812"/>
          <a:ext cx="9624767" cy="1995114"/>
        </p:xfrm>
        <a:graphic>
          <a:graphicData uri="http://schemas.openxmlformats.org/drawingml/2006/table">
            <a:tbl>
              <a:tblPr/>
              <a:tblGrid>
                <a:gridCol w="1655637">
                  <a:extLst>
                    <a:ext uri="{9D8B030D-6E8A-4147-A177-3AD203B41FA5}">
                      <a16:colId xmlns:a16="http://schemas.microsoft.com/office/drawing/2014/main" val="201441685"/>
                    </a:ext>
                  </a:extLst>
                </a:gridCol>
                <a:gridCol w="5938216">
                  <a:extLst>
                    <a:ext uri="{9D8B030D-6E8A-4147-A177-3AD203B41FA5}">
                      <a16:colId xmlns:a16="http://schemas.microsoft.com/office/drawing/2014/main" val="861009135"/>
                    </a:ext>
                  </a:extLst>
                </a:gridCol>
                <a:gridCol w="2030914">
                  <a:extLst>
                    <a:ext uri="{9D8B030D-6E8A-4147-A177-3AD203B41FA5}">
                      <a16:colId xmlns:a16="http://schemas.microsoft.com/office/drawing/2014/main" val="2906882299"/>
                    </a:ext>
                  </a:extLst>
                </a:gridCol>
              </a:tblGrid>
              <a:tr h="2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Variables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Measure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526215"/>
                  </a:ext>
                </a:extLst>
              </a:tr>
              <a:tr h="3037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ACP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Activity purpose (1 if W, 2 if E, 3 if S, 4 if L, and 5 if O)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Nominal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05392"/>
                  </a:ext>
                </a:extLst>
              </a:tr>
              <a:tr h="311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DISTANCE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Average distance of each mode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Scale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658016"/>
                  </a:ext>
                </a:extLst>
              </a:tr>
              <a:tr h="3197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TIME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Average time of each mode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Scale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943016"/>
                  </a:ext>
                </a:extLst>
              </a:tr>
              <a:tr h="2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COST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Average cost of each mode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Scale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629408"/>
                  </a:ext>
                </a:extLst>
              </a:tr>
              <a:tr h="2566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TRANSFER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Transfer number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Scale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338145"/>
                  </a:ext>
                </a:extLst>
              </a:tr>
              <a:tr h="238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TRMO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Transport mode (walk, private car as driver, and public transport)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Nominal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896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83C9BC-7924-4CFE-A451-B7A76F7AC0CF}"/>
              </a:ext>
            </a:extLst>
          </p:cNvPr>
          <p:cNvSpPr txBox="1"/>
          <p:nvPr/>
        </p:nvSpPr>
        <p:spPr>
          <a:xfrm>
            <a:off x="11735870" y="6542202"/>
            <a:ext cx="4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655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30" dirty="0"/>
              <a:t>Methodology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44787B-B980-41BD-BE5B-D0EDE1DE7400}"/>
              </a:ext>
            </a:extLst>
          </p:cNvPr>
          <p:cNvSpPr/>
          <p:nvPr/>
        </p:nvSpPr>
        <p:spPr bwMode="auto">
          <a:xfrm>
            <a:off x="1242956" y="1475601"/>
            <a:ext cx="5704598" cy="9014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dirty="0"/>
              <a:t>Identification of the individuals, household, and travel characteristics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D4D3A4-8F1F-4A3F-BD75-5C48CAC7282B}"/>
              </a:ext>
            </a:extLst>
          </p:cNvPr>
          <p:cNvSpPr/>
          <p:nvPr/>
        </p:nvSpPr>
        <p:spPr bwMode="auto">
          <a:xfrm>
            <a:off x="2609842" y="3272409"/>
            <a:ext cx="5704598" cy="9014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dirty="0"/>
              <a:t>Analyze the mode choice based on the selected variables by using MNL and NL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250DB1-A56E-4CB7-930A-93D6605F8C97}"/>
              </a:ext>
            </a:extLst>
          </p:cNvPr>
          <p:cNvGrpSpPr/>
          <p:nvPr/>
        </p:nvGrpSpPr>
        <p:grpSpPr>
          <a:xfrm>
            <a:off x="3781007" y="2370963"/>
            <a:ext cx="900223" cy="901446"/>
            <a:chOff x="6842010" y="0"/>
            <a:chExt cx="1593511" cy="159351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6F98BA02-EE0D-4F24-B84F-1AAA72822A4D}"/>
                </a:ext>
              </a:extLst>
            </p:cNvPr>
            <p:cNvSpPr/>
            <p:nvPr/>
          </p:nvSpPr>
          <p:spPr>
            <a:xfrm>
              <a:off x="6842010" y="0"/>
              <a:ext cx="1593511" cy="1593511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Arrow: Down 4">
              <a:extLst>
                <a:ext uri="{FF2B5EF4-FFF2-40B4-BE49-F238E27FC236}">
                  <a16:creationId xmlns:a16="http://schemas.microsoft.com/office/drawing/2014/main" id="{9800F3CB-8873-4E3B-BBC4-B6E6BBD99B15}"/>
                </a:ext>
              </a:extLst>
            </p:cNvPr>
            <p:cNvSpPr txBox="1"/>
            <p:nvPr/>
          </p:nvSpPr>
          <p:spPr>
            <a:xfrm>
              <a:off x="7200550" y="0"/>
              <a:ext cx="876431" cy="11991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03C68A-2A73-45EF-BC43-75A4E27993F7}"/>
              </a:ext>
            </a:extLst>
          </p:cNvPr>
          <p:cNvSpPr/>
          <p:nvPr/>
        </p:nvSpPr>
        <p:spPr bwMode="auto">
          <a:xfrm>
            <a:off x="3781007" y="5076242"/>
            <a:ext cx="5704598" cy="8226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dirty="0"/>
              <a:t>Investigate the mode choice behavior based on the utility function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FF570C-5A21-4463-92FD-8633E1AB32E5}"/>
              </a:ext>
            </a:extLst>
          </p:cNvPr>
          <p:cNvGrpSpPr/>
          <p:nvPr/>
        </p:nvGrpSpPr>
        <p:grpSpPr>
          <a:xfrm>
            <a:off x="5195777" y="4167772"/>
            <a:ext cx="900223" cy="901446"/>
            <a:chOff x="6842010" y="0"/>
            <a:chExt cx="1593511" cy="159351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CEFCCEAA-C86E-46DE-B6D0-E26DD79C6B64}"/>
                </a:ext>
              </a:extLst>
            </p:cNvPr>
            <p:cNvSpPr/>
            <p:nvPr/>
          </p:nvSpPr>
          <p:spPr>
            <a:xfrm>
              <a:off x="6842010" y="0"/>
              <a:ext cx="1593511" cy="1593511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</p:spPr>
          <p:style>
            <a:ln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Arrow: Down 4">
              <a:extLst>
                <a:ext uri="{FF2B5EF4-FFF2-40B4-BE49-F238E27FC236}">
                  <a16:creationId xmlns:a16="http://schemas.microsoft.com/office/drawing/2014/main" id="{39802B9F-1CD6-4688-AC61-CEC01AA531E1}"/>
                </a:ext>
              </a:extLst>
            </p:cNvPr>
            <p:cNvSpPr txBox="1"/>
            <p:nvPr/>
          </p:nvSpPr>
          <p:spPr>
            <a:xfrm>
              <a:off x="7200550" y="0"/>
              <a:ext cx="876431" cy="119911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A4967EE-E797-497B-A2E1-F545D03CF0EC}"/>
              </a:ext>
            </a:extLst>
          </p:cNvPr>
          <p:cNvSpPr txBox="1"/>
          <p:nvPr/>
        </p:nvSpPr>
        <p:spPr>
          <a:xfrm>
            <a:off x="11735870" y="6542202"/>
            <a:ext cx="4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3054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30" dirty="0"/>
              <a:t>Methodology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A7200E-B3BB-40A0-BE54-18315B6C9991}"/>
              </a:ext>
            </a:extLst>
          </p:cNvPr>
          <p:cNvGraphicFramePr/>
          <p:nvPr/>
        </p:nvGraphicFramePr>
        <p:xfrm>
          <a:off x="517094" y="1079500"/>
          <a:ext cx="11255806" cy="562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F1B94B-7FBB-496A-B3B1-C7086920C344}"/>
              </a:ext>
            </a:extLst>
          </p:cNvPr>
          <p:cNvSpPr txBox="1"/>
          <p:nvPr/>
        </p:nvSpPr>
        <p:spPr>
          <a:xfrm>
            <a:off x="517090" y="1066124"/>
            <a:ext cx="6684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Utility Theory Associated with Alternatives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2C849BF-6FF5-42D4-831E-AEFBEB63EA95}"/>
                  </a:ext>
                </a:extLst>
              </p:cNvPr>
              <p:cNvSpPr/>
              <p:nvPr/>
            </p:nvSpPr>
            <p:spPr bwMode="auto">
              <a:xfrm>
                <a:off x="592504" y="1442301"/>
                <a:ext cx="10568831" cy="5263299"/>
              </a:xfrm>
              <a:prstGeom prst="round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200" dirty="0"/>
                  <a:t>The general utility function is: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𝑆𝑖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𝑊𝑃</m:t>
                        </m:r>
                      </m:sub>
                    </m:sSub>
                  </m:oMath>
                </a14:m>
                <a:r>
                  <a:rPr lang="en-US" sz="2400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𝐼𝑁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2C849BF-6FF5-42D4-831E-AEFBEB63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504" y="1442301"/>
                <a:ext cx="10568831" cy="526329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0328ED-D277-4CD0-AE81-5B4E1BC9CB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586" y="3036376"/>
            <a:ext cx="10821910" cy="3534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21D1FD-F342-4EFB-BA9A-9A436613CB4E}"/>
              </a:ext>
            </a:extLst>
          </p:cNvPr>
          <p:cNvSpPr txBox="1"/>
          <p:nvPr/>
        </p:nvSpPr>
        <p:spPr>
          <a:xfrm>
            <a:off x="11735870" y="6542202"/>
            <a:ext cx="4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701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7093" y="376816"/>
            <a:ext cx="11157817" cy="5459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330" dirty="0"/>
              <a:t>Methodology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7A7200E-B3BB-40A0-BE54-18315B6C9991}"/>
              </a:ext>
            </a:extLst>
          </p:cNvPr>
          <p:cNvGraphicFramePr/>
          <p:nvPr/>
        </p:nvGraphicFramePr>
        <p:xfrm>
          <a:off x="517094" y="1079500"/>
          <a:ext cx="11255806" cy="562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F1B94B-7FBB-496A-B3B1-C7086920C344}"/>
              </a:ext>
            </a:extLst>
          </p:cNvPr>
          <p:cNvSpPr txBox="1"/>
          <p:nvPr/>
        </p:nvSpPr>
        <p:spPr>
          <a:xfrm>
            <a:off x="517090" y="1066124"/>
            <a:ext cx="6684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Multinomial Logit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2C849BF-6FF5-42D4-831E-AEFBEB63EA95}"/>
                  </a:ext>
                </a:extLst>
              </p:cNvPr>
              <p:cNvSpPr/>
              <p:nvPr/>
            </p:nvSpPr>
            <p:spPr bwMode="auto">
              <a:xfrm>
                <a:off x="517090" y="1527789"/>
                <a:ext cx="10883638" cy="4659984"/>
              </a:xfrm>
              <a:prstGeom prst="roundRect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Overview: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MNL identifies how the independent variables are related to the dependent variable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Expressed in terms of utility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Probability of choosing one mode over another does not depends on other modes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2C849BF-6FF5-42D4-831E-AEFBEB63E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090" y="1527789"/>
                <a:ext cx="10883638" cy="465998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0BAAF6A-ACE3-4926-82EC-07B8F6BEC0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729" y="4206135"/>
            <a:ext cx="10688542" cy="1914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672A54-3D33-4E27-95A4-F18596F27090}"/>
              </a:ext>
            </a:extLst>
          </p:cNvPr>
          <p:cNvSpPr txBox="1"/>
          <p:nvPr/>
        </p:nvSpPr>
        <p:spPr>
          <a:xfrm>
            <a:off x="11735870" y="6542202"/>
            <a:ext cx="45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029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Theme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{6A8CBE7E-DF31-4D2A-A243-99B7256C5DDD}tf11437505_win32</Template>
  <TotalTime>2642</TotalTime>
  <Words>785</Words>
  <Application>Microsoft Office PowerPoint</Application>
  <PresentationFormat>Widescreen</PresentationFormat>
  <Paragraphs>147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Century Schoolbook</vt:lpstr>
      <vt:lpstr>Gloucester MT Extra Condensed</vt:lpstr>
      <vt:lpstr>Roboto</vt:lpstr>
      <vt:lpstr>TimesNewRomanPSMT</vt:lpstr>
      <vt:lpstr>Wingdings</vt:lpstr>
      <vt:lpstr>Default Theme</vt:lpstr>
      <vt:lpstr>PowerPoint Presentation</vt:lpstr>
      <vt:lpstr>PowerPoint Presentation</vt:lpstr>
      <vt:lpstr>Study Objectives</vt:lpstr>
      <vt:lpstr>Data Collection</vt:lpstr>
      <vt:lpstr>Data Collection</vt:lpstr>
      <vt:lpstr>Data Collection</vt:lpstr>
      <vt:lpstr>Methodology</vt:lpstr>
      <vt:lpstr>Methodology</vt:lpstr>
      <vt:lpstr>Methodology</vt:lpstr>
      <vt:lpstr>Methodology</vt:lpstr>
      <vt:lpstr>Results and Discussions</vt:lpstr>
      <vt:lpstr>Results and Discussions</vt:lpstr>
      <vt:lpstr>Results and Discussions</vt:lpstr>
      <vt:lpstr>Results and Discussions</vt:lpstr>
      <vt:lpstr>Major Findings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1804076 - Parvez Anowar</dc:creator>
  <cp:lastModifiedBy>1804076 - Parvez Anowar</cp:lastModifiedBy>
  <cp:revision>307</cp:revision>
  <dcterms:created xsi:type="dcterms:W3CDTF">2024-06-23T17:01:10Z</dcterms:created>
  <dcterms:modified xsi:type="dcterms:W3CDTF">2025-01-08T08:54:14Z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