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CBD2D-7D9E-439B-810A-B40CC1C851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4F073-E2FC-43DE-BFA8-2A65CB72C9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solidFill>
                <a:schemeClr val="accent1">
                  <a:lumMod val="60000"/>
                  <a:lumOff val="40000"/>
                </a:schemeClr>
              </a:solidFill>
            </a:rPr>
            <a:t>Understanding Travel Mode Choice: </a:t>
          </a:r>
          <a:r>
            <a:rPr lang="en-GB" sz="2400" dirty="0"/>
            <a:t>Quantify and operationalised modality style into traditional mode choice models.</a:t>
          </a:r>
          <a:endParaRPr lang="en-US" sz="2400" dirty="0"/>
        </a:p>
      </dgm:t>
    </dgm:pt>
    <dgm:pt modelId="{2C5E76FB-9019-4C4B-ADA9-A5E71D66175F}" type="parTrans" cxnId="{45D3F4F0-127C-4BAE-8DAA-6860904C215B}">
      <dgm:prSet/>
      <dgm:spPr/>
      <dgm:t>
        <a:bodyPr/>
        <a:lstStyle/>
        <a:p>
          <a:endParaRPr lang="en-US"/>
        </a:p>
      </dgm:t>
    </dgm:pt>
    <dgm:pt modelId="{2EC89BDF-64F8-4CA5-A644-FCCA4FD20417}" type="sibTrans" cxnId="{45D3F4F0-127C-4BAE-8DAA-6860904C215B}">
      <dgm:prSet/>
      <dgm:spPr/>
      <dgm:t>
        <a:bodyPr/>
        <a:lstStyle/>
        <a:p>
          <a:endParaRPr lang="en-US"/>
        </a:p>
      </dgm:t>
    </dgm:pt>
    <dgm:pt modelId="{758DFCE1-2D42-4737-86DE-E4CC612944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solidFill>
                <a:schemeClr val="accent1">
                  <a:lumMod val="60000"/>
                  <a:lumOff val="40000"/>
                </a:schemeClr>
              </a:solidFill>
            </a:rPr>
            <a:t>Incorporation of psychological factors: </a:t>
          </a:r>
          <a:r>
            <a:rPr lang="en-GB" sz="2400" dirty="0"/>
            <a:t>Goes beyond travel time and cost to include cultural, lifestyle elements</a:t>
          </a:r>
          <a:endParaRPr lang="en-US" sz="2400" dirty="0"/>
        </a:p>
      </dgm:t>
    </dgm:pt>
    <dgm:pt modelId="{FC47F5DD-DB65-47E0-8853-CB90DF63B329}" type="parTrans" cxnId="{B54F4350-A73E-46BE-9FD9-A009111E5ACA}">
      <dgm:prSet/>
      <dgm:spPr/>
      <dgm:t>
        <a:bodyPr/>
        <a:lstStyle/>
        <a:p>
          <a:endParaRPr lang="en-US"/>
        </a:p>
      </dgm:t>
    </dgm:pt>
    <dgm:pt modelId="{232DF197-F950-4472-B14B-A33DBF356731}" type="sibTrans" cxnId="{B54F4350-A73E-46BE-9FD9-A009111E5ACA}">
      <dgm:prSet/>
      <dgm:spPr/>
      <dgm:t>
        <a:bodyPr/>
        <a:lstStyle/>
        <a:p>
          <a:endParaRPr lang="en-US"/>
        </a:p>
      </dgm:t>
    </dgm:pt>
    <dgm:pt modelId="{A0544190-9173-4EAB-915D-346D06B2FF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solidFill>
                <a:schemeClr val="accent1">
                  <a:lumMod val="60000"/>
                  <a:lumOff val="40000"/>
                </a:schemeClr>
              </a:solidFill>
            </a:rPr>
            <a:t>Enhancing decision making models: </a:t>
          </a:r>
          <a:r>
            <a:rPr lang="en-GB" sz="2400" dirty="0"/>
            <a:t>Integrates measurable and non-measurable factors for accuracy.</a:t>
          </a:r>
          <a:endParaRPr lang="en-US" sz="2400" dirty="0"/>
        </a:p>
      </dgm:t>
    </dgm:pt>
    <dgm:pt modelId="{DE4F00FB-957E-4272-A979-5A86572A00D9}" type="parTrans" cxnId="{FEE6E0AD-2D61-466B-A26B-F5E477F265C5}">
      <dgm:prSet/>
      <dgm:spPr/>
      <dgm:t>
        <a:bodyPr/>
        <a:lstStyle/>
        <a:p>
          <a:endParaRPr lang="en-US"/>
        </a:p>
      </dgm:t>
    </dgm:pt>
    <dgm:pt modelId="{F62E6E5F-826C-41F4-BEDB-CA1732963539}" type="sibTrans" cxnId="{FEE6E0AD-2D61-466B-A26B-F5E477F265C5}">
      <dgm:prSet/>
      <dgm:spPr/>
      <dgm:t>
        <a:bodyPr/>
        <a:lstStyle/>
        <a:p>
          <a:endParaRPr lang="en-US"/>
        </a:p>
      </dgm:t>
    </dgm:pt>
    <dgm:pt modelId="{1C9750B4-BB2C-4D3E-87AC-0C97D60A176E}" type="pres">
      <dgm:prSet presAssocID="{1AACBD2D-7D9E-439B-810A-B40CC1C8511D}" presName="root" presStyleCnt="0">
        <dgm:presLayoutVars>
          <dgm:dir/>
          <dgm:resizeHandles val="exact"/>
        </dgm:presLayoutVars>
      </dgm:prSet>
      <dgm:spPr/>
    </dgm:pt>
    <dgm:pt modelId="{D0009353-D913-4CE1-BE64-94676ACB7DDF}" type="pres">
      <dgm:prSet presAssocID="{59C4F073-E2FC-43DE-BFA8-2A65CB72C9AF}" presName="compNode" presStyleCnt="0"/>
      <dgm:spPr/>
    </dgm:pt>
    <dgm:pt modelId="{B5ABFED7-32BC-460D-AE9C-A7D95835EF38}" type="pres">
      <dgm:prSet presAssocID="{59C4F073-E2FC-43DE-BFA8-2A65CB72C9AF}" presName="bgRect" presStyleLbl="bgShp" presStyleIdx="0" presStyleCnt="3"/>
      <dgm:spPr/>
    </dgm:pt>
    <dgm:pt modelId="{8B961882-8A35-4826-B4CC-374B327481DA}" type="pres">
      <dgm:prSet presAssocID="{59C4F073-E2FC-43DE-BFA8-2A65CB72C9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7E841ACB-1E68-425C-B294-D0FB1A76C19A}" type="pres">
      <dgm:prSet presAssocID="{59C4F073-E2FC-43DE-BFA8-2A65CB72C9AF}" presName="spaceRect" presStyleCnt="0"/>
      <dgm:spPr/>
    </dgm:pt>
    <dgm:pt modelId="{106C25DD-4B18-4F82-B077-751D373E5447}" type="pres">
      <dgm:prSet presAssocID="{59C4F073-E2FC-43DE-BFA8-2A65CB72C9AF}" presName="parTx" presStyleLbl="revTx" presStyleIdx="0" presStyleCnt="3">
        <dgm:presLayoutVars>
          <dgm:chMax val="0"/>
          <dgm:chPref val="0"/>
        </dgm:presLayoutVars>
      </dgm:prSet>
      <dgm:spPr/>
    </dgm:pt>
    <dgm:pt modelId="{967B02EF-11C0-4F52-9AFA-DDCF5309D6BA}" type="pres">
      <dgm:prSet presAssocID="{2EC89BDF-64F8-4CA5-A644-FCCA4FD20417}" presName="sibTrans" presStyleCnt="0"/>
      <dgm:spPr/>
    </dgm:pt>
    <dgm:pt modelId="{EB42EF69-49AA-4491-A44A-A9F5947BE3BB}" type="pres">
      <dgm:prSet presAssocID="{758DFCE1-2D42-4737-86DE-E4CC6129447D}" presName="compNode" presStyleCnt="0"/>
      <dgm:spPr/>
    </dgm:pt>
    <dgm:pt modelId="{96948AEC-AC5C-4AF8-BC0F-D9D901A7CF1A}" type="pres">
      <dgm:prSet presAssocID="{758DFCE1-2D42-4737-86DE-E4CC6129447D}" presName="bgRect" presStyleLbl="bgShp" presStyleIdx="1" presStyleCnt="3"/>
      <dgm:spPr/>
    </dgm:pt>
    <dgm:pt modelId="{2446EBF9-7B65-44AC-B23A-F87F0AC712F8}" type="pres">
      <dgm:prSet presAssocID="{758DFCE1-2D42-4737-86DE-E4CC612944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2C90D08-60CA-4E30-BA6A-DD2855B5DF4F}" type="pres">
      <dgm:prSet presAssocID="{758DFCE1-2D42-4737-86DE-E4CC6129447D}" presName="spaceRect" presStyleCnt="0"/>
      <dgm:spPr/>
    </dgm:pt>
    <dgm:pt modelId="{54CDFA21-2855-4F79-B77B-CCA1A00B20B3}" type="pres">
      <dgm:prSet presAssocID="{758DFCE1-2D42-4737-86DE-E4CC6129447D}" presName="parTx" presStyleLbl="revTx" presStyleIdx="1" presStyleCnt="3">
        <dgm:presLayoutVars>
          <dgm:chMax val="0"/>
          <dgm:chPref val="0"/>
        </dgm:presLayoutVars>
      </dgm:prSet>
      <dgm:spPr/>
    </dgm:pt>
    <dgm:pt modelId="{B1A1F22C-363F-4487-AAD3-320CFA0BAFA3}" type="pres">
      <dgm:prSet presAssocID="{232DF197-F950-4472-B14B-A33DBF356731}" presName="sibTrans" presStyleCnt="0"/>
      <dgm:spPr/>
    </dgm:pt>
    <dgm:pt modelId="{D443D3E4-8786-4272-84D9-B8C68EE41EB4}" type="pres">
      <dgm:prSet presAssocID="{A0544190-9173-4EAB-915D-346D06B2FF9F}" presName="compNode" presStyleCnt="0"/>
      <dgm:spPr/>
    </dgm:pt>
    <dgm:pt modelId="{D469D0F2-E1FE-45F7-95DB-1363E279A613}" type="pres">
      <dgm:prSet presAssocID="{A0544190-9173-4EAB-915D-346D06B2FF9F}" presName="bgRect" presStyleLbl="bgShp" presStyleIdx="2" presStyleCnt="3"/>
      <dgm:spPr/>
    </dgm:pt>
    <dgm:pt modelId="{7CB81C6B-6254-4C57-9E2D-66582D96782D}" type="pres">
      <dgm:prSet presAssocID="{A0544190-9173-4EAB-915D-346D06B2FF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C2C2FB6-555B-4581-9C9C-132EE90798A8}" type="pres">
      <dgm:prSet presAssocID="{A0544190-9173-4EAB-915D-346D06B2FF9F}" presName="spaceRect" presStyleCnt="0"/>
      <dgm:spPr/>
    </dgm:pt>
    <dgm:pt modelId="{96EE6AC4-264F-4447-9F42-66537416D9BD}" type="pres">
      <dgm:prSet presAssocID="{A0544190-9173-4EAB-915D-346D06B2FF9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4F4350-A73E-46BE-9FD9-A009111E5ACA}" srcId="{1AACBD2D-7D9E-439B-810A-B40CC1C8511D}" destId="{758DFCE1-2D42-4737-86DE-E4CC6129447D}" srcOrd="1" destOrd="0" parTransId="{FC47F5DD-DB65-47E0-8853-CB90DF63B329}" sibTransId="{232DF197-F950-4472-B14B-A33DBF356731}"/>
    <dgm:cxn modelId="{E9F0A4A6-E0F3-437B-9ECA-05241C8A1D21}" type="presOf" srcId="{A0544190-9173-4EAB-915D-346D06B2FF9F}" destId="{96EE6AC4-264F-4447-9F42-66537416D9BD}" srcOrd="0" destOrd="0" presId="urn:microsoft.com/office/officeart/2018/2/layout/IconVerticalSolidList"/>
    <dgm:cxn modelId="{FEE6E0AD-2D61-466B-A26B-F5E477F265C5}" srcId="{1AACBD2D-7D9E-439B-810A-B40CC1C8511D}" destId="{A0544190-9173-4EAB-915D-346D06B2FF9F}" srcOrd="2" destOrd="0" parTransId="{DE4F00FB-957E-4272-A979-5A86572A00D9}" sibTransId="{F62E6E5F-826C-41F4-BEDB-CA1732963539}"/>
    <dgm:cxn modelId="{38C709EA-B088-4989-B583-C47EAEE1C5A9}" type="presOf" srcId="{59C4F073-E2FC-43DE-BFA8-2A65CB72C9AF}" destId="{106C25DD-4B18-4F82-B077-751D373E5447}" srcOrd="0" destOrd="0" presId="urn:microsoft.com/office/officeart/2018/2/layout/IconVerticalSolidList"/>
    <dgm:cxn modelId="{45D3F4F0-127C-4BAE-8DAA-6860904C215B}" srcId="{1AACBD2D-7D9E-439B-810A-B40CC1C8511D}" destId="{59C4F073-E2FC-43DE-BFA8-2A65CB72C9AF}" srcOrd="0" destOrd="0" parTransId="{2C5E76FB-9019-4C4B-ADA9-A5E71D66175F}" sibTransId="{2EC89BDF-64F8-4CA5-A644-FCCA4FD20417}"/>
    <dgm:cxn modelId="{E41A12F7-5BC1-46E1-8B77-63CD991EAC74}" type="presOf" srcId="{1AACBD2D-7D9E-439B-810A-B40CC1C8511D}" destId="{1C9750B4-BB2C-4D3E-87AC-0C97D60A176E}" srcOrd="0" destOrd="0" presId="urn:microsoft.com/office/officeart/2018/2/layout/IconVerticalSolidList"/>
    <dgm:cxn modelId="{DFBF15FA-1DAC-4940-9BDA-FA82105B222E}" type="presOf" srcId="{758DFCE1-2D42-4737-86DE-E4CC6129447D}" destId="{54CDFA21-2855-4F79-B77B-CCA1A00B20B3}" srcOrd="0" destOrd="0" presId="urn:microsoft.com/office/officeart/2018/2/layout/IconVerticalSolidList"/>
    <dgm:cxn modelId="{4C00615B-DB5F-4576-AB8C-7A58141E163A}" type="presParOf" srcId="{1C9750B4-BB2C-4D3E-87AC-0C97D60A176E}" destId="{D0009353-D913-4CE1-BE64-94676ACB7DDF}" srcOrd="0" destOrd="0" presId="urn:microsoft.com/office/officeart/2018/2/layout/IconVerticalSolidList"/>
    <dgm:cxn modelId="{C8A4C5BF-4085-45E5-8F40-09E5A5A4F4DC}" type="presParOf" srcId="{D0009353-D913-4CE1-BE64-94676ACB7DDF}" destId="{B5ABFED7-32BC-460D-AE9C-A7D95835EF38}" srcOrd="0" destOrd="0" presId="urn:microsoft.com/office/officeart/2018/2/layout/IconVerticalSolidList"/>
    <dgm:cxn modelId="{AAC94DFC-1785-4A44-9349-00D78DA0495D}" type="presParOf" srcId="{D0009353-D913-4CE1-BE64-94676ACB7DDF}" destId="{8B961882-8A35-4826-B4CC-374B327481DA}" srcOrd="1" destOrd="0" presId="urn:microsoft.com/office/officeart/2018/2/layout/IconVerticalSolidList"/>
    <dgm:cxn modelId="{4F23B95C-8BAC-4CD9-A0C9-76E6C3EB0F63}" type="presParOf" srcId="{D0009353-D913-4CE1-BE64-94676ACB7DDF}" destId="{7E841ACB-1E68-425C-B294-D0FB1A76C19A}" srcOrd="2" destOrd="0" presId="urn:microsoft.com/office/officeart/2018/2/layout/IconVerticalSolidList"/>
    <dgm:cxn modelId="{5D465757-31EF-4525-9FAA-013795C6737C}" type="presParOf" srcId="{D0009353-D913-4CE1-BE64-94676ACB7DDF}" destId="{106C25DD-4B18-4F82-B077-751D373E5447}" srcOrd="3" destOrd="0" presId="urn:microsoft.com/office/officeart/2018/2/layout/IconVerticalSolidList"/>
    <dgm:cxn modelId="{7AC8AF53-13E3-46A9-A1E7-F09EBBF9F924}" type="presParOf" srcId="{1C9750B4-BB2C-4D3E-87AC-0C97D60A176E}" destId="{967B02EF-11C0-4F52-9AFA-DDCF5309D6BA}" srcOrd="1" destOrd="0" presId="urn:microsoft.com/office/officeart/2018/2/layout/IconVerticalSolidList"/>
    <dgm:cxn modelId="{0FFBE01F-3F92-44A5-BC90-85353125C4A2}" type="presParOf" srcId="{1C9750B4-BB2C-4D3E-87AC-0C97D60A176E}" destId="{EB42EF69-49AA-4491-A44A-A9F5947BE3BB}" srcOrd="2" destOrd="0" presId="urn:microsoft.com/office/officeart/2018/2/layout/IconVerticalSolidList"/>
    <dgm:cxn modelId="{F346B3D6-C765-4144-9579-E77943CAC678}" type="presParOf" srcId="{EB42EF69-49AA-4491-A44A-A9F5947BE3BB}" destId="{96948AEC-AC5C-4AF8-BC0F-D9D901A7CF1A}" srcOrd="0" destOrd="0" presId="urn:microsoft.com/office/officeart/2018/2/layout/IconVerticalSolidList"/>
    <dgm:cxn modelId="{40CBF415-13CE-40D8-866C-368F1735E536}" type="presParOf" srcId="{EB42EF69-49AA-4491-A44A-A9F5947BE3BB}" destId="{2446EBF9-7B65-44AC-B23A-F87F0AC712F8}" srcOrd="1" destOrd="0" presId="urn:microsoft.com/office/officeart/2018/2/layout/IconVerticalSolidList"/>
    <dgm:cxn modelId="{04C63D8B-0351-4D94-B6A4-C81D5DE3B9BB}" type="presParOf" srcId="{EB42EF69-49AA-4491-A44A-A9F5947BE3BB}" destId="{A2C90D08-60CA-4E30-BA6A-DD2855B5DF4F}" srcOrd="2" destOrd="0" presId="urn:microsoft.com/office/officeart/2018/2/layout/IconVerticalSolidList"/>
    <dgm:cxn modelId="{3E7F0F9B-E3B2-44DB-95CE-7275C574C13C}" type="presParOf" srcId="{EB42EF69-49AA-4491-A44A-A9F5947BE3BB}" destId="{54CDFA21-2855-4F79-B77B-CCA1A00B20B3}" srcOrd="3" destOrd="0" presId="urn:microsoft.com/office/officeart/2018/2/layout/IconVerticalSolidList"/>
    <dgm:cxn modelId="{B6128B8C-8985-42AB-B16B-E0F6F6CAF85C}" type="presParOf" srcId="{1C9750B4-BB2C-4D3E-87AC-0C97D60A176E}" destId="{B1A1F22C-363F-4487-AAD3-320CFA0BAFA3}" srcOrd="3" destOrd="0" presId="urn:microsoft.com/office/officeart/2018/2/layout/IconVerticalSolidList"/>
    <dgm:cxn modelId="{EFD96189-81C8-407C-8BE5-02765FD06E21}" type="presParOf" srcId="{1C9750B4-BB2C-4D3E-87AC-0C97D60A176E}" destId="{D443D3E4-8786-4272-84D9-B8C68EE41EB4}" srcOrd="4" destOrd="0" presId="urn:microsoft.com/office/officeart/2018/2/layout/IconVerticalSolidList"/>
    <dgm:cxn modelId="{B7E4F349-0BCB-4E98-B6E4-79D43566713B}" type="presParOf" srcId="{D443D3E4-8786-4272-84D9-B8C68EE41EB4}" destId="{D469D0F2-E1FE-45F7-95DB-1363E279A613}" srcOrd="0" destOrd="0" presId="urn:microsoft.com/office/officeart/2018/2/layout/IconVerticalSolidList"/>
    <dgm:cxn modelId="{F906A19C-DD26-4299-A8DA-4F6411B66531}" type="presParOf" srcId="{D443D3E4-8786-4272-84D9-B8C68EE41EB4}" destId="{7CB81C6B-6254-4C57-9E2D-66582D96782D}" srcOrd="1" destOrd="0" presId="urn:microsoft.com/office/officeart/2018/2/layout/IconVerticalSolidList"/>
    <dgm:cxn modelId="{70CDADFE-5D68-4491-8052-9142A0D03852}" type="presParOf" srcId="{D443D3E4-8786-4272-84D9-B8C68EE41EB4}" destId="{CC2C2FB6-555B-4581-9C9C-132EE90798A8}" srcOrd="2" destOrd="0" presId="urn:microsoft.com/office/officeart/2018/2/layout/IconVerticalSolidList"/>
    <dgm:cxn modelId="{57C93C54-B9B9-4570-BCAF-19FCE7A1BFE8}" type="presParOf" srcId="{D443D3E4-8786-4272-84D9-B8C68EE41EB4}" destId="{96EE6AC4-264F-4447-9F42-66537416D9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FBDA0-44F2-4DDC-ADD6-8B3344C89B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4A9502-9255-4B51-BCC6-D6449A9999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solidFill>
                <a:schemeClr val="accent1">
                  <a:lumMod val="60000"/>
                  <a:lumOff val="40000"/>
                </a:schemeClr>
              </a:solidFill>
            </a:rPr>
            <a:t>High Consistency in Mode Choice: </a:t>
          </a:r>
          <a:r>
            <a:rPr lang="en-GB" sz="2400" dirty="0"/>
            <a:t>One-third of the participant use same mode over 80% of trip.</a:t>
          </a:r>
          <a:endParaRPr lang="en-US" sz="2400" dirty="0"/>
        </a:p>
      </dgm:t>
    </dgm:pt>
    <dgm:pt modelId="{D8518668-EB3B-4808-AF4F-9B2AB710295E}" type="parTrans" cxnId="{551E27B0-0DE3-4F2C-A165-BF8E4FEA1974}">
      <dgm:prSet/>
      <dgm:spPr/>
      <dgm:t>
        <a:bodyPr/>
        <a:lstStyle/>
        <a:p>
          <a:endParaRPr lang="en-US"/>
        </a:p>
      </dgm:t>
    </dgm:pt>
    <dgm:pt modelId="{DBBB0025-334D-4B2A-BD59-15C248DC9A59}" type="sibTrans" cxnId="{551E27B0-0DE3-4F2C-A165-BF8E4FEA1974}">
      <dgm:prSet/>
      <dgm:spPr/>
      <dgm:t>
        <a:bodyPr/>
        <a:lstStyle/>
        <a:p>
          <a:endParaRPr lang="en-US"/>
        </a:p>
      </dgm:t>
    </dgm:pt>
    <dgm:pt modelId="{0AAF2DA8-37EB-4AB2-8EDA-A757A7F4DD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solidFill>
                <a:schemeClr val="accent1">
                  <a:lumMod val="60000"/>
                  <a:lumOff val="40000"/>
                </a:schemeClr>
              </a:solidFill>
            </a:rPr>
            <a:t>Multimodal Behaviour Insights: </a:t>
          </a:r>
          <a:r>
            <a:rPr lang="en-GB" sz="2400" dirty="0"/>
            <a:t>Multimodal use always doesn’t imply optimal decision making.</a:t>
          </a:r>
          <a:endParaRPr lang="en-US" sz="2400" dirty="0"/>
        </a:p>
      </dgm:t>
    </dgm:pt>
    <dgm:pt modelId="{731E9571-E943-45AE-8B9C-FA3C2CFDB4CF}" type="parTrans" cxnId="{63FB1CF3-910F-4BC0-A1FC-10959950BA76}">
      <dgm:prSet/>
      <dgm:spPr/>
      <dgm:t>
        <a:bodyPr/>
        <a:lstStyle/>
        <a:p>
          <a:endParaRPr lang="en-US"/>
        </a:p>
      </dgm:t>
    </dgm:pt>
    <dgm:pt modelId="{74E8173E-BC95-480F-9436-36B93842DCDB}" type="sibTrans" cxnId="{63FB1CF3-910F-4BC0-A1FC-10959950BA76}">
      <dgm:prSet/>
      <dgm:spPr/>
      <dgm:t>
        <a:bodyPr/>
        <a:lstStyle/>
        <a:p>
          <a:endParaRPr lang="en-US"/>
        </a:p>
      </dgm:t>
    </dgm:pt>
    <dgm:pt modelId="{EB6E5CE8-2989-404B-8791-6845D39736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solidFill>
                <a:schemeClr val="accent1">
                  <a:lumMod val="60000"/>
                  <a:lumOff val="40000"/>
                </a:schemeClr>
              </a:solidFill>
            </a:rPr>
            <a:t>Focus on Work and Non-work Trips: </a:t>
          </a:r>
          <a:r>
            <a:rPr lang="en-GB" sz="2400" dirty="0"/>
            <a:t>Analysed  1445 work tour and 3359 non-work tour.</a:t>
          </a:r>
          <a:endParaRPr lang="en-US" sz="2400" dirty="0"/>
        </a:p>
      </dgm:t>
    </dgm:pt>
    <dgm:pt modelId="{94D0DBC6-278D-4D27-9EA0-D56C30438EAF}" type="parTrans" cxnId="{801DDC90-1235-4B74-960B-624E3527846B}">
      <dgm:prSet/>
      <dgm:spPr/>
      <dgm:t>
        <a:bodyPr/>
        <a:lstStyle/>
        <a:p>
          <a:endParaRPr lang="en-US"/>
        </a:p>
      </dgm:t>
    </dgm:pt>
    <dgm:pt modelId="{6E7E6741-2D22-47AD-9387-C6EC8D50FD76}" type="sibTrans" cxnId="{801DDC90-1235-4B74-960B-624E3527846B}">
      <dgm:prSet/>
      <dgm:spPr/>
      <dgm:t>
        <a:bodyPr/>
        <a:lstStyle/>
        <a:p>
          <a:endParaRPr lang="en-US"/>
        </a:p>
      </dgm:t>
    </dgm:pt>
    <dgm:pt modelId="{91DCC777-CECE-47F4-937E-0CA32C05EE7B}" type="pres">
      <dgm:prSet presAssocID="{3F7FBDA0-44F2-4DDC-ADD6-8B3344C89BCF}" presName="root" presStyleCnt="0">
        <dgm:presLayoutVars>
          <dgm:dir/>
          <dgm:resizeHandles val="exact"/>
        </dgm:presLayoutVars>
      </dgm:prSet>
      <dgm:spPr/>
    </dgm:pt>
    <dgm:pt modelId="{9022D79F-7C2F-460F-A142-A216B43C2DEA}" type="pres">
      <dgm:prSet presAssocID="{A74A9502-9255-4B51-BCC6-D6449A9999CE}" presName="compNode" presStyleCnt="0"/>
      <dgm:spPr/>
    </dgm:pt>
    <dgm:pt modelId="{C88D7722-5BF5-4F7C-AF9A-7653D601AA5D}" type="pres">
      <dgm:prSet presAssocID="{A74A9502-9255-4B51-BCC6-D6449A9999CE}" presName="bgRect" presStyleLbl="bgShp" presStyleIdx="0" presStyleCnt="3"/>
      <dgm:spPr/>
    </dgm:pt>
    <dgm:pt modelId="{C14587A9-04AE-4D94-9879-2055FB71CBF6}" type="pres">
      <dgm:prSet presAssocID="{A74A9502-9255-4B51-BCC6-D6449A9999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84A06B1-B781-499D-944B-5C61BB7E2811}" type="pres">
      <dgm:prSet presAssocID="{A74A9502-9255-4B51-BCC6-D6449A9999CE}" presName="spaceRect" presStyleCnt="0"/>
      <dgm:spPr/>
    </dgm:pt>
    <dgm:pt modelId="{338899F5-3B5A-45B3-A649-E2D436BAD78C}" type="pres">
      <dgm:prSet presAssocID="{A74A9502-9255-4B51-BCC6-D6449A9999CE}" presName="parTx" presStyleLbl="revTx" presStyleIdx="0" presStyleCnt="3">
        <dgm:presLayoutVars>
          <dgm:chMax val="0"/>
          <dgm:chPref val="0"/>
        </dgm:presLayoutVars>
      </dgm:prSet>
      <dgm:spPr/>
    </dgm:pt>
    <dgm:pt modelId="{608FA323-EAEF-4008-8A97-2405DBC9521F}" type="pres">
      <dgm:prSet presAssocID="{DBBB0025-334D-4B2A-BD59-15C248DC9A59}" presName="sibTrans" presStyleCnt="0"/>
      <dgm:spPr/>
    </dgm:pt>
    <dgm:pt modelId="{979F07B7-3C4D-416B-AAE3-9B7C4D536CEF}" type="pres">
      <dgm:prSet presAssocID="{0AAF2DA8-37EB-4AB2-8EDA-A757A7F4DD29}" presName="compNode" presStyleCnt="0"/>
      <dgm:spPr/>
    </dgm:pt>
    <dgm:pt modelId="{74725847-66BC-4EB0-9CFC-68EF61AC4C05}" type="pres">
      <dgm:prSet presAssocID="{0AAF2DA8-37EB-4AB2-8EDA-A757A7F4DD29}" presName="bgRect" presStyleLbl="bgShp" presStyleIdx="1" presStyleCnt="3"/>
      <dgm:spPr/>
    </dgm:pt>
    <dgm:pt modelId="{BEBD28B8-D2C7-48DA-A7CE-559FFE65E7CE}" type="pres">
      <dgm:prSet presAssocID="{0AAF2DA8-37EB-4AB2-8EDA-A757A7F4DD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80F8DE-19EB-4D65-BE57-0235BBE25BCD}" type="pres">
      <dgm:prSet presAssocID="{0AAF2DA8-37EB-4AB2-8EDA-A757A7F4DD29}" presName="spaceRect" presStyleCnt="0"/>
      <dgm:spPr/>
    </dgm:pt>
    <dgm:pt modelId="{E2D5682C-E64C-425E-A362-7AC9A5C0CE37}" type="pres">
      <dgm:prSet presAssocID="{0AAF2DA8-37EB-4AB2-8EDA-A757A7F4DD29}" presName="parTx" presStyleLbl="revTx" presStyleIdx="1" presStyleCnt="3">
        <dgm:presLayoutVars>
          <dgm:chMax val="0"/>
          <dgm:chPref val="0"/>
        </dgm:presLayoutVars>
      </dgm:prSet>
      <dgm:spPr/>
    </dgm:pt>
    <dgm:pt modelId="{D378A379-0AB8-43FD-BD8F-6360EF32762B}" type="pres">
      <dgm:prSet presAssocID="{74E8173E-BC95-480F-9436-36B93842DCDB}" presName="sibTrans" presStyleCnt="0"/>
      <dgm:spPr/>
    </dgm:pt>
    <dgm:pt modelId="{3A7E0A00-4E68-4E53-A629-95C30F61A2D8}" type="pres">
      <dgm:prSet presAssocID="{EB6E5CE8-2989-404B-8791-6845D3973691}" presName="compNode" presStyleCnt="0"/>
      <dgm:spPr/>
    </dgm:pt>
    <dgm:pt modelId="{119C0564-BA0D-48EB-B4B8-18F6AE785D30}" type="pres">
      <dgm:prSet presAssocID="{EB6E5CE8-2989-404B-8791-6845D3973691}" presName="bgRect" presStyleLbl="bgShp" presStyleIdx="2" presStyleCnt="3"/>
      <dgm:spPr/>
    </dgm:pt>
    <dgm:pt modelId="{03F0FCA7-925E-49FB-A01A-EDF64E2CB28F}" type="pres">
      <dgm:prSet presAssocID="{EB6E5CE8-2989-404B-8791-6845D39736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9B4683D-0FCC-43BD-B81E-821D6C073FA6}" type="pres">
      <dgm:prSet presAssocID="{EB6E5CE8-2989-404B-8791-6845D3973691}" presName="spaceRect" presStyleCnt="0"/>
      <dgm:spPr/>
    </dgm:pt>
    <dgm:pt modelId="{843F7DCB-9EC3-4EAC-AC11-9B91A94AE7CA}" type="pres">
      <dgm:prSet presAssocID="{EB6E5CE8-2989-404B-8791-6845D39736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054067-6C45-44FA-BB05-83EE9ABE3BD4}" type="presOf" srcId="{0AAF2DA8-37EB-4AB2-8EDA-A757A7F4DD29}" destId="{E2D5682C-E64C-425E-A362-7AC9A5C0CE37}" srcOrd="0" destOrd="0" presId="urn:microsoft.com/office/officeart/2018/2/layout/IconVerticalSolidList"/>
    <dgm:cxn modelId="{E849E47A-6C44-4B62-982C-A825386E2265}" type="presOf" srcId="{A74A9502-9255-4B51-BCC6-D6449A9999CE}" destId="{338899F5-3B5A-45B3-A649-E2D436BAD78C}" srcOrd="0" destOrd="0" presId="urn:microsoft.com/office/officeart/2018/2/layout/IconVerticalSolidList"/>
    <dgm:cxn modelId="{801DDC90-1235-4B74-960B-624E3527846B}" srcId="{3F7FBDA0-44F2-4DDC-ADD6-8B3344C89BCF}" destId="{EB6E5CE8-2989-404B-8791-6845D3973691}" srcOrd="2" destOrd="0" parTransId="{94D0DBC6-278D-4D27-9EA0-D56C30438EAF}" sibTransId="{6E7E6741-2D22-47AD-9387-C6EC8D50FD76}"/>
    <dgm:cxn modelId="{37A0A39A-586A-4314-8743-2B4348437EA6}" type="presOf" srcId="{EB6E5CE8-2989-404B-8791-6845D3973691}" destId="{843F7DCB-9EC3-4EAC-AC11-9B91A94AE7CA}" srcOrd="0" destOrd="0" presId="urn:microsoft.com/office/officeart/2018/2/layout/IconVerticalSolidList"/>
    <dgm:cxn modelId="{551E27B0-0DE3-4F2C-A165-BF8E4FEA1974}" srcId="{3F7FBDA0-44F2-4DDC-ADD6-8B3344C89BCF}" destId="{A74A9502-9255-4B51-BCC6-D6449A9999CE}" srcOrd="0" destOrd="0" parTransId="{D8518668-EB3B-4808-AF4F-9B2AB710295E}" sibTransId="{DBBB0025-334D-4B2A-BD59-15C248DC9A59}"/>
    <dgm:cxn modelId="{07D62AE5-D4BB-411C-B50C-95198BF38AA4}" type="presOf" srcId="{3F7FBDA0-44F2-4DDC-ADD6-8B3344C89BCF}" destId="{91DCC777-CECE-47F4-937E-0CA32C05EE7B}" srcOrd="0" destOrd="0" presId="urn:microsoft.com/office/officeart/2018/2/layout/IconVerticalSolidList"/>
    <dgm:cxn modelId="{63FB1CF3-910F-4BC0-A1FC-10959950BA76}" srcId="{3F7FBDA0-44F2-4DDC-ADD6-8B3344C89BCF}" destId="{0AAF2DA8-37EB-4AB2-8EDA-A757A7F4DD29}" srcOrd="1" destOrd="0" parTransId="{731E9571-E943-45AE-8B9C-FA3C2CFDB4CF}" sibTransId="{74E8173E-BC95-480F-9436-36B93842DCDB}"/>
    <dgm:cxn modelId="{F5CEFD37-C986-475C-9D6C-88546B475565}" type="presParOf" srcId="{91DCC777-CECE-47F4-937E-0CA32C05EE7B}" destId="{9022D79F-7C2F-460F-A142-A216B43C2DEA}" srcOrd="0" destOrd="0" presId="urn:microsoft.com/office/officeart/2018/2/layout/IconVerticalSolidList"/>
    <dgm:cxn modelId="{AF8402BB-EB07-4E16-B97B-C13C57192E7B}" type="presParOf" srcId="{9022D79F-7C2F-460F-A142-A216B43C2DEA}" destId="{C88D7722-5BF5-4F7C-AF9A-7653D601AA5D}" srcOrd="0" destOrd="0" presId="urn:microsoft.com/office/officeart/2018/2/layout/IconVerticalSolidList"/>
    <dgm:cxn modelId="{41CA853E-4738-4A1C-AEAF-990B9AC37796}" type="presParOf" srcId="{9022D79F-7C2F-460F-A142-A216B43C2DEA}" destId="{C14587A9-04AE-4D94-9879-2055FB71CBF6}" srcOrd="1" destOrd="0" presId="urn:microsoft.com/office/officeart/2018/2/layout/IconVerticalSolidList"/>
    <dgm:cxn modelId="{54DF1C39-7911-452C-BD32-DEF7F2A1D422}" type="presParOf" srcId="{9022D79F-7C2F-460F-A142-A216B43C2DEA}" destId="{D84A06B1-B781-499D-944B-5C61BB7E2811}" srcOrd="2" destOrd="0" presId="urn:microsoft.com/office/officeart/2018/2/layout/IconVerticalSolidList"/>
    <dgm:cxn modelId="{843FAD20-6A74-4E66-B9C4-DE8738FDA983}" type="presParOf" srcId="{9022D79F-7C2F-460F-A142-A216B43C2DEA}" destId="{338899F5-3B5A-45B3-A649-E2D436BAD78C}" srcOrd="3" destOrd="0" presId="urn:microsoft.com/office/officeart/2018/2/layout/IconVerticalSolidList"/>
    <dgm:cxn modelId="{221F6ADE-F8C1-442D-8F23-51A4406717E2}" type="presParOf" srcId="{91DCC777-CECE-47F4-937E-0CA32C05EE7B}" destId="{608FA323-EAEF-4008-8A97-2405DBC9521F}" srcOrd="1" destOrd="0" presId="urn:microsoft.com/office/officeart/2018/2/layout/IconVerticalSolidList"/>
    <dgm:cxn modelId="{1801E66B-F991-43ED-B07D-F9F59D56E216}" type="presParOf" srcId="{91DCC777-CECE-47F4-937E-0CA32C05EE7B}" destId="{979F07B7-3C4D-416B-AAE3-9B7C4D536CEF}" srcOrd="2" destOrd="0" presId="urn:microsoft.com/office/officeart/2018/2/layout/IconVerticalSolidList"/>
    <dgm:cxn modelId="{6CF8F232-4264-45E9-957C-1A7CDDCCA92B}" type="presParOf" srcId="{979F07B7-3C4D-416B-AAE3-9B7C4D536CEF}" destId="{74725847-66BC-4EB0-9CFC-68EF61AC4C05}" srcOrd="0" destOrd="0" presId="urn:microsoft.com/office/officeart/2018/2/layout/IconVerticalSolidList"/>
    <dgm:cxn modelId="{3ED90352-4AAA-49D7-B619-596E0B679E5B}" type="presParOf" srcId="{979F07B7-3C4D-416B-AAE3-9B7C4D536CEF}" destId="{BEBD28B8-D2C7-48DA-A7CE-559FFE65E7CE}" srcOrd="1" destOrd="0" presId="urn:microsoft.com/office/officeart/2018/2/layout/IconVerticalSolidList"/>
    <dgm:cxn modelId="{15158D2A-3809-4260-9D98-18364481BCE5}" type="presParOf" srcId="{979F07B7-3C4D-416B-AAE3-9B7C4D536CEF}" destId="{4880F8DE-19EB-4D65-BE57-0235BBE25BCD}" srcOrd="2" destOrd="0" presId="urn:microsoft.com/office/officeart/2018/2/layout/IconVerticalSolidList"/>
    <dgm:cxn modelId="{0F34D85A-2684-434D-A69F-9B4D9BB461CC}" type="presParOf" srcId="{979F07B7-3C4D-416B-AAE3-9B7C4D536CEF}" destId="{E2D5682C-E64C-425E-A362-7AC9A5C0CE37}" srcOrd="3" destOrd="0" presId="urn:microsoft.com/office/officeart/2018/2/layout/IconVerticalSolidList"/>
    <dgm:cxn modelId="{C8F9DCB8-631F-4F31-B9CD-4EE6A624D06F}" type="presParOf" srcId="{91DCC777-CECE-47F4-937E-0CA32C05EE7B}" destId="{D378A379-0AB8-43FD-BD8F-6360EF32762B}" srcOrd="3" destOrd="0" presId="urn:microsoft.com/office/officeart/2018/2/layout/IconVerticalSolidList"/>
    <dgm:cxn modelId="{EA91C5CA-0C65-4603-9AE6-0CAE895FB4AE}" type="presParOf" srcId="{91DCC777-CECE-47F4-937E-0CA32C05EE7B}" destId="{3A7E0A00-4E68-4E53-A629-95C30F61A2D8}" srcOrd="4" destOrd="0" presId="urn:microsoft.com/office/officeart/2018/2/layout/IconVerticalSolidList"/>
    <dgm:cxn modelId="{8558E451-CBA3-45AD-8A32-DFCB682F8178}" type="presParOf" srcId="{3A7E0A00-4E68-4E53-A629-95C30F61A2D8}" destId="{119C0564-BA0D-48EB-B4B8-18F6AE785D30}" srcOrd="0" destOrd="0" presId="urn:microsoft.com/office/officeart/2018/2/layout/IconVerticalSolidList"/>
    <dgm:cxn modelId="{B4740DF6-F416-4C1F-B6CD-353735EC7363}" type="presParOf" srcId="{3A7E0A00-4E68-4E53-A629-95C30F61A2D8}" destId="{03F0FCA7-925E-49FB-A01A-EDF64E2CB28F}" srcOrd="1" destOrd="0" presId="urn:microsoft.com/office/officeart/2018/2/layout/IconVerticalSolidList"/>
    <dgm:cxn modelId="{FC7F43BC-3E98-4261-8641-AED274798D07}" type="presParOf" srcId="{3A7E0A00-4E68-4E53-A629-95C30F61A2D8}" destId="{D9B4683D-0FCC-43BD-B81E-821D6C073FA6}" srcOrd="2" destOrd="0" presId="urn:microsoft.com/office/officeart/2018/2/layout/IconVerticalSolidList"/>
    <dgm:cxn modelId="{0530D98F-CD69-4BA6-B6C8-51B4A61C81AB}" type="presParOf" srcId="{3A7E0A00-4E68-4E53-A629-95C30F61A2D8}" destId="{843F7DCB-9EC3-4EAC-AC11-9B91A94AE7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C5CDEE-2955-4DD9-B4C9-BE503D5001F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EAB8AD-32F9-465B-8520-0996C5C1D703}">
      <dgm:prSet/>
      <dgm:spPr/>
      <dgm:t>
        <a:bodyPr/>
        <a:lstStyle/>
        <a:p>
          <a:r>
            <a:rPr lang="en-GB" dirty="0"/>
            <a:t>For Capturing heterogeneity of data LCCMs is used because Logit model considered only homogeneous data</a:t>
          </a:r>
          <a:endParaRPr lang="en-US" dirty="0"/>
        </a:p>
      </dgm:t>
    </dgm:pt>
    <dgm:pt modelId="{C7F8F030-0810-48C4-982B-93E07EFEED6F}" type="parTrans" cxnId="{4C097707-B2D0-4F4F-99EE-01E633A2E137}">
      <dgm:prSet/>
      <dgm:spPr/>
      <dgm:t>
        <a:bodyPr/>
        <a:lstStyle/>
        <a:p>
          <a:endParaRPr lang="en-US"/>
        </a:p>
      </dgm:t>
    </dgm:pt>
    <dgm:pt modelId="{B4015B03-5296-4B30-B294-F2DADC273507}" type="sibTrans" cxnId="{4C097707-B2D0-4F4F-99EE-01E633A2E137}">
      <dgm:prSet/>
      <dgm:spPr/>
      <dgm:t>
        <a:bodyPr/>
        <a:lstStyle/>
        <a:p>
          <a:endParaRPr lang="en-US"/>
        </a:p>
      </dgm:t>
    </dgm:pt>
    <dgm:pt modelId="{437D3761-039D-4DFA-B383-39F348C61726}">
      <dgm:prSet/>
      <dgm:spPr/>
      <dgm:t>
        <a:bodyPr/>
        <a:lstStyle/>
        <a:p>
          <a:r>
            <a:rPr lang="en-GB"/>
            <a:t>Future Research area: Integrate cost data and expand study scope beyond selected city</a:t>
          </a:r>
          <a:endParaRPr lang="en-US"/>
        </a:p>
      </dgm:t>
    </dgm:pt>
    <dgm:pt modelId="{5E1634D3-CAC4-4FA7-BF79-B03B3CB4748E}" type="parTrans" cxnId="{7AA170E4-868B-4BC7-A31F-9407DC5FE7F8}">
      <dgm:prSet/>
      <dgm:spPr/>
      <dgm:t>
        <a:bodyPr/>
        <a:lstStyle/>
        <a:p>
          <a:endParaRPr lang="en-US"/>
        </a:p>
      </dgm:t>
    </dgm:pt>
    <dgm:pt modelId="{2F3AE048-10A7-4547-AF1C-B62396536236}" type="sibTrans" cxnId="{7AA170E4-868B-4BC7-A31F-9407DC5FE7F8}">
      <dgm:prSet/>
      <dgm:spPr/>
      <dgm:t>
        <a:bodyPr/>
        <a:lstStyle/>
        <a:p>
          <a:endParaRPr lang="en-US"/>
        </a:p>
      </dgm:t>
    </dgm:pt>
    <dgm:pt modelId="{79FE495E-488D-4F76-9854-790DAD12B3C9}" type="pres">
      <dgm:prSet presAssocID="{C9C5CDEE-2955-4DD9-B4C9-BE503D5001F6}" presName="outerComposite" presStyleCnt="0">
        <dgm:presLayoutVars>
          <dgm:chMax val="5"/>
          <dgm:dir/>
          <dgm:resizeHandles val="exact"/>
        </dgm:presLayoutVars>
      </dgm:prSet>
      <dgm:spPr/>
    </dgm:pt>
    <dgm:pt modelId="{9F98177E-13B0-4A0D-808B-3BB7D2CA745C}" type="pres">
      <dgm:prSet presAssocID="{C9C5CDEE-2955-4DD9-B4C9-BE503D5001F6}" presName="dummyMaxCanvas" presStyleCnt="0">
        <dgm:presLayoutVars/>
      </dgm:prSet>
      <dgm:spPr/>
    </dgm:pt>
    <dgm:pt modelId="{D0C3912B-F43B-44AF-86E1-796E3B2CDC63}" type="pres">
      <dgm:prSet presAssocID="{C9C5CDEE-2955-4DD9-B4C9-BE503D5001F6}" presName="TwoNodes_1" presStyleLbl="node1" presStyleIdx="0" presStyleCnt="2">
        <dgm:presLayoutVars>
          <dgm:bulletEnabled val="1"/>
        </dgm:presLayoutVars>
      </dgm:prSet>
      <dgm:spPr/>
    </dgm:pt>
    <dgm:pt modelId="{0AD76934-EFC6-4145-90BA-6A928BC71DF6}" type="pres">
      <dgm:prSet presAssocID="{C9C5CDEE-2955-4DD9-B4C9-BE503D5001F6}" presName="TwoNodes_2" presStyleLbl="node1" presStyleIdx="1" presStyleCnt="2">
        <dgm:presLayoutVars>
          <dgm:bulletEnabled val="1"/>
        </dgm:presLayoutVars>
      </dgm:prSet>
      <dgm:spPr/>
    </dgm:pt>
    <dgm:pt modelId="{8AC21C75-8ED5-4A05-9ABB-F6909794B402}" type="pres">
      <dgm:prSet presAssocID="{C9C5CDEE-2955-4DD9-B4C9-BE503D5001F6}" presName="TwoConn_1-2" presStyleLbl="fgAccFollowNode1" presStyleIdx="0" presStyleCnt="1">
        <dgm:presLayoutVars>
          <dgm:bulletEnabled val="1"/>
        </dgm:presLayoutVars>
      </dgm:prSet>
      <dgm:spPr/>
    </dgm:pt>
    <dgm:pt modelId="{77DEE884-BEF3-4016-8783-D02834115811}" type="pres">
      <dgm:prSet presAssocID="{C9C5CDEE-2955-4DD9-B4C9-BE503D5001F6}" presName="TwoNodes_1_text" presStyleLbl="node1" presStyleIdx="1" presStyleCnt="2">
        <dgm:presLayoutVars>
          <dgm:bulletEnabled val="1"/>
        </dgm:presLayoutVars>
      </dgm:prSet>
      <dgm:spPr/>
    </dgm:pt>
    <dgm:pt modelId="{0519D079-D534-40B0-B9A6-2DF1CA249874}" type="pres">
      <dgm:prSet presAssocID="{C9C5CDEE-2955-4DD9-B4C9-BE503D5001F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80DC402-CBDA-4E88-BFC4-89A7655AC242}" type="presOf" srcId="{437D3761-039D-4DFA-B383-39F348C61726}" destId="{0519D079-D534-40B0-B9A6-2DF1CA249874}" srcOrd="1" destOrd="0" presId="urn:microsoft.com/office/officeart/2005/8/layout/vProcess5"/>
    <dgm:cxn modelId="{4C097707-B2D0-4F4F-99EE-01E633A2E137}" srcId="{C9C5CDEE-2955-4DD9-B4C9-BE503D5001F6}" destId="{0CEAB8AD-32F9-465B-8520-0996C5C1D703}" srcOrd="0" destOrd="0" parTransId="{C7F8F030-0810-48C4-982B-93E07EFEED6F}" sibTransId="{B4015B03-5296-4B30-B294-F2DADC273507}"/>
    <dgm:cxn modelId="{317CF62F-5ACE-4B26-BD16-FBE9D87C7A4C}" type="presOf" srcId="{0CEAB8AD-32F9-465B-8520-0996C5C1D703}" destId="{D0C3912B-F43B-44AF-86E1-796E3B2CDC63}" srcOrd="0" destOrd="0" presId="urn:microsoft.com/office/officeart/2005/8/layout/vProcess5"/>
    <dgm:cxn modelId="{19657331-E9A4-4B3F-9BF7-DC64334A5C5C}" type="presOf" srcId="{437D3761-039D-4DFA-B383-39F348C61726}" destId="{0AD76934-EFC6-4145-90BA-6A928BC71DF6}" srcOrd="0" destOrd="0" presId="urn:microsoft.com/office/officeart/2005/8/layout/vProcess5"/>
    <dgm:cxn modelId="{8EBA1EC8-B01A-45C9-917A-FF866CF86A7C}" type="presOf" srcId="{0CEAB8AD-32F9-465B-8520-0996C5C1D703}" destId="{77DEE884-BEF3-4016-8783-D02834115811}" srcOrd="1" destOrd="0" presId="urn:microsoft.com/office/officeart/2005/8/layout/vProcess5"/>
    <dgm:cxn modelId="{9EE957DD-F991-42C7-829D-BDBB66A8DCAD}" type="presOf" srcId="{C9C5CDEE-2955-4DD9-B4C9-BE503D5001F6}" destId="{79FE495E-488D-4F76-9854-790DAD12B3C9}" srcOrd="0" destOrd="0" presId="urn:microsoft.com/office/officeart/2005/8/layout/vProcess5"/>
    <dgm:cxn modelId="{7AA170E4-868B-4BC7-A31F-9407DC5FE7F8}" srcId="{C9C5CDEE-2955-4DD9-B4C9-BE503D5001F6}" destId="{437D3761-039D-4DFA-B383-39F348C61726}" srcOrd="1" destOrd="0" parTransId="{5E1634D3-CAC4-4FA7-BF79-B03B3CB4748E}" sibTransId="{2F3AE048-10A7-4547-AF1C-B62396536236}"/>
    <dgm:cxn modelId="{6536E9F8-E51A-48EC-9C2E-A5E2390DF0DB}" type="presOf" srcId="{B4015B03-5296-4B30-B294-F2DADC273507}" destId="{8AC21C75-8ED5-4A05-9ABB-F6909794B402}" srcOrd="0" destOrd="0" presId="urn:microsoft.com/office/officeart/2005/8/layout/vProcess5"/>
    <dgm:cxn modelId="{64821988-8AE5-4BA5-AA48-8C6B58876160}" type="presParOf" srcId="{79FE495E-488D-4F76-9854-790DAD12B3C9}" destId="{9F98177E-13B0-4A0D-808B-3BB7D2CA745C}" srcOrd="0" destOrd="0" presId="urn:microsoft.com/office/officeart/2005/8/layout/vProcess5"/>
    <dgm:cxn modelId="{0474D7E0-5F28-4E4D-9932-4B88C22BC4D8}" type="presParOf" srcId="{79FE495E-488D-4F76-9854-790DAD12B3C9}" destId="{D0C3912B-F43B-44AF-86E1-796E3B2CDC63}" srcOrd="1" destOrd="0" presId="urn:microsoft.com/office/officeart/2005/8/layout/vProcess5"/>
    <dgm:cxn modelId="{377C96CF-A933-4B26-80D5-9EC5EF1A72D0}" type="presParOf" srcId="{79FE495E-488D-4F76-9854-790DAD12B3C9}" destId="{0AD76934-EFC6-4145-90BA-6A928BC71DF6}" srcOrd="2" destOrd="0" presId="urn:microsoft.com/office/officeart/2005/8/layout/vProcess5"/>
    <dgm:cxn modelId="{739E664C-E6F5-4797-A1CF-A4ED50341AD0}" type="presParOf" srcId="{79FE495E-488D-4F76-9854-790DAD12B3C9}" destId="{8AC21C75-8ED5-4A05-9ABB-F6909794B402}" srcOrd="3" destOrd="0" presId="urn:microsoft.com/office/officeart/2005/8/layout/vProcess5"/>
    <dgm:cxn modelId="{BDAB53AA-465A-47D2-95F6-A2011F57E847}" type="presParOf" srcId="{79FE495E-488D-4F76-9854-790DAD12B3C9}" destId="{77DEE884-BEF3-4016-8783-D02834115811}" srcOrd="4" destOrd="0" presId="urn:microsoft.com/office/officeart/2005/8/layout/vProcess5"/>
    <dgm:cxn modelId="{FF47BDE2-C55B-4F40-A1FC-A8CA7647E57D}" type="presParOf" srcId="{79FE495E-488D-4F76-9854-790DAD12B3C9}" destId="{0519D079-D534-40B0-B9A6-2DF1CA24987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BFED7-32BC-460D-AE9C-A7D95835EF38}">
      <dsp:nvSpPr>
        <dsp:cNvPr id="0" name=""/>
        <dsp:cNvSpPr/>
      </dsp:nvSpPr>
      <dsp:spPr>
        <a:xfrm>
          <a:off x="0" y="3801"/>
          <a:ext cx="9780105" cy="1252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61882-8A35-4826-B4CC-374B327481DA}">
      <dsp:nvSpPr>
        <dsp:cNvPr id="0" name=""/>
        <dsp:cNvSpPr/>
      </dsp:nvSpPr>
      <dsp:spPr>
        <a:xfrm>
          <a:off x="378931" y="285651"/>
          <a:ext cx="689640" cy="688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C25DD-4B18-4F82-B077-751D373E5447}">
      <dsp:nvSpPr>
        <dsp:cNvPr id="0" name=""/>
        <dsp:cNvSpPr/>
      </dsp:nvSpPr>
      <dsp:spPr>
        <a:xfrm>
          <a:off x="1447504" y="3801"/>
          <a:ext cx="8237075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04" tIns="132704" rIns="132704" bIns="13270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Understanding Travel Mode Choice: </a:t>
          </a:r>
          <a:r>
            <a:rPr lang="en-GB" sz="2400" kern="1200" dirty="0"/>
            <a:t>Quantify and operationalised modality style into traditional mode choice models.</a:t>
          </a:r>
          <a:endParaRPr lang="en-US" sz="2400" kern="1200" dirty="0"/>
        </a:p>
      </dsp:txBody>
      <dsp:txXfrm>
        <a:off x="1447504" y="3801"/>
        <a:ext cx="8237075" cy="1253892"/>
      </dsp:txXfrm>
    </dsp:sp>
    <dsp:sp modelId="{96948AEC-AC5C-4AF8-BC0F-D9D901A7CF1A}">
      <dsp:nvSpPr>
        <dsp:cNvPr id="0" name=""/>
        <dsp:cNvSpPr/>
      </dsp:nvSpPr>
      <dsp:spPr>
        <a:xfrm>
          <a:off x="0" y="1544297"/>
          <a:ext cx="9780105" cy="1252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6EBF9-7B65-44AC-B23A-F87F0AC712F8}">
      <dsp:nvSpPr>
        <dsp:cNvPr id="0" name=""/>
        <dsp:cNvSpPr/>
      </dsp:nvSpPr>
      <dsp:spPr>
        <a:xfrm>
          <a:off x="378931" y="1826148"/>
          <a:ext cx="689640" cy="688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DFA21-2855-4F79-B77B-CCA1A00B20B3}">
      <dsp:nvSpPr>
        <dsp:cNvPr id="0" name=""/>
        <dsp:cNvSpPr/>
      </dsp:nvSpPr>
      <dsp:spPr>
        <a:xfrm>
          <a:off x="1447504" y="1544297"/>
          <a:ext cx="8237075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04" tIns="132704" rIns="132704" bIns="13270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Incorporation of psychological factors: </a:t>
          </a:r>
          <a:r>
            <a:rPr lang="en-GB" sz="2400" kern="1200" dirty="0"/>
            <a:t>Goes beyond travel time and cost to include cultural, lifestyle elements</a:t>
          </a:r>
          <a:endParaRPr lang="en-US" sz="2400" kern="1200" dirty="0"/>
        </a:p>
      </dsp:txBody>
      <dsp:txXfrm>
        <a:off x="1447504" y="1544297"/>
        <a:ext cx="8237075" cy="1253892"/>
      </dsp:txXfrm>
    </dsp:sp>
    <dsp:sp modelId="{D469D0F2-E1FE-45F7-95DB-1363E279A613}">
      <dsp:nvSpPr>
        <dsp:cNvPr id="0" name=""/>
        <dsp:cNvSpPr/>
      </dsp:nvSpPr>
      <dsp:spPr>
        <a:xfrm>
          <a:off x="0" y="3084794"/>
          <a:ext cx="9780105" cy="1252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81C6B-6254-4C57-9E2D-66582D96782D}">
      <dsp:nvSpPr>
        <dsp:cNvPr id="0" name=""/>
        <dsp:cNvSpPr/>
      </dsp:nvSpPr>
      <dsp:spPr>
        <a:xfrm>
          <a:off x="378931" y="3366644"/>
          <a:ext cx="689640" cy="688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E6AC4-264F-4447-9F42-66537416D9BD}">
      <dsp:nvSpPr>
        <dsp:cNvPr id="0" name=""/>
        <dsp:cNvSpPr/>
      </dsp:nvSpPr>
      <dsp:spPr>
        <a:xfrm>
          <a:off x="1447504" y="3084794"/>
          <a:ext cx="8237075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04" tIns="132704" rIns="132704" bIns="13270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Enhancing decision making models: </a:t>
          </a:r>
          <a:r>
            <a:rPr lang="en-GB" sz="2400" kern="1200" dirty="0"/>
            <a:t>Integrates measurable and non-measurable factors for accuracy.</a:t>
          </a:r>
          <a:endParaRPr lang="en-US" sz="2400" kern="1200" dirty="0"/>
        </a:p>
      </dsp:txBody>
      <dsp:txXfrm>
        <a:off x="1447504" y="3084794"/>
        <a:ext cx="8237075" cy="1253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D7722-5BF5-4F7C-AF9A-7653D601AA5D}">
      <dsp:nvSpPr>
        <dsp:cNvPr id="0" name=""/>
        <dsp:cNvSpPr/>
      </dsp:nvSpPr>
      <dsp:spPr>
        <a:xfrm>
          <a:off x="0" y="425"/>
          <a:ext cx="9287123" cy="995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587A9-04AE-4D94-9879-2055FB71CBF6}">
      <dsp:nvSpPr>
        <dsp:cNvPr id="0" name=""/>
        <dsp:cNvSpPr/>
      </dsp:nvSpPr>
      <dsp:spPr>
        <a:xfrm>
          <a:off x="301212" y="224467"/>
          <a:ext cx="547658" cy="547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899F5-3B5A-45B3-A649-E2D436BAD78C}">
      <dsp:nvSpPr>
        <dsp:cNvPr id="0" name=""/>
        <dsp:cNvSpPr/>
      </dsp:nvSpPr>
      <dsp:spPr>
        <a:xfrm>
          <a:off x="1150082" y="425"/>
          <a:ext cx="8137040" cy="9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83" tIns="105383" rIns="105383" bIns="10538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High Consistency in Mode Choice: </a:t>
          </a:r>
          <a:r>
            <a:rPr lang="en-GB" sz="2400" kern="1200" dirty="0"/>
            <a:t>One-third of the participant use same mode over 80% of trip.</a:t>
          </a:r>
          <a:endParaRPr lang="en-US" sz="2400" kern="1200" dirty="0"/>
        </a:p>
      </dsp:txBody>
      <dsp:txXfrm>
        <a:off x="1150082" y="425"/>
        <a:ext cx="8137040" cy="995742"/>
      </dsp:txXfrm>
    </dsp:sp>
    <dsp:sp modelId="{74725847-66BC-4EB0-9CFC-68EF61AC4C05}">
      <dsp:nvSpPr>
        <dsp:cNvPr id="0" name=""/>
        <dsp:cNvSpPr/>
      </dsp:nvSpPr>
      <dsp:spPr>
        <a:xfrm>
          <a:off x="0" y="1245103"/>
          <a:ext cx="9287123" cy="995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D28B8-D2C7-48DA-A7CE-559FFE65E7CE}">
      <dsp:nvSpPr>
        <dsp:cNvPr id="0" name=""/>
        <dsp:cNvSpPr/>
      </dsp:nvSpPr>
      <dsp:spPr>
        <a:xfrm>
          <a:off x="301212" y="1469145"/>
          <a:ext cx="547658" cy="547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5682C-E64C-425E-A362-7AC9A5C0CE37}">
      <dsp:nvSpPr>
        <dsp:cNvPr id="0" name=""/>
        <dsp:cNvSpPr/>
      </dsp:nvSpPr>
      <dsp:spPr>
        <a:xfrm>
          <a:off x="1150082" y="1245103"/>
          <a:ext cx="8137040" cy="9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83" tIns="105383" rIns="105383" bIns="10538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Multimodal Behaviour Insights: </a:t>
          </a:r>
          <a:r>
            <a:rPr lang="en-GB" sz="2400" kern="1200" dirty="0"/>
            <a:t>Multimodal use always doesn’t imply optimal decision making.</a:t>
          </a:r>
          <a:endParaRPr lang="en-US" sz="2400" kern="1200" dirty="0"/>
        </a:p>
      </dsp:txBody>
      <dsp:txXfrm>
        <a:off x="1150082" y="1245103"/>
        <a:ext cx="8137040" cy="995742"/>
      </dsp:txXfrm>
    </dsp:sp>
    <dsp:sp modelId="{119C0564-BA0D-48EB-B4B8-18F6AE785D30}">
      <dsp:nvSpPr>
        <dsp:cNvPr id="0" name=""/>
        <dsp:cNvSpPr/>
      </dsp:nvSpPr>
      <dsp:spPr>
        <a:xfrm>
          <a:off x="0" y="2489781"/>
          <a:ext cx="9287123" cy="995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0FCA7-925E-49FB-A01A-EDF64E2CB28F}">
      <dsp:nvSpPr>
        <dsp:cNvPr id="0" name=""/>
        <dsp:cNvSpPr/>
      </dsp:nvSpPr>
      <dsp:spPr>
        <a:xfrm>
          <a:off x="301212" y="2713823"/>
          <a:ext cx="547658" cy="547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F7DCB-9EC3-4EAC-AC11-9B91A94AE7CA}">
      <dsp:nvSpPr>
        <dsp:cNvPr id="0" name=""/>
        <dsp:cNvSpPr/>
      </dsp:nvSpPr>
      <dsp:spPr>
        <a:xfrm>
          <a:off x="1150082" y="2489781"/>
          <a:ext cx="8137040" cy="9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83" tIns="105383" rIns="105383" bIns="10538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Focus on Work and Non-work Trips: </a:t>
          </a:r>
          <a:r>
            <a:rPr lang="en-GB" sz="2400" kern="1200" dirty="0"/>
            <a:t>Analysed  1445 work tour and 3359 non-work tour.</a:t>
          </a:r>
          <a:endParaRPr lang="en-US" sz="2400" kern="1200" dirty="0"/>
        </a:p>
      </dsp:txBody>
      <dsp:txXfrm>
        <a:off x="1150082" y="2489781"/>
        <a:ext cx="8137040" cy="995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3912B-F43B-44AF-86E1-796E3B2CDC63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For Capturing heterogeneity of data LCCMs is used because Logit model considered only homogeneous data</a:t>
          </a:r>
          <a:endParaRPr lang="en-US" sz="3100" kern="1200" dirty="0"/>
        </a:p>
      </dsp:txBody>
      <dsp:txXfrm>
        <a:off x="48627" y="48627"/>
        <a:ext cx="7572674" cy="1562978"/>
      </dsp:txXfrm>
    </dsp:sp>
    <dsp:sp modelId="{0AD76934-EFC6-4145-90BA-6A928BC71DF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Future Research area: Integrate cost data and expand study scope beyond selected city</a:t>
          </a:r>
          <a:endParaRPr lang="en-US" sz="3100" kern="1200"/>
        </a:p>
      </dsp:txBody>
      <dsp:txXfrm>
        <a:off x="1687801" y="2077799"/>
        <a:ext cx="6473075" cy="1562978"/>
      </dsp:txXfrm>
    </dsp:sp>
    <dsp:sp modelId="{8AC21C75-8ED5-4A05-9ABB-F6909794B40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B0EB-E21A-DB94-9B48-999B54A9F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38E95-3A33-B4D2-EE2C-036E9C1B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A226-3A73-8404-851A-CFC1208C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799D-90AF-B476-30C4-ADA1962E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25C1-54F4-1C3E-C496-D51D7232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2C51-57F6-6F14-2130-6C1B20B2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50CC6-7565-3557-D95C-B9138FBD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79B6-7EA8-63E8-F2F8-D1DB1B40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AF5D-0E8D-B23D-A28B-F3A43F61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65F5-1A8D-391F-317A-DABCB49C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2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86CF5-E951-2588-309C-2EE5191ED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DB3E3-246C-7E9F-1BDA-5F114B14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31E8-10A0-6679-833D-FD6248C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DB7A-8F2A-9E59-E695-1F8C49F9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9105-5BB8-E4E8-E991-578BC08A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B803-E439-96D4-0D82-6CA47CAA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E49D-8216-1D33-50D6-CE3F1D3A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540C-F699-F4F4-DE93-1C06B8A0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5C88-DABE-47D6-5564-00629611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0429-AA94-13AF-296A-7AC6DC6A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38A8-4526-E732-7B6F-736EA90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ABC79-F26D-C3D5-F09F-6F001F87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1196-5B17-B0F7-DFA1-3707832F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3CF1-5CE0-1817-1ADF-1B9F73BE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D705-7C68-7C9C-840A-9ED939F5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2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7F72-888D-13A1-E85F-3CD97DE5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43F9-E05B-40B1-B533-481D03A8E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7DC8F-8BCD-E90A-8625-998E9DB9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42600-D853-E749-B7F9-06458FCA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7A8A6-2F04-A8CA-B43E-F40DD865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C8E83-BC81-7C09-2CC2-9160C6DE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7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40D4-A215-6A7C-B3C8-64F11BE1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48934-7FFE-0496-2CC5-4973F6CF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876A-501B-EC78-80D6-0A73762E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F5908-E778-5D28-BBB0-5F4A0E4CE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2969E-E5B4-F1D1-A1FF-9EA6D6B70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447B0-326F-2108-9649-BD0A1B22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044FC-592A-49BB-3240-AD2092AB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CD53A-6B3E-19D8-B643-6CA1797A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5EF9-98B5-B68A-4153-43010A19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99D1E-F79D-1A05-8472-342A9D27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80854-5F4F-4289-7F65-E4C0ABDC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2E2D-7968-04DC-650F-CC7D9E0E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00231-7A84-5A05-354B-3430CD3D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5B855-38E2-11AE-0E64-A3BBAB0F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86F42-8E70-E9A4-3774-58AA94D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F242-3B15-22B5-6E10-A33AAB8C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62D2-2015-0A9C-0A78-26F2907C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B1018-F859-D3EE-9C11-37C48C261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26413-F569-0B82-9BC3-85E4DE5C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DE3E-8888-DFB8-FA86-E9DD481B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E6CA9-FAB5-8E0F-3EE5-51CAFEED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1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6927-A706-FEDB-D418-685F809F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C3FA5-C2E4-5EF4-052B-E8A34A589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F5CC1-FE7B-C9F5-FEE5-D81D90C7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2C53-AE19-DF7F-F6F9-D9A7EA72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51E9-9E77-3FE4-3453-BAC9B98A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7DD18-0619-B8F8-95FE-B25A8B01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4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52402-66C5-AB1A-39F6-DA41DF22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AE177-D240-2B22-DC4F-7727802D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CB21-B932-8D41-CA32-FA904A4B1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74F0C-177C-4A5F-9149-028C541D899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6B72-13F9-AF03-8109-09E35EBE3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FDCF-7A43-7126-A940-F2D9FD19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7DA7B-E4F0-4719-8859-1F4CF2D44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703D-6411-DD4E-D2E7-1162570D6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807"/>
            <a:ext cx="8892209" cy="1655762"/>
          </a:xfrm>
        </p:spPr>
        <p:txBody>
          <a:bodyPr>
            <a:normAutofit/>
          </a:bodyPr>
          <a:lstStyle/>
          <a:p>
            <a:r>
              <a:rPr lang="en-GB" sz="3600" dirty="0"/>
              <a:t>Incorporating the Influence of Latent Modal Preferences on Travel Mode Choice </a:t>
            </a:r>
            <a:r>
              <a:rPr lang="en-GB" sz="3600" dirty="0" err="1"/>
              <a:t>Behavior</a:t>
            </a:r>
            <a:br>
              <a:rPr lang="en-GB" sz="3600" dirty="0"/>
            </a:b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4D38-CAC1-1AFB-E8ED-A21AD53C3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Presented By: Fahim Shahrer Ziko </a:t>
            </a:r>
          </a:p>
          <a:p>
            <a:r>
              <a:rPr lang="en-GB" sz="2800" dirty="0">
                <a:solidFill>
                  <a:srgbClr val="00B0F0"/>
                </a:solidFill>
              </a:rPr>
              <a:t>Student ID: 0424042440</a:t>
            </a:r>
          </a:p>
        </p:txBody>
      </p:sp>
    </p:spTree>
    <p:extLst>
      <p:ext uri="{BB962C8B-B14F-4D97-AF65-F5344CB8AC3E}">
        <p14:creationId xmlns:p14="http://schemas.microsoft.com/office/powerpoint/2010/main" val="381368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EFBB-73B4-04AE-D07B-C2D80D98F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560" y="811033"/>
            <a:ext cx="7802880" cy="528224"/>
          </a:xfrm>
        </p:spPr>
        <p:txBody>
          <a:bodyPr>
            <a:noAutofit/>
          </a:bodyPr>
          <a:lstStyle/>
          <a:p>
            <a:r>
              <a:rPr lang="en-GB" sz="36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387D4-9F7D-ABD1-3301-2D1F9D4C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910" y="1339257"/>
            <a:ext cx="2027582" cy="528224"/>
          </a:xfrm>
        </p:spPr>
        <p:txBody>
          <a:bodyPr>
            <a:noAutofit/>
          </a:bodyPr>
          <a:lstStyle/>
          <a:p>
            <a:r>
              <a:rPr lang="en-GB" sz="3200" dirty="0"/>
              <a:t>Objective</a:t>
            </a: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1A327708-0125-9175-6C0B-2CD0EECDC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473535"/>
              </p:ext>
            </p:extLst>
          </p:nvPr>
        </p:nvGraphicFramePr>
        <p:xfrm>
          <a:off x="1208597" y="1867481"/>
          <a:ext cx="9780105" cy="434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16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65B9-C0A1-6F9D-90C8-680540D1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068" y="541005"/>
            <a:ext cx="3582726" cy="731521"/>
          </a:xfrm>
        </p:spPr>
        <p:txBody>
          <a:bodyPr>
            <a:noAutofit/>
          </a:bodyPr>
          <a:lstStyle/>
          <a:p>
            <a:r>
              <a:rPr lang="en-GB" sz="3600" dirty="0"/>
              <a:t>Dataset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5274F-45EF-2EDB-8ADC-5D9629F5ADEE}"/>
              </a:ext>
            </a:extLst>
          </p:cNvPr>
          <p:cNvSpPr txBox="1"/>
          <p:nvPr/>
        </p:nvSpPr>
        <p:spPr>
          <a:xfrm>
            <a:off x="500932" y="1512056"/>
            <a:ext cx="490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MOBIDRIVE Project Survey</a:t>
            </a:r>
          </a:p>
        </p:txBody>
      </p:sp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561AD891-21CD-321A-E9B3-09324C770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6432" y="2445057"/>
            <a:ext cx="720312" cy="622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9EF9C-9D4B-8F89-5F08-B47673E7C18D}"/>
              </a:ext>
            </a:extLst>
          </p:cNvPr>
          <p:cNvSpPr txBox="1"/>
          <p:nvPr/>
        </p:nvSpPr>
        <p:spPr>
          <a:xfrm>
            <a:off x="500932" y="3124862"/>
            <a:ext cx="4114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Survey location and method</a:t>
            </a:r>
          </a:p>
          <a:p>
            <a:pPr algn="ctr"/>
            <a:r>
              <a:rPr lang="en-GB" sz="2400" dirty="0"/>
              <a:t>Data collected from Karlsruhe and Halle using face to face and self administrated survey</a:t>
            </a:r>
          </a:p>
        </p:txBody>
      </p:sp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DB7BD51D-EB06-FD37-6A48-0E244F93F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239" y="2336361"/>
            <a:ext cx="731521" cy="731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4FCA7B-C158-9700-D7F1-87344238C094}"/>
              </a:ext>
            </a:extLst>
          </p:cNvPr>
          <p:cNvSpPr txBox="1"/>
          <p:nvPr/>
        </p:nvSpPr>
        <p:spPr>
          <a:xfrm>
            <a:off x="4575975" y="3067883"/>
            <a:ext cx="3780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Participants Demographic</a:t>
            </a:r>
          </a:p>
          <a:p>
            <a:pPr algn="ctr"/>
            <a:r>
              <a:rPr lang="en-GB" sz="2400" dirty="0"/>
              <a:t>139 households, 317 individuals aged 6+ participated over six week</a:t>
            </a:r>
          </a:p>
        </p:txBody>
      </p:sp>
      <p:pic>
        <p:nvPicPr>
          <p:cNvPr id="13" name="Graphic 12" descr="Taxi with solid fill">
            <a:extLst>
              <a:ext uri="{FF2B5EF4-FFF2-40B4-BE49-F238E27FC236}">
                <a16:creationId xmlns:a16="http://schemas.microsoft.com/office/drawing/2014/main" id="{42613DC3-0A28-A86B-0F90-555EA97E1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7266" y="2445057"/>
            <a:ext cx="658302" cy="6583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20C516-4E2A-7453-8A54-31CF7D6C8469}"/>
              </a:ext>
            </a:extLst>
          </p:cNvPr>
          <p:cNvSpPr txBox="1"/>
          <p:nvPr/>
        </p:nvSpPr>
        <p:spPr>
          <a:xfrm>
            <a:off x="8197794" y="3067882"/>
            <a:ext cx="3780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Travel Mode Studied</a:t>
            </a:r>
          </a:p>
          <a:p>
            <a:pPr algn="ctr"/>
            <a:r>
              <a:rPr lang="en-GB" sz="2400" dirty="0"/>
              <a:t>Data on auto, bus, bike and walk for work and non-work tour</a:t>
            </a:r>
          </a:p>
        </p:txBody>
      </p:sp>
    </p:spTree>
    <p:extLst>
      <p:ext uri="{BB962C8B-B14F-4D97-AF65-F5344CB8AC3E}">
        <p14:creationId xmlns:p14="http://schemas.microsoft.com/office/powerpoint/2010/main" val="348364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45F7-F76A-3F46-5E4A-72499A8C7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949" y="820213"/>
            <a:ext cx="7930101" cy="477837"/>
          </a:xfrm>
        </p:spPr>
        <p:txBody>
          <a:bodyPr>
            <a:noAutofit/>
          </a:bodyPr>
          <a:lstStyle/>
          <a:p>
            <a:r>
              <a:rPr lang="en-GB" sz="3600" dirty="0"/>
              <a:t>Key Insights From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980A1-39A0-49C9-2C9A-55EBAB6A6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431" y="1812994"/>
            <a:ext cx="5011972" cy="477837"/>
          </a:xfrm>
        </p:spPr>
        <p:txBody>
          <a:bodyPr>
            <a:noAutofit/>
          </a:bodyPr>
          <a:lstStyle/>
          <a:p>
            <a:r>
              <a:rPr lang="en-GB" sz="3200" dirty="0"/>
              <a:t>Patterns and Observations</a:t>
            </a: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38A44EBC-7B94-0438-7FE5-19AA937D2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810907"/>
              </p:ext>
            </p:extLst>
          </p:nvPr>
        </p:nvGraphicFramePr>
        <p:xfrm>
          <a:off x="1582309" y="2551837"/>
          <a:ext cx="9287123" cy="34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53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B2B1-0324-861F-342E-8427AC22F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59" y="701969"/>
            <a:ext cx="7756498" cy="725700"/>
          </a:xfrm>
        </p:spPr>
        <p:txBody>
          <a:bodyPr>
            <a:normAutofit/>
          </a:bodyPr>
          <a:lstStyle/>
          <a:p>
            <a:r>
              <a:rPr lang="en-GB" sz="3600" dirty="0"/>
              <a:t>Model Framework (LCCMs)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DD073-42AA-6788-2599-14670BFCB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52" y="1760080"/>
            <a:ext cx="5497808" cy="602974"/>
          </a:xfrm>
        </p:spPr>
        <p:txBody>
          <a:bodyPr>
            <a:normAutofit/>
          </a:bodyPr>
          <a:lstStyle/>
          <a:p>
            <a:r>
              <a:rPr lang="en-GB" sz="3200" dirty="0"/>
              <a:t>Latent Class Choice Models</a:t>
            </a:r>
          </a:p>
        </p:txBody>
      </p:sp>
      <p:pic>
        <p:nvPicPr>
          <p:cNvPr id="5" name="Graphic 4" descr="Users outline">
            <a:extLst>
              <a:ext uri="{FF2B5EF4-FFF2-40B4-BE49-F238E27FC236}">
                <a16:creationId xmlns:a16="http://schemas.microsoft.com/office/drawing/2014/main" id="{9395A453-C461-937E-51F4-74AE7B5B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526" y="2526480"/>
            <a:ext cx="602974" cy="602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39D2E-FC4D-E3F0-351A-20895372B348}"/>
              </a:ext>
            </a:extLst>
          </p:cNvPr>
          <p:cNvSpPr txBox="1"/>
          <p:nvPr/>
        </p:nvSpPr>
        <p:spPr>
          <a:xfrm>
            <a:off x="1221851" y="3196425"/>
            <a:ext cx="3572786" cy="147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A229C-8CE7-09A3-1657-563B7A85F574}"/>
              </a:ext>
            </a:extLst>
          </p:cNvPr>
          <p:cNvSpPr txBox="1"/>
          <p:nvPr/>
        </p:nvSpPr>
        <p:spPr>
          <a:xfrm>
            <a:off x="108007" y="3191971"/>
            <a:ext cx="404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Membership Models</a:t>
            </a:r>
          </a:p>
          <a:p>
            <a:pPr algn="ctr"/>
            <a:r>
              <a:rPr lang="en-GB" sz="2400" dirty="0"/>
              <a:t>Classify individual based on observed characteristics like demographic.</a:t>
            </a:r>
          </a:p>
        </p:txBody>
      </p:sp>
      <p:pic>
        <p:nvPicPr>
          <p:cNvPr id="9" name="Graphic 8" descr="Taxi with solid fill">
            <a:extLst>
              <a:ext uri="{FF2B5EF4-FFF2-40B4-BE49-F238E27FC236}">
                <a16:creationId xmlns:a16="http://schemas.microsoft.com/office/drawing/2014/main" id="{024990AE-2417-32A0-19D8-826502B47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4513" y="2484920"/>
            <a:ext cx="602974" cy="602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8AF0C0-E67F-887F-6422-192829A9212A}"/>
              </a:ext>
            </a:extLst>
          </p:cNvPr>
          <p:cNvSpPr txBox="1"/>
          <p:nvPr/>
        </p:nvSpPr>
        <p:spPr>
          <a:xfrm>
            <a:off x="4132691" y="3191971"/>
            <a:ext cx="4174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Class-Specific Choice Models</a:t>
            </a:r>
          </a:p>
          <a:p>
            <a:pPr algn="ctr"/>
            <a:r>
              <a:rPr lang="en-GB" sz="2400" dirty="0"/>
              <a:t>Analysed travel mode choice influenced by situational factors.</a:t>
            </a:r>
          </a:p>
        </p:txBody>
      </p:sp>
      <p:pic>
        <p:nvPicPr>
          <p:cNvPr id="12" name="Graphic 11" descr="Pie chart with solid fill">
            <a:extLst>
              <a:ext uri="{FF2B5EF4-FFF2-40B4-BE49-F238E27FC236}">
                <a16:creationId xmlns:a16="http://schemas.microsoft.com/office/drawing/2014/main" id="{E134C3AA-70AE-D578-3C5F-5B4209A39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9535" y="2526480"/>
            <a:ext cx="602974" cy="6029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B01BF7-AE16-80C9-7B23-6A792B25CFC0}"/>
              </a:ext>
            </a:extLst>
          </p:cNvPr>
          <p:cNvSpPr txBox="1"/>
          <p:nvPr/>
        </p:nvSpPr>
        <p:spPr>
          <a:xfrm>
            <a:off x="8098071" y="3191971"/>
            <a:ext cx="4174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Capturing Heterogeneity</a:t>
            </a:r>
          </a:p>
          <a:p>
            <a:pPr algn="ctr"/>
            <a:r>
              <a:rPr lang="en-GB" sz="2400" dirty="0"/>
              <a:t>Accounts for diverse behavioural patterns in travel choice. </a:t>
            </a:r>
          </a:p>
        </p:txBody>
      </p:sp>
    </p:spTree>
    <p:extLst>
      <p:ext uri="{BB962C8B-B14F-4D97-AF65-F5344CB8AC3E}">
        <p14:creationId xmlns:p14="http://schemas.microsoft.com/office/powerpoint/2010/main" val="288020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99F6A-917B-CEBD-5450-C3F1B013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and 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63D3F-9EC0-75A4-6919-98EE63752F2F}"/>
              </a:ext>
            </a:extLst>
          </p:cNvPr>
          <p:cNvSpPr txBox="1"/>
          <p:nvPr/>
        </p:nvSpPr>
        <p:spPr>
          <a:xfrm>
            <a:off x="793661" y="2599509"/>
            <a:ext cx="4994890" cy="3348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Three Class LCCM results: </a:t>
            </a:r>
            <a:r>
              <a:rPr lang="en-US" sz="2200" dirty="0"/>
              <a:t>Classes Identified habitual drivers, time sensitive multimodal, time insensitive multimodal.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Elasticity Insights: </a:t>
            </a:r>
            <a:r>
              <a:rPr lang="en-US" sz="2200" dirty="0"/>
              <a:t>Negative elasticity for travel time indicates reduce probability of mode choice.</a:t>
            </a:r>
          </a:p>
        </p:txBody>
      </p:sp>
      <p:pic>
        <p:nvPicPr>
          <p:cNvPr id="5" name="Picture 4" descr="A screenshot of a screen&#10;&#10;Description automatically generated">
            <a:extLst>
              <a:ext uri="{FF2B5EF4-FFF2-40B4-BE49-F238E27FC236}">
                <a16:creationId xmlns:a16="http://schemas.microsoft.com/office/drawing/2014/main" id="{309598BE-919E-263D-45A6-CDA6895F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08" y="3283890"/>
            <a:ext cx="5358001" cy="20360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9165D6-C163-F015-C494-4BE4C5F2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45" y="1459373"/>
            <a:ext cx="5016804" cy="46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E3A5C-65B5-593C-33F7-A2B87137C826}"/>
              </a:ext>
            </a:extLst>
          </p:cNvPr>
          <p:cNvSpPr txBox="1"/>
          <p:nvPr/>
        </p:nvSpPr>
        <p:spPr>
          <a:xfrm>
            <a:off x="4917881" y="542073"/>
            <a:ext cx="2858495" cy="66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1AC61-F595-547C-9392-73427E1CC613}"/>
              </a:ext>
            </a:extLst>
          </p:cNvPr>
          <p:cNvSpPr/>
          <p:nvPr/>
        </p:nvSpPr>
        <p:spPr>
          <a:xfrm>
            <a:off x="1637969" y="1757238"/>
            <a:ext cx="2377440" cy="691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Explanatory Variables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27451B-C436-F12B-6D0C-D67875368A98}"/>
              </a:ext>
            </a:extLst>
          </p:cNvPr>
          <p:cNvCxnSpPr>
            <a:stCxn id="7" idx="2"/>
          </p:cNvCxnSpPr>
          <p:nvPr/>
        </p:nvCxnSpPr>
        <p:spPr>
          <a:xfrm flipH="1">
            <a:off x="2822713" y="2449002"/>
            <a:ext cx="3976" cy="572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D386857-044F-2505-E9CC-FBD957397C44}"/>
              </a:ext>
            </a:extLst>
          </p:cNvPr>
          <p:cNvSpPr/>
          <p:nvPr/>
        </p:nvSpPr>
        <p:spPr>
          <a:xfrm>
            <a:off x="1709529" y="3093057"/>
            <a:ext cx="2377440" cy="6917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Utility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810D6-F79F-089F-EFD3-010CBB051E2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898249" y="3784821"/>
            <a:ext cx="0" cy="198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D2ACD1-E9E2-25E3-4ADE-9F24D65E2B12}"/>
              </a:ext>
            </a:extLst>
          </p:cNvPr>
          <p:cNvCxnSpPr/>
          <p:nvPr/>
        </p:nvCxnSpPr>
        <p:spPr>
          <a:xfrm>
            <a:off x="2898250" y="4047214"/>
            <a:ext cx="0" cy="19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53AAAF-F72C-120A-7E72-3C07D8DFB1F5}"/>
              </a:ext>
            </a:extLst>
          </p:cNvPr>
          <p:cNvCxnSpPr>
            <a:cxnSpLocks/>
          </p:cNvCxnSpPr>
          <p:nvPr/>
        </p:nvCxnSpPr>
        <p:spPr>
          <a:xfrm>
            <a:off x="2898250" y="4273826"/>
            <a:ext cx="0" cy="166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5CD48D-2FD6-A8C4-4D8E-EC68ADD36C77}"/>
              </a:ext>
            </a:extLst>
          </p:cNvPr>
          <p:cNvCxnSpPr>
            <a:cxnSpLocks/>
          </p:cNvCxnSpPr>
          <p:nvPr/>
        </p:nvCxnSpPr>
        <p:spPr>
          <a:xfrm>
            <a:off x="2898250" y="4536219"/>
            <a:ext cx="0" cy="226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7122-DE60-FD25-AEBE-2BBB9A878812}"/>
              </a:ext>
            </a:extLst>
          </p:cNvPr>
          <p:cNvSpPr/>
          <p:nvPr/>
        </p:nvSpPr>
        <p:spPr>
          <a:xfrm>
            <a:off x="1987826" y="4762832"/>
            <a:ext cx="1892407" cy="5883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9A071-AFBB-8967-57E3-DD9B41742C78}"/>
              </a:ext>
            </a:extLst>
          </p:cNvPr>
          <p:cNvSpPr txBox="1"/>
          <p:nvPr/>
        </p:nvSpPr>
        <p:spPr>
          <a:xfrm>
            <a:off x="1924212" y="114267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Logit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A21A7-3FD1-1FC0-1649-79E986978BA9}"/>
              </a:ext>
            </a:extLst>
          </p:cNvPr>
          <p:cNvSpPr txBox="1"/>
          <p:nvPr/>
        </p:nvSpPr>
        <p:spPr>
          <a:xfrm>
            <a:off x="8385981" y="1101368"/>
            <a:ext cx="218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LCCMs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349BF1-3784-C1CF-BAEF-4C6F1B5FEB3E}"/>
              </a:ext>
            </a:extLst>
          </p:cNvPr>
          <p:cNvCxnSpPr/>
          <p:nvPr/>
        </p:nvCxnSpPr>
        <p:spPr>
          <a:xfrm flipV="1">
            <a:off x="4609769" y="2786935"/>
            <a:ext cx="135174" cy="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D73C3F-6CF2-609A-2972-CAB49740AAE3}"/>
              </a:ext>
            </a:extLst>
          </p:cNvPr>
          <p:cNvCxnSpPr/>
          <p:nvPr/>
        </p:nvCxnSpPr>
        <p:spPr>
          <a:xfrm flipV="1">
            <a:off x="4281775" y="3014871"/>
            <a:ext cx="135174" cy="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2B3296-EB69-6A14-5073-5D650235E4FB}"/>
              </a:ext>
            </a:extLst>
          </p:cNvPr>
          <p:cNvCxnSpPr/>
          <p:nvPr/>
        </p:nvCxnSpPr>
        <p:spPr>
          <a:xfrm flipV="1">
            <a:off x="4444778" y="2898253"/>
            <a:ext cx="135174" cy="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B8633F-11F1-D256-3442-53CD4F3723EA}"/>
              </a:ext>
            </a:extLst>
          </p:cNvPr>
          <p:cNvCxnSpPr>
            <a:cxnSpLocks/>
          </p:cNvCxnSpPr>
          <p:nvPr/>
        </p:nvCxnSpPr>
        <p:spPr>
          <a:xfrm flipH="1">
            <a:off x="4087959" y="3128176"/>
            <a:ext cx="161014" cy="12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01A33C-FAAD-DF25-2D9D-B08D1A497A80}"/>
              </a:ext>
            </a:extLst>
          </p:cNvPr>
          <p:cNvSpPr txBox="1"/>
          <p:nvPr/>
        </p:nvSpPr>
        <p:spPr>
          <a:xfrm>
            <a:off x="4139149" y="2465310"/>
            <a:ext cx="155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76790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6B34C-0168-F67C-95AF-D9D3D48C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569E5CF-0BA7-EE56-D9B4-2C5CD638B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46234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64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Incorporating the Influence of Latent Modal Preferences on Travel Mode Choice Behavior </vt:lpstr>
      <vt:lpstr>Introduction</vt:lpstr>
      <vt:lpstr>Dataset Overview</vt:lpstr>
      <vt:lpstr>Key Insights From Datasets</vt:lpstr>
      <vt:lpstr>Model Framework (LCCMs)</vt:lpstr>
      <vt:lpstr>Results and Findings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 Shahrer</dc:creator>
  <cp:lastModifiedBy>Fahim Shahrer</cp:lastModifiedBy>
  <cp:revision>35</cp:revision>
  <dcterms:created xsi:type="dcterms:W3CDTF">2025-01-07T14:44:56Z</dcterms:created>
  <dcterms:modified xsi:type="dcterms:W3CDTF">2025-01-07T17:34:32Z</dcterms:modified>
</cp:coreProperties>
</file>