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0" r:id="rId15"/>
    <p:sldId id="269" r:id="rId16"/>
  </p:sldIdLst>
  <p:sldSz cx="14630400" cy="8229600"/>
  <p:notesSz cx="8229600" cy="146304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</p:embeddedFont>
    <p:embeddedFont>
      <p:font typeface="Roboto Slab" pitchFamily="2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262" autoAdjust="0"/>
  </p:normalViewPr>
  <p:slideViewPr>
    <p:cSldViewPr snapToGrid="0" snapToObjects="1">
      <p:cViewPr>
        <p:scale>
          <a:sx n="50" d="100"/>
          <a:sy n="50" d="100"/>
        </p:scale>
        <p:origin x="1522" y="5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1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font" Target="fonts/font4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3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6.fntdata" /><Relationship Id="rId10" Type="http://schemas.openxmlformats.org/officeDocument/2006/relationships/slide" Target="slides/slide9.xml" /><Relationship Id="rId19" Type="http://schemas.openxmlformats.org/officeDocument/2006/relationships/font" Target="fonts/font2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5.fntdata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567B9-C78C-F24A-82FB-3CE8502375B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1DD62-98CC-E842-85A4-20B0FE9B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7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0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 /><Relationship Id="rId3" Type="http://schemas.openxmlformats.org/officeDocument/2006/relationships/image" Target="../media/image21.png" /><Relationship Id="rId7" Type="http://schemas.openxmlformats.org/officeDocument/2006/relationships/image" Target="../media/image25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1.xml" /><Relationship Id="rId6" Type="http://schemas.openxmlformats.org/officeDocument/2006/relationships/image" Target="../media/image24.jpeg" /><Relationship Id="rId5" Type="http://schemas.openxmlformats.org/officeDocument/2006/relationships/image" Target="../media/image23.png" /><Relationship Id="rId4" Type="http://schemas.openxmlformats.org/officeDocument/2006/relationships/image" Target="../media/image22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 /><Relationship Id="rId3" Type="http://schemas.openxmlformats.org/officeDocument/2006/relationships/image" Target="../media/image21.png" /><Relationship Id="rId7" Type="http://schemas.openxmlformats.org/officeDocument/2006/relationships/image" Target="../media/image28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1.xml" /><Relationship Id="rId6" Type="http://schemas.openxmlformats.org/officeDocument/2006/relationships/image" Target="../media/image27.jpeg" /><Relationship Id="rId5" Type="http://schemas.openxmlformats.org/officeDocument/2006/relationships/image" Target="../media/image23.png" /><Relationship Id="rId4" Type="http://schemas.openxmlformats.org/officeDocument/2006/relationships/image" Target="../media/image22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5472450.2017.1305974" TargetMode="External" /><Relationship Id="rId2" Type="http://schemas.openxmlformats.org/officeDocument/2006/relationships/hyperlink" Target="https://doi.org/10.1023/A:1010933404324" TargetMode="External" /><Relationship Id="rId1" Type="http://schemas.openxmlformats.org/officeDocument/2006/relationships/slideLayout" Target="../slideLayouts/slideLayout1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3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5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7" Type="http://schemas.openxmlformats.org/officeDocument/2006/relationships/image" Target="../media/image20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Relationship Id="rId6" Type="http://schemas.openxmlformats.org/officeDocument/2006/relationships/image" Target="../media/image19.jpeg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3E6F90-1EDB-A8DF-0CEC-5D1BE6A3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4630400" cy="8229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88983A-1285-FAC0-6014-6E184FFD5252}"/>
              </a:ext>
            </a:extLst>
          </p:cNvPr>
          <p:cNvSpPr txBox="1"/>
          <p:nvPr/>
        </p:nvSpPr>
        <p:spPr>
          <a:xfrm>
            <a:off x="4383479" y="929923"/>
            <a:ext cx="5863441" cy="2062103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lvl="4"/>
            <a:r>
              <a:rPr lang="en-GB" sz="4400" b="1" dirty="0">
                <a:solidFill>
                  <a:schemeClr val="accent4"/>
                </a:solidFill>
              </a:rPr>
              <a:t>CE 6511</a:t>
            </a:r>
          </a:p>
          <a:p>
            <a:pPr algn="l"/>
            <a:r>
              <a:rPr lang="en-GB" sz="4400" b="1" dirty="0">
                <a:solidFill>
                  <a:schemeClr val="accent4"/>
                </a:solidFill>
              </a:rPr>
              <a:t>Transportation Planning</a:t>
            </a:r>
          </a:p>
          <a:p>
            <a:pPr algn="l"/>
            <a:r>
              <a:rPr lang="en-GB" sz="4000" b="1" dirty="0">
                <a:solidFill>
                  <a:schemeClr val="accent4"/>
                </a:solidFill>
              </a:rPr>
              <a:t>Paper Review Presentation </a:t>
            </a:r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D60E3-0219-766E-E1FE-ED9E513C9D47}"/>
              </a:ext>
            </a:extLst>
          </p:cNvPr>
          <p:cNvSpPr txBox="1"/>
          <p:nvPr/>
        </p:nvSpPr>
        <p:spPr>
          <a:xfrm>
            <a:off x="6472051" y="4813280"/>
            <a:ext cx="8158349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3600" b="1" dirty="0">
                <a:solidFill>
                  <a:schemeClr val="accent6"/>
                </a:solidFill>
              </a:rPr>
              <a:t>Submitted to</a:t>
            </a:r>
            <a:r>
              <a:rPr lang="en-GB" sz="3600" b="1" dirty="0">
                <a:solidFill>
                  <a:schemeClr val="bg1"/>
                </a:solidFill>
              </a:rPr>
              <a:t>: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Dr.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Annesha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Enam</a:t>
            </a:r>
            <a:endParaRPr lang="en-GB" sz="3600" dirty="0">
              <a:solidFill>
                <a:schemeClr val="bg1"/>
              </a:solidFill>
            </a:endParaRPr>
          </a:p>
          <a:p>
            <a:pPr algn="l"/>
            <a:r>
              <a:rPr lang="en-GB" sz="3600" dirty="0">
                <a:solidFill>
                  <a:schemeClr val="bg1"/>
                </a:solidFill>
              </a:rPr>
              <a:t>Associate Professor, Department of Civil Engineering, BUET.</a:t>
            </a:r>
          </a:p>
          <a:p>
            <a:pPr algn="l"/>
            <a:endParaRPr lang="en-GB" sz="3600" dirty="0">
              <a:solidFill>
                <a:schemeClr val="bg1"/>
              </a:solidFill>
            </a:endParaRPr>
          </a:p>
          <a:p>
            <a:pPr algn="l"/>
            <a:r>
              <a:rPr lang="en-GB" sz="3600" b="1" dirty="0">
                <a:solidFill>
                  <a:schemeClr val="accent6"/>
                </a:solidFill>
              </a:rPr>
              <a:t>Presented by </a:t>
            </a:r>
            <a:r>
              <a:rPr lang="en-GB" sz="3600" b="1" dirty="0">
                <a:solidFill>
                  <a:schemeClr val="bg1"/>
                </a:solidFill>
              </a:rPr>
              <a:t>:</a:t>
            </a:r>
            <a:r>
              <a:rPr lang="en-GB" sz="3600" dirty="0">
                <a:solidFill>
                  <a:schemeClr val="bg1"/>
                </a:solidFill>
              </a:rPr>
              <a:t> Md Siam </a:t>
            </a:r>
            <a:r>
              <a:rPr lang="en-GB" sz="3600" dirty="0" err="1">
                <a:solidFill>
                  <a:schemeClr val="bg1"/>
                </a:solidFill>
              </a:rPr>
              <a:t>Nur</a:t>
            </a:r>
            <a:r>
              <a:rPr lang="en-GB" sz="3600" dirty="0">
                <a:solidFill>
                  <a:schemeClr val="bg1"/>
                </a:solidFill>
              </a:rPr>
              <a:t> Chowdhury</a:t>
            </a:r>
          </a:p>
          <a:p>
            <a:pPr algn="l"/>
            <a:r>
              <a:rPr lang="en-GB" sz="3600" dirty="0">
                <a:solidFill>
                  <a:schemeClr val="bg1"/>
                </a:solidFill>
              </a:rPr>
              <a:t>Student ID : 0424042414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2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7535"/>
            <a:ext cx="8679418" cy="786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Comparison with Class Methods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112520" y="3189767"/>
            <a:ext cx="2516505" cy="489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Data Collection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912781"/>
            <a:ext cx="3978116" cy="13503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: Secondary data,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Software used- RStudio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Paper</a:t>
            </a: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: Primary, household-level data; 100% response,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Software- SPSS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651658" y="3189767"/>
            <a:ext cx="2516505" cy="625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Modeling Approach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3912781"/>
            <a:ext cx="3978116" cy="1572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: Linear regression, Non linearity using Dummy Variables.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Paper</a:t>
            </a: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: Stepwise regression; tested land use variables</a:t>
            </a: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363200" y="3189767"/>
            <a:ext cx="2344102" cy="489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Model Accuracy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3912781"/>
            <a:ext cx="3978116" cy="11908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: General models (R² ~0.3-0.5). </a:t>
            </a:r>
            <a:r>
              <a:rPr lang="en-US" sz="20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Paper</a:t>
            </a: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: Higher R² for specific trips (e.g., Education: 0.969).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97114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Suggestions for Model Improvement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0636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5976" y="2959179"/>
            <a:ext cx="11680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4997303" y="2361367"/>
            <a:ext cx="31951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Advanced Modeling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5187077" y="2851785"/>
            <a:ext cx="64649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Use Machine Learning (e.g., Neural Networks, Random Forests) to capture non-linear relationships</a:t>
            </a: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04405"/>
            <a:ext cx="4304109" cy="172652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6092" y="4469249"/>
            <a:ext cx="15656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103088" y="4087892"/>
            <a:ext cx="31654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Spatial Variables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6347637" y="4578310"/>
            <a:ext cx="54332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Integrate GIS data (e.g., proximity to public transport, road density) for better land use impact.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94420"/>
            <a:ext cx="6456164" cy="180515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7759" y="6195774"/>
            <a:ext cx="15311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145080" y="5814417"/>
            <a:ext cx="32395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Data Collection Scope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7282338" y="6304836"/>
            <a:ext cx="42646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Include transportation costs, travel modes, and fuel price data for more realistic models</a:t>
            </a: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F4C0E9-CD35-F2AE-614F-981FEC424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5165" y="3832353"/>
            <a:ext cx="2835235" cy="16765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429464-4461-14A7-BE8A-9A0D793C96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0875" y="1955325"/>
            <a:ext cx="2849526" cy="1849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3FAE54-04B4-4784-9D1E-9E37EA57F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5166" y="5559266"/>
            <a:ext cx="2812378" cy="1989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97114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Suggestions for Model Improvement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5976" y="2959179"/>
            <a:ext cx="11680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GB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3613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Seasonal and Temporal Factors: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5357217" y="2851785"/>
            <a:ext cx="473308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Incorporate weekday vs. weekend and seasonal variations in trip generation 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6092" y="4469249"/>
            <a:ext cx="15656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GB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206490" y="3974544"/>
            <a:ext cx="3062049" cy="467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Validation Across Cities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6433304" y="4469250"/>
            <a:ext cx="4592659" cy="8348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Test models in other cities to ensure robustness and transferability</a:t>
            </a: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7759" y="6195774"/>
            <a:ext cx="15311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GB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6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6797040" y="5631179"/>
            <a:ext cx="3587592" cy="537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Broaden Socioeconomic Indicators: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7347944" y="5999798"/>
            <a:ext cx="4422298" cy="1030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Add detailed metrics (e.g., household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expenditure, educational attainment)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Consider Non linear effect using dummy variables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raffic Jam On A Rainy Day Stock Photos ...">
            <a:extLst>
              <a:ext uri="{FF2B5EF4-FFF2-40B4-BE49-F238E27FC236}">
                <a16:creationId xmlns:a16="http://schemas.microsoft.com/office/drawing/2014/main" id="{C548C87A-F13D-4D22-A72A-79996F10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239" y="2019492"/>
            <a:ext cx="2860159" cy="174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cio-economic Data - CGIAR Platform ...">
            <a:extLst>
              <a:ext uri="{FF2B5EF4-FFF2-40B4-BE49-F238E27FC236}">
                <a16:creationId xmlns:a16="http://schemas.microsoft.com/office/drawing/2014/main" id="{4C3DB1B7-7318-4CD3-A212-206F74273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242" y="5602844"/>
            <a:ext cx="2860157" cy="177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cioeconomic facets of human mobility ...">
            <a:extLst>
              <a:ext uri="{FF2B5EF4-FFF2-40B4-BE49-F238E27FC236}">
                <a16:creationId xmlns:a16="http://schemas.microsoft.com/office/drawing/2014/main" id="{EF7BC7C5-158B-4D9D-B060-0999B458E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242" y="3817501"/>
            <a:ext cx="2860158" cy="168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09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3E57C-11A1-4829-C813-04FA85A1B924}"/>
              </a:ext>
            </a:extLst>
          </p:cNvPr>
          <p:cNvSpPr txBox="1"/>
          <p:nvPr/>
        </p:nvSpPr>
        <p:spPr>
          <a:xfrm>
            <a:off x="6403769" y="319743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B1906-F4BD-CA0D-E976-5AF05D0E1D89}"/>
              </a:ext>
            </a:extLst>
          </p:cNvPr>
          <p:cNvSpPr txBox="1"/>
          <p:nvPr/>
        </p:nvSpPr>
        <p:spPr>
          <a:xfrm>
            <a:off x="6398821" y="320237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ACC76-D131-F163-2875-51A35566EB66}"/>
              </a:ext>
            </a:extLst>
          </p:cNvPr>
          <p:cNvSpPr txBox="1"/>
          <p:nvPr/>
        </p:nvSpPr>
        <p:spPr>
          <a:xfrm>
            <a:off x="6403769" y="319743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2F9B3-0012-1380-AD99-E00E4BFD7F1F}"/>
              </a:ext>
            </a:extLst>
          </p:cNvPr>
          <p:cNvSpPr txBox="1"/>
          <p:nvPr/>
        </p:nvSpPr>
        <p:spPr>
          <a:xfrm>
            <a:off x="967208" y="730456"/>
            <a:ext cx="1148316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/>
          </a:p>
          <a:p>
            <a:pPr algn="l"/>
            <a:endParaRPr lang="en-GB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Localized Models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gaps in trip generation studies for developing cities like Jericho.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Findings:</a:t>
            </a:r>
          </a:p>
          <a:p>
            <a:pPr algn="l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Socioeconomic factors like household size, vehicle ownership, and employment strongly influence trip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purposes.Land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variables improve model accuracy but require refinement.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Work:</a:t>
            </a:r>
          </a:p>
          <a:p>
            <a:pPr algn="l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advanced modeling techniques, spatial data, and additional socioeconomic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variables.Validate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across different regions for broader applicability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98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37A7FC-3B4C-49D2-9AFA-4695CD66B3A6}"/>
              </a:ext>
            </a:extLst>
          </p:cNvPr>
          <p:cNvSpPr txBox="1"/>
          <p:nvPr/>
        </p:nvSpPr>
        <p:spPr>
          <a:xfrm>
            <a:off x="3715690" y="2016140"/>
            <a:ext cx="7199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 will take </a:t>
            </a:r>
            <a:r>
              <a:rPr lang="en-US" sz="4400" dirty="0">
                <a:solidFill>
                  <a:schemeClr val="accent1"/>
                </a:solidFill>
              </a:rPr>
              <a:t>QUESTIONS</a:t>
            </a:r>
            <a:r>
              <a:rPr lang="en-US" sz="4400" dirty="0"/>
              <a:t> 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6F83F-0EE1-4E44-BEB5-96B6075A6001}"/>
              </a:ext>
            </a:extLst>
          </p:cNvPr>
          <p:cNvSpPr txBox="1"/>
          <p:nvPr/>
        </p:nvSpPr>
        <p:spPr>
          <a:xfrm>
            <a:off x="986790" y="4000500"/>
            <a:ext cx="126568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Breiman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(2001). Random forests.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45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5-32.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https://doi.org/10.1023/A:1010933404324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Huang, Y., &amp; Zheng, Z. (2018). Forecasting travel time using machine learning: A comparison of neural networks and random forests.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Intelligent Transportation Systems, 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18-29.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https://doi.org/10.1080/15472450.2017.1305974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Liu, X., &amp; Wei, C. (2019).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methods for transferring traffic demand models across cities: A case study of urban and suburban areas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Transportation Research Part C: Emerging Technologies, 104, 39-54. https://doi.org/10.1016/j.trc.2019.03.001</a:t>
            </a:r>
          </a:p>
        </p:txBody>
      </p:sp>
    </p:spTree>
    <p:extLst>
      <p:ext uri="{BB962C8B-B14F-4D97-AF65-F5344CB8AC3E}">
        <p14:creationId xmlns:p14="http://schemas.microsoft.com/office/powerpoint/2010/main" val="231722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3F2FC-623A-3566-1376-86E85DDAB572}"/>
              </a:ext>
            </a:extLst>
          </p:cNvPr>
          <p:cNvSpPr txBox="1"/>
          <p:nvPr/>
        </p:nvSpPr>
        <p:spPr>
          <a:xfrm>
            <a:off x="6032810" y="3197431"/>
            <a:ext cx="3378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1" dirty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788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6833" y="722831"/>
            <a:ext cx="8669233" cy="2060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Trip Generation Model for a Developing City in an Emerging </a:t>
            </a:r>
            <a:r>
              <a:rPr lang="en-GB" sz="3600" dirty="0">
                <a:solidFill>
                  <a:schemeClr val="accent1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Country 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(Jericho, Palestine)</a:t>
            </a: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643093" y="2783601"/>
            <a:ext cx="7439024" cy="1307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This presentation explores the development of trip generation models for the City of Jericho, Palestine, addressing gaps in existing studies for medium-sized cities in developing countries.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B9EDA-632C-0A2F-936D-F232FDF5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65"/>
            <a:ext cx="6046272" cy="8238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49990E-136A-7A96-86F0-A8E34DB4A7C7}"/>
              </a:ext>
            </a:extLst>
          </p:cNvPr>
          <p:cNvSpPr txBox="1"/>
          <p:nvPr/>
        </p:nvSpPr>
        <p:spPr>
          <a:xfrm>
            <a:off x="6643093" y="4191357"/>
            <a:ext cx="65625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Information: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Transportation Research Interdisciplinary Perspectives.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2024.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Sameer Abu–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Eisheh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(An-Najah National University, Nablus, Palestine)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S. Ghanim (Ministry of Transport, Doha, Qatar).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Dodeen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(An-Najah National University, Nablus, Palestine).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5660" y="808074"/>
            <a:ext cx="7917775" cy="130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0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Study Area: Jericho, Palestine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1813560" y="1960562"/>
            <a:ext cx="1815465" cy="601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Location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15660" y="2562448"/>
            <a:ext cx="3978116" cy="1502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City of Jericho, West Bank, Palestine.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703532" y="1960561"/>
            <a:ext cx="856218" cy="7702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Area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788268" y="2494896"/>
            <a:ext cx="3522775" cy="1502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57.43 km², including urban, suburban/rural, and refugee camps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643191" y="1960562"/>
            <a:ext cx="2392325" cy="6018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Population (2016</a:t>
            </a: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1079126" y="2562448"/>
            <a:ext cx="1775637" cy="6018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35,885 residents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0E8273-2BBF-8533-0380-50D11C18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30" y="3883263"/>
            <a:ext cx="4258697" cy="3797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600F03-E3A2-0EF8-C5ED-75C35C803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28" y="3902149"/>
            <a:ext cx="3926941" cy="3778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93BAC6-9907-DEDC-ED29-E3A066680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3460" y="3883263"/>
            <a:ext cx="3987304" cy="37976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88" y="1616149"/>
            <a:ext cx="8837891" cy="11053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Sample Preparation: Data Collection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89" y="317433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 face-to-face survey of 713 households was conducted across 14 Traffic Analysis Zones (TAZs) in Jericho, achieving a 100% response rate.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89" y="4515298"/>
            <a:ext cx="777908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Stratified random sampling was used to ensure representation across different population groups.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259D5-5861-1E6F-8C92-9D25F38609BD}"/>
              </a:ext>
            </a:extLst>
          </p:cNvPr>
          <p:cNvSpPr txBox="1"/>
          <p:nvPr/>
        </p:nvSpPr>
        <p:spPr>
          <a:xfrm>
            <a:off x="736973" y="5856258"/>
            <a:ext cx="722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Sample 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Calculated as 477, increased to 713 to meet U.S. BPR guidelines for populations &lt;50,000.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C30DD-5CC4-9976-92F8-5A46B493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874" y="3900143"/>
            <a:ext cx="6057525" cy="3914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8352F3-7248-6F9D-3755-98B630719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391" y="1"/>
            <a:ext cx="5816009" cy="32673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8CA848-F1E5-467A-8AD7-882D84FBFB54}"/>
              </a:ext>
            </a:extLst>
          </p:cNvPr>
          <p:cNvSpPr txBox="1"/>
          <p:nvPr/>
        </p:nvSpPr>
        <p:spPr>
          <a:xfrm>
            <a:off x="9222058" y="3237060"/>
            <a:ext cx="557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</a:t>
            </a:r>
            <a:r>
              <a:rPr lang="en-US" sz="1600" dirty="0"/>
              <a:t>: A sample image of Household Data Collection Survey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84860"/>
            <a:ext cx="7556421" cy="1414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Data Overview: Key Variables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2" y="2266573"/>
            <a:ext cx="3664863" cy="2976582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800735"/>
            <a:ext cx="2835235" cy="636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Demographics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0604" y="3437215"/>
            <a:ext cx="3211235" cy="1273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Household size (avg. 4.7), vehicle ownership, income, age distribution.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706702" y="2266574"/>
            <a:ext cx="3437930" cy="2976582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800735"/>
            <a:ext cx="2835235" cy="990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Land Use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912281" y="3437215"/>
            <a:ext cx="3211235" cy="157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Residential, commercial, agricultural, cultural heritage zones.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72554" y="5510806"/>
            <a:ext cx="7350844" cy="2133933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10206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Key Numbers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20604" y="6195775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4,890 trips,14 Traffic Analysis Zones (TAZs).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CCDF3-2635-858B-3824-E5C7F0AE0C08}"/>
              </a:ext>
            </a:extLst>
          </p:cNvPr>
          <p:cNvSpPr txBox="1"/>
          <p:nvPr/>
        </p:nvSpPr>
        <p:spPr>
          <a:xfrm>
            <a:off x="935667" y="6595157"/>
            <a:ext cx="464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Avg. trips per person/day: 1.46 (compared to USA: 3.37; Jordan: 2.44).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92C978-F694-F860-01DB-B8DC54EC3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258" y="81347"/>
            <a:ext cx="5977761" cy="25323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34FD19-FAAD-0141-287B-F7BB8EC89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258" y="2865957"/>
            <a:ext cx="5977761" cy="25323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AB11A5-8FA0-2BA4-D326-E7FEB632E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258" y="5491080"/>
            <a:ext cx="6032141" cy="25897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0816" y="982420"/>
            <a:ext cx="9325570" cy="1583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Method Used: Stepwise Regression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478465" y="2164080"/>
            <a:ext cx="12942509" cy="1248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Stepwise multivariable regression analysis was used to test the significance of variables and compare models with and without land use variables.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78465" y="2956561"/>
            <a:ext cx="12942509" cy="18026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Software</a:t>
            </a: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SPSS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Performance metrics: R² values, F-statistics, and model standard errors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5760E-F2CB-C0BD-86DC-8B07B6CD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879" y="4114800"/>
            <a:ext cx="7385341" cy="3490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AB475C-E7F8-4021-BF39-FC907DD5BB98}"/>
              </a:ext>
            </a:extLst>
          </p:cNvPr>
          <p:cNvSpPr txBox="1"/>
          <p:nvPr/>
        </p:nvSpPr>
        <p:spPr>
          <a:xfrm>
            <a:off x="5266110" y="7680531"/>
            <a:ext cx="3847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</a:t>
            </a:r>
            <a:r>
              <a:rPr lang="en-US" sz="1600" dirty="0"/>
              <a:t>: A Sample Interface of SPSS 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50"/>
            <a:ext cx="65214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Results: General Findings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286001"/>
            <a:ext cx="2835235" cy="457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Daily Trips Model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83413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Without land use: R² = 0.691. With land use: R² = 0.722 (marginal improvement).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2286001"/>
            <a:ext cx="3312081" cy="457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Purpose-Specific Models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283413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Education trips: R² = 0.969 (highest accuracy). Recreational trips: R² = 0.140 (low performance).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994605" y="2286001"/>
            <a:ext cx="2796874" cy="3402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Time-Specific Models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723212" y="2851086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AM Peak: R² = 0.901 (high accuracy). Off-Peak: R² = 0.081 (weak performance).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4B535-2D82-7A66-AE2D-E4D7004EF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57" y="4114800"/>
            <a:ext cx="6948421" cy="3456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99A9C8-F4F7-22D8-3A0F-F4D6D65C8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178" y="4095621"/>
            <a:ext cx="6872210" cy="3476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0DE52E-2B68-46A5-9265-5CE59FB3547B}"/>
              </a:ext>
            </a:extLst>
          </p:cNvPr>
          <p:cNvSpPr txBox="1"/>
          <p:nvPr/>
        </p:nvSpPr>
        <p:spPr>
          <a:xfrm>
            <a:off x="4557804" y="7744457"/>
            <a:ext cx="486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Statistical Results from Regression Analysis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8539" y="967564"/>
            <a:ext cx="7551777" cy="669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Results: Descriptive Insights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2398136"/>
            <a:ext cx="510302" cy="589412"/>
          </a:xfrm>
          <a:prstGeom prst="roundRect">
            <a:avLst>
              <a:gd name="adj" fmla="val 4583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957024" y="2519917"/>
            <a:ext cx="183713" cy="467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398135"/>
            <a:ext cx="2835235" cy="589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Education Trips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530906" y="2987548"/>
            <a:ext cx="2927747" cy="12247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Highest among all purposes, driven by younger age groups.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4685467" y="2519918"/>
            <a:ext cx="510302" cy="58941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4846677" y="2646165"/>
            <a:ext cx="187881" cy="3413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367182" y="2519917"/>
            <a:ext cx="2266996" cy="594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Work Trips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422583" y="2957928"/>
            <a:ext cx="2927747" cy="1088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Strongly correlated with employment status and vehicle ownership.</a:t>
            </a:r>
          </a:p>
        </p:txBody>
      </p:sp>
      <p:sp>
        <p:nvSpPr>
          <p:cNvPr id="12" name="Shape 9"/>
          <p:cNvSpPr/>
          <p:nvPr/>
        </p:nvSpPr>
        <p:spPr>
          <a:xfrm>
            <a:off x="793790" y="4212345"/>
            <a:ext cx="510302" cy="58941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957024" y="4401880"/>
            <a:ext cx="183713" cy="840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4337683"/>
            <a:ext cx="2835235" cy="675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Recreational Trips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530906" y="4886660"/>
            <a:ext cx="6819305" cy="53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Low priority; increase slightly with larger households (&gt;5 members).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98928-A692-6635-DD74-2FBC51095E2C}"/>
              </a:ext>
            </a:extLst>
          </p:cNvPr>
          <p:cNvSpPr txBox="1"/>
          <p:nvPr/>
        </p:nvSpPr>
        <p:spPr>
          <a:xfrm>
            <a:off x="1530749" y="5687818"/>
            <a:ext cx="63146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of Day Trends: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Peak Trips: Most trips occur before 9:00 AM; increase with household size.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Off-Peak Trips: Less than 1 trip per household on average.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Peak Trips: Moderate; highest for households with 6-8 members.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7FF01F-E4D2-B9DA-269E-DD824DA7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980" y="1637415"/>
            <a:ext cx="5845849" cy="30940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175042-0064-0A8B-FC07-A132A59EE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468" y="4650599"/>
            <a:ext cx="6205932" cy="3402417"/>
          </a:xfrm>
          <a:prstGeom prst="rect">
            <a:avLst/>
          </a:prstGeom>
        </p:spPr>
      </p:pic>
      <p:sp>
        <p:nvSpPr>
          <p:cNvPr id="19" name="Shape 9">
            <a:extLst>
              <a:ext uri="{FF2B5EF4-FFF2-40B4-BE49-F238E27FC236}">
                <a16:creationId xmlns:a16="http://schemas.microsoft.com/office/drawing/2014/main" id="{A0070D21-C38C-4264-8120-40E48351E76F}"/>
              </a:ext>
            </a:extLst>
          </p:cNvPr>
          <p:cNvSpPr/>
          <p:nvPr/>
        </p:nvSpPr>
        <p:spPr>
          <a:xfrm>
            <a:off x="957024" y="5720317"/>
            <a:ext cx="499468" cy="58941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08990" y="680085"/>
            <a:ext cx="7698819" cy="12901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Interesting Findings and Methods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90" y="2279928"/>
            <a:ext cx="516136" cy="5161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08990" y="3045021"/>
            <a:ext cx="2580799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Social Trips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08990" y="3449003"/>
            <a:ext cx="3694509" cy="990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Households with young individuals are more likely to engage in social trips for leisure and family connections.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181" y="2279928"/>
            <a:ext cx="516136" cy="51613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13181" y="3002518"/>
            <a:ext cx="2580799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Older Age Groups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0213181" y="3449003"/>
            <a:ext cx="3694628" cy="990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Older age groups have a negative influence on trip generation for various purposes.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990" y="4507258"/>
            <a:ext cx="516136" cy="68770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08990" y="5473159"/>
            <a:ext cx="3409950" cy="3641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Public Transport Preference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208990" y="5918598"/>
            <a:ext cx="3694509" cy="10820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Employed adults often obtain driving licenses but prefer public transport due to high gas prices and inconsistent income.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A90B0-E55E-63BD-DE92-B226994FFD1D}"/>
              </a:ext>
            </a:extLst>
          </p:cNvPr>
          <p:cNvSpPr txBox="1"/>
          <p:nvPr/>
        </p:nvSpPr>
        <p:spPr>
          <a:xfrm>
            <a:off x="10213181" y="4721959"/>
            <a:ext cx="4311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trips are driven by students/employed individuals rather than income, reflecting economic hardships.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A9547A-B965-8F87-60F8-D645359A5A38}"/>
              </a:ext>
            </a:extLst>
          </p:cNvPr>
          <p:cNvSpPr txBox="1"/>
          <p:nvPr/>
        </p:nvSpPr>
        <p:spPr>
          <a:xfrm>
            <a:off x="10132827" y="6560431"/>
            <a:ext cx="4236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Two-member survey teams (different genders) effectively built trust with households, increasing response accuracy.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ACAB2A-77A9-1DDD-A82D-DD0A7C32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260765" y="3956037"/>
            <a:ext cx="5257532" cy="37578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D90C24-B68A-2C0F-9813-5A2B54B59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V="1">
            <a:off x="170036" y="254981"/>
            <a:ext cx="5348261" cy="3757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D7C891-5BF6-487A-8D73-4C7288B26316}"/>
              </a:ext>
            </a:extLst>
          </p:cNvPr>
          <p:cNvSpPr txBox="1"/>
          <p:nvPr/>
        </p:nvSpPr>
        <p:spPr>
          <a:xfrm>
            <a:off x="10213181" y="4289985"/>
            <a:ext cx="285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Trips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5B6961-3BBB-46EF-A2AB-3171F3CCDD73}"/>
              </a:ext>
            </a:extLst>
          </p:cNvPr>
          <p:cNvSpPr txBox="1"/>
          <p:nvPr/>
        </p:nvSpPr>
        <p:spPr>
          <a:xfrm>
            <a:off x="10132827" y="5918598"/>
            <a:ext cx="463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Technique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30198-4C30-4852-A65D-91323603FD2A}"/>
              </a:ext>
            </a:extLst>
          </p:cNvPr>
          <p:cNvSpPr/>
          <p:nvPr/>
        </p:nvSpPr>
        <p:spPr>
          <a:xfrm>
            <a:off x="10292576" y="446153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1083</Words>
  <Application>Microsoft Office PowerPoint</Application>
  <PresentationFormat>Custom</PresentationFormat>
  <Paragraphs>147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1804035 - Md. Siam Nur Chowdhury</cp:lastModifiedBy>
  <cp:revision>25</cp:revision>
  <dcterms:created xsi:type="dcterms:W3CDTF">2025-01-06T19:11:03Z</dcterms:created>
  <dcterms:modified xsi:type="dcterms:W3CDTF">2025-01-08T09:02:52Z</dcterms:modified>
</cp:coreProperties>
</file>