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63" r:id="rId9"/>
    <p:sldId id="276" r:id="rId10"/>
    <p:sldId id="277" r:id="rId11"/>
    <p:sldId id="278" r:id="rId12"/>
    <p:sldId id="283" r:id="rId13"/>
    <p:sldId id="279" r:id="rId14"/>
    <p:sldId id="260" r:id="rId15"/>
    <p:sldId id="261" r:id="rId16"/>
    <p:sldId id="262" r:id="rId17"/>
    <p:sldId id="265" r:id="rId18"/>
    <p:sldId id="284" r:id="rId19"/>
    <p:sldId id="282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529527A-ABEC-48AE-8143-E881CE49A1D2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4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E03D536-2104-4278-A1DC-36DD54224B6A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4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1E311F-1C77-4BA1-9DC3-0FD7C77D74E6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1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2F19DB7-4B77-4BCC-BBB0-8810BC20F1A6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0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EF10F15-451B-4642-ABFC-9DA96AEDD9D8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3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73A8DD0-41FD-4E4A-959E-04362B79651A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C360A0-23BC-469B-B943-BD4529943665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5307A6A-8252-48EC-9D89-A3B99DB618B6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491FBAE-4F88-494A-AD06-42A3029C17EE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7934715-BE0B-4A22-8C98-16FB5E1D64D2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8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E70EB-11EE-46FA-ADD3-CF25D5370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6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the Database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Key </a:t>
            </a:r>
            <a:r>
              <a:rPr lang="en-US" sz="2800" smtClean="0"/>
              <a:t>Concepts:</a:t>
            </a:r>
          </a:p>
          <a:p>
            <a:pPr lvl="1"/>
            <a:r>
              <a:rPr lang="en-US" sz="2600" smtClean="0"/>
              <a:t>Choosing Primary Keys - Composite Keys, Surrogate Keys</a:t>
            </a:r>
          </a:p>
          <a:p>
            <a:pPr lvl="1"/>
            <a:r>
              <a:rPr lang="en-US" sz="2600" smtClean="0"/>
              <a:t>Implementing 1:1 Relationships</a:t>
            </a:r>
            <a:endParaRPr lang="en-US" sz="2600"/>
          </a:p>
          <a:p>
            <a:pPr lvl="1"/>
            <a:r>
              <a:rPr lang="en-US" sz="2600" smtClean="0"/>
              <a:t>Time-Variant Data</a:t>
            </a:r>
          </a:p>
          <a:p>
            <a:pPr lvl="2"/>
            <a:r>
              <a:rPr lang="en-US" sz="2600" smtClean="0"/>
              <a:t>Add additional table</a:t>
            </a:r>
          </a:p>
          <a:p>
            <a:pPr lvl="1"/>
            <a:r>
              <a:rPr lang="en-US" sz="2600" smtClean="0"/>
              <a:t>Evaluate Names</a:t>
            </a:r>
            <a:endParaRPr lang="en-US" sz="2600"/>
          </a:p>
          <a:p>
            <a:pPr lvl="1"/>
            <a:r>
              <a:rPr lang="en-US" sz="2600"/>
              <a:t>Refine Attribute Atomicity</a:t>
            </a:r>
          </a:p>
          <a:p>
            <a:pPr lvl="1"/>
            <a:r>
              <a:rPr lang="en-US" sz="2600"/>
              <a:t>Identify </a:t>
            </a:r>
            <a:r>
              <a:rPr lang="en-US" sz="2600" smtClean="0"/>
              <a:t>Undocumented Attributes &amp; New </a:t>
            </a:r>
            <a:r>
              <a:rPr lang="en-US" sz="2600"/>
              <a:t>Relationships</a:t>
            </a:r>
          </a:p>
          <a:p>
            <a:pPr lvl="1"/>
            <a:r>
              <a:rPr lang="en-US" sz="2600" smtClean="0"/>
              <a:t>Consider Adding Derived Attributes</a:t>
            </a:r>
            <a:endParaRPr lang="en-US" sz="2600"/>
          </a:p>
          <a:p>
            <a:pPr lvl="1"/>
            <a:r>
              <a:rPr lang="en-US" sz="2600" smtClean="0"/>
              <a:t>Data-Modeling Checklist</a:t>
            </a:r>
            <a:endParaRPr lang="en-US" sz="26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Maintaining History of Time-Variant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sz="2400" smtClean="0"/>
              <a:t>Normally, existing attribute values are replaced with new values and the previous values are gone.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Time-variant data</a:t>
            </a:r>
            <a:r>
              <a:rPr lang="en-US" sz="2400" smtClean="0"/>
              <a:t>:</a:t>
            </a:r>
          </a:p>
          <a:p>
            <a:pPr lvl="1"/>
            <a:r>
              <a:rPr lang="en-US" sz="2400" smtClean="0"/>
              <a:t>Values change over time.</a:t>
            </a:r>
          </a:p>
          <a:p>
            <a:pPr lvl="1"/>
            <a:r>
              <a:rPr lang="en-US" sz="2400" smtClean="0"/>
              <a:t>Must </a:t>
            </a:r>
            <a:r>
              <a:rPr lang="en-US" sz="2400" smtClean="0">
                <a:solidFill>
                  <a:srgbClr val="0070C0"/>
                </a:solidFill>
              </a:rPr>
              <a:t>keep a history of data changes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Create a new entity in 1:M relationship with original entity.</a:t>
            </a:r>
          </a:p>
          <a:p>
            <a:r>
              <a:rPr lang="en-US" sz="2400" smtClean="0"/>
              <a:t>New entity contains new value, date of change, and any other additional information.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4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Fig05-0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47713"/>
            <a:ext cx="7848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6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8" y="685800"/>
            <a:ext cx="8229600" cy="528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9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Fig05-0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" y="457200"/>
            <a:ext cx="78327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77283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Confusing use of 2 DATE_ASSIGN attributes! The one in the DEPARTMENT table</a:t>
            </a:r>
          </a:p>
          <a:p>
            <a:r>
              <a:rPr lang="en-US"/>
              <a:t>i</a:t>
            </a:r>
            <a:r>
              <a:rPr lang="en-US" smtClean="0"/>
              <a:t>s for the manager, not the employee.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Evaluate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over all </a:t>
            </a:r>
            <a:r>
              <a:rPr lang="en-US" sz="2400" smtClean="0"/>
              <a:t>attribute names.</a:t>
            </a:r>
            <a:endParaRPr lang="en-US" sz="2400" dirty="0" smtClean="0"/>
          </a:p>
          <a:p>
            <a:pPr lvl="1"/>
            <a:r>
              <a:rPr lang="en-US" sz="2400" dirty="0" smtClean="0"/>
              <a:t>Are they </a:t>
            </a:r>
            <a:r>
              <a:rPr lang="en-US" sz="2400" b="1" smtClean="0">
                <a:solidFill>
                  <a:srgbClr val="00B050"/>
                </a:solidFill>
              </a:rPr>
              <a:t>descriptive</a:t>
            </a:r>
            <a:r>
              <a:rPr lang="en-US" sz="2400" smtClean="0"/>
              <a:t>?</a:t>
            </a:r>
          </a:p>
          <a:p>
            <a:pPr lvl="1"/>
            <a:r>
              <a:rPr lang="en-US" sz="2400" smtClean="0"/>
              <a:t>Are they named </a:t>
            </a:r>
            <a:r>
              <a:rPr lang="en-US" sz="2400" b="1" smtClean="0">
                <a:solidFill>
                  <a:srgbClr val="00B050"/>
                </a:solidFill>
              </a:rPr>
              <a:t>consistently</a:t>
            </a:r>
            <a:r>
              <a:rPr lang="en-US" sz="2400" smtClean="0"/>
              <a:t>?</a:t>
            </a:r>
            <a:endParaRPr lang="en-US" sz="2400" dirty="0" smtClean="0"/>
          </a:p>
          <a:p>
            <a:pPr lvl="1"/>
            <a:r>
              <a:rPr lang="en-US" sz="2400" dirty="0" smtClean="0"/>
              <a:t>Do they </a:t>
            </a:r>
            <a:r>
              <a:rPr lang="en-US" sz="2400" b="1" dirty="0" smtClean="0">
                <a:solidFill>
                  <a:srgbClr val="00B050"/>
                </a:solidFill>
              </a:rPr>
              <a:t>indicate which relation (table) they are part of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For example, in </a:t>
            </a:r>
            <a:r>
              <a:rPr lang="en-US" sz="2400" smtClean="0"/>
              <a:t>JOB (</a:t>
            </a:r>
            <a:r>
              <a:rPr lang="en-US" sz="2400" u="sng" smtClean="0"/>
              <a:t>JOB_CLASS</a:t>
            </a:r>
            <a:r>
              <a:rPr lang="en-US" sz="2400" dirty="0" smtClean="0"/>
              <a:t>, </a:t>
            </a:r>
            <a:r>
              <a:rPr lang="en-US" sz="2400" smtClean="0"/>
              <a:t>CHG_HOUR):</a:t>
            </a:r>
            <a:endParaRPr lang="en-US" sz="2400" dirty="0" smtClean="0"/>
          </a:p>
          <a:p>
            <a:pPr lvl="2"/>
            <a:r>
              <a:rPr lang="en-US" dirty="0" smtClean="0"/>
              <a:t>CHG_HOUR should </a:t>
            </a:r>
            <a:r>
              <a:rPr lang="en-US" smtClean="0"/>
              <a:t>be JOB_CHARGE_HOUR.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23526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Refine Attribute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 smtClean="0"/>
              <a:t>Want </a:t>
            </a:r>
            <a:r>
              <a:rPr lang="en-US" sz="2400" smtClean="0">
                <a:solidFill>
                  <a:srgbClr val="FF0000"/>
                </a:solidFill>
              </a:rPr>
              <a:t>atomic </a:t>
            </a:r>
            <a:r>
              <a:rPr lang="en-US" sz="2400" smtClean="0"/>
              <a:t>(or </a:t>
            </a:r>
            <a:r>
              <a:rPr lang="en-US" sz="2400" smtClean="0">
                <a:solidFill>
                  <a:srgbClr val="FF0000"/>
                </a:solidFill>
              </a:rPr>
              <a:t>simple</a:t>
            </a:r>
            <a:r>
              <a:rPr lang="en-US" sz="2400" smtClean="0"/>
              <a:t>)</a:t>
            </a:r>
            <a:r>
              <a:rPr lang="en-US" sz="2400" smtClean="0">
                <a:solidFill>
                  <a:srgbClr val="FF0000"/>
                </a:solidFill>
              </a:rPr>
              <a:t> attributes </a:t>
            </a:r>
            <a:r>
              <a:rPr lang="en-US" sz="2400"/>
              <a:t> </a:t>
            </a:r>
            <a:r>
              <a:rPr lang="en-US" sz="2400" smtClean="0"/>
              <a:t>- attributes </a:t>
            </a:r>
            <a:r>
              <a:rPr lang="en-US" sz="2400" dirty="0" smtClean="0"/>
              <a:t>that </a:t>
            </a:r>
            <a:r>
              <a:rPr lang="en-US" sz="2400" dirty="0" smtClean="0">
                <a:solidFill>
                  <a:srgbClr val="0070C0"/>
                </a:solidFill>
              </a:rPr>
              <a:t>cannot meaningfully be broken down </a:t>
            </a:r>
            <a:r>
              <a:rPr lang="en-US" sz="2400" smtClean="0">
                <a:solidFill>
                  <a:srgbClr val="0070C0"/>
                </a:solidFill>
              </a:rPr>
              <a:t>any further</a:t>
            </a:r>
            <a:r>
              <a:rPr lang="en-US" sz="2400" smtClean="0"/>
              <a:t>.</a:t>
            </a:r>
          </a:p>
          <a:p>
            <a:r>
              <a:rPr lang="en-US" sz="2400"/>
              <a:t>Atomic attributes increase query flexibility</a:t>
            </a:r>
            <a:r>
              <a:rPr lang="en-US" sz="2400" smtClean="0"/>
              <a:t>.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smtClean="0"/>
              <a:t>E.g. in </a:t>
            </a:r>
            <a:r>
              <a:rPr lang="en-US" sz="2400" dirty="0" smtClean="0"/>
              <a:t>the </a:t>
            </a:r>
            <a:r>
              <a:rPr lang="en-US" sz="2400" smtClean="0"/>
              <a:t>EMPLOYEE relation </a:t>
            </a:r>
          </a:p>
          <a:p>
            <a:pPr marL="457200" lvl="1" indent="0">
              <a:buNone/>
            </a:pPr>
            <a:r>
              <a:rPr lang="en-US" sz="2400" smtClean="0"/>
              <a:t>EMPLOYEE (</a:t>
            </a:r>
            <a:r>
              <a:rPr lang="en-US" sz="2400" u="sng" smtClean="0"/>
              <a:t>EMP_NUM</a:t>
            </a:r>
            <a:r>
              <a:rPr lang="en-US" sz="2400" dirty="0" smtClean="0"/>
              <a:t>, EMP_NAME, JOB_CLASS)</a:t>
            </a:r>
          </a:p>
          <a:p>
            <a:pPr lvl="2"/>
            <a:r>
              <a:rPr lang="en-US" dirty="0" smtClean="0"/>
              <a:t>EMP_NAME should be broken </a:t>
            </a:r>
            <a:r>
              <a:rPr lang="en-US" smtClean="0"/>
              <a:t>into EMP_FIRSTNAME, EMP_LASTNAME, EMP_INITIAL.</a:t>
            </a:r>
          </a:p>
          <a:p>
            <a:pPr lvl="2"/>
            <a:r>
              <a:rPr lang="en-US"/>
              <a:t>(</a:t>
            </a:r>
            <a:r>
              <a:rPr lang="en-US" smtClean="0"/>
              <a:t>And JOB_CLASS should be renamed EMP_JOB_CLASS).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05400"/>
            <a:ext cx="34575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6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5800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Identify Additional Attributes and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r>
              <a:rPr lang="en-US" sz="2400" b="1" dirty="0" smtClean="0"/>
              <a:t>Attributes</a:t>
            </a:r>
          </a:p>
          <a:p>
            <a:pPr lvl="1"/>
            <a:r>
              <a:rPr lang="en-US" sz="2400" dirty="0" smtClean="0"/>
              <a:t>Examine the list of attributes to determine if any </a:t>
            </a:r>
            <a:r>
              <a:rPr lang="en-US" sz="2400" smtClean="0"/>
              <a:t>are missing.</a:t>
            </a:r>
            <a:endParaRPr lang="en-US" sz="2400" dirty="0" smtClean="0"/>
          </a:p>
          <a:p>
            <a:pPr lvl="1"/>
            <a:r>
              <a:rPr lang="en-US" sz="2400" dirty="0" smtClean="0"/>
              <a:t>Example, the EMPLOYEE table should contain EMP_SSN, EMP_HIREDATE, EMP_SALARY</a:t>
            </a:r>
            <a:r>
              <a:rPr lang="en-US" sz="2400" smtClean="0"/>
              <a:t>, </a:t>
            </a:r>
            <a:r>
              <a:rPr lang="en-US" sz="2400"/>
              <a:t> </a:t>
            </a:r>
            <a:r>
              <a:rPr lang="en-US" sz="2400" smtClean="0"/>
              <a:t>and so on.</a:t>
            </a:r>
            <a:endParaRPr lang="en-US" sz="2400" dirty="0" smtClean="0"/>
          </a:p>
          <a:p>
            <a:endParaRPr lang="en-US" sz="2400" b="1" smtClean="0"/>
          </a:p>
          <a:p>
            <a:r>
              <a:rPr lang="en-US" sz="2400" b="1" smtClean="0"/>
              <a:t>Relationships</a:t>
            </a:r>
            <a:endParaRPr lang="en-US" sz="2400" b="1" dirty="0" smtClean="0"/>
          </a:p>
          <a:p>
            <a:pPr lvl="1"/>
            <a:r>
              <a:rPr lang="en-US" sz="2400" dirty="0" smtClean="0"/>
              <a:t>Look for </a:t>
            </a:r>
            <a:r>
              <a:rPr lang="en-US" sz="2400" smtClean="0"/>
              <a:t>missing relationships</a:t>
            </a:r>
            <a:r>
              <a:rPr lang="en-US" sz="2400"/>
              <a:t> </a:t>
            </a:r>
            <a:r>
              <a:rPr lang="en-US" sz="2400" smtClean="0"/>
              <a:t>that were not documented in the business rules.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10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Consider Adding </a:t>
            </a:r>
            <a:r>
              <a:rPr lang="en-US" dirty="0" smtClean="0"/>
              <a:t>Derived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69" y="1295400"/>
            <a:ext cx="8229600" cy="2514600"/>
          </a:xfrm>
        </p:spPr>
        <p:txBody>
          <a:bodyPr>
            <a:noAutofit/>
          </a:bodyPr>
          <a:lstStyle/>
          <a:p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derived attribute</a:t>
            </a:r>
            <a:r>
              <a:rPr lang="en-US" sz="2400" smtClean="0"/>
              <a:t> is an attribute whose </a:t>
            </a:r>
            <a:r>
              <a:rPr lang="en-US" sz="2400" smtClean="0">
                <a:solidFill>
                  <a:srgbClr val="0070C0"/>
                </a:solidFill>
              </a:rPr>
              <a:t>value is obtained by a calculation applied to existing attributes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The charge per employee per project can </a:t>
            </a:r>
            <a:r>
              <a:rPr lang="en-US" sz="2000" dirty="0" smtClean="0"/>
              <a:t>be derived (calculated) </a:t>
            </a:r>
            <a:r>
              <a:rPr lang="en-US" sz="2000" smtClean="0"/>
              <a:t>from JOB_CHARGE_HOUR  * ASSIGN_HOURS.</a:t>
            </a:r>
          </a:p>
          <a:p>
            <a:pPr lvl="1"/>
            <a:endParaRPr lang="en-US" sz="2000" dirty="0" smtClean="0"/>
          </a:p>
          <a:p>
            <a:r>
              <a:rPr lang="en-US" sz="2400" smtClean="0"/>
              <a:t>Derived attributes do not need to be added to the table, since their value can always be calculated if needed for queries or reports.</a:t>
            </a:r>
            <a:endParaRPr lang="en-US" sz="2400" dirty="0" smtClean="0"/>
          </a:p>
          <a:p>
            <a:r>
              <a:rPr lang="en-US" sz="2400" smtClean="0"/>
              <a:t>But it may </a:t>
            </a:r>
            <a:r>
              <a:rPr lang="en-US" sz="2400" dirty="0" smtClean="0"/>
              <a:t>save </a:t>
            </a:r>
            <a:r>
              <a:rPr lang="en-US" sz="2400" smtClean="0"/>
              <a:t>time to add the attribute to the table; calculate </a:t>
            </a:r>
            <a:r>
              <a:rPr lang="en-US" sz="2400" dirty="0" smtClean="0"/>
              <a:t>and store the </a:t>
            </a:r>
            <a:r>
              <a:rPr lang="en-US" sz="2400" smtClean="0"/>
              <a:t>value only once, as </a:t>
            </a:r>
            <a:r>
              <a:rPr lang="en-US" sz="2400" dirty="0" smtClean="0"/>
              <a:t>the row </a:t>
            </a:r>
            <a:r>
              <a:rPr lang="en-US" sz="2400" smtClean="0"/>
              <a:t>is entered.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8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Consider Adding </a:t>
            </a:r>
            <a:r>
              <a:rPr lang="en-US" dirty="0" smtClean="0"/>
              <a:t>Derived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69" y="1295400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NOTE: Derived attributes violate </a:t>
            </a:r>
            <a:r>
              <a:rPr lang="en-US" sz="2400" smtClean="0">
                <a:solidFill>
                  <a:srgbClr val="FF0000"/>
                </a:solidFill>
              </a:rPr>
              <a:t>normalization</a:t>
            </a:r>
            <a:r>
              <a:rPr lang="en-US" sz="2400" smtClean="0"/>
              <a:t> – see later.</a:t>
            </a:r>
          </a:p>
          <a:p>
            <a:r>
              <a:rPr lang="en-US" sz="2400" smtClean="0"/>
              <a:t>They also need to be updated every time any of the source columns is changed.</a:t>
            </a:r>
          </a:p>
          <a:p>
            <a:pPr lvl="1"/>
            <a:r>
              <a:rPr lang="en-US" sz="2000" smtClean="0"/>
              <a:t>An alternative to adding the attribute as a column is to use a </a:t>
            </a:r>
            <a:r>
              <a:rPr lang="en-US" sz="2000" smtClean="0">
                <a:solidFill>
                  <a:srgbClr val="FF0000"/>
                </a:solidFill>
              </a:rPr>
              <a:t>view</a:t>
            </a:r>
            <a:r>
              <a:rPr lang="en-US" sz="2000" smtClean="0"/>
              <a:t> – a table which is not stored in the database but which is computed from an existing table and is updated when the source table changes (see later).</a:t>
            </a:r>
            <a:endParaRPr lang="en-US" sz="2000" dirty="0"/>
          </a:p>
        </p:txBody>
      </p:sp>
      <p:pic>
        <p:nvPicPr>
          <p:cNvPr id="4" name="Picture 6" descr="G:\DBSystems\Figures\C7888_04\C7888_04\Tbl04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9" y="3962400"/>
            <a:ext cx="7997779" cy="261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5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6" descr="Tbl06-07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6858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3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Primary Keys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fontScale="92500"/>
          </a:bodyPr>
          <a:lstStyle/>
          <a:p>
            <a:r>
              <a:rPr lang="en-US" sz="2600"/>
              <a:t>Primary key (PK) is the most important characteristic of an </a:t>
            </a:r>
            <a:r>
              <a:rPr lang="en-US" sz="2600" smtClean="0"/>
              <a:t>entity.</a:t>
            </a:r>
            <a:endParaRPr lang="en-US" sz="2600"/>
          </a:p>
          <a:p>
            <a:r>
              <a:rPr lang="en-US" sz="2600" smtClean="0"/>
              <a:t>Primary </a:t>
            </a:r>
            <a:r>
              <a:rPr lang="en-US" sz="2600"/>
              <a:t>key’s function is to guarantee </a:t>
            </a:r>
            <a:r>
              <a:rPr lang="en-US" sz="2600">
                <a:solidFill>
                  <a:srgbClr val="FF0000"/>
                </a:solidFill>
              </a:rPr>
              <a:t>entity </a:t>
            </a:r>
            <a:r>
              <a:rPr lang="en-US" sz="2600" smtClean="0">
                <a:solidFill>
                  <a:srgbClr val="FF0000"/>
                </a:solidFill>
              </a:rPr>
              <a:t>integrity </a:t>
            </a:r>
            <a:r>
              <a:rPr lang="en-US" sz="2600" smtClean="0">
                <a:solidFill>
                  <a:srgbClr val="0070C0"/>
                </a:solidFill>
              </a:rPr>
              <a:t>– to uniquely </a:t>
            </a:r>
            <a:r>
              <a:rPr lang="en-US" sz="2600">
                <a:solidFill>
                  <a:srgbClr val="0070C0"/>
                </a:solidFill>
              </a:rPr>
              <a:t>identify an entity instance or row within a </a:t>
            </a:r>
            <a:r>
              <a:rPr lang="en-US" sz="2600" smtClean="0">
                <a:solidFill>
                  <a:srgbClr val="0070C0"/>
                </a:solidFill>
              </a:rPr>
              <a:t>table.</a:t>
            </a:r>
            <a:endParaRPr lang="en-US" sz="2600">
              <a:solidFill>
                <a:srgbClr val="0070C0"/>
              </a:solidFill>
            </a:endParaRPr>
          </a:p>
          <a:p>
            <a:pPr lvl="1"/>
            <a:r>
              <a:rPr lang="en-US" sz="2600"/>
              <a:t>N</a:t>
            </a:r>
            <a:r>
              <a:rPr lang="en-US" sz="2600" smtClean="0"/>
              <a:t>ot </a:t>
            </a:r>
            <a:r>
              <a:rPr lang="en-US" sz="2600"/>
              <a:t>to “describe” the </a:t>
            </a:r>
            <a:r>
              <a:rPr lang="en-US" sz="2600" smtClean="0"/>
              <a:t>entity.</a:t>
            </a:r>
            <a:endParaRPr lang="en-US" sz="2200">
              <a:solidFill>
                <a:srgbClr val="FF0000"/>
              </a:solidFill>
            </a:endParaRPr>
          </a:p>
          <a:p>
            <a:r>
              <a:rPr lang="en-US" sz="2600">
                <a:solidFill>
                  <a:srgbClr val="0070C0"/>
                </a:solidFill>
              </a:rPr>
              <a:t>Primary keys and foreign keys work together to implement </a:t>
            </a:r>
            <a:r>
              <a:rPr lang="en-US" sz="2600" smtClean="0">
                <a:solidFill>
                  <a:srgbClr val="0070C0"/>
                </a:solidFill>
              </a:rPr>
              <a:t>relationships.</a:t>
            </a:r>
            <a:endParaRPr lang="en-US" sz="2600">
              <a:solidFill>
                <a:srgbClr val="0070C0"/>
              </a:solidFill>
            </a:endParaRPr>
          </a:p>
          <a:p>
            <a:r>
              <a:rPr lang="en-US" sz="2600"/>
              <a:t>Properly selecting </a:t>
            </a:r>
            <a:r>
              <a:rPr lang="en-US" sz="2600" smtClean="0"/>
              <a:t>the primary </a:t>
            </a:r>
            <a:r>
              <a:rPr lang="en-US" sz="2600"/>
              <a:t>key has </a:t>
            </a:r>
            <a:r>
              <a:rPr lang="en-US" sz="2600" smtClean="0"/>
              <a:t>a direct </a:t>
            </a:r>
            <a:r>
              <a:rPr lang="en-US" sz="2600"/>
              <a:t>bearing on </a:t>
            </a:r>
            <a:r>
              <a:rPr lang="en-US" sz="2600" smtClean="0"/>
              <a:t>the efficiency </a:t>
            </a:r>
            <a:r>
              <a:rPr lang="en-US" sz="2600"/>
              <a:t>and </a:t>
            </a:r>
            <a:r>
              <a:rPr lang="en-US" sz="2600" smtClean="0"/>
              <a:t>effectiveness of the database design.</a:t>
            </a:r>
          </a:p>
          <a:p>
            <a:r>
              <a:rPr lang="en-US" sz="2600" smtClean="0"/>
              <a:t>A </a:t>
            </a:r>
            <a:r>
              <a:rPr lang="en-US" sz="2600">
                <a:solidFill>
                  <a:srgbClr val="FF0000"/>
                </a:solidFill>
              </a:rPr>
              <a:t>n</a:t>
            </a:r>
            <a:r>
              <a:rPr lang="en-US" sz="2600" smtClean="0">
                <a:solidFill>
                  <a:srgbClr val="FF0000"/>
                </a:solidFill>
              </a:rPr>
              <a:t>atural </a:t>
            </a:r>
            <a:r>
              <a:rPr lang="en-US" sz="2600">
                <a:solidFill>
                  <a:srgbClr val="FF0000"/>
                </a:solidFill>
              </a:rPr>
              <a:t>key </a:t>
            </a:r>
            <a:r>
              <a:rPr lang="en-US" sz="2600"/>
              <a:t>is a </a:t>
            </a:r>
            <a:r>
              <a:rPr lang="en-US" sz="2600">
                <a:solidFill>
                  <a:srgbClr val="0070C0"/>
                </a:solidFill>
              </a:rPr>
              <a:t>real-world identifier used to uniquely identify real-world </a:t>
            </a:r>
            <a:r>
              <a:rPr lang="en-US" sz="2600" smtClean="0">
                <a:solidFill>
                  <a:srgbClr val="0070C0"/>
                </a:solidFill>
              </a:rPr>
              <a:t>objects</a:t>
            </a:r>
            <a:r>
              <a:rPr lang="en-US" sz="2600" smtClean="0"/>
              <a:t>; e.g.  VIN_number for car.</a:t>
            </a:r>
            <a:endParaRPr lang="en-US" sz="2600"/>
          </a:p>
          <a:p>
            <a:pPr lvl="1"/>
            <a:r>
              <a:rPr lang="en-US" sz="2200"/>
              <a:t>Familiar to end users and forms part of their day-to-day business </a:t>
            </a:r>
            <a:r>
              <a:rPr lang="en-US" sz="2200" smtClean="0"/>
              <a:t>vocabulary.</a:t>
            </a:r>
            <a:endParaRPr lang="en-US" sz="2200"/>
          </a:p>
          <a:p>
            <a:pPr lvl="1"/>
            <a:r>
              <a:rPr lang="en-US" sz="2200" smtClean="0"/>
              <a:t>A data </a:t>
            </a:r>
            <a:r>
              <a:rPr lang="en-US" sz="2200"/>
              <a:t>modeler </a:t>
            </a:r>
            <a:r>
              <a:rPr lang="en-US" sz="2200" smtClean="0"/>
              <a:t>may use a natural key </a:t>
            </a:r>
            <a:r>
              <a:rPr lang="en-US" sz="2200"/>
              <a:t>as primary </a:t>
            </a:r>
            <a:r>
              <a:rPr lang="en-US" sz="2200" smtClean="0"/>
              <a:t>key.</a:t>
            </a:r>
            <a:endParaRPr lang="en-US" sz="2200"/>
          </a:p>
          <a:p>
            <a:pPr lvl="2"/>
            <a:r>
              <a:rPr lang="en-US" sz="2200"/>
              <a:t>May instead </a:t>
            </a:r>
            <a:r>
              <a:rPr lang="en-US" sz="2200" smtClean="0"/>
              <a:t>use a </a:t>
            </a:r>
            <a:r>
              <a:rPr lang="en-US" sz="2200">
                <a:solidFill>
                  <a:srgbClr val="FF0000"/>
                </a:solidFill>
              </a:rPr>
              <a:t>composite</a:t>
            </a:r>
            <a:r>
              <a:rPr lang="en-US" sz="2200"/>
              <a:t> primary key </a:t>
            </a:r>
            <a:r>
              <a:rPr lang="en-US" sz="2200" smtClean="0"/>
              <a:t>or a </a:t>
            </a:r>
            <a:r>
              <a:rPr lang="en-US" sz="2200">
                <a:solidFill>
                  <a:srgbClr val="FF0000"/>
                </a:solidFill>
              </a:rPr>
              <a:t>surrogate </a:t>
            </a:r>
            <a:r>
              <a:rPr lang="en-US" sz="2200" smtClean="0">
                <a:solidFill>
                  <a:srgbClr val="FF0000"/>
                </a:solidFill>
              </a:rPr>
              <a:t>key.</a:t>
            </a:r>
            <a:endParaRPr lang="en-US" sz="2200">
              <a:solidFill>
                <a:srgbClr val="FF0000"/>
              </a:solidFill>
            </a:endParaRPr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1946"/>
            <a:ext cx="8077200" cy="54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Data-Modeling Checklist (2 slides)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Data-Modeling Checklist (ctd)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70774" cy="44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5" descr="Tbl05-0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388225" cy="601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1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Primary Keys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600" smtClean="0">
                <a:solidFill>
                  <a:srgbClr val="FF0000"/>
                </a:solidFill>
              </a:rPr>
              <a:t>Composite</a:t>
            </a:r>
            <a:r>
              <a:rPr lang="en-US" sz="2600" smtClean="0"/>
              <a:t> primary keys are useful as identifiers of </a:t>
            </a:r>
            <a:r>
              <a:rPr lang="en-US" sz="2600" smtClean="0">
                <a:solidFill>
                  <a:srgbClr val="FF0000"/>
                </a:solidFill>
              </a:rPr>
              <a:t>composite </a:t>
            </a:r>
            <a:r>
              <a:rPr lang="en-US" sz="2600" smtClean="0"/>
              <a:t>(or </a:t>
            </a:r>
            <a:r>
              <a:rPr lang="en-US" sz="2600" smtClean="0">
                <a:solidFill>
                  <a:srgbClr val="FF0000"/>
                </a:solidFill>
              </a:rPr>
              <a:t>bridge</a:t>
            </a:r>
            <a:r>
              <a:rPr lang="en-US" sz="2600" smtClean="0"/>
              <a:t>)</a:t>
            </a:r>
            <a:r>
              <a:rPr lang="en-US" sz="2600" smtClean="0">
                <a:solidFill>
                  <a:srgbClr val="FF0000"/>
                </a:solidFill>
              </a:rPr>
              <a:t> entities.</a:t>
            </a:r>
          </a:p>
          <a:p>
            <a:pPr lvl="2"/>
            <a:r>
              <a:rPr lang="en-US" sz="2200" smtClean="0"/>
              <a:t>Each primary key combination is allowed once in an M:N relationship.</a:t>
            </a:r>
          </a:p>
          <a:p>
            <a:pPr lvl="2"/>
            <a:r>
              <a:rPr lang="en-US" sz="2200" smtClean="0"/>
              <a:t>Automatically </a:t>
            </a:r>
            <a:r>
              <a:rPr lang="en-US" sz="2200"/>
              <a:t>provides benefit of ensuring that there cannot be duplicate values</a:t>
            </a:r>
            <a:r>
              <a:rPr lang="en-US" sz="2200" smtClean="0"/>
              <a:t>.</a:t>
            </a:r>
          </a:p>
          <a:p>
            <a:pPr lvl="2"/>
            <a:r>
              <a:rPr lang="en-US" sz="2200" smtClean="0"/>
              <a:t>However a </a:t>
            </a:r>
            <a:r>
              <a:rPr lang="en-US" sz="2200" smtClean="0">
                <a:solidFill>
                  <a:srgbClr val="FF0000"/>
                </a:solidFill>
              </a:rPr>
              <a:t>surrogate key</a:t>
            </a:r>
            <a:r>
              <a:rPr lang="en-US" sz="2200" smtClean="0"/>
              <a:t> </a:t>
            </a:r>
            <a:r>
              <a:rPr lang="en-US" sz="2200" u="sng" smtClean="0"/>
              <a:t>may be preferred</a:t>
            </a:r>
            <a:r>
              <a:rPr lang="en-US" sz="2200" smtClean="0"/>
              <a:t>.</a:t>
            </a:r>
          </a:p>
          <a:p>
            <a:pPr marL="914400" lvl="2" indent="0">
              <a:buNone/>
            </a:pPr>
            <a:endParaRPr lang="en-US" sz="2200" smtClean="0"/>
          </a:p>
          <a:p>
            <a:pPr marL="457200" lvl="1" indent="0"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6259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Surrogate Primary Keys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Surrogate primary key </a:t>
            </a:r>
            <a:r>
              <a:rPr lang="en-US" sz="2800" smtClean="0"/>
              <a:t>is:  </a:t>
            </a:r>
          </a:p>
          <a:p>
            <a:pPr lvl="1"/>
            <a:r>
              <a:rPr lang="en-US" sz="2400" smtClean="0">
                <a:solidFill>
                  <a:srgbClr val="0070C0"/>
                </a:solidFill>
              </a:rPr>
              <a:t>Created by the database designer or even the DBMS</a:t>
            </a:r>
            <a:r>
              <a:rPr lang="en-US" sz="2400" smtClean="0"/>
              <a:t> itself.</a:t>
            </a:r>
          </a:p>
          <a:p>
            <a:pPr lvl="1"/>
            <a:r>
              <a:rPr lang="en-US" sz="2400" smtClean="0"/>
              <a:t>Used to simplify the identification of entity instances.</a:t>
            </a:r>
          </a:p>
          <a:p>
            <a:pPr lvl="1"/>
            <a:r>
              <a:rPr lang="en-US" sz="2400" smtClean="0"/>
              <a:t>Usually a </a:t>
            </a:r>
            <a:r>
              <a:rPr lang="en-US" sz="2400" smtClean="0">
                <a:solidFill>
                  <a:srgbClr val="0070C0"/>
                </a:solidFill>
              </a:rPr>
              <a:t>numeric, single attribute, key that </a:t>
            </a:r>
            <a:r>
              <a:rPr lang="en-US" sz="2400" b="1" smtClean="0">
                <a:solidFill>
                  <a:srgbClr val="0070C0"/>
                </a:solidFill>
              </a:rPr>
              <a:t>increases by 1 for each row in the table</a:t>
            </a:r>
            <a:r>
              <a:rPr lang="en-US" sz="2400" smtClean="0"/>
              <a:t>.</a:t>
            </a:r>
          </a:p>
          <a:p>
            <a:r>
              <a:rPr lang="en-US" sz="2400" smtClean="0"/>
              <a:t>Especially helpful when there is:</a:t>
            </a:r>
          </a:p>
          <a:p>
            <a:pPr lvl="1"/>
            <a:r>
              <a:rPr lang="en-US" sz="2400" smtClean="0"/>
              <a:t>No natural key.</a:t>
            </a:r>
          </a:p>
          <a:p>
            <a:pPr lvl="1"/>
            <a:r>
              <a:rPr lang="en-US" sz="2400" smtClean="0"/>
              <a:t>Selected candidate key has embedded semantic contents.</a:t>
            </a:r>
          </a:p>
          <a:p>
            <a:pPr lvl="1"/>
            <a:r>
              <a:rPr lang="en-US" sz="2400" smtClean="0"/>
              <a:t>Selected candidate key is too long or cumbersome.</a:t>
            </a:r>
          </a:p>
          <a:p>
            <a:r>
              <a:rPr lang="en-US" sz="2400" smtClean="0"/>
              <a:t>However, </a:t>
            </a:r>
            <a:r>
              <a:rPr lang="en-US" sz="2400" b="1" i="1" u="sng" smtClean="0"/>
              <a:t>may need to ensure uniqueness of other columns</a:t>
            </a:r>
            <a:r>
              <a:rPr lang="en-US" sz="2400" b="1" i="1" u="sng"/>
              <a:t> </a:t>
            </a:r>
            <a:r>
              <a:rPr lang="en-US" sz="2400" b="1" i="1" u="sng" smtClean="0"/>
              <a:t>as well, by specifying constraints</a:t>
            </a:r>
            <a:r>
              <a:rPr lang="en-US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2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Fig05-0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4677"/>
            <a:ext cx="7924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PK 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Tbl05-0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24000"/>
            <a:ext cx="784225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would you choose for PK?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4343400"/>
            <a:ext cx="77689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For uniqueness, need DATE, TIME_START and ROOM in the PK</a:t>
            </a:r>
            <a:r>
              <a:rPr lang="en-US" smtClean="0"/>
              <a:t>.</a:t>
            </a:r>
          </a:p>
          <a:p>
            <a:r>
              <a:rPr lang="en-US" sz="2000" smtClean="0"/>
              <a:t>May get very clumsy (particularly if there is an M:N relationship between</a:t>
            </a:r>
          </a:p>
          <a:p>
            <a:r>
              <a:rPr lang="en-US" sz="2000"/>
              <a:t>e</a:t>
            </a:r>
            <a:r>
              <a:rPr lang="en-US" sz="2000" smtClean="0"/>
              <a:t>vents and resources. In that case the bridge entity will need even more </a:t>
            </a:r>
          </a:p>
          <a:p>
            <a:r>
              <a:rPr lang="en-US" sz="2000" smtClean="0"/>
              <a:t>attributes in its PK).</a:t>
            </a:r>
          </a:p>
          <a:p>
            <a:r>
              <a:rPr lang="en-US" sz="2000" smtClean="0"/>
              <a:t>Give each event its own number – </a:t>
            </a:r>
            <a:r>
              <a:rPr lang="en-US" sz="2000" smtClean="0">
                <a:solidFill>
                  <a:srgbClr val="FF0000"/>
                </a:solidFill>
              </a:rPr>
              <a:t>surrogate key</a:t>
            </a:r>
            <a:r>
              <a:rPr lang="en-US" sz="2000" smtClean="0"/>
              <a:t>.</a:t>
            </a:r>
          </a:p>
          <a:p>
            <a:r>
              <a:rPr lang="en-US" sz="2000" smtClean="0"/>
              <a:t>Then </a:t>
            </a:r>
            <a:r>
              <a:rPr lang="en-US" sz="2000" smtClean="0"/>
              <a:t>need a uniqueness constraint on (DATE</a:t>
            </a:r>
            <a:r>
              <a:rPr lang="en-US" sz="2000"/>
              <a:t>, </a:t>
            </a:r>
            <a:r>
              <a:rPr lang="en-US" sz="2000" smtClean="0"/>
              <a:t>TIME_START, ROOM).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698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/>
              <a:t>Refine </a:t>
            </a:r>
            <a:r>
              <a:rPr lang="en-US" sz="4900" smtClean="0"/>
              <a:t>Primary Keys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1" y="3124201"/>
            <a:ext cx="8229600" cy="2971800"/>
          </a:xfrm>
        </p:spPr>
        <p:txBody>
          <a:bodyPr>
            <a:normAutofit/>
          </a:bodyPr>
          <a:lstStyle/>
          <a:p>
            <a:r>
              <a:rPr lang="en-US" sz="2000" smtClean="0"/>
              <a:t>In ASSIGNMENT </a:t>
            </a:r>
            <a:r>
              <a:rPr lang="en-US" sz="2000" dirty="0" smtClean="0"/>
              <a:t>Table, is ASSIGN_HOURS the hours worked per year or month or week or day?</a:t>
            </a:r>
          </a:p>
          <a:p>
            <a:pPr lvl="1"/>
            <a:r>
              <a:rPr lang="en-US" sz="1800" dirty="0" smtClean="0"/>
              <a:t>This matters!</a:t>
            </a:r>
          </a:p>
          <a:p>
            <a:r>
              <a:rPr lang="en-US" sz="2000" dirty="0" smtClean="0"/>
              <a:t>PROJ_NUM and EMP_NUM seem like a </a:t>
            </a:r>
            <a:r>
              <a:rPr lang="en-US" sz="2000" smtClean="0"/>
              <a:t>good PK.</a:t>
            </a:r>
            <a:endParaRPr lang="en-US" sz="2000" dirty="0" smtClean="0"/>
          </a:p>
          <a:p>
            <a:pPr lvl="1"/>
            <a:r>
              <a:rPr lang="en-US" sz="1800" dirty="0"/>
              <a:t>W</a:t>
            </a:r>
            <a:r>
              <a:rPr lang="en-US" sz="1800" dirty="0" smtClean="0"/>
              <a:t>hat if the hours are recorded weekly?</a:t>
            </a:r>
          </a:p>
          <a:p>
            <a:pPr lvl="1"/>
            <a:r>
              <a:rPr lang="en-US" sz="1800" dirty="0" smtClean="0"/>
              <a:t>Might have multiple rows with the same PK (an integrity </a:t>
            </a:r>
            <a:r>
              <a:rPr lang="en-US" sz="1800" smtClean="0"/>
              <a:t>violation).</a:t>
            </a:r>
            <a:endParaRPr lang="en-US" sz="1800" dirty="0" smtClean="0"/>
          </a:p>
          <a:p>
            <a:pPr lvl="1"/>
            <a:r>
              <a:rPr lang="en-US" sz="1800" dirty="0" smtClean="0"/>
              <a:t>Even if we add ASSIGN_DATE, what if multiple entries are made per day?</a:t>
            </a:r>
          </a:p>
          <a:p>
            <a:r>
              <a:rPr lang="en-US" sz="2000" dirty="0" smtClean="0"/>
              <a:t>Better to add a </a:t>
            </a:r>
            <a:r>
              <a:rPr lang="en-US" sz="2000" smtClean="0">
                <a:solidFill>
                  <a:srgbClr val="FF0000"/>
                </a:solidFill>
              </a:rPr>
              <a:t>surrogate key </a:t>
            </a:r>
            <a:r>
              <a:rPr lang="en-US" sz="2000" dirty="0" smtClean="0"/>
              <a:t>(</a:t>
            </a:r>
            <a:r>
              <a:rPr lang="en-US" sz="2000" smtClean="0"/>
              <a:t>ASSIGN_NUM).</a:t>
            </a:r>
            <a:endParaRPr lang="en-US" sz="2000" dirty="0" smtClean="0"/>
          </a:p>
          <a:p>
            <a:pPr lvl="2"/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39" y="1343247"/>
            <a:ext cx="38957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0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1:1 Relationships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97973"/>
            <a:ext cx="8378825" cy="3250227"/>
          </a:xfrm>
        </p:spPr>
        <p:txBody>
          <a:bodyPr>
            <a:normAutofit/>
          </a:bodyPr>
          <a:lstStyle/>
          <a:p>
            <a:r>
              <a:rPr lang="en-US" sz="2400" smtClean="0"/>
              <a:t>Foreign keys work with primary keys to properly implement relationships in the relational model.</a:t>
            </a:r>
          </a:p>
          <a:p>
            <a:r>
              <a:rPr lang="en-US" sz="2400"/>
              <a:t>In </a:t>
            </a:r>
            <a:r>
              <a:rPr lang="en-US" sz="2400" smtClean="0"/>
              <a:t>a 1:1 </a:t>
            </a:r>
            <a:r>
              <a:rPr lang="en-US" sz="2400"/>
              <a:t>relationship, there are </a:t>
            </a:r>
            <a:r>
              <a:rPr lang="en-US" sz="2400" smtClean="0"/>
              <a:t>three </a:t>
            </a:r>
            <a:r>
              <a:rPr lang="en-US" sz="2400"/>
              <a:t>options:</a:t>
            </a:r>
          </a:p>
          <a:p>
            <a:pPr lvl="1"/>
            <a:r>
              <a:rPr lang="en-US" sz="2400" smtClean="0"/>
              <a:t>One of the entities is really an attribute.</a:t>
            </a:r>
          </a:p>
          <a:p>
            <a:pPr lvl="1"/>
            <a:r>
              <a:rPr lang="en-US" sz="2400" smtClean="0"/>
              <a:t>Place </a:t>
            </a:r>
            <a:r>
              <a:rPr lang="en-US" sz="2400"/>
              <a:t>a foreign key in both entities </a:t>
            </a:r>
            <a:r>
              <a:rPr lang="en-US" sz="2400" i="1"/>
              <a:t>(</a:t>
            </a:r>
            <a:r>
              <a:rPr lang="en-US" sz="2400" i="1">
                <a:solidFill>
                  <a:srgbClr val="00B0F0"/>
                </a:solidFill>
              </a:rPr>
              <a:t>not recommended</a:t>
            </a:r>
            <a:r>
              <a:rPr lang="en-US" sz="2400" smtClean="0"/>
              <a:t>).</a:t>
            </a:r>
            <a:endParaRPr lang="en-US" sz="2400"/>
          </a:p>
          <a:p>
            <a:pPr lvl="1"/>
            <a:r>
              <a:rPr lang="en-US" sz="2400"/>
              <a:t>Place a foreign key in one of the </a:t>
            </a:r>
            <a:r>
              <a:rPr lang="en-US" sz="2400" smtClean="0"/>
              <a:t>entities.</a:t>
            </a:r>
            <a:endParaRPr lang="en-US" sz="2400"/>
          </a:p>
          <a:p>
            <a:pPr lvl="2"/>
            <a:r>
              <a:rPr lang="en-US"/>
              <a:t>Primary key of one </a:t>
            </a:r>
            <a:r>
              <a:rPr lang="en-US" smtClean="0"/>
              <a:t>entity </a:t>
            </a:r>
            <a:r>
              <a:rPr lang="en-US"/>
              <a:t>appears as foreign key of </a:t>
            </a:r>
            <a:r>
              <a:rPr lang="en-US" smtClean="0"/>
              <a:t>other.</a:t>
            </a:r>
            <a:endParaRPr lang="en-US" sz="2800" smtClean="0"/>
          </a:p>
          <a:p>
            <a:pPr lvl="1"/>
            <a:endParaRPr lang="en-US" sz="2000" smtClean="0"/>
          </a:p>
        </p:txBody>
      </p:sp>
      <p:pic>
        <p:nvPicPr>
          <p:cNvPr id="6" name="Picture 4" descr="Tbl05-0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6800"/>
            <a:ext cx="70040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4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971</Words>
  <Application>Microsoft Office PowerPoint</Application>
  <PresentationFormat>On-screen Show (4:3)</PresentationFormat>
  <Paragraphs>111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Times New Roman</vt:lpstr>
      <vt:lpstr>Office Theme</vt:lpstr>
      <vt:lpstr>Improving the Database Design</vt:lpstr>
      <vt:lpstr>Choosing Primary Keys</vt:lpstr>
      <vt:lpstr>PowerPoint Presentation</vt:lpstr>
      <vt:lpstr>Composite Primary Keys</vt:lpstr>
      <vt:lpstr>Surrogate Primary Keys</vt:lpstr>
      <vt:lpstr>Composite PK Example</vt:lpstr>
      <vt:lpstr>What would you choose for PK?</vt:lpstr>
      <vt:lpstr>Refine Primary Keys</vt:lpstr>
      <vt:lpstr>Implementing 1:1 Relationships</vt:lpstr>
      <vt:lpstr>Maintaining History of Time-Variant Data</vt:lpstr>
      <vt:lpstr>PowerPoint Presentation</vt:lpstr>
      <vt:lpstr>PowerPoint Presentation</vt:lpstr>
      <vt:lpstr>PowerPoint Presentation</vt:lpstr>
      <vt:lpstr>Evaluate Names</vt:lpstr>
      <vt:lpstr>Refine Attribute Atomicity</vt:lpstr>
      <vt:lpstr>Identify Additional Attributes and Relationships</vt:lpstr>
      <vt:lpstr>Consider Adding Derived Attributes</vt:lpstr>
      <vt:lpstr>Consider Adding Derived Attributes</vt:lpstr>
      <vt:lpstr>PowerPoint Presentation</vt:lpstr>
      <vt:lpstr>Data-Modeling Checklist (2 slides)</vt:lpstr>
      <vt:lpstr>Data-Modeling Checklist (ctd)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157</cp:revision>
  <dcterms:created xsi:type="dcterms:W3CDTF">2013-08-13T16:16:36Z</dcterms:created>
  <dcterms:modified xsi:type="dcterms:W3CDTF">2016-10-02T16:53:07Z</dcterms:modified>
</cp:coreProperties>
</file>