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0" r:id="rId3"/>
    <p:sldId id="301" r:id="rId4"/>
    <p:sldId id="302" r:id="rId5"/>
    <p:sldId id="303" r:id="rId6"/>
    <p:sldId id="304" r:id="rId7"/>
    <p:sldId id="305" r:id="rId8"/>
    <p:sldId id="257" r:id="rId9"/>
    <p:sldId id="260" r:id="rId10"/>
    <p:sldId id="258" r:id="rId11"/>
    <p:sldId id="296" r:id="rId12"/>
    <p:sldId id="262" r:id="rId13"/>
    <p:sldId id="263" r:id="rId14"/>
    <p:sldId id="295" r:id="rId15"/>
    <p:sldId id="264" r:id="rId16"/>
    <p:sldId id="266" r:id="rId17"/>
    <p:sldId id="298" r:id="rId18"/>
    <p:sldId id="265" r:id="rId19"/>
    <p:sldId id="269" r:id="rId20"/>
    <p:sldId id="270" r:id="rId21"/>
    <p:sldId id="299"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840" y="84"/>
      </p:cViewPr>
      <p:guideLst>
        <p:guide orient="horz" pos="2160"/>
        <p:guide pos="2880"/>
      </p:guideLst>
    </p:cSldViewPr>
  </p:slideViewPr>
  <p:notesTextViewPr>
    <p:cViewPr>
      <p:scale>
        <a:sx n="1" d="1"/>
        <a:sy n="1" d="1"/>
      </p:scale>
      <p:origin x="0" y="0"/>
    </p:cViewPr>
  </p:notesTextViewPr>
  <p:sorterViewPr>
    <p:cViewPr>
      <p:scale>
        <a:sx n="100" d="100"/>
        <a:sy n="100" d="100"/>
      </p:scale>
      <p:origin x="0" y="-13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35EFA9-23F7-4E5B-83AA-FF8CC099A7A1}" type="datetimeFigureOut">
              <a:rPr lang="en-US" smtClean="0"/>
              <a:t>9/29/2015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70BB25-7937-40FB-9BCF-2877631E9F82}" type="slidenum">
              <a:rPr lang="en-US" smtClean="0"/>
              <a:t>‹#›</a:t>
            </a:fld>
            <a:endParaRPr lang="en-US"/>
          </a:p>
        </p:txBody>
      </p:sp>
    </p:spTree>
    <p:extLst>
      <p:ext uri="{BB962C8B-B14F-4D97-AF65-F5344CB8AC3E}">
        <p14:creationId xmlns:p14="http://schemas.microsoft.com/office/powerpoint/2010/main" val="225259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Tree>
    <p:extLst>
      <p:ext uri="{BB962C8B-B14F-4D97-AF65-F5344CB8AC3E}">
        <p14:creationId xmlns:p14="http://schemas.microsoft.com/office/powerpoint/2010/main" val="3163510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70275FBD-994E-4BE0-9FDB-FE6F400BFFE0}" type="slidenum">
              <a:rPr lang="en-US" smtClean="0">
                <a:latin typeface="Times New Roman" charset="0"/>
              </a:rPr>
              <a:pPr/>
              <a:t>22</a:t>
            </a:fld>
            <a:endParaRPr lang="en-US" smtClean="0">
              <a:latin typeface="Times New Roman" charset="0"/>
            </a:endParaRPr>
          </a:p>
        </p:txBody>
      </p:sp>
    </p:spTree>
    <p:extLst>
      <p:ext uri="{BB962C8B-B14F-4D97-AF65-F5344CB8AC3E}">
        <p14:creationId xmlns:p14="http://schemas.microsoft.com/office/powerpoint/2010/main" val="2998209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Tree>
    <p:extLst>
      <p:ext uri="{BB962C8B-B14F-4D97-AF65-F5344CB8AC3E}">
        <p14:creationId xmlns:p14="http://schemas.microsoft.com/office/powerpoint/2010/main" val="346432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Tree>
    <p:extLst>
      <p:ext uri="{BB962C8B-B14F-4D97-AF65-F5344CB8AC3E}">
        <p14:creationId xmlns:p14="http://schemas.microsoft.com/office/powerpoint/2010/main" val="273153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Tree>
    <p:extLst>
      <p:ext uri="{BB962C8B-B14F-4D97-AF65-F5344CB8AC3E}">
        <p14:creationId xmlns:p14="http://schemas.microsoft.com/office/powerpoint/2010/main" val="4231993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B26F143-E336-4912-8BAB-B119E1370AA0}" type="slidenum">
              <a:rPr lang="en-US" smtClean="0">
                <a:latin typeface="Times New Roman" charset="0"/>
              </a:rPr>
              <a:pPr/>
              <a:t>10</a:t>
            </a:fld>
            <a:endParaRPr lang="en-US" smtClean="0">
              <a:latin typeface="Times New Roman" charset="0"/>
            </a:endParaRPr>
          </a:p>
        </p:txBody>
      </p:sp>
    </p:spTree>
    <p:extLst>
      <p:ext uri="{BB962C8B-B14F-4D97-AF65-F5344CB8AC3E}">
        <p14:creationId xmlns:p14="http://schemas.microsoft.com/office/powerpoint/2010/main" val="2869832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B26F143-E336-4912-8BAB-B119E1370AA0}" type="slidenum">
              <a:rPr lang="en-US" smtClean="0">
                <a:latin typeface="Times New Roman" charset="0"/>
              </a:rPr>
              <a:pPr/>
              <a:t>11</a:t>
            </a:fld>
            <a:endParaRPr lang="en-US" smtClean="0">
              <a:latin typeface="Times New Roman" charset="0"/>
            </a:endParaRPr>
          </a:p>
        </p:txBody>
      </p:sp>
    </p:spTree>
    <p:extLst>
      <p:ext uri="{BB962C8B-B14F-4D97-AF65-F5344CB8AC3E}">
        <p14:creationId xmlns:p14="http://schemas.microsoft.com/office/powerpoint/2010/main" val="173638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C8759500-DB85-415B-B026-853CA558A9B5}" type="slidenum">
              <a:rPr lang="en-US" smtClean="0">
                <a:latin typeface="Times New Roman" charset="0"/>
              </a:rPr>
              <a:pPr/>
              <a:t>13</a:t>
            </a:fld>
            <a:endParaRPr lang="en-US" smtClean="0">
              <a:latin typeface="Times New Roman" charset="0"/>
            </a:endParaRPr>
          </a:p>
        </p:txBody>
      </p:sp>
    </p:spTree>
    <p:extLst>
      <p:ext uri="{BB962C8B-B14F-4D97-AF65-F5344CB8AC3E}">
        <p14:creationId xmlns:p14="http://schemas.microsoft.com/office/powerpoint/2010/main" val="50933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B26F143-E336-4912-8BAB-B119E1370AA0}" type="slidenum">
              <a:rPr lang="en-US" smtClean="0">
                <a:latin typeface="Times New Roman" charset="0"/>
              </a:rPr>
              <a:pPr/>
              <a:t>14</a:t>
            </a:fld>
            <a:endParaRPr lang="en-US" smtClean="0">
              <a:latin typeface="Times New Roman" charset="0"/>
            </a:endParaRPr>
          </a:p>
        </p:txBody>
      </p:sp>
    </p:spTree>
    <p:extLst>
      <p:ext uri="{BB962C8B-B14F-4D97-AF65-F5344CB8AC3E}">
        <p14:creationId xmlns:p14="http://schemas.microsoft.com/office/powerpoint/2010/main" val="160424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B386FAC3-6D5C-41B6-B0EE-3E356E3E5E9D}" type="slidenum">
              <a:rPr lang="en-US" smtClean="0">
                <a:latin typeface="Times New Roman" charset="0"/>
              </a:rPr>
              <a:pPr/>
              <a:t>18</a:t>
            </a:fld>
            <a:endParaRPr lang="en-US" smtClean="0">
              <a:latin typeface="Times New Roman" charset="0"/>
            </a:endParaRPr>
          </a:p>
        </p:txBody>
      </p:sp>
    </p:spTree>
    <p:extLst>
      <p:ext uri="{BB962C8B-B14F-4D97-AF65-F5344CB8AC3E}">
        <p14:creationId xmlns:p14="http://schemas.microsoft.com/office/powerpoint/2010/main" val="428629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6DC81C-C5B1-4B91-87AE-E66CD3EB9C94}"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209192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DC81C-C5B1-4B91-87AE-E66CD3EB9C94}"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168233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DC81C-C5B1-4B91-87AE-E66CD3EB9C94}"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2258934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36576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Database Systems, </a:t>
            </a:r>
            <a:r>
              <a:rPr lang="en-US" smtClean="0"/>
              <a:t>10th </a:t>
            </a:r>
            <a:r>
              <a:rPr lang="en-US"/>
              <a:t>Edition</a:t>
            </a:r>
          </a:p>
        </p:txBody>
      </p:sp>
    </p:spTree>
    <p:extLst>
      <p:ext uri="{BB962C8B-B14F-4D97-AF65-F5344CB8AC3E}">
        <p14:creationId xmlns:p14="http://schemas.microsoft.com/office/powerpoint/2010/main" val="282248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DC81C-C5B1-4B91-87AE-E66CD3EB9C94}"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164303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6DC81C-C5B1-4B91-87AE-E66CD3EB9C94}" type="datetimeFigureOut">
              <a:rPr lang="en-US" smtClean="0"/>
              <a:t>9/29/2015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194881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6DC81C-C5B1-4B91-87AE-E66CD3EB9C94}"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144541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6DC81C-C5B1-4B91-87AE-E66CD3EB9C94}" type="datetimeFigureOut">
              <a:rPr lang="en-US" smtClean="0"/>
              <a:t>9/29/2015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381619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DC81C-C5B1-4B91-87AE-E66CD3EB9C94}" type="datetimeFigureOut">
              <a:rPr lang="en-US" smtClean="0"/>
              <a:t>9/29/2015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69741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DC81C-C5B1-4B91-87AE-E66CD3EB9C94}" type="datetimeFigureOut">
              <a:rPr lang="en-US" smtClean="0"/>
              <a:t>9/29/2015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191951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DC81C-C5B1-4B91-87AE-E66CD3EB9C94}"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265095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DC81C-C5B1-4B91-87AE-E66CD3EB9C94}" type="datetimeFigureOut">
              <a:rPr lang="en-US" smtClean="0"/>
              <a:t>9/29/2015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9975BD-A4C7-4D84-858F-BFA35B77B4CB}" type="slidenum">
              <a:rPr lang="en-US" smtClean="0"/>
              <a:t>‹#›</a:t>
            </a:fld>
            <a:endParaRPr lang="en-US"/>
          </a:p>
        </p:txBody>
      </p:sp>
    </p:spTree>
    <p:extLst>
      <p:ext uri="{BB962C8B-B14F-4D97-AF65-F5344CB8AC3E}">
        <p14:creationId xmlns:p14="http://schemas.microsoft.com/office/powerpoint/2010/main" val="230920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DC81C-C5B1-4B91-87AE-E66CD3EB9C94}" type="datetimeFigureOut">
              <a:rPr lang="en-US" smtClean="0"/>
              <a:t>9/29/2015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975BD-A4C7-4D84-858F-BFA35B77B4CB}" type="slidenum">
              <a:rPr lang="en-US" smtClean="0"/>
              <a:t>‹#›</a:t>
            </a:fld>
            <a:endParaRPr lang="en-US"/>
          </a:p>
        </p:txBody>
      </p:sp>
    </p:spTree>
    <p:extLst>
      <p:ext uri="{BB962C8B-B14F-4D97-AF65-F5344CB8AC3E}">
        <p14:creationId xmlns:p14="http://schemas.microsoft.com/office/powerpoint/2010/main" val="677698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04800"/>
            <a:ext cx="9296400" cy="1143000"/>
          </a:xfrm>
        </p:spPr>
        <p:txBody>
          <a:bodyPr>
            <a:noAutofit/>
          </a:bodyPr>
          <a:lstStyle/>
          <a:p>
            <a:r>
              <a:rPr lang="en-US" smtClean="0"/>
              <a:t>Advanced Entity Relationship </a:t>
            </a:r>
            <a:r>
              <a:rPr lang="en-US" smtClean="0"/>
              <a:t>Modeling (covered in CIS 355)</a:t>
            </a:r>
            <a:endParaRPr lang="en-US"/>
          </a:p>
        </p:txBody>
      </p:sp>
      <p:sp>
        <p:nvSpPr>
          <p:cNvPr id="5" name="Content Placeholder 4"/>
          <p:cNvSpPr>
            <a:spLocks noGrp="1"/>
          </p:cNvSpPr>
          <p:nvPr>
            <p:ph idx="1"/>
          </p:nvPr>
        </p:nvSpPr>
        <p:spPr>
          <a:xfrm>
            <a:off x="304800" y="1600200"/>
            <a:ext cx="8763000" cy="5181600"/>
          </a:xfrm>
        </p:spPr>
        <p:txBody>
          <a:bodyPr>
            <a:normAutofit lnSpcReduction="10000"/>
          </a:bodyPr>
          <a:lstStyle/>
          <a:p>
            <a:r>
              <a:rPr lang="en-US" smtClean="0"/>
              <a:t>Key Concepts:</a:t>
            </a:r>
          </a:p>
          <a:p>
            <a:pPr lvl="1"/>
            <a:r>
              <a:rPr lang="en-US" sz="2600" smtClean="0"/>
              <a:t>Strong and Weak Entities and Relationships</a:t>
            </a:r>
          </a:p>
          <a:p>
            <a:pPr lvl="1"/>
            <a:r>
              <a:rPr lang="en-US" sz="2600" smtClean="0"/>
              <a:t>Extended Entity Relationship Model</a:t>
            </a:r>
          </a:p>
          <a:p>
            <a:pPr lvl="1"/>
            <a:r>
              <a:rPr lang="en-US" sz="2600" smtClean="0"/>
              <a:t>Subtypes &amp; Supertypes</a:t>
            </a:r>
          </a:p>
          <a:p>
            <a:pPr lvl="2"/>
            <a:r>
              <a:rPr lang="en-US" sz="2200" smtClean="0"/>
              <a:t>Subtypes inherit attributes (including PK) and relationships from parent</a:t>
            </a:r>
          </a:p>
          <a:p>
            <a:pPr lvl="2"/>
            <a:r>
              <a:rPr lang="en-US" sz="2200" smtClean="0"/>
              <a:t>Specialization Hierarchies</a:t>
            </a:r>
          </a:p>
          <a:p>
            <a:pPr lvl="2"/>
            <a:r>
              <a:rPr lang="en-US" sz="2200" smtClean="0"/>
              <a:t>Subtype Discriminators</a:t>
            </a:r>
          </a:p>
          <a:p>
            <a:pPr lvl="2"/>
            <a:r>
              <a:rPr lang="en-US" sz="2200" smtClean="0"/>
              <a:t>Disjoint and Overlapping Subtypes</a:t>
            </a:r>
          </a:p>
          <a:p>
            <a:pPr lvl="2"/>
            <a:r>
              <a:rPr lang="en-US" sz="2200" smtClean="0"/>
              <a:t>Partially and Totally Complete Supertypes</a:t>
            </a:r>
          </a:p>
          <a:p>
            <a:pPr lvl="1"/>
            <a:r>
              <a:rPr lang="en-US" sz="2600" smtClean="0"/>
              <a:t>Entity Clustering</a:t>
            </a:r>
          </a:p>
          <a:p>
            <a:pPr lvl="2"/>
            <a:r>
              <a:rPr lang="en-US" sz="2200" smtClean="0"/>
              <a:t>Make EERDs more readable by replacing multiple entities and relationships with a single "virtual" entity.</a:t>
            </a:r>
          </a:p>
          <a:p>
            <a:endParaRPr lang="en-US" sz="2200"/>
          </a:p>
        </p:txBody>
      </p:sp>
    </p:spTree>
    <p:extLst>
      <p:ext uri="{BB962C8B-B14F-4D97-AF65-F5344CB8AC3E}">
        <p14:creationId xmlns:p14="http://schemas.microsoft.com/office/powerpoint/2010/main" val="145534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Entity </a:t>
            </a:r>
            <a:r>
              <a:rPr lang="en-US" err="1" smtClean="0"/>
              <a:t>Supertypes</a:t>
            </a:r>
            <a:r>
              <a:rPr lang="en-US" smtClean="0"/>
              <a:t> and Subtypes</a:t>
            </a:r>
          </a:p>
        </p:txBody>
      </p:sp>
      <p:sp>
        <p:nvSpPr>
          <p:cNvPr id="12291" name="Rectangle 3"/>
          <p:cNvSpPr>
            <a:spLocks noGrp="1" noChangeArrowheads="1"/>
          </p:cNvSpPr>
          <p:nvPr>
            <p:ph type="body" idx="1"/>
          </p:nvPr>
        </p:nvSpPr>
        <p:spPr>
          <a:xfrm>
            <a:off x="533400" y="1295400"/>
            <a:ext cx="8077200" cy="5486400"/>
          </a:xfrm>
        </p:spPr>
        <p:txBody>
          <a:bodyPr>
            <a:normAutofit fontScale="92500" lnSpcReduction="10000"/>
          </a:bodyPr>
          <a:lstStyle/>
          <a:p>
            <a:r>
              <a:rPr lang="en-US" sz="2600" smtClean="0"/>
              <a:t>An</a:t>
            </a:r>
            <a:r>
              <a:rPr lang="en-US" sz="2600" smtClean="0">
                <a:solidFill>
                  <a:srgbClr val="FF0000"/>
                </a:solidFill>
              </a:rPr>
              <a:t> entity </a:t>
            </a:r>
            <a:r>
              <a:rPr lang="en-US" sz="2600" err="1">
                <a:solidFill>
                  <a:srgbClr val="FF0000"/>
                </a:solidFill>
              </a:rPr>
              <a:t>supertype</a:t>
            </a:r>
            <a:r>
              <a:rPr lang="en-US" sz="2600">
                <a:solidFill>
                  <a:srgbClr val="FF0000"/>
                </a:solidFill>
              </a:rPr>
              <a:t> </a:t>
            </a:r>
            <a:r>
              <a:rPr lang="en-US" sz="2600" smtClean="0"/>
              <a:t>is a</a:t>
            </a:r>
            <a:r>
              <a:rPr lang="en-US" sz="2600" smtClean="0">
                <a:solidFill>
                  <a:srgbClr val="FF0000"/>
                </a:solidFill>
              </a:rPr>
              <a:t> </a:t>
            </a:r>
            <a:r>
              <a:rPr lang="en-US" sz="2600"/>
              <a:t>g</a:t>
            </a:r>
            <a:r>
              <a:rPr lang="en-US" sz="2600" smtClean="0"/>
              <a:t>eneric </a:t>
            </a:r>
            <a:r>
              <a:rPr lang="en-US" sz="2600" smtClean="0">
                <a:solidFill>
                  <a:srgbClr val="0070C0"/>
                </a:solidFill>
              </a:rPr>
              <a:t>entity that contains characteristics </a:t>
            </a:r>
            <a:r>
              <a:rPr lang="en-US" sz="2600">
                <a:solidFill>
                  <a:srgbClr val="0070C0"/>
                </a:solidFill>
              </a:rPr>
              <a:t>that are common to </a:t>
            </a:r>
            <a:r>
              <a:rPr lang="en-US" sz="2600" smtClean="0">
                <a:solidFill>
                  <a:srgbClr val="0070C0"/>
                </a:solidFill>
              </a:rPr>
              <a:t>a number of different entities </a:t>
            </a:r>
            <a:r>
              <a:rPr lang="en-US" sz="2600" smtClean="0"/>
              <a:t>(its </a:t>
            </a:r>
            <a:r>
              <a:rPr lang="en-US" sz="2600" smtClean="0">
                <a:solidFill>
                  <a:srgbClr val="FF0000"/>
                </a:solidFill>
              </a:rPr>
              <a:t>subtypes</a:t>
            </a:r>
            <a:r>
              <a:rPr lang="en-US" sz="2600" smtClean="0"/>
              <a:t>).</a:t>
            </a:r>
            <a:endParaRPr lang="en-US" sz="2600"/>
          </a:p>
          <a:p>
            <a:r>
              <a:rPr lang="en-US" sz="2600" smtClean="0"/>
              <a:t>Each entity </a:t>
            </a:r>
            <a:r>
              <a:rPr lang="en-US" sz="2600" smtClean="0">
                <a:solidFill>
                  <a:srgbClr val="FF0000"/>
                </a:solidFill>
              </a:rPr>
              <a:t>subtype</a:t>
            </a:r>
            <a:r>
              <a:rPr lang="en-US" sz="2600" smtClean="0"/>
              <a:t>:</a:t>
            </a:r>
          </a:p>
          <a:p>
            <a:pPr lvl="1"/>
            <a:r>
              <a:rPr lang="en-US" sz="2400" smtClean="0">
                <a:solidFill>
                  <a:srgbClr val="0070C0"/>
                </a:solidFill>
              </a:rPr>
              <a:t>contains characteristics </a:t>
            </a:r>
            <a:r>
              <a:rPr lang="en-US" sz="2400">
                <a:solidFill>
                  <a:srgbClr val="0070C0"/>
                </a:solidFill>
              </a:rPr>
              <a:t>that are unique</a:t>
            </a:r>
            <a:r>
              <a:rPr lang="en-US" sz="2400"/>
              <a:t> to that entity </a:t>
            </a:r>
            <a:r>
              <a:rPr lang="en-US" sz="2400" smtClean="0"/>
              <a:t>subtype.</a:t>
            </a:r>
            <a:endParaRPr lang="en-US" sz="2400"/>
          </a:p>
          <a:p>
            <a:pPr lvl="1"/>
            <a:r>
              <a:rPr lang="en-US" sz="2400" smtClean="0">
                <a:solidFill>
                  <a:srgbClr val="FF0000"/>
                </a:solidFill>
              </a:rPr>
              <a:t>inherits</a:t>
            </a:r>
            <a:r>
              <a:rPr lang="en-US" sz="2400" smtClean="0"/>
              <a:t> </a:t>
            </a:r>
            <a:r>
              <a:rPr lang="en-US" sz="2400" u="sng" smtClean="0"/>
              <a:t>attributes and relationships</a:t>
            </a:r>
            <a:r>
              <a:rPr lang="en-US" sz="2400" smtClean="0"/>
              <a:t> of its </a:t>
            </a:r>
            <a:r>
              <a:rPr lang="en-US" sz="2400" err="1" smtClean="0"/>
              <a:t>supertype</a:t>
            </a:r>
            <a:r>
              <a:rPr lang="en-US" sz="2400" smtClean="0"/>
              <a:t>.</a:t>
            </a:r>
          </a:p>
          <a:p>
            <a:pPr lvl="2"/>
            <a:r>
              <a:rPr lang="en-US" sz="2200" smtClean="0"/>
              <a:t>Including their primary key.</a:t>
            </a:r>
          </a:p>
          <a:p>
            <a:pPr marL="914400" lvl="2" indent="0">
              <a:buNone/>
            </a:pPr>
            <a:endParaRPr lang="en-US" sz="2100" smtClean="0"/>
          </a:p>
          <a:p>
            <a:r>
              <a:rPr lang="en-US" sz="2600"/>
              <a:t>E.g. Make PILOT, MECHANIC, ACCOUNTANT subtypes of EMPLOYEE.</a:t>
            </a:r>
          </a:p>
          <a:p>
            <a:pPr lvl="2"/>
            <a:endParaRPr lang="en-US" sz="2000" smtClean="0"/>
          </a:p>
          <a:p>
            <a:r>
              <a:rPr lang="en-US" sz="2600" smtClean="0"/>
              <a:t>Entity </a:t>
            </a:r>
            <a:r>
              <a:rPr lang="en-US" sz="2600" smtClean="0">
                <a:solidFill>
                  <a:srgbClr val="00B050"/>
                </a:solidFill>
              </a:rPr>
              <a:t>supertypes</a:t>
            </a:r>
            <a:r>
              <a:rPr lang="en-US" sz="2600" smtClean="0"/>
              <a:t> are also called </a:t>
            </a:r>
            <a:r>
              <a:rPr lang="en-US" sz="2600" smtClean="0">
                <a:solidFill>
                  <a:srgbClr val="00B050"/>
                </a:solidFill>
              </a:rPr>
              <a:t>higher-level entities</a:t>
            </a:r>
            <a:r>
              <a:rPr lang="en-US" sz="2600" smtClean="0"/>
              <a:t>, or </a:t>
            </a:r>
            <a:r>
              <a:rPr lang="en-US" sz="2600" smtClean="0">
                <a:solidFill>
                  <a:srgbClr val="00B050"/>
                </a:solidFill>
              </a:rPr>
              <a:t>parent entities</a:t>
            </a:r>
            <a:r>
              <a:rPr lang="en-US" sz="2600" smtClean="0"/>
              <a:t>.</a:t>
            </a:r>
          </a:p>
          <a:p>
            <a:r>
              <a:rPr lang="en-US" sz="2600"/>
              <a:t>Entity </a:t>
            </a:r>
            <a:r>
              <a:rPr lang="en-US" sz="2600" i="1" smtClean="0">
                <a:solidFill>
                  <a:srgbClr val="00B0F0"/>
                </a:solidFill>
              </a:rPr>
              <a:t>subtypes</a:t>
            </a:r>
            <a:r>
              <a:rPr lang="en-US" sz="2600" smtClean="0"/>
              <a:t> </a:t>
            </a:r>
            <a:r>
              <a:rPr lang="en-US" sz="2600"/>
              <a:t>are also called </a:t>
            </a:r>
            <a:r>
              <a:rPr lang="en-US" sz="2600" i="1" smtClean="0">
                <a:solidFill>
                  <a:srgbClr val="00B0F0"/>
                </a:solidFill>
              </a:rPr>
              <a:t>lower-level </a:t>
            </a:r>
            <a:r>
              <a:rPr lang="en-US" sz="2600" i="1">
                <a:solidFill>
                  <a:srgbClr val="00B0F0"/>
                </a:solidFill>
              </a:rPr>
              <a:t>entities</a:t>
            </a:r>
            <a:r>
              <a:rPr lang="en-US" sz="2600"/>
              <a:t>, or </a:t>
            </a:r>
            <a:r>
              <a:rPr lang="en-US" sz="2600" i="1" smtClean="0">
                <a:solidFill>
                  <a:srgbClr val="00B0F0"/>
                </a:solidFill>
              </a:rPr>
              <a:t>child </a:t>
            </a:r>
            <a:r>
              <a:rPr lang="en-US" sz="2600" i="1">
                <a:solidFill>
                  <a:srgbClr val="00B0F0"/>
                </a:solidFill>
              </a:rPr>
              <a:t>entities</a:t>
            </a:r>
            <a:r>
              <a:rPr lang="en-US" sz="2600"/>
              <a:t>.</a:t>
            </a:r>
          </a:p>
          <a:p>
            <a:endParaRPr lang="en-US" sz="2400" smtClean="0"/>
          </a:p>
          <a:p>
            <a:pPr lvl="2"/>
            <a:endParaRPr lang="en-US" sz="2200"/>
          </a:p>
        </p:txBody>
      </p:sp>
    </p:spTree>
    <p:extLst>
      <p:ext uri="{BB962C8B-B14F-4D97-AF65-F5344CB8AC3E}">
        <p14:creationId xmlns:p14="http://schemas.microsoft.com/office/powerpoint/2010/main" val="3035051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Specialization Hierarchies</a:t>
            </a:r>
          </a:p>
        </p:txBody>
      </p:sp>
      <p:sp>
        <p:nvSpPr>
          <p:cNvPr id="12291" name="Rectangle 3"/>
          <p:cNvSpPr>
            <a:spLocks noGrp="1" noChangeArrowheads="1"/>
          </p:cNvSpPr>
          <p:nvPr>
            <p:ph type="body" idx="1"/>
          </p:nvPr>
        </p:nvSpPr>
        <p:spPr>
          <a:xfrm>
            <a:off x="533400" y="1219200"/>
            <a:ext cx="8229600" cy="5486400"/>
          </a:xfrm>
        </p:spPr>
        <p:txBody>
          <a:bodyPr>
            <a:normAutofit/>
          </a:bodyPr>
          <a:lstStyle/>
          <a:p>
            <a:r>
              <a:rPr lang="en-US" sz="2400" smtClean="0"/>
              <a:t>A </a:t>
            </a:r>
            <a:r>
              <a:rPr lang="en-US" sz="2400" smtClean="0">
                <a:solidFill>
                  <a:srgbClr val="FF0000"/>
                </a:solidFill>
              </a:rPr>
              <a:t>specialization hierarchy</a:t>
            </a:r>
            <a:r>
              <a:rPr lang="en-US" sz="2400" smtClean="0"/>
              <a:t> depicts the </a:t>
            </a:r>
            <a:r>
              <a:rPr lang="en-US" sz="2400" smtClean="0">
                <a:solidFill>
                  <a:srgbClr val="0070C0"/>
                </a:solidFill>
              </a:rPr>
              <a:t>arrangement of entity supertypes and subtypes</a:t>
            </a:r>
            <a:r>
              <a:rPr lang="en-US" sz="2400" smtClean="0"/>
              <a:t>.</a:t>
            </a:r>
          </a:p>
          <a:p>
            <a:r>
              <a:rPr lang="en-US" sz="2400" smtClean="0"/>
              <a:t>The relationships in a specialization hierarchy are described as </a:t>
            </a:r>
            <a:r>
              <a:rPr lang="en-US" sz="2400" smtClean="0">
                <a:solidFill>
                  <a:srgbClr val="FF0000"/>
                </a:solidFill>
              </a:rPr>
              <a:t>“is-a” relationships</a:t>
            </a:r>
            <a:r>
              <a:rPr lang="en-US" sz="2400" smtClean="0"/>
              <a:t>. These are 1:1 relationships.</a:t>
            </a:r>
          </a:p>
          <a:p>
            <a:pPr lvl="1"/>
            <a:r>
              <a:rPr lang="en-US" sz="2000" smtClean="0"/>
              <a:t>E.g. a pilot is an employee.</a:t>
            </a:r>
          </a:p>
          <a:p>
            <a:pPr lvl="1"/>
            <a:endParaRPr lang="en-US" sz="2000"/>
          </a:p>
          <a:p>
            <a:r>
              <a:rPr lang="en-US" sz="2400" smtClean="0"/>
              <a:t>A supertype can have many subtypes.</a:t>
            </a:r>
          </a:p>
          <a:p>
            <a:r>
              <a:rPr lang="en-US" sz="2400" u="sng" smtClean="0"/>
              <a:t>Every subtype can have only ONE supertype to which it is related by an is-a relationship; i.e. only one parent entity</a:t>
            </a:r>
            <a:r>
              <a:rPr lang="en-US" sz="2400" smtClean="0"/>
              <a:t>.</a:t>
            </a:r>
          </a:p>
          <a:p>
            <a:pPr lvl="1"/>
            <a:r>
              <a:rPr lang="en-US" sz="2400"/>
              <a:t>All subtypes inherit their PK from their parent</a:t>
            </a:r>
            <a:r>
              <a:rPr lang="en-US" sz="2400" smtClean="0"/>
              <a:t>.</a:t>
            </a:r>
          </a:p>
          <a:p>
            <a:pPr lvl="1"/>
            <a:endParaRPr lang="en-US" sz="2000"/>
          </a:p>
          <a:p>
            <a:r>
              <a:rPr lang="en-US" sz="2400" smtClean="0"/>
              <a:t>There is a concept of </a:t>
            </a:r>
            <a:r>
              <a:rPr lang="en-US" sz="2400" smtClean="0">
                <a:solidFill>
                  <a:srgbClr val="FF0000"/>
                </a:solidFill>
              </a:rPr>
              <a:t>specialization lattice</a:t>
            </a:r>
            <a:r>
              <a:rPr lang="en-US" sz="2400" smtClean="0"/>
              <a:t>, which allows for </a:t>
            </a:r>
            <a:r>
              <a:rPr lang="en-US" sz="2400" smtClean="0">
                <a:solidFill>
                  <a:srgbClr val="0070C0"/>
                </a:solidFill>
              </a:rPr>
              <a:t>more than one parent entity</a:t>
            </a:r>
            <a:r>
              <a:rPr lang="en-US" sz="2400" smtClean="0"/>
              <a:t>. See Object-Oriented Databases.</a:t>
            </a:r>
          </a:p>
          <a:p>
            <a:pPr lvl="2"/>
            <a:endParaRPr lang="en-US" sz="2200" smtClean="0"/>
          </a:p>
        </p:txBody>
      </p:sp>
    </p:spTree>
    <p:extLst>
      <p:ext uri="{BB962C8B-B14F-4D97-AF65-F5344CB8AC3E}">
        <p14:creationId xmlns:p14="http://schemas.microsoft.com/office/powerpoint/2010/main" val="3385419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Example</a:t>
            </a:r>
            <a:endParaRPr lang="en-US"/>
          </a:p>
        </p:txBody>
      </p:sp>
      <p:pic>
        <p:nvPicPr>
          <p:cNvPr id="5" name="Picture 4" descr="Fig05-0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493" y="1219200"/>
            <a:ext cx="68580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a:spLocks noGrp="1"/>
          </p:cNvSpPr>
          <p:nvPr>
            <p:ph type="ftr" sz="quarter" idx="11"/>
          </p:nvPr>
        </p:nvSpPr>
        <p:spPr>
          <a:xfrm>
            <a:off x="3136605" y="6492875"/>
            <a:ext cx="28956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defRPr/>
            </a:pPr>
            <a:r>
              <a:rPr lang="en-US" smtClean="0">
                <a:solidFill>
                  <a:srgbClr val="222222"/>
                </a:solidFill>
                <a:latin typeface="+mn-lt"/>
              </a:rPr>
              <a:t>Database Systems, 10th Edition</a:t>
            </a:r>
          </a:p>
        </p:txBody>
      </p:sp>
    </p:spTree>
    <p:extLst>
      <p:ext uri="{BB962C8B-B14F-4D97-AF65-F5344CB8AC3E}">
        <p14:creationId xmlns:p14="http://schemas.microsoft.com/office/powerpoint/2010/main" val="248956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Fig05-03.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2" y="3352800"/>
            <a:ext cx="78517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299" y="228600"/>
            <a:ext cx="8229600" cy="1143000"/>
          </a:xfrm>
        </p:spPr>
        <p:txBody>
          <a:bodyPr>
            <a:normAutofit/>
          </a:bodyPr>
          <a:lstStyle/>
          <a:p>
            <a:r>
              <a:rPr lang="en-US" smtClean="0"/>
              <a:t>Example (ctd)</a:t>
            </a:r>
            <a:endParaRPr lang="en-US"/>
          </a:p>
        </p:txBody>
      </p:sp>
      <p:sp>
        <p:nvSpPr>
          <p:cNvPr id="3" name="Content Placeholder 2"/>
          <p:cNvSpPr>
            <a:spLocks noGrp="1"/>
          </p:cNvSpPr>
          <p:nvPr>
            <p:ph idx="1"/>
          </p:nvPr>
        </p:nvSpPr>
        <p:spPr>
          <a:xfrm>
            <a:off x="457200" y="1447800"/>
            <a:ext cx="8229600" cy="1752601"/>
          </a:xfrm>
        </p:spPr>
        <p:txBody>
          <a:bodyPr>
            <a:normAutofit lnSpcReduction="10000"/>
          </a:bodyPr>
          <a:lstStyle/>
          <a:p>
            <a:r>
              <a:rPr lang="en-US" sz="2400" smtClean="0"/>
              <a:t>Below, EMPLOYEE is the </a:t>
            </a:r>
            <a:r>
              <a:rPr lang="en-US" sz="2400" err="1" smtClean="0"/>
              <a:t>supertype</a:t>
            </a:r>
            <a:r>
              <a:rPr lang="en-US" sz="2400" smtClean="0"/>
              <a:t> and PILOT is the subtype.</a:t>
            </a:r>
          </a:p>
          <a:p>
            <a:pPr lvl="1"/>
            <a:r>
              <a:rPr lang="en-US" sz="2000" smtClean="0"/>
              <a:t>Note the </a:t>
            </a:r>
            <a:r>
              <a:rPr lang="en-US" sz="2000" smtClean="0">
                <a:solidFill>
                  <a:srgbClr val="0070C0"/>
                </a:solidFill>
              </a:rPr>
              <a:t>primary key for both tables is EMP_NUM</a:t>
            </a:r>
            <a:r>
              <a:rPr lang="en-US" sz="2000" smtClean="0"/>
              <a:t>.</a:t>
            </a:r>
          </a:p>
          <a:p>
            <a:pPr lvl="1"/>
            <a:r>
              <a:rPr lang="en-US" sz="2000" smtClean="0"/>
              <a:t>PILOT inherits all the attributes in EMPLOYEE as well as all relationships involving EMPLOYEE.</a:t>
            </a:r>
          </a:p>
          <a:p>
            <a:pPr lvl="2"/>
            <a:r>
              <a:rPr lang="en-US" sz="2000" smtClean="0"/>
              <a:t>E.g. the relationship with DEPENDENTs</a:t>
            </a:r>
            <a:r>
              <a:rPr lang="en-US" sz="1600" smtClean="0"/>
              <a:t>.</a:t>
            </a:r>
            <a:endParaRPr lang="en-US" sz="1600"/>
          </a:p>
        </p:txBody>
      </p:sp>
      <p:sp>
        <p:nvSpPr>
          <p:cNvPr id="1331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defRPr/>
            </a:pPr>
            <a:r>
              <a:rPr lang="en-US" smtClean="0">
                <a:solidFill>
                  <a:srgbClr val="222222"/>
                </a:solidFill>
                <a:latin typeface="+mn-lt"/>
              </a:rPr>
              <a:t>Database Systems, 10th Edition</a:t>
            </a:r>
          </a:p>
        </p:txBody>
      </p:sp>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3327DA03-EB3B-419B-8BE2-5377F3EDADE2}" type="slidenum">
              <a:rPr lang="en-US" smtClean="0">
                <a:latin typeface="Times New Roman" charset="0"/>
              </a:rPr>
              <a:pPr/>
              <a:t>13</a:t>
            </a:fld>
            <a:endParaRPr lang="en-US" smtClean="0">
              <a:latin typeface="Times New Roman" charset="0"/>
            </a:endParaRPr>
          </a:p>
        </p:txBody>
      </p:sp>
    </p:spTree>
    <p:extLst>
      <p:ext uri="{BB962C8B-B14F-4D97-AF65-F5344CB8AC3E}">
        <p14:creationId xmlns:p14="http://schemas.microsoft.com/office/powerpoint/2010/main" val="1851861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Subtype Discriminators</a:t>
            </a:r>
          </a:p>
        </p:txBody>
      </p:sp>
      <p:sp>
        <p:nvSpPr>
          <p:cNvPr id="12291" name="Rectangle 3"/>
          <p:cNvSpPr>
            <a:spLocks noGrp="1" noChangeArrowheads="1"/>
          </p:cNvSpPr>
          <p:nvPr>
            <p:ph type="body" idx="1"/>
          </p:nvPr>
        </p:nvSpPr>
        <p:spPr>
          <a:xfrm>
            <a:off x="533400" y="1295400"/>
            <a:ext cx="8077200" cy="5486400"/>
          </a:xfrm>
        </p:spPr>
        <p:txBody>
          <a:bodyPr>
            <a:normAutofit/>
          </a:bodyPr>
          <a:lstStyle/>
          <a:p>
            <a:r>
              <a:rPr lang="en-US" sz="2400" smtClean="0"/>
              <a:t>A </a:t>
            </a:r>
            <a:r>
              <a:rPr lang="en-US" sz="2400">
                <a:solidFill>
                  <a:srgbClr val="FF0000"/>
                </a:solidFill>
              </a:rPr>
              <a:t>subtype discriminator  </a:t>
            </a:r>
            <a:r>
              <a:rPr lang="en-US" sz="2400"/>
              <a:t>is </a:t>
            </a:r>
            <a:r>
              <a:rPr lang="en-US" sz="2400" smtClean="0"/>
              <a:t>the </a:t>
            </a:r>
            <a:r>
              <a:rPr lang="en-US" sz="2400">
                <a:solidFill>
                  <a:srgbClr val="0070C0"/>
                </a:solidFill>
              </a:rPr>
              <a:t>attribute in </a:t>
            </a:r>
            <a:r>
              <a:rPr lang="en-US" sz="2400" smtClean="0">
                <a:solidFill>
                  <a:srgbClr val="0070C0"/>
                </a:solidFill>
              </a:rPr>
              <a:t>the supertype that determines </a:t>
            </a:r>
            <a:r>
              <a:rPr lang="en-US" sz="2400">
                <a:solidFill>
                  <a:srgbClr val="0070C0"/>
                </a:solidFill>
              </a:rPr>
              <a:t>to which </a:t>
            </a:r>
            <a:r>
              <a:rPr lang="en-US" sz="2400" smtClean="0">
                <a:solidFill>
                  <a:srgbClr val="0070C0"/>
                </a:solidFill>
              </a:rPr>
              <a:t>subtype </a:t>
            </a:r>
            <a:r>
              <a:rPr lang="en-US" sz="2400">
                <a:solidFill>
                  <a:srgbClr val="0070C0"/>
                </a:solidFill>
              </a:rPr>
              <a:t>each </a:t>
            </a:r>
            <a:r>
              <a:rPr lang="en-US" sz="2400" err="1">
                <a:solidFill>
                  <a:srgbClr val="0070C0"/>
                </a:solidFill>
              </a:rPr>
              <a:t>supertype</a:t>
            </a:r>
            <a:r>
              <a:rPr lang="en-US" sz="2400">
                <a:solidFill>
                  <a:srgbClr val="0070C0"/>
                </a:solidFill>
              </a:rPr>
              <a:t> occurrence is </a:t>
            </a:r>
            <a:r>
              <a:rPr lang="en-US" sz="2400" smtClean="0">
                <a:solidFill>
                  <a:srgbClr val="0070C0"/>
                </a:solidFill>
              </a:rPr>
              <a:t>related</a:t>
            </a:r>
            <a:r>
              <a:rPr lang="en-US" sz="2400" smtClean="0"/>
              <a:t>.</a:t>
            </a:r>
          </a:p>
          <a:p>
            <a:pPr lvl="1"/>
            <a:r>
              <a:rPr lang="en-US" sz="2000" smtClean="0"/>
              <a:t>E.g. in the EMPLOYEE table, the attribute EMP_TYPE is the subtype discriminator.</a:t>
            </a:r>
          </a:p>
          <a:p>
            <a:pPr lvl="2"/>
            <a:r>
              <a:rPr lang="en-US" sz="1800" smtClean="0"/>
              <a:t>EMP_TYPE is:	“P” for PILOTs, </a:t>
            </a:r>
          </a:p>
          <a:p>
            <a:pPr marL="914400" lvl="2" indent="0">
              <a:buNone/>
            </a:pPr>
            <a:r>
              <a:rPr lang="en-US" sz="1800"/>
              <a:t>	</a:t>
            </a:r>
            <a:r>
              <a:rPr lang="en-US" sz="1800" smtClean="0"/>
              <a:t>	“M” for MECHANICs</a:t>
            </a:r>
          </a:p>
          <a:p>
            <a:pPr marL="914400" lvl="2" indent="0">
              <a:buNone/>
            </a:pPr>
            <a:r>
              <a:rPr lang="en-US" sz="1800"/>
              <a:t>	</a:t>
            </a:r>
            <a:r>
              <a:rPr lang="en-US" sz="1800" smtClean="0"/>
              <a:t>	“A” for ACCOUNTANTs</a:t>
            </a:r>
            <a:r>
              <a:rPr lang="en-US" sz="1600" smtClean="0"/>
              <a:t>.</a:t>
            </a:r>
          </a:p>
          <a:p>
            <a:pPr marL="914400" lvl="2" indent="0">
              <a:buNone/>
            </a:pPr>
            <a:endParaRPr lang="en-US" sz="1600"/>
          </a:p>
          <a:p>
            <a:r>
              <a:rPr lang="en-US" sz="2400" smtClean="0"/>
              <a:t>Usually, the comparison </a:t>
            </a:r>
            <a:r>
              <a:rPr lang="en-US" sz="2400"/>
              <a:t>condition for </a:t>
            </a:r>
            <a:r>
              <a:rPr lang="en-US" sz="2400" smtClean="0"/>
              <a:t>the subtype </a:t>
            </a:r>
            <a:r>
              <a:rPr lang="en-US" sz="2400"/>
              <a:t>discriminator </a:t>
            </a:r>
            <a:r>
              <a:rPr lang="en-US" sz="2400" smtClean="0"/>
              <a:t>is equality.</a:t>
            </a:r>
            <a:endParaRPr lang="en-US" sz="2400"/>
          </a:p>
          <a:p>
            <a:pPr lvl="1"/>
            <a:r>
              <a:rPr lang="en-US" sz="2000" smtClean="0"/>
              <a:t>Sometimes </a:t>
            </a:r>
            <a:r>
              <a:rPr lang="en-US" sz="2000"/>
              <a:t>the subtype discriminator </a:t>
            </a:r>
            <a:r>
              <a:rPr lang="en-US" sz="2000" smtClean="0"/>
              <a:t>is </a:t>
            </a:r>
            <a:r>
              <a:rPr lang="en-US" sz="2000"/>
              <a:t>based on other type of </a:t>
            </a:r>
            <a:r>
              <a:rPr lang="en-US" sz="2000" smtClean="0"/>
              <a:t>comparison.</a:t>
            </a:r>
          </a:p>
          <a:p>
            <a:pPr lvl="2"/>
            <a:r>
              <a:rPr lang="en-US" sz="1800" smtClean="0"/>
              <a:t>E.g. 2 sub-types of PILOT, distinguished by number of hours flown.</a:t>
            </a:r>
            <a:endParaRPr lang="en-US" sz="1800"/>
          </a:p>
          <a:p>
            <a:pPr lvl="2"/>
            <a:endParaRPr lang="en-US" sz="2200" smtClean="0"/>
          </a:p>
        </p:txBody>
      </p:sp>
    </p:spTree>
    <p:extLst>
      <p:ext uri="{BB962C8B-B14F-4D97-AF65-F5344CB8AC3E}">
        <p14:creationId xmlns:p14="http://schemas.microsoft.com/office/powerpoint/2010/main" val="2867724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a:bodyPr>
          <a:lstStyle/>
          <a:p>
            <a:r>
              <a:rPr lang="en-US" smtClean="0"/>
              <a:t>Disjoint and Overlapping Subtypes</a:t>
            </a:r>
            <a:endParaRPr lang="en-US"/>
          </a:p>
        </p:txBody>
      </p:sp>
      <p:sp>
        <p:nvSpPr>
          <p:cNvPr id="3" name="Content Placeholder 2"/>
          <p:cNvSpPr>
            <a:spLocks noGrp="1"/>
          </p:cNvSpPr>
          <p:nvPr>
            <p:ph idx="1"/>
          </p:nvPr>
        </p:nvSpPr>
        <p:spPr>
          <a:xfrm>
            <a:off x="228600" y="1219200"/>
            <a:ext cx="8686800" cy="5257800"/>
          </a:xfrm>
        </p:spPr>
        <p:txBody>
          <a:bodyPr>
            <a:normAutofit lnSpcReduction="10000"/>
          </a:bodyPr>
          <a:lstStyle/>
          <a:p>
            <a:r>
              <a:rPr lang="en-US" sz="2400" smtClean="0">
                <a:solidFill>
                  <a:srgbClr val="FF0000"/>
                </a:solidFill>
              </a:rPr>
              <a:t>Disjoint</a:t>
            </a:r>
            <a:r>
              <a:rPr lang="en-US" sz="2400" smtClean="0"/>
              <a:t> (or </a:t>
            </a:r>
            <a:r>
              <a:rPr lang="en-US" sz="2400" smtClean="0">
                <a:solidFill>
                  <a:srgbClr val="FF0000"/>
                </a:solidFill>
              </a:rPr>
              <a:t>non-overlapping</a:t>
            </a:r>
            <a:r>
              <a:rPr lang="en-US" sz="2400" smtClean="0"/>
              <a:t>) </a:t>
            </a:r>
            <a:r>
              <a:rPr lang="en-US" sz="2400" smtClean="0">
                <a:solidFill>
                  <a:srgbClr val="FF0000"/>
                </a:solidFill>
              </a:rPr>
              <a:t>subtypes</a:t>
            </a:r>
            <a:r>
              <a:rPr lang="en-US" sz="2400" smtClean="0">
                <a:solidFill>
                  <a:srgbClr val="0070C0"/>
                </a:solidFill>
              </a:rPr>
              <a:t> </a:t>
            </a:r>
            <a:r>
              <a:rPr lang="en-US" sz="2400" smtClean="0"/>
              <a:t>are</a:t>
            </a:r>
            <a:r>
              <a:rPr lang="en-US" sz="2400" smtClean="0">
                <a:solidFill>
                  <a:srgbClr val="0070C0"/>
                </a:solidFill>
              </a:rPr>
              <a:t> subtypes each of whose entity set has no intersection with any other subtype’s entity set.</a:t>
            </a:r>
            <a:endParaRPr lang="en-US" sz="2400"/>
          </a:p>
          <a:p>
            <a:pPr lvl="1"/>
            <a:r>
              <a:rPr lang="en-US" sz="2000" smtClean="0"/>
              <a:t>i.e. each entity instance of the supertype can appear in </a:t>
            </a:r>
            <a:r>
              <a:rPr lang="en-US" sz="2000" u="sng" smtClean="0"/>
              <a:t>only one</a:t>
            </a:r>
            <a:r>
              <a:rPr lang="en-US" sz="2000" smtClean="0"/>
              <a:t> subtype.</a:t>
            </a:r>
          </a:p>
          <a:p>
            <a:pPr lvl="1"/>
            <a:r>
              <a:rPr lang="en-US" sz="2000" smtClean="0"/>
              <a:t>E.g. The airline example. An employee probably cannot be more than one of a pilot, mechanic, accountant.</a:t>
            </a:r>
          </a:p>
          <a:p>
            <a:pPr lvl="1"/>
            <a:r>
              <a:rPr lang="en-US" sz="2000" smtClean="0"/>
              <a:t>Symbolized by a “d” in the circle.</a:t>
            </a:r>
            <a:endParaRPr lang="en-US" sz="2400" smtClean="0"/>
          </a:p>
          <a:p>
            <a:endParaRPr lang="en-US" sz="2400" smtClean="0">
              <a:solidFill>
                <a:srgbClr val="FF0000"/>
              </a:solidFill>
            </a:endParaRPr>
          </a:p>
          <a:p>
            <a:r>
              <a:rPr lang="en-US" sz="2400" smtClean="0">
                <a:solidFill>
                  <a:srgbClr val="FF0000"/>
                </a:solidFill>
              </a:rPr>
              <a:t>Overlapping subtypes</a:t>
            </a:r>
            <a:r>
              <a:rPr lang="en-US" sz="2400" smtClean="0"/>
              <a:t> are </a:t>
            </a:r>
            <a:r>
              <a:rPr lang="en-US" sz="2400" smtClean="0">
                <a:solidFill>
                  <a:srgbClr val="0070C0"/>
                </a:solidFill>
              </a:rPr>
              <a:t>subtypes where an entity instance of the supertype may appear in </a:t>
            </a:r>
            <a:r>
              <a:rPr lang="en-US" sz="2400" u="sng" smtClean="0">
                <a:solidFill>
                  <a:srgbClr val="0070C0"/>
                </a:solidFill>
              </a:rPr>
              <a:t>more than one</a:t>
            </a:r>
            <a:r>
              <a:rPr lang="en-US" sz="2400" smtClean="0">
                <a:solidFill>
                  <a:srgbClr val="0070C0"/>
                </a:solidFill>
              </a:rPr>
              <a:t> subtype</a:t>
            </a:r>
            <a:r>
              <a:rPr lang="en-US" sz="2400" smtClean="0"/>
              <a:t>.</a:t>
            </a:r>
          </a:p>
          <a:p>
            <a:pPr lvl="1"/>
            <a:r>
              <a:rPr lang="en-US" sz="2000" smtClean="0"/>
              <a:t>E.g. PERSON has subtypes EMPLOYEE and STUDENT.</a:t>
            </a:r>
          </a:p>
          <a:p>
            <a:pPr lvl="2"/>
            <a:r>
              <a:rPr lang="en-US" sz="2000" smtClean="0"/>
              <a:t>The same person can be both an employee and a student.</a:t>
            </a:r>
          </a:p>
          <a:p>
            <a:pPr lvl="1"/>
            <a:r>
              <a:rPr lang="en-US" sz="2000" smtClean="0"/>
              <a:t>E.g. EMPLOYEE has subtypes PROFESSOR and ADMINISTRATOR.</a:t>
            </a:r>
          </a:p>
          <a:p>
            <a:pPr lvl="2"/>
            <a:r>
              <a:rPr lang="en-US" sz="2000"/>
              <a:t>The same </a:t>
            </a:r>
            <a:r>
              <a:rPr lang="en-US" sz="2000" smtClean="0"/>
              <a:t>employee </a:t>
            </a:r>
            <a:r>
              <a:rPr lang="en-US" sz="2000"/>
              <a:t>can be both </a:t>
            </a:r>
            <a:r>
              <a:rPr lang="en-US" sz="2000" smtClean="0"/>
              <a:t>a professor </a:t>
            </a:r>
            <a:r>
              <a:rPr lang="en-US" sz="2000"/>
              <a:t>and </a:t>
            </a:r>
            <a:r>
              <a:rPr lang="en-US" sz="2000" smtClean="0"/>
              <a:t>an administrator</a:t>
            </a:r>
            <a:r>
              <a:rPr lang="en-US" sz="1600" smtClean="0"/>
              <a:t>.</a:t>
            </a:r>
          </a:p>
          <a:p>
            <a:pPr lvl="1"/>
            <a:r>
              <a:rPr lang="en-US" sz="2000"/>
              <a:t>Symbolized by </a:t>
            </a:r>
            <a:r>
              <a:rPr lang="en-US" sz="2000" smtClean="0"/>
              <a:t>an “o” </a:t>
            </a:r>
            <a:r>
              <a:rPr lang="en-US" sz="2000"/>
              <a:t>in the circle.</a:t>
            </a:r>
            <a:endParaRPr lang="en-US" sz="2200"/>
          </a:p>
          <a:p>
            <a:pPr lvl="2"/>
            <a:endParaRPr lang="en-US" sz="1600"/>
          </a:p>
          <a:p>
            <a:pPr lvl="2"/>
            <a:endParaRPr lang="en-US" sz="1600"/>
          </a:p>
          <a:p>
            <a:pPr lvl="1"/>
            <a:endParaRPr lang="en-US" sz="2000">
              <a:solidFill>
                <a:srgbClr val="FF0000"/>
              </a:solidFill>
            </a:endParaRPr>
          </a:p>
        </p:txBody>
      </p:sp>
    </p:spTree>
    <p:extLst>
      <p:ext uri="{BB962C8B-B14F-4D97-AF65-F5344CB8AC3E}">
        <p14:creationId xmlns:p14="http://schemas.microsoft.com/office/powerpoint/2010/main" val="1839376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28600"/>
            <a:ext cx="8229600" cy="1143000"/>
          </a:xfrm>
        </p:spPr>
        <p:txBody>
          <a:bodyPr/>
          <a:lstStyle/>
          <a:p>
            <a:r>
              <a:rPr lang="en-US" smtClean="0"/>
              <a:t>Completeness Constraint</a:t>
            </a:r>
            <a:endParaRPr lang="en-US"/>
          </a:p>
        </p:txBody>
      </p:sp>
      <p:sp>
        <p:nvSpPr>
          <p:cNvPr id="6" name="Content Placeholder 5"/>
          <p:cNvSpPr>
            <a:spLocks noGrp="1"/>
          </p:cNvSpPr>
          <p:nvPr>
            <p:ph idx="1"/>
          </p:nvPr>
        </p:nvSpPr>
        <p:spPr>
          <a:xfrm>
            <a:off x="609600" y="1219200"/>
            <a:ext cx="8153400" cy="4876800"/>
          </a:xfrm>
        </p:spPr>
        <p:txBody>
          <a:bodyPr>
            <a:normAutofit/>
          </a:bodyPr>
          <a:lstStyle/>
          <a:p>
            <a:pPr marL="342900" lvl="1" indent="-342900">
              <a:buFont typeface="Arial" pitchFamily="34" charset="0"/>
              <a:buChar char="•"/>
            </a:pPr>
            <a:r>
              <a:rPr lang="en-US" sz="2400" smtClean="0">
                <a:solidFill>
                  <a:srgbClr val="FF0000"/>
                </a:solidFill>
              </a:rPr>
              <a:t>Partial completeness </a:t>
            </a:r>
            <a:r>
              <a:rPr lang="en-US" sz="2400" smtClean="0"/>
              <a:t>means</a:t>
            </a:r>
            <a:r>
              <a:rPr lang="en-US" sz="2400" smtClean="0">
                <a:solidFill>
                  <a:srgbClr val="0070C0"/>
                </a:solidFill>
              </a:rPr>
              <a:t> NOT every supertype entity occurrence is a member of a subtype.</a:t>
            </a:r>
          </a:p>
          <a:p>
            <a:pPr marL="742950" lvl="2" indent="-342900"/>
            <a:r>
              <a:rPr lang="en-US" sz="2000" smtClean="0"/>
              <a:t>E.g.  In the airline example, we have subtypes for PILOT, MECHANIC, and ACCOUNTANT, but clerks are not in any subtype. Clerks do not have any distinguishing characteristic. They are stored in the EMPLOYEE table</a:t>
            </a:r>
            <a:r>
              <a:rPr lang="en-US" sz="2200" smtClean="0"/>
              <a:t>.</a:t>
            </a:r>
          </a:p>
          <a:p>
            <a:pPr marL="742950" lvl="2" indent="-342900"/>
            <a:r>
              <a:rPr lang="en-US" sz="2000"/>
              <a:t>Symbolized by a </a:t>
            </a:r>
            <a:r>
              <a:rPr lang="en-US" sz="2000" i="1"/>
              <a:t>circle over a </a:t>
            </a:r>
            <a:r>
              <a:rPr lang="en-US" sz="2000" i="1" u="sng"/>
              <a:t>single</a:t>
            </a:r>
            <a:r>
              <a:rPr lang="en-US" sz="2000" i="1"/>
              <a:t> line</a:t>
            </a:r>
            <a:r>
              <a:rPr lang="en-US" sz="2000" i="1" smtClean="0"/>
              <a:t>.</a:t>
            </a:r>
          </a:p>
          <a:p>
            <a:pPr marL="742950" lvl="2" indent="-342900"/>
            <a:endParaRPr lang="en-US" sz="2000" smtClean="0"/>
          </a:p>
          <a:p>
            <a:pPr marL="342900" lvl="1" indent="-342900">
              <a:buFont typeface="Arial" pitchFamily="34" charset="0"/>
              <a:buChar char="•"/>
            </a:pPr>
            <a:r>
              <a:rPr lang="en-US" sz="2400" smtClean="0">
                <a:solidFill>
                  <a:srgbClr val="FF0000"/>
                </a:solidFill>
              </a:rPr>
              <a:t>Total </a:t>
            </a:r>
            <a:r>
              <a:rPr lang="en-US" sz="2400">
                <a:solidFill>
                  <a:srgbClr val="FF0000"/>
                </a:solidFill>
              </a:rPr>
              <a:t>completeness </a:t>
            </a:r>
            <a:r>
              <a:rPr lang="en-US" sz="2400"/>
              <a:t>means</a:t>
            </a:r>
            <a:r>
              <a:rPr lang="en-US" sz="2400">
                <a:solidFill>
                  <a:srgbClr val="0070C0"/>
                </a:solidFill>
              </a:rPr>
              <a:t> </a:t>
            </a:r>
            <a:r>
              <a:rPr lang="en-US" sz="2400" smtClean="0">
                <a:solidFill>
                  <a:srgbClr val="0070C0"/>
                </a:solidFill>
              </a:rPr>
              <a:t>every </a:t>
            </a:r>
            <a:r>
              <a:rPr lang="en-US" sz="2400">
                <a:solidFill>
                  <a:srgbClr val="0070C0"/>
                </a:solidFill>
              </a:rPr>
              <a:t>supertype entity occurrence is a member of a subtype.</a:t>
            </a:r>
          </a:p>
          <a:p>
            <a:pPr lvl="1"/>
            <a:r>
              <a:rPr lang="en-US" sz="2000" smtClean="0"/>
              <a:t>E.g. In a college example, STUDENT has two subtypes, UNDERGRAD and GRADUATE. A student must be in one of those two classifications.</a:t>
            </a:r>
          </a:p>
          <a:p>
            <a:pPr lvl="1"/>
            <a:r>
              <a:rPr lang="en-US" sz="2000"/>
              <a:t>Symbolized by a </a:t>
            </a:r>
            <a:r>
              <a:rPr lang="en-US" sz="2000" i="1"/>
              <a:t>circle over a </a:t>
            </a:r>
            <a:r>
              <a:rPr lang="en-US" sz="2000" i="1" u="sng"/>
              <a:t>double</a:t>
            </a:r>
            <a:r>
              <a:rPr lang="en-US" sz="2000" i="1"/>
              <a:t> line.</a:t>
            </a:r>
          </a:p>
          <a:p>
            <a:pPr lvl="1"/>
            <a:endParaRPr lang="en-US" sz="2800" smtClean="0"/>
          </a:p>
          <a:p>
            <a:pPr lvl="1"/>
            <a:endParaRPr lang="en-US" sz="2400">
              <a:solidFill>
                <a:srgbClr val="FF0000"/>
              </a:solidFill>
            </a:endParaRPr>
          </a:p>
        </p:txBody>
      </p:sp>
    </p:spTree>
    <p:extLst>
      <p:ext uri="{BB962C8B-B14F-4D97-AF65-F5344CB8AC3E}">
        <p14:creationId xmlns:p14="http://schemas.microsoft.com/office/powerpoint/2010/main" val="4270530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15400" cy="1143000"/>
          </a:xfrm>
        </p:spPr>
        <p:txBody>
          <a:bodyPr>
            <a:normAutofit/>
          </a:bodyPr>
          <a:lstStyle/>
          <a:p>
            <a:r>
              <a:rPr lang="en-US" smtClean="0"/>
              <a:t>Denoting &amp; Implementing Constraints</a:t>
            </a:r>
            <a:endParaRPr lang="en-US"/>
          </a:p>
        </p:txBody>
      </p:sp>
      <p:sp>
        <p:nvSpPr>
          <p:cNvPr id="3" name="Content Placeholder 2"/>
          <p:cNvSpPr>
            <a:spLocks noGrp="1"/>
          </p:cNvSpPr>
          <p:nvPr>
            <p:ph idx="1"/>
          </p:nvPr>
        </p:nvSpPr>
        <p:spPr>
          <a:xfrm>
            <a:off x="76200" y="1219200"/>
            <a:ext cx="8991600" cy="3962400"/>
          </a:xfrm>
        </p:spPr>
        <p:txBody>
          <a:bodyPr>
            <a:normAutofit/>
          </a:bodyPr>
          <a:lstStyle/>
          <a:p>
            <a:r>
              <a:rPr lang="en-US" sz="2400" smtClean="0"/>
              <a:t>Implementing </a:t>
            </a:r>
            <a:r>
              <a:rPr lang="en-US" sz="2400" smtClean="0">
                <a:solidFill>
                  <a:srgbClr val="0070C0"/>
                </a:solidFill>
              </a:rPr>
              <a:t>overlapping</a:t>
            </a:r>
            <a:r>
              <a:rPr lang="en-US" sz="2400" smtClean="0"/>
              <a:t> subtypes requires a </a:t>
            </a:r>
            <a:r>
              <a:rPr lang="en-US" sz="2400" smtClean="0">
                <a:solidFill>
                  <a:srgbClr val="0070C0"/>
                </a:solidFill>
              </a:rPr>
              <a:t>subtype discriminator for each subtype</a:t>
            </a:r>
            <a:r>
              <a:rPr lang="en-US" sz="2400" smtClean="0"/>
              <a:t>.</a:t>
            </a:r>
          </a:p>
          <a:p>
            <a:pPr lvl="1"/>
            <a:endParaRPr lang="en-US" sz="2000">
              <a:solidFill>
                <a:srgbClr val="FF0000"/>
              </a:solidFill>
            </a:endParaRPr>
          </a:p>
        </p:txBody>
      </p:sp>
      <p:pic>
        <p:nvPicPr>
          <p:cNvPr id="4" name="Picture 4" descr="Tbl05-0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3517" y="2133600"/>
            <a:ext cx="7685088"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bl05-02.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326" y="4793397"/>
            <a:ext cx="7119938"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28600" y="3962400"/>
            <a:ext cx="7202741" cy="830997"/>
          </a:xfrm>
          <a:prstGeom prst="rect">
            <a:avLst/>
          </a:prstGeom>
          <a:noFill/>
        </p:spPr>
        <p:txBody>
          <a:bodyPr wrap="none" rtlCol="0">
            <a:spAutoFit/>
          </a:bodyPr>
          <a:lstStyle/>
          <a:p>
            <a:pPr marL="342900" indent="-342900">
              <a:buFont typeface="Arial" pitchFamily="34" charset="0"/>
              <a:buChar char="•"/>
            </a:pPr>
            <a:r>
              <a:rPr lang="en-US" sz="2400" smtClean="0"/>
              <a:t>A constraint can be disjoint &amp; partial, disjoint &amp; total, </a:t>
            </a:r>
          </a:p>
          <a:p>
            <a:r>
              <a:rPr lang="en-US" sz="2400" smtClean="0"/>
              <a:t>     overlapping &amp; partial, or overlapping &amp; total.</a:t>
            </a:r>
            <a:endParaRPr lang="en-US" sz="2400"/>
          </a:p>
        </p:txBody>
      </p:sp>
    </p:spTree>
    <p:extLst>
      <p:ext uri="{BB962C8B-B14F-4D97-AF65-F5344CB8AC3E}">
        <p14:creationId xmlns:p14="http://schemas.microsoft.com/office/powerpoint/2010/main" val="831430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Fig05-04.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19200"/>
            <a:ext cx="67373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Example</a:t>
            </a:r>
            <a:endParaRPr lang="en-US"/>
          </a:p>
        </p:txBody>
      </p:sp>
      <p:sp>
        <p:nvSpPr>
          <p:cNvPr id="16387" name="Footer Placeholder 4"/>
          <p:cNvSpPr>
            <a:spLocks noGrp="1"/>
          </p:cNvSpPr>
          <p:nvPr>
            <p:ph type="ftr" sz="quarter" idx="11"/>
          </p:nvPr>
        </p:nvSpPr>
        <p:spPr>
          <a:xfrm>
            <a:off x="3103821" y="6462823"/>
            <a:ext cx="28956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defRPr/>
            </a:pPr>
            <a:r>
              <a:rPr lang="en-US" sz="1400" smtClean="0">
                <a:solidFill>
                  <a:srgbClr val="222222"/>
                </a:solidFill>
                <a:latin typeface="+mn-lt"/>
              </a:rPr>
              <a:t>Database Systems, 10th Edition</a:t>
            </a:r>
          </a:p>
        </p:txBody>
      </p:sp>
      <p:sp>
        <p:nvSpPr>
          <p:cNvPr id="3" name="TextBox 2"/>
          <p:cNvSpPr txBox="1"/>
          <p:nvPr/>
        </p:nvSpPr>
        <p:spPr>
          <a:xfrm>
            <a:off x="4724400" y="5330732"/>
            <a:ext cx="414857" cy="276999"/>
          </a:xfrm>
          <a:prstGeom prst="rect">
            <a:avLst/>
          </a:prstGeom>
          <a:noFill/>
        </p:spPr>
        <p:txBody>
          <a:bodyPr wrap="none" rtlCol="0">
            <a:spAutoFit/>
          </a:bodyPr>
          <a:lstStyle/>
          <a:p>
            <a:r>
              <a:rPr lang="en-US" sz="1200" b="1"/>
              <a:t>“G”</a:t>
            </a:r>
          </a:p>
        </p:txBody>
      </p:sp>
      <p:sp>
        <p:nvSpPr>
          <p:cNvPr id="6" name="TextBox 5"/>
          <p:cNvSpPr txBox="1"/>
          <p:nvPr/>
        </p:nvSpPr>
        <p:spPr>
          <a:xfrm>
            <a:off x="6248400" y="5334000"/>
            <a:ext cx="420308" cy="276999"/>
          </a:xfrm>
          <a:prstGeom prst="rect">
            <a:avLst/>
          </a:prstGeom>
          <a:noFill/>
        </p:spPr>
        <p:txBody>
          <a:bodyPr wrap="none" rtlCol="0">
            <a:spAutoFit/>
          </a:bodyPr>
          <a:lstStyle/>
          <a:p>
            <a:r>
              <a:rPr lang="en-US" sz="1200" b="1" smtClean="0"/>
              <a:t>“U”</a:t>
            </a:r>
            <a:endParaRPr lang="en-US" sz="1200" b="1"/>
          </a:p>
        </p:txBody>
      </p:sp>
    </p:spTree>
    <p:extLst>
      <p:ext uri="{BB962C8B-B14F-4D97-AF65-F5344CB8AC3E}">
        <p14:creationId xmlns:p14="http://schemas.microsoft.com/office/powerpoint/2010/main" val="2994442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609600"/>
            <a:ext cx="8686800" cy="792162"/>
          </a:xfrm>
        </p:spPr>
        <p:txBody>
          <a:bodyPr>
            <a:noAutofit/>
          </a:bodyPr>
          <a:lstStyle/>
          <a:p>
            <a:r>
              <a:rPr lang="en-US" smtClean="0"/>
              <a:t>Methods for Developing Hierarchies</a:t>
            </a:r>
            <a:endParaRPr lang="en-US"/>
          </a:p>
        </p:txBody>
      </p:sp>
      <p:sp>
        <p:nvSpPr>
          <p:cNvPr id="6" name="Content Placeholder 5"/>
          <p:cNvSpPr>
            <a:spLocks noGrp="1"/>
          </p:cNvSpPr>
          <p:nvPr>
            <p:ph idx="1"/>
          </p:nvPr>
        </p:nvSpPr>
        <p:spPr>
          <a:xfrm>
            <a:off x="381000" y="1575391"/>
            <a:ext cx="8229600" cy="5257800"/>
          </a:xfrm>
        </p:spPr>
        <p:txBody>
          <a:bodyPr>
            <a:normAutofit lnSpcReduction="10000"/>
          </a:bodyPr>
          <a:lstStyle/>
          <a:p>
            <a:r>
              <a:rPr lang="en-US" sz="2400" smtClean="0"/>
              <a:t> </a:t>
            </a:r>
            <a:r>
              <a:rPr lang="en-US" sz="2400" smtClean="0">
                <a:solidFill>
                  <a:srgbClr val="FF0000"/>
                </a:solidFill>
              </a:rPr>
              <a:t>Specialization</a:t>
            </a:r>
            <a:endParaRPr lang="en-US" sz="2400">
              <a:solidFill>
                <a:srgbClr val="FF0000"/>
              </a:solidFill>
            </a:endParaRPr>
          </a:p>
          <a:p>
            <a:pPr lvl="1"/>
            <a:r>
              <a:rPr lang="en-US" sz="2400">
                <a:solidFill>
                  <a:srgbClr val="0070C0"/>
                </a:solidFill>
              </a:rPr>
              <a:t>Identifies more specific entity </a:t>
            </a:r>
            <a:r>
              <a:rPr lang="en-US" sz="2400">
                <a:solidFill>
                  <a:srgbClr val="00B0F0"/>
                </a:solidFill>
              </a:rPr>
              <a:t>subtypes</a:t>
            </a:r>
            <a:r>
              <a:rPr lang="en-US" sz="2400">
                <a:solidFill>
                  <a:srgbClr val="0070C0"/>
                </a:solidFill>
              </a:rPr>
              <a:t> from higher-level entity </a:t>
            </a:r>
            <a:r>
              <a:rPr lang="en-US" sz="2400" smtClean="0">
                <a:solidFill>
                  <a:srgbClr val="00B050"/>
                </a:solidFill>
              </a:rPr>
              <a:t>supertype</a:t>
            </a:r>
            <a:r>
              <a:rPr lang="en-US" sz="2400" smtClean="0">
                <a:solidFill>
                  <a:srgbClr val="0070C0"/>
                </a:solidFill>
              </a:rPr>
              <a:t>.</a:t>
            </a:r>
            <a:endParaRPr lang="en-US" sz="2400">
              <a:solidFill>
                <a:srgbClr val="0070C0"/>
              </a:solidFill>
            </a:endParaRPr>
          </a:p>
          <a:p>
            <a:pPr lvl="1"/>
            <a:r>
              <a:rPr lang="en-US" sz="2400"/>
              <a:t>Top-down </a:t>
            </a:r>
            <a:r>
              <a:rPr lang="en-US" sz="2400" smtClean="0"/>
              <a:t>process.</a:t>
            </a:r>
            <a:endParaRPr lang="en-US" sz="2400"/>
          </a:p>
          <a:p>
            <a:pPr lvl="1"/>
            <a:r>
              <a:rPr lang="en-US" sz="2400"/>
              <a:t>Based on grouping unique characteristics and relationships of the </a:t>
            </a:r>
            <a:r>
              <a:rPr lang="en-US" sz="2400" smtClean="0"/>
              <a:t>subtypes.</a:t>
            </a:r>
          </a:p>
          <a:p>
            <a:pPr lvl="1"/>
            <a:endParaRPr lang="en-US" sz="2400" smtClean="0"/>
          </a:p>
          <a:p>
            <a:r>
              <a:rPr lang="en-US" sz="2400">
                <a:solidFill>
                  <a:srgbClr val="FF0000"/>
                </a:solidFill>
              </a:rPr>
              <a:t>Generalization</a:t>
            </a:r>
          </a:p>
          <a:p>
            <a:pPr lvl="1"/>
            <a:r>
              <a:rPr lang="en-US" sz="2400">
                <a:solidFill>
                  <a:srgbClr val="0070C0"/>
                </a:solidFill>
              </a:rPr>
              <a:t>Identifies more generic entity </a:t>
            </a:r>
            <a:r>
              <a:rPr lang="en-US" sz="2400" err="1">
                <a:solidFill>
                  <a:srgbClr val="00B050"/>
                </a:solidFill>
              </a:rPr>
              <a:t>supertype</a:t>
            </a:r>
            <a:r>
              <a:rPr lang="en-US" sz="2400">
                <a:solidFill>
                  <a:srgbClr val="0070C0"/>
                </a:solidFill>
              </a:rPr>
              <a:t> from lower-level entity </a:t>
            </a:r>
            <a:r>
              <a:rPr lang="en-US" sz="2400" smtClean="0">
                <a:solidFill>
                  <a:srgbClr val="00B0F0"/>
                </a:solidFill>
              </a:rPr>
              <a:t>subtypes</a:t>
            </a:r>
            <a:r>
              <a:rPr lang="en-US" sz="2400" smtClean="0">
                <a:solidFill>
                  <a:srgbClr val="0070C0"/>
                </a:solidFill>
              </a:rPr>
              <a:t>.</a:t>
            </a:r>
            <a:endParaRPr lang="en-US" sz="2400">
              <a:solidFill>
                <a:srgbClr val="0070C0"/>
              </a:solidFill>
            </a:endParaRPr>
          </a:p>
          <a:p>
            <a:pPr lvl="1"/>
            <a:r>
              <a:rPr lang="en-US" sz="2400"/>
              <a:t>Bottom-up </a:t>
            </a:r>
            <a:r>
              <a:rPr lang="en-US" sz="2400" smtClean="0"/>
              <a:t>process.</a:t>
            </a:r>
            <a:endParaRPr lang="en-US" sz="2400"/>
          </a:p>
          <a:p>
            <a:pPr lvl="1"/>
            <a:r>
              <a:rPr lang="en-US" sz="2400"/>
              <a:t>Based on grouping common characteristics and relationships of the </a:t>
            </a:r>
            <a:r>
              <a:rPr lang="en-US" sz="2400" smtClean="0"/>
              <a:t>subtypes.</a:t>
            </a:r>
            <a:endParaRPr lang="en-US" sz="2400"/>
          </a:p>
          <a:p>
            <a:pPr lvl="1"/>
            <a:endParaRPr lang="en-US"/>
          </a:p>
          <a:p>
            <a:endParaRPr lang="en-US" sz="2800" smtClean="0"/>
          </a:p>
          <a:p>
            <a:endParaRPr lang="en-US" sz="2800"/>
          </a:p>
        </p:txBody>
      </p:sp>
    </p:spTree>
    <p:extLst>
      <p:ext uri="{BB962C8B-B14F-4D97-AF65-F5344CB8AC3E}">
        <p14:creationId xmlns:p14="http://schemas.microsoft.com/office/powerpoint/2010/main" val="2443699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1143000"/>
          </a:xfrm>
        </p:spPr>
        <p:txBody>
          <a:bodyPr>
            <a:noAutofit/>
          </a:bodyPr>
          <a:lstStyle/>
          <a:p>
            <a:r>
              <a:rPr lang="en-US"/>
              <a:t>Strong &amp; Weak Entities</a:t>
            </a:r>
          </a:p>
        </p:txBody>
      </p:sp>
      <p:sp>
        <p:nvSpPr>
          <p:cNvPr id="3" name="Content Placeholder 2"/>
          <p:cNvSpPr>
            <a:spLocks noGrp="1"/>
          </p:cNvSpPr>
          <p:nvPr>
            <p:ph idx="1"/>
          </p:nvPr>
        </p:nvSpPr>
        <p:spPr>
          <a:xfrm>
            <a:off x="381000" y="1295400"/>
            <a:ext cx="8229600" cy="5334000"/>
          </a:xfrm>
        </p:spPr>
        <p:txBody>
          <a:bodyPr>
            <a:normAutofit fontScale="92500" lnSpcReduction="10000"/>
          </a:bodyPr>
          <a:lstStyle/>
          <a:p>
            <a:pPr marL="342900" lvl="1" indent="-342900">
              <a:buFont typeface="Arial" pitchFamily="34" charset="0"/>
              <a:buChar char="•"/>
            </a:pPr>
            <a:r>
              <a:rPr lang="en-US" sz="2600"/>
              <a:t>An </a:t>
            </a:r>
            <a:r>
              <a:rPr lang="en-US" sz="2600" smtClean="0"/>
              <a:t>entity is </a:t>
            </a:r>
            <a:r>
              <a:rPr lang="en-US" sz="2600" smtClean="0">
                <a:solidFill>
                  <a:srgbClr val="FF0000"/>
                </a:solidFill>
              </a:rPr>
              <a:t>existence-dependent </a:t>
            </a:r>
            <a:r>
              <a:rPr lang="en-US" sz="2600" smtClean="0"/>
              <a:t>if </a:t>
            </a:r>
            <a:r>
              <a:rPr lang="en-US" sz="2600" smtClean="0">
                <a:solidFill>
                  <a:srgbClr val="0070C0"/>
                </a:solidFill>
              </a:rPr>
              <a:t>its existence depends on the existence of an entity occurrence of another entity, known as a </a:t>
            </a:r>
            <a:r>
              <a:rPr lang="en-US" sz="2600" smtClean="0">
                <a:solidFill>
                  <a:srgbClr val="FF0000"/>
                </a:solidFill>
              </a:rPr>
              <a:t>parent</a:t>
            </a:r>
            <a:r>
              <a:rPr lang="en-US" sz="2600" smtClean="0">
                <a:solidFill>
                  <a:srgbClr val="0070C0"/>
                </a:solidFill>
              </a:rPr>
              <a:t> entity</a:t>
            </a:r>
            <a:r>
              <a:rPr lang="en-US" sz="2600" smtClean="0"/>
              <a:t>.</a:t>
            </a:r>
          </a:p>
          <a:p>
            <a:pPr marL="742950" lvl="2" indent="-342900"/>
            <a:r>
              <a:rPr lang="en-US" sz="2200" smtClean="0"/>
              <a:t>E.g. CHILD and PARENT – a child can only exist if a parent exists that it is the child of. </a:t>
            </a:r>
          </a:p>
          <a:p>
            <a:pPr marL="457200" lvl="1" indent="-457200">
              <a:buFont typeface="Arial" panose="020B0604020202020204" pitchFamily="34" charset="0"/>
              <a:buChar char="•"/>
            </a:pPr>
            <a:r>
              <a:rPr lang="en-US" sz="2600" smtClean="0"/>
              <a:t>Implement this as a </a:t>
            </a:r>
            <a:r>
              <a:rPr lang="en-US" sz="2600" smtClean="0">
                <a:solidFill>
                  <a:srgbClr val="00B050"/>
                </a:solidFill>
              </a:rPr>
              <a:t>foreign key that cannot be null</a:t>
            </a:r>
            <a:r>
              <a:rPr lang="en-US" sz="2600" smtClean="0"/>
              <a:t>.</a:t>
            </a:r>
          </a:p>
          <a:p>
            <a:pPr marL="400050" lvl="2" indent="0">
              <a:buNone/>
            </a:pPr>
            <a:endParaRPr lang="en-US" smtClean="0"/>
          </a:p>
          <a:p>
            <a:pPr marL="457200" lvl="1" indent="-457200">
              <a:buFont typeface="Arial" panose="020B0604020202020204" pitchFamily="34" charset="0"/>
              <a:buChar char="•"/>
            </a:pPr>
            <a:r>
              <a:rPr lang="en-US" sz="2600"/>
              <a:t>An entity is </a:t>
            </a:r>
            <a:r>
              <a:rPr lang="en-US" sz="2600">
                <a:solidFill>
                  <a:srgbClr val="FF0000"/>
                </a:solidFill>
              </a:rPr>
              <a:t>weak </a:t>
            </a:r>
            <a:r>
              <a:rPr lang="en-US" sz="2600"/>
              <a:t>if it is </a:t>
            </a:r>
            <a:r>
              <a:rPr lang="en-US" sz="2600">
                <a:solidFill>
                  <a:srgbClr val="0070C0"/>
                </a:solidFill>
              </a:rPr>
              <a:t>existence-dependent </a:t>
            </a:r>
            <a:r>
              <a:rPr lang="en-US" sz="2600" u="sng"/>
              <a:t>and</a:t>
            </a:r>
            <a:r>
              <a:rPr lang="en-US" sz="2600">
                <a:solidFill>
                  <a:srgbClr val="0070C0"/>
                </a:solidFill>
              </a:rPr>
              <a:t> its </a:t>
            </a:r>
            <a:r>
              <a:rPr lang="en-US" sz="2600" smtClean="0">
                <a:solidFill>
                  <a:srgbClr val="0070C0"/>
                </a:solidFill>
              </a:rPr>
              <a:t>PK </a:t>
            </a:r>
            <a:r>
              <a:rPr lang="en-US" sz="2600">
                <a:solidFill>
                  <a:srgbClr val="0070C0"/>
                </a:solidFill>
              </a:rPr>
              <a:t>is partially or totally derived from its parent </a:t>
            </a:r>
            <a:r>
              <a:rPr lang="en-US" sz="2600" smtClean="0">
                <a:solidFill>
                  <a:srgbClr val="0070C0"/>
                </a:solidFill>
              </a:rPr>
              <a:t>entity’s PK</a:t>
            </a:r>
            <a:r>
              <a:rPr lang="en-US" sz="2600" smtClean="0"/>
              <a:t>.</a:t>
            </a:r>
            <a:endParaRPr lang="en-US" sz="2600"/>
          </a:p>
          <a:p>
            <a:pPr marL="400050" lvl="2" indent="0">
              <a:buNone/>
            </a:pPr>
            <a:endParaRPr lang="en-US" smtClean="0"/>
          </a:p>
          <a:p>
            <a:pPr marL="342900" lvl="1" indent="-342900">
              <a:buFont typeface="Arial" pitchFamily="34" charset="0"/>
              <a:buChar char="•"/>
            </a:pPr>
            <a:r>
              <a:rPr lang="en-US" sz="2600" smtClean="0"/>
              <a:t>An entity that is </a:t>
            </a:r>
            <a:r>
              <a:rPr lang="en-US" sz="2600" smtClean="0">
                <a:solidFill>
                  <a:srgbClr val="FF0000"/>
                </a:solidFill>
              </a:rPr>
              <a:t>existence-independent </a:t>
            </a:r>
            <a:r>
              <a:rPr lang="en-US" sz="2600" smtClean="0"/>
              <a:t>(i.e. </a:t>
            </a:r>
            <a:r>
              <a:rPr lang="en-US" sz="2600" smtClean="0">
                <a:solidFill>
                  <a:srgbClr val="0070C0"/>
                </a:solidFill>
              </a:rPr>
              <a:t>not existence-dependent</a:t>
            </a:r>
            <a:r>
              <a:rPr lang="en-US" sz="2600"/>
              <a:t> </a:t>
            </a:r>
            <a:r>
              <a:rPr lang="en-US" sz="2600" smtClean="0"/>
              <a:t>on any entity) is called a </a:t>
            </a:r>
            <a:r>
              <a:rPr lang="en-US" sz="2600" smtClean="0">
                <a:solidFill>
                  <a:srgbClr val="FF0000"/>
                </a:solidFill>
              </a:rPr>
              <a:t>regular</a:t>
            </a:r>
            <a:r>
              <a:rPr lang="en-US" sz="2600" smtClean="0"/>
              <a:t> or </a:t>
            </a:r>
            <a:r>
              <a:rPr lang="en-US" sz="2600" smtClean="0">
                <a:solidFill>
                  <a:srgbClr val="FF0000"/>
                </a:solidFill>
              </a:rPr>
              <a:t>strong</a:t>
            </a:r>
            <a:r>
              <a:rPr lang="en-US" sz="2600" smtClean="0"/>
              <a:t> entity.</a:t>
            </a:r>
          </a:p>
          <a:p>
            <a:pPr marL="742950" lvl="2" indent="-342900"/>
            <a:r>
              <a:rPr lang="en-US" sz="2000" smtClean="0"/>
              <a:t>E.g "</a:t>
            </a:r>
            <a:r>
              <a:rPr lang="en-US" sz="2000" i="1" smtClean="0"/>
              <a:t>PART is supplied by VENDOR</a:t>
            </a:r>
            <a:r>
              <a:rPr lang="en-US" sz="2000" smtClean="0"/>
              <a:t>". If some parts are produced in-house, then VENDOR attribute will be null, so PART is existence-independent (at least from VENDOR – need to consider all other entities.)</a:t>
            </a:r>
          </a:p>
          <a:p>
            <a:pPr marL="0" lvl="1" indent="0">
              <a:buNone/>
            </a:pPr>
            <a:endParaRPr lang="en-US" sz="2400" smtClean="0"/>
          </a:p>
          <a:p>
            <a:pPr marL="457200" lvl="1" indent="-457200">
              <a:buFont typeface="Arial" pitchFamily="34" charset="0"/>
              <a:buChar char="•"/>
            </a:pPr>
            <a:endParaRPr lang="en-US" sz="2400"/>
          </a:p>
          <a:p>
            <a:endParaRPr lang="en-US"/>
          </a:p>
        </p:txBody>
      </p:sp>
    </p:spTree>
    <p:extLst>
      <p:ext uri="{BB962C8B-B14F-4D97-AF65-F5344CB8AC3E}">
        <p14:creationId xmlns:p14="http://schemas.microsoft.com/office/powerpoint/2010/main" val="978845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Clustering</a:t>
            </a:r>
            <a:endParaRPr lang="en-US"/>
          </a:p>
        </p:txBody>
      </p:sp>
      <p:sp>
        <p:nvSpPr>
          <p:cNvPr id="3" name="Content Placeholder 2"/>
          <p:cNvSpPr>
            <a:spLocks noGrp="1"/>
          </p:cNvSpPr>
          <p:nvPr>
            <p:ph idx="1"/>
          </p:nvPr>
        </p:nvSpPr>
        <p:spPr>
          <a:xfrm>
            <a:off x="457200" y="1371600"/>
            <a:ext cx="8229600" cy="5257800"/>
          </a:xfrm>
        </p:spPr>
        <p:txBody>
          <a:bodyPr>
            <a:normAutofit lnSpcReduction="10000"/>
          </a:bodyPr>
          <a:lstStyle/>
          <a:p>
            <a:r>
              <a:rPr lang="en-US" sz="2400" smtClean="0"/>
              <a:t>ERD diagrams can grow into hundreds of entities.</a:t>
            </a:r>
          </a:p>
          <a:p>
            <a:pPr lvl="1"/>
            <a:r>
              <a:rPr lang="en-US" sz="2000" smtClean="0"/>
              <a:t>This can be hard to read and understand.</a:t>
            </a:r>
          </a:p>
          <a:p>
            <a:r>
              <a:rPr lang="en-US" sz="2400" smtClean="0"/>
              <a:t>An </a:t>
            </a:r>
            <a:r>
              <a:rPr lang="en-US" sz="2400" smtClean="0">
                <a:solidFill>
                  <a:srgbClr val="FF0000"/>
                </a:solidFill>
              </a:rPr>
              <a:t>entity cluster </a:t>
            </a:r>
            <a:r>
              <a:rPr lang="en-US" sz="2400" smtClean="0"/>
              <a:t>is a </a:t>
            </a:r>
            <a:r>
              <a:rPr lang="en-US" sz="2400" smtClean="0">
                <a:solidFill>
                  <a:srgbClr val="0070C0"/>
                </a:solidFill>
              </a:rPr>
              <a:t>single “virtual” entity used to </a:t>
            </a:r>
            <a:r>
              <a:rPr lang="en-US" sz="2400">
                <a:solidFill>
                  <a:srgbClr val="0070C0"/>
                </a:solidFill>
              </a:rPr>
              <a:t>represent multiple entities and </a:t>
            </a:r>
            <a:r>
              <a:rPr lang="en-US" sz="2400" smtClean="0">
                <a:solidFill>
                  <a:srgbClr val="0070C0"/>
                </a:solidFill>
              </a:rPr>
              <a:t>relationships in an ERD</a:t>
            </a:r>
            <a:r>
              <a:rPr lang="en-US" sz="2400" smtClean="0"/>
              <a:t>.</a:t>
            </a:r>
          </a:p>
          <a:p>
            <a:pPr lvl="1"/>
            <a:r>
              <a:rPr lang="en-US" sz="2400"/>
              <a:t>Considered “virtual” or “abstract” because it is not actually an entity in </a:t>
            </a:r>
            <a:r>
              <a:rPr lang="en-US" sz="2400" smtClean="0"/>
              <a:t>the final ERD.</a:t>
            </a:r>
            <a:endParaRPr lang="en-US" sz="2400"/>
          </a:p>
          <a:p>
            <a:pPr lvl="1"/>
            <a:r>
              <a:rPr lang="en-US" sz="2400" smtClean="0"/>
              <a:t>Is a temporary </a:t>
            </a:r>
            <a:r>
              <a:rPr lang="en-US" sz="2400"/>
              <a:t>entity used to represent multiple entities and </a:t>
            </a:r>
            <a:r>
              <a:rPr lang="en-US" sz="2400" smtClean="0"/>
              <a:t>relationships to </a:t>
            </a:r>
            <a:r>
              <a:rPr lang="en-US" sz="2400" b="1" smtClean="0">
                <a:solidFill>
                  <a:srgbClr val="00B050"/>
                </a:solidFill>
              </a:rPr>
              <a:t>simplify the ERD and make it more readable</a:t>
            </a:r>
            <a:r>
              <a:rPr lang="en-US" sz="2400" smtClean="0"/>
              <a:t>.</a:t>
            </a:r>
          </a:p>
          <a:p>
            <a:r>
              <a:rPr lang="en-US" sz="2400"/>
              <a:t>Attributes are not </a:t>
            </a:r>
            <a:r>
              <a:rPr lang="en-US" sz="2400" smtClean="0"/>
              <a:t>shown </a:t>
            </a:r>
            <a:r>
              <a:rPr lang="en-US" sz="2400"/>
              <a:t>for </a:t>
            </a:r>
            <a:r>
              <a:rPr lang="en-US" sz="2400" smtClean="0"/>
              <a:t>entity clusters</a:t>
            </a:r>
            <a:r>
              <a:rPr lang="en-US" sz="2400"/>
              <a:t>.</a:t>
            </a:r>
          </a:p>
          <a:p>
            <a:pPr lvl="1"/>
            <a:endParaRPr lang="en-US" sz="2400" smtClean="0"/>
          </a:p>
          <a:p>
            <a:r>
              <a:rPr lang="en-US" sz="2400" smtClean="0"/>
              <a:t>E.g. </a:t>
            </a:r>
          </a:p>
          <a:p>
            <a:pPr lvl="1"/>
            <a:r>
              <a:rPr lang="en-US" sz="2000" smtClean="0"/>
              <a:t>COURSE </a:t>
            </a:r>
            <a:r>
              <a:rPr lang="en-US" sz="2000"/>
              <a:t>a</a:t>
            </a:r>
            <a:r>
              <a:rPr lang="en-US" sz="2000" smtClean="0"/>
              <a:t>nd </a:t>
            </a:r>
            <a:r>
              <a:rPr lang="en-US" sz="2000"/>
              <a:t>CLASS are grouped into </a:t>
            </a:r>
            <a:r>
              <a:rPr lang="en-US" sz="2000" smtClean="0"/>
              <a:t>OFFERING.</a:t>
            </a:r>
            <a:endParaRPr lang="en-US" sz="2000"/>
          </a:p>
          <a:p>
            <a:pPr lvl="1"/>
            <a:r>
              <a:rPr lang="en-US" sz="2000"/>
              <a:t>ROOM and BUILDING are grouped into </a:t>
            </a:r>
            <a:r>
              <a:rPr lang="en-US" sz="2000" smtClean="0"/>
              <a:t>LOCATION.</a:t>
            </a:r>
            <a:endParaRPr lang="en-US" sz="2000"/>
          </a:p>
          <a:p>
            <a:endParaRPr lang="en-US"/>
          </a:p>
          <a:p>
            <a:pPr lvl="1"/>
            <a:endParaRPr lang="en-US" smtClean="0"/>
          </a:p>
          <a:p>
            <a:endParaRPr lang="en-US"/>
          </a:p>
        </p:txBody>
      </p:sp>
    </p:spTree>
    <p:extLst>
      <p:ext uri="{BB962C8B-B14F-4D97-AF65-F5344CB8AC3E}">
        <p14:creationId xmlns:p14="http://schemas.microsoft.com/office/powerpoint/2010/main" val="1723530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Example – Tiny College ERD</a:t>
            </a:r>
            <a:endParaRPr lang="en-US"/>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270" y="1295401"/>
            <a:ext cx="5322848" cy="517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0385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Fig05-05.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4849526" cy="52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2770" y="0"/>
            <a:ext cx="8229600" cy="1143000"/>
          </a:xfrm>
        </p:spPr>
        <p:txBody>
          <a:bodyPr/>
          <a:lstStyle/>
          <a:p>
            <a:r>
              <a:rPr lang="en-US" smtClean="0"/>
              <a:t>Example of Entity Clustering</a:t>
            </a:r>
            <a:endParaRPr lang="en-US"/>
          </a:p>
        </p:txBody>
      </p:sp>
      <p:sp>
        <p:nvSpPr>
          <p:cNvPr id="2355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defRPr/>
            </a:pPr>
            <a:r>
              <a:rPr lang="en-US" smtClean="0">
                <a:solidFill>
                  <a:srgbClr val="222222"/>
                </a:solidFill>
                <a:latin typeface="+mn-lt"/>
              </a:rPr>
              <a:t>Database Systems, 10th Edition</a:t>
            </a:r>
          </a:p>
        </p:txBody>
      </p:sp>
    </p:spTree>
    <p:extLst>
      <p:ext uri="{BB962C8B-B14F-4D97-AF65-F5344CB8AC3E}">
        <p14:creationId xmlns:p14="http://schemas.microsoft.com/office/powerpoint/2010/main" val="4605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1143000"/>
          </a:xfrm>
        </p:spPr>
        <p:txBody>
          <a:bodyPr>
            <a:noAutofit/>
          </a:bodyPr>
          <a:lstStyle/>
          <a:p>
            <a:r>
              <a:rPr lang="en-US"/>
              <a:t>Strong &amp; Weak </a:t>
            </a:r>
            <a:r>
              <a:rPr lang="en-US" smtClean="0"/>
              <a:t>Relationships</a:t>
            </a:r>
            <a:endParaRPr lang="en-US"/>
          </a:p>
        </p:txBody>
      </p:sp>
      <p:sp>
        <p:nvSpPr>
          <p:cNvPr id="3" name="Content Placeholder 2"/>
          <p:cNvSpPr>
            <a:spLocks noGrp="1"/>
          </p:cNvSpPr>
          <p:nvPr>
            <p:ph idx="1"/>
          </p:nvPr>
        </p:nvSpPr>
        <p:spPr>
          <a:xfrm>
            <a:off x="457200" y="1447800"/>
            <a:ext cx="8458200" cy="5334000"/>
          </a:xfrm>
        </p:spPr>
        <p:txBody>
          <a:bodyPr>
            <a:normAutofit/>
          </a:bodyPr>
          <a:lstStyle/>
          <a:p>
            <a:pPr marL="457200" lvl="1" indent="-457200">
              <a:buFont typeface="Arial" pitchFamily="34" charset="0"/>
              <a:buChar char="•"/>
            </a:pPr>
            <a:r>
              <a:rPr lang="en-US" sz="2400" smtClean="0"/>
              <a:t>A relationship is </a:t>
            </a:r>
            <a:r>
              <a:rPr lang="en-US" sz="2400" smtClean="0">
                <a:solidFill>
                  <a:srgbClr val="FF0000"/>
                </a:solidFill>
              </a:rPr>
              <a:t>strong</a:t>
            </a:r>
            <a:r>
              <a:rPr lang="en-US" sz="2400" smtClean="0"/>
              <a:t> (or </a:t>
            </a:r>
            <a:r>
              <a:rPr lang="en-US" sz="2400" smtClean="0">
                <a:solidFill>
                  <a:srgbClr val="FF0000"/>
                </a:solidFill>
              </a:rPr>
              <a:t>identifying</a:t>
            </a:r>
            <a:r>
              <a:rPr lang="en-US" sz="2400" smtClean="0"/>
              <a:t>) if the </a:t>
            </a:r>
            <a:r>
              <a:rPr lang="en-US" sz="2400" smtClean="0">
                <a:solidFill>
                  <a:srgbClr val="0070C0"/>
                </a:solidFill>
              </a:rPr>
              <a:t>foreign key of one entity is a component of the primary key of the related entity</a:t>
            </a:r>
            <a:r>
              <a:rPr lang="en-US" sz="2400"/>
              <a:t>.</a:t>
            </a:r>
            <a:r>
              <a:rPr lang="en-US" sz="2400" smtClean="0"/>
              <a:t> </a:t>
            </a:r>
            <a:r>
              <a:rPr lang="en-US" sz="2400"/>
              <a:t>O</a:t>
            </a:r>
            <a:r>
              <a:rPr lang="en-US" sz="2400" smtClean="0"/>
              <a:t>therwise the relationship is </a:t>
            </a:r>
            <a:r>
              <a:rPr lang="en-US" sz="2400" smtClean="0">
                <a:solidFill>
                  <a:srgbClr val="FF0000"/>
                </a:solidFill>
              </a:rPr>
              <a:t>weak </a:t>
            </a:r>
            <a:r>
              <a:rPr lang="en-US" sz="2400" smtClean="0"/>
              <a:t>(or </a:t>
            </a:r>
            <a:r>
              <a:rPr lang="en-US" sz="2400" smtClean="0">
                <a:solidFill>
                  <a:srgbClr val="FF0000"/>
                </a:solidFill>
              </a:rPr>
              <a:t>non-identifying</a:t>
            </a:r>
            <a:r>
              <a:rPr lang="en-US" sz="2400" smtClean="0"/>
              <a:t>).</a:t>
            </a:r>
          </a:p>
          <a:p>
            <a:pPr marL="400050" lvl="2" indent="0">
              <a:buNone/>
            </a:pPr>
            <a:r>
              <a:rPr lang="en-US" sz="2000" smtClean="0"/>
              <a:t> E.g.  </a:t>
            </a:r>
            <a:endParaRPr lang="en-US" sz="2000"/>
          </a:p>
          <a:p>
            <a:pPr marL="342900" lvl="1" indent="-342900">
              <a:buFont typeface="Arial" pitchFamily="34" charset="0"/>
              <a:buChar char="•"/>
            </a:pPr>
            <a:endParaRPr lang="en-US" sz="2600" smtClean="0"/>
          </a:p>
          <a:p>
            <a:endParaRPr lang="en-US" sz="2400" smtClean="0"/>
          </a:p>
          <a:p>
            <a:endParaRPr lang="en-US" sz="2400"/>
          </a:p>
          <a:p>
            <a:endParaRPr lang="en-US" sz="2400" smtClean="0"/>
          </a:p>
          <a:p>
            <a:r>
              <a:rPr lang="en-US" sz="2400" smtClean="0"/>
              <a:t>A weak relationship is denoted by a dashed line in Crow's Foot notation.</a:t>
            </a:r>
            <a:endParaRPr lang="en-US" sz="2400"/>
          </a:p>
          <a:p>
            <a:r>
              <a:rPr lang="en-US" sz="2400" b="1" smtClean="0"/>
              <a:t>A </a:t>
            </a:r>
            <a:r>
              <a:rPr lang="en-US" sz="2400" b="1"/>
              <a:t>weak entity </a:t>
            </a:r>
            <a:r>
              <a:rPr lang="en-US" sz="2400" b="1" smtClean="0"/>
              <a:t>must </a:t>
            </a:r>
            <a:r>
              <a:rPr lang="en-US" sz="2400" b="1"/>
              <a:t>be part of a strong relationship.</a:t>
            </a:r>
          </a:p>
          <a:p>
            <a:pPr marL="457200" lvl="1" indent="-457200">
              <a:buFont typeface="Arial" pitchFamily="34" charset="0"/>
              <a:buChar char="•"/>
            </a:pPr>
            <a:endParaRPr lang="en-US" sz="2400"/>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465" y="2743200"/>
            <a:ext cx="5534637" cy="1600200"/>
          </a:xfrm>
          <a:prstGeom prst="rect">
            <a:avLst/>
          </a:prstGeom>
        </p:spPr>
      </p:pic>
      <p:sp>
        <p:nvSpPr>
          <p:cNvPr id="5" name="TextBox 4"/>
          <p:cNvSpPr txBox="1"/>
          <p:nvPr/>
        </p:nvSpPr>
        <p:spPr>
          <a:xfrm>
            <a:off x="3866707" y="3697069"/>
            <a:ext cx="1342291" cy="646331"/>
          </a:xfrm>
          <a:prstGeom prst="rect">
            <a:avLst/>
          </a:prstGeom>
          <a:noFill/>
        </p:spPr>
        <p:txBody>
          <a:bodyPr wrap="none" rtlCol="0">
            <a:spAutoFit/>
          </a:bodyPr>
          <a:lstStyle/>
          <a:p>
            <a:r>
              <a:rPr lang="en-US" smtClean="0"/>
              <a:t>Strong </a:t>
            </a:r>
            <a:br>
              <a:rPr lang="en-US" smtClean="0"/>
            </a:br>
            <a:r>
              <a:rPr lang="en-US" smtClean="0"/>
              <a:t>Relationship</a:t>
            </a:r>
            <a:endParaRPr lang="en-US"/>
          </a:p>
        </p:txBody>
      </p:sp>
      <p:sp>
        <p:nvSpPr>
          <p:cNvPr id="6" name="TextBox 5"/>
          <p:cNvSpPr txBox="1"/>
          <p:nvPr/>
        </p:nvSpPr>
        <p:spPr>
          <a:xfrm>
            <a:off x="7545962" y="2803083"/>
            <a:ext cx="1307409" cy="369332"/>
          </a:xfrm>
          <a:prstGeom prst="rect">
            <a:avLst/>
          </a:prstGeom>
          <a:noFill/>
        </p:spPr>
        <p:txBody>
          <a:bodyPr wrap="none" rtlCol="0">
            <a:spAutoFit/>
          </a:bodyPr>
          <a:lstStyle/>
          <a:p>
            <a:r>
              <a:rPr lang="en-US" smtClean="0"/>
              <a:t>Weak Entity</a:t>
            </a:r>
            <a:endParaRPr lang="en-US"/>
          </a:p>
        </p:txBody>
      </p:sp>
    </p:spTree>
    <p:extLst>
      <p:ext uri="{BB962C8B-B14F-4D97-AF65-F5344CB8AC3E}">
        <p14:creationId xmlns:p14="http://schemas.microsoft.com/office/powerpoint/2010/main" val="1105199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Fig04-08.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6016625" cy="534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76200"/>
            <a:ext cx="8229600" cy="1143000"/>
          </a:xfrm>
        </p:spPr>
        <p:txBody>
          <a:bodyPr/>
          <a:lstStyle/>
          <a:p>
            <a:r>
              <a:rPr lang="en-US" smtClean="0"/>
              <a:t>Weak Relationship - Example</a:t>
            </a:r>
            <a:endParaRPr lang="en-US"/>
          </a:p>
        </p:txBody>
      </p:sp>
      <p:sp>
        <p:nvSpPr>
          <p:cNvPr id="32771" name="Footer Placeholder 4"/>
          <p:cNvSpPr>
            <a:spLocks noGrp="1"/>
          </p:cNvSpPr>
          <p:nvPr>
            <p:ph type="ftr" sz="quarter" idx="11"/>
          </p:nvPr>
        </p:nvSpPr>
        <p:spPr/>
        <p:txBody>
          <a:bodyPr/>
          <a:lstStyle/>
          <a:p>
            <a:pPr>
              <a:defRPr/>
            </a:pPr>
            <a:r>
              <a:rPr lang="en-US">
                <a:ea typeface="ＭＳ Ｐゴシック" charset="-128"/>
              </a:rPr>
              <a:t>Database Systems, </a:t>
            </a:r>
            <a:r>
              <a:rPr lang="en-US" smtClean="0">
                <a:ea typeface="ＭＳ Ｐゴシック" charset="-128"/>
              </a:rPr>
              <a:t>10th </a:t>
            </a:r>
            <a:r>
              <a:rPr lang="en-US">
                <a:ea typeface="ＭＳ Ｐゴシック" charset="-128"/>
              </a:rPr>
              <a:t>Edition</a:t>
            </a:r>
          </a:p>
        </p:txBody>
      </p:sp>
      <p:sp>
        <p:nvSpPr>
          <p:cNvPr id="23556" name="Slide Number Placeholder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11D056B-4B83-4EAE-A081-8976D043DFC3}" type="slidenum">
              <a:rPr lang="en-US" smtClean="0">
                <a:latin typeface="Times New Roman" charset="0"/>
              </a:rPr>
              <a:pPr/>
              <a:t>4</a:t>
            </a:fld>
            <a:endParaRPr lang="en-US" smtClean="0">
              <a:latin typeface="Times New Roman" charset="0"/>
            </a:endParaRPr>
          </a:p>
        </p:txBody>
      </p:sp>
      <p:sp>
        <p:nvSpPr>
          <p:cNvPr id="3" name="Rectangle 2"/>
          <p:cNvSpPr/>
          <p:nvPr/>
        </p:nvSpPr>
        <p:spPr>
          <a:xfrm>
            <a:off x="5753100" y="3417056"/>
            <a:ext cx="2971800" cy="646331"/>
          </a:xfrm>
          <a:prstGeom prst="rect">
            <a:avLst/>
          </a:prstGeom>
        </p:spPr>
        <p:txBody>
          <a:bodyPr wrap="square">
            <a:spAutoFit/>
          </a:bodyPr>
          <a:lstStyle/>
          <a:p>
            <a:r>
              <a:rPr lang="en-US"/>
              <a:t>CLASS is existence-dependent </a:t>
            </a:r>
          </a:p>
          <a:p>
            <a:r>
              <a:rPr lang="en-US"/>
              <a:t>on COURSE </a:t>
            </a:r>
            <a:r>
              <a:rPr lang="en-US" smtClean="0"/>
              <a:t>.</a:t>
            </a:r>
            <a:endParaRPr lang="en-US"/>
          </a:p>
        </p:txBody>
      </p:sp>
    </p:spTree>
    <p:extLst>
      <p:ext uri="{BB962C8B-B14F-4D97-AF65-F5344CB8AC3E}">
        <p14:creationId xmlns:p14="http://schemas.microsoft.com/office/powerpoint/2010/main" val="3518340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Fig04-09.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799"/>
            <a:ext cx="6416675"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Footer Placeholder 4"/>
          <p:cNvSpPr>
            <a:spLocks noGrp="1"/>
          </p:cNvSpPr>
          <p:nvPr>
            <p:ph type="ftr" sz="quarter" idx="10"/>
          </p:nvPr>
        </p:nvSpPr>
        <p:spPr/>
        <p:txBody>
          <a:bodyPr/>
          <a:lstStyle/>
          <a:p>
            <a:pPr>
              <a:defRPr/>
            </a:pPr>
            <a:r>
              <a:rPr lang="en-US">
                <a:ea typeface="ＭＳ Ｐゴシック" charset="-128"/>
              </a:rPr>
              <a:t>Database Systems, </a:t>
            </a:r>
            <a:r>
              <a:rPr lang="en-US" smtClean="0">
                <a:ea typeface="ＭＳ Ｐゴシック" charset="-128"/>
              </a:rPr>
              <a:t>10th </a:t>
            </a:r>
            <a:r>
              <a:rPr lang="en-US">
                <a:ea typeface="ＭＳ Ｐゴシック" charset="-128"/>
              </a:rPr>
              <a:t>Edition</a:t>
            </a:r>
          </a:p>
        </p:txBody>
      </p:sp>
      <p:sp>
        <p:nvSpPr>
          <p:cNvPr id="24580" name="Slide Number Placeholder 5"/>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FCD105B-0965-46EC-AFB3-E4F57DA21082}" type="slidenum">
              <a:rPr lang="en-US" smtClean="0">
                <a:latin typeface="Times New Roman" charset="0"/>
              </a:rPr>
              <a:pPr/>
              <a:t>5</a:t>
            </a:fld>
            <a:endParaRPr lang="en-US" smtClean="0">
              <a:latin typeface="Times New Roman" charset="0"/>
            </a:endParaRPr>
          </a:p>
        </p:txBody>
      </p:sp>
      <p:sp>
        <p:nvSpPr>
          <p:cNvPr id="5" name="Title 1"/>
          <p:cNvSpPr>
            <a:spLocks noGrp="1"/>
          </p:cNvSpPr>
          <p:nvPr>
            <p:ph type="title"/>
          </p:nvPr>
        </p:nvSpPr>
        <p:spPr>
          <a:xfrm>
            <a:off x="468681" y="1772"/>
            <a:ext cx="8229600" cy="1143000"/>
          </a:xfrm>
        </p:spPr>
        <p:txBody>
          <a:bodyPr/>
          <a:lstStyle/>
          <a:p>
            <a:r>
              <a:rPr lang="en-US" smtClean="0"/>
              <a:t>Strong Relationship - Example</a:t>
            </a:r>
            <a:endParaRPr lang="en-US"/>
          </a:p>
        </p:txBody>
      </p:sp>
      <p:sp>
        <p:nvSpPr>
          <p:cNvPr id="2" name="TextBox 1"/>
          <p:cNvSpPr txBox="1"/>
          <p:nvPr/>
        </p:nvSpPr>
        <p:spPr>
          <a:xfrm>
            <a:off x="5388384" y="3340168"/>
            <a:ext cx="3345083" cy="707886"/>
          </a:xfrm>
          <a:prstGeom prst="rect">
            <a:avLst/>
          </a:prstGeom>
          <a:noFill/>
        </p:spPr>
        <p:txBody>
          <a:bodyPr wrap="none" rtlCol="0">
            <a:spAutoFit/>
          </a:bodyPr>
          <a:lstStyle/>
          <a:p>
            <a:r>
              <a:rPr lang="en-US" sz="2000"/>
              <a:t>CLASS is existence-dependent </a:t>
            </a:r>
          </a:p>
          <a:p>
            <a:r>
              <a:rPr lang="en-US" sz="2000"/>
              <a:t>on COURSE .</a:t>
            </a:r>
          </a:p>
        </p:txBody>
      </p:sp>
      <p:sp>
        <p:nvSpPr>
          <p:cNvPr id="3" name="TextBox 2"/>
          <p:cNvSpPr txBox="1"/>
          <p:nvPr/>
        </p:nvSpPr>
        <p:spPr>
          <a:xfrm>
            <a:off x="3726712" y="1416937"/>
            <a:ext cx="5006755" cy="400110"/>
          </a:xfrm>
          <a:prstGeom prst="rect">
            <a:avLst/>
          </a:prstGeom>
          <a:noFill/>
        </p:spPr>
        <p:txBody>
          <a:bodyPr wrap="none" rtlCol="0">
            <a:spAutoFit/>
          </a:bodyPr>
          <a:lstStyle/>
          <a:p>
            <a:r>
              <a:rPr lang="en-US" sz="2000" smtClean="0"/>
              <a:t>Circle means </a:t>
            </a:r>
            <a:r>
              <a:rPr lang="en-US" sz="2000" smtClean="0">
                <a:solidFill>
                  <a:srgbClr val="FF0000"/>
                </a:solidFill>
              </a:rPr>
              <a:t>optional participation</a:t>
            </a:r>
            <a:r>
              <a:rPr lang="en-US" sz="2000" smtClean="0"/>
              <a:t> – see later.</a:t>
            </a:r>
            <a:endParaRPr lang="en-US" sz="2000"/>
          </a:p>
        </p:txBody>
      </p:sp>
      <p:cxnSp>
        <p:nvCxnSpPr>
          <p:cNvPr id="6" name="Straight Arrow Connector 5"/>
          <p:cNvCxnSpPr/>
          <p:nvPr/>
        </p:nvCxnSpPr>
        <p:spPr>
          <a:xfrm>
            <a:off x="3962400" y="16764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679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Fig04-10.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851" y="1295400"/>
            <a:ext cx="77327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1407" y="228600"/>
            <a:ext cx="8229600" cy="886047"/>
          </a:xfrm>
        </p:spPr>
        <p:txBody>
          <a:bodyPr/>
          <a:lstStyle/>
          <a:p>
            <a:r>
              <a:rPr lang="en-US" smtClean="0"/>
              <a:t>Weak Entity - Example</a:t>
            </a:r>
            <a:endParaRPr lang="en-US"/>
          </a:p>
        </p:txBody>
      </p:sp>
      <p:sp>
        <p:nvSpPr>
          <p:cNvPr id="35843" name="Footer Placeholder 4"/>
          <p:cNvSpPr>
            <a:spLocks noGrp="1"/>
          </p:cNvSpPr>
          <p:nvPr>
            <p:ph type="ftr" sz="quarter" idx="11"/>
          </p:nvPr>
        </p:nvSpPr>
        <p:spPr/>
        <p:txBody>
          <a:bodyPr/>
          <a:lstStyle/>
          <a:p>
            <a:pPr>
              <a:defRPr/>
            </a:pPr>
            <a:r>
              <a:rPr lang="en-US">
                <a:ea typeface="ＭＳ Ｐゴシック" charset="-128"/>
              </a:rPr>
              <a:t>Database Systems, </a:t>
            </a:r>
            <a:r>
              <a:rPr lang="en-US" smtClean="0">
                <a:ea typeface="ＭＳ Ｐゴシック" charset="-128"/>
              </a:rPr>
              <a:t>10th </a:t>
            </a:r>
            <a:r>
              <a:rPr lang="en-US">
                <a:ea typeface="ＭＳ Ｐゴシック" charset="-128"/>
              </a:rPr>
              <a:t>Edition</a:t>
            </a:r>
          </a:p>
        </p:txBody>
      </p:sp>
      <p:sp>
        <p:nvSpPr>
          <p:cNvPr id="26628" name="Slide Number Placeholder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D1BBB406-3B9F-4819-AEFD-260C33D021AB}" type="slidenum">
              <a:rPr lang="en-US" smtClean="0">
                <a:latin typeface="Times New Roman" charset="0"/>
              </a:rPr>
              <a:pPr/>
              <a:t>6</a:t>
            </a:fld>
            <a:endParaRPr lang="en-US" smtClean="0">
              <a:latin typeface="Times New Roman" charset="0"/>
            </a:endParaRPr>
          </a:p>
        </p:txBody>
      </p:sp>
    </p:spTree>
    <p:extLst>
      <p:ext uri="{BB962C8B-B14F-4D97-AF65-F5344CB8AC3E}">
        <p14:creationId xmlns:p14="http://schemas.microsoft.com/office/powerpoint/2010/main" val="3357102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Fig04-1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228" y="1676400"/>
            <a:ext cx="76962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Weak Entity </a:t>
            </a:r>
            <a:r>
              <a:rPr lang="en-US" smtClean="0"/>
              <a:t>– Example (ctd)</a:t>
            </a:r>
            <a:endParaRPr lang="en-US"/>
          </a:p>
        </p:txBody>
      </p:sp>
      <p:sp>
        <p:nvSpPr>
          <p:cNvPr id="36867" name="Footer Placeholder 4"/>
          <p:cNvSpPr>
            <a:spLocks noGrp="1"/>
          </p:cNvSpPr>
          <p:nvPr>
            <p:ph type="ftr" sz="quarter" idx="11"/>
          </p:nvPr>
        </p:nvSpPr>
        <p:spPr/>
        <p:txBody>
          <a:bodyPr/>
          <a:lstStyle/>
          <a:p>
            <a:pPr>
              <a:defRPr/>
            </a:pPr>
            <a:r>
              <a:rPr lang="en-US">
                <a:ea typeface="ＭＳ Ｐゴシック" charset="-128"/>
              </a:rPr>
              <a:t>Database Systems, </a:t>
            </a:r>
            <a:r>
              <a:rPr lang="en-US" smtClean="0">
                <a:ea typeface="ＭＳ Ｐゴシック" charset="-128"/>
              </a:rPr>
              <a:t>10th </a:t>
            </a:r>
            <a:r>
              <a:rPr lang="en-US">
                <a:ea typeface="ＭＳ Ｐゴシック" charset="-128"/>
              </a:rPr>
              <a:t>Edition</a:t>
            </a:r>
          </a:p>
        </p:txBody>
      </p:sp>
      <p:sp>
        <p:nvSpPr>
          <p:cNvPr id="27652" name="Slide Number Placeholder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1B85EDD4-4B53-453C-8967-C6F223ADBDD7}" type="slidenum">
              <a:rPr lang="en-US" smtClean="0">
                <a:latin typeface="Times New Roman" charset="0"/>
              </a:rPr>
              <a:pPr/>
              <a:t>7</a:t>
            </a:fld>
            <a:endParaRPr lang="en-US" smtClean="0">
              <a:latin typeface="Times New Roman" charset="0"/>
            </a:endParaRPr>
          </a:p>
        </p:txBody>
      </p:sp>
    </p:spTree>
    <p:extLst>
      <p:ext uri="{BB962C8B-B14F-4D97-AF65-F5344CB8AC3E}">
        <p14:creationId xmlns:p14="http://schemas.microsoft.com/office/powerpoint/2010/main" val="1046763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Autofit/>
          </a:bodyPr>
          <a:lstStyle/>
          <a:p>
            <a:r>
              <a:rPr lang="en-US"/>
              <a:t>The Extended Entity </a:t>
            </a:r>
            <a:br>
              <a:rPr lang="en-US"/>
            </a:br>
            <a:r>
              <a:rPr lang="en-US"/>
              <a:t>Relationship Model</a:t>
            </a:r>
          </a:p>
        </p:txBody>
      </p:sp>
      <p:sp>
        <p:nvSpPr>
          <p:cNvPr id="3" name="Content Placeholder 2"/>
          <p:cNvSpPr>
            <a:spLocks noGrp="1"/>
          </p:cNvSpPr>
          <p:nvPr>
            <p:ph idx="1"/>
          </p:nvPr>
        </p:nvSpPr>
        <p:spPr>
          <a:xfrm>
            <a:off x="457200" y="1676400"/>
            <a:ext cx="8458200" cy="4800600"/>
          </a:xfrm>
        </p:spPr>
        <p:txBody>
          <a:bodyPr>
            <a:normAutofit lnSpcReduction="10000"/>
          </a:bodyPr>
          <a:lstStyle/>
          <a:p>
            <a:r>
              <a:rPr lang="en-US" sz="2400"/>
              <a:t>The </a:t>
            </a:r>
            <a:r>
              <a:rPr lang="en-US" sz="2400">
                <a:solidFill>
                  <a:srgbClr val="FF0000"/>
                </a:solidFill>
              </a:rPr>
              <a:t>e</a:t>
            </a:r>
            <a:r>
              <a:rPr lang="en-US" sz="2400" smtClean="0">
                <a:solidFill>
                  <a:srgbClr val="FF0000"/>
                </a:solidFill>
              </a:rPr>
              <a:t>xtended </a:t>
            </a:r>
            <a:r>
              <a:rPr lang="en-US" sz="2400" smtClean="0"/>
              <a:t>(or </a:t>
            </a:r>
            <a:r>
              <a:rPr lang="en-US" sz="2400" smtClean="0">
                <a:solidFill>
                  <a:srgbClr val="FF0000"/>
                </a:solidFill>
              </a:rPr>
              <a:t>enhanced</a:t>
            </a:r>
            <a:r>
              <a:rPr lang="en-US" sz="2400" smtClean="0"/>
              <a:t>)</a:t>
            </a:r>
            <a:r>
              <a:rPr lang="en-US" sz="2400" smtClean="0">
                <a:solidFill>
                  <a:srgbClr val="FF0000"/>
                </a:solidFill>
              </a:rPr>
              <a:t> entity </a:t>
            </a:r>
            <a:r>
              <a:rPr lang="en-US" sz="2400">
                <a:solidFill>
                  <a:srgbClr val="FF0000"/>
                </a:solidFill>
              </a:rPr>
              <a:t>r</a:t>
            </a:r>
            <a:r>
              <a:rPr lang="en-US" sz="2400" smtClean="0">
                <a:solidFill>
                  <a:srgbClr val="FF0000"/>
                </a:solidFill>
              </a:rPr>
              <a:t>elationship </a:t>
            </a:r>
            <a:r>
              <a:rPr lang="en-US" sz="2400">
                <a:solidFill>
                  <a:srgbClr val="FF0000"/>
                </a:solidFill>
              </a:rPr>
              <a:t>m</a:t>
            </a:r>
            <a:r>
              <a:rPr lang="en-US" sz="2400" smtClean="0">
                <a:solidFill>
                  <a:srgbClr val="FF0000"/>
                </a:solidFill>
              </a:rPr>
              <a:t>odel</a:t>
            </a:r>
            <a:r>
              <a:rPr lang="en-US" sz="2400" smtClean="0"/>
              <a:t> </a:t>
            </a:r>
            <a:r>
              <a:rPr lang="en-US" sz="2400" smtClean="0">
                <a:solidFill>
                  <a:srgbClr val="0070C0"/>
                </a:solidFill>
              </a:rPr>
              <a:t>adds semantic </a:t>
            </a:r>
            <a:r>
              <a:rPr lang="en-US" sz="2400">
                <a:solidFill>
                  <a:srgbClr val="0070C0"/>
                </a:solidFill>
              </a:rPr>
              <a:t>constructs </a:t>
            </a:r>
            <a:r>
              <a:rPr lang="en-US" sz="2400" smtClean="0"/>
              <a:t>(relating to entity </a:t>
            </a:r>
            <a:r>
              <a:rPr lang="en-US" sz="2400" err="1" smtClean="0">
                <a:solidFill>
                  <a:srgbClr val="FF0000"/>
                </a:solidFill>
              </a:rPr>
              <a:t>supertypes</a:t>
            </a:r>
            <a:r>
              <a:rPr lang="en-US" sz="2400" smtClean="0">
                <a:solidFill>
                  <a:srgbClr val="FF0000"/>
                </a:solidFill>
              </a:rPr>
              <a:t>, subtypes </a:t>
            </a:r>
            <a:r>
              <a:rPr lang="en-US" sz="2400" smtClean="0"/>
              <a:t>and </a:t>
            </a:r>
            <a:r>
              <a:rPr lang="en-US" sz="2400" smtClean="0">
                <a:solidFill>
                  <a:srgbClr val="FF0000"/>
                </a:solidFill>
              </a:rPr>
              <a:t>clustering</a:t>
            </a:r>
            <a:r>
              <a:rPr lang="en-US" sz="2400" smtClean="0"/>
              <a:t>)</a:t>
            </a:r>
            <a:r>
              <a:rPr lang="en-US" sz="2400" smtClean="0">
                <a:solidFill>
                  <a:srgbClr val="0070C0"/>
                </a:solidFill>
              </a:rPr>
              <a:t> to the original </a:t>
            </a:r>
            <a:r>
              <a:rPr lang="en-US" sz="2400">
                <a:solidFill>
                  <a:srgbClr val="0070C0"/>
                </a:solidFill>
              </a:rPr>
              <a:t>entity relationship </a:t>
            </a:r>
            <a:r>
              <a:rPr lang="en-US" sz="2400" smtClean="0">
                <a:solidFill>
                  <a:srgbClr val="0070C0"/>
                </a:solidFill>
              </a:rPr>
              <a:t>model.</a:t>
            </a:r>
            <a:endParaRPr lang="en-US" sz="2400">
              <a:solidFill>
                <a:srgbClr val="0070C0"/>
              </a:solidFill>
            </a:endParaRPr>
          </a:p>
          <a:p>
            <a:pPr lvl="1"/>
            <a:r>
              <a:rPr lang="en-US" sz="2400" smtClean="0"/>
              <a:t>A diagram </a:t>
            </a:r>
            <a:r>
              <a:rPr lang="en-US" sz="2400"/>
              <a:t>using this model </a:t>
            </a:r>
            <a:r>
              <a:rPr lang="en-US" sz="2400" smtClean="0"/>
              <a:t>is </a:t>
            </a:r>
            <a:r>
              <a:rPr lang="en-US" sz="2400"/>
              <a:t>called an EER diagram (</a:t>
            </a:r>
            <a:r>
              <a:rPr lang="en-US" sz="2400">
                <a:solidFill>
                  <a:srgbClr val="FF0000"/>
                </a:solidFill>
              </a:rPr>
              <a:t>EERD</a:t>
            </a:r>
            <a:r>
              <a:rPr lang="en-US" sz="2400" smtClean="0"/>
              <a:t>).</a:t>
            </a:r>
          </a:p>
          <a:p>
            <a:endParaRPr lang="en-US" sz="2400"/>
          </a:p>
          <a:p>
            <a:r>
              <a:rPr lang="en-US" sz="2400" smtClean="0"/>
              <a:t>Motivation: In </a:t>
            </a:r>
            <a:r>
              <a:rPr lang="en-US" sz="2400"/>
              <a:t>many situations, entities can be grouped together based on shared characteristics</a:t>
            </a:r>
            <a:r>
              <a:rPr lang="en-US" sz="2400" smtClean="0"/>
              <a:t>.</a:t>
            </a:r>
          </a:p>
          <a:p>
            <a:pPr lvl="1"/>
            <a:r>
              <a:rPr lang="en-US" sz="2000" smtClean="0"/>
              <a:t>E.g. An airline employs pilots, mechanics, accountants, etc.</a:t>
            </a:r>
          </a:p>
          <a:p>
            <a:pPr marL="457200" lvl="1" indent="0">
              <a:buNone/>
            </a:pPr>
            <a:r>
              <a:rPr lang="en-US" sz="2000" smtClean="0"/>
              <a:t>	    The pilots share some characteristics with other types of employees 			(e.g. name, hiring data). </a:t>
            </a:r>
          </a:p>
          <a:p>
            <a:pPr marL="457200" lvl="1" indent="0">
              <a:buNone/>
            </a:pPr>
            <a:r>
              <a:rPr lang="en-US" sz="2000" smtClean="0"/>
              <a:t>	    But they also have special characteristics, such as training, flight 			checks, etc. Putting these attributes into a single EMPLOYEE 			table creates many nulls.</a:t>
            </a:r>
            <a:endParaRPr lang="en-US" sz="2000"/>
          </a:p>
          <a:p>
            <a:endParaRPr lang="en-US" sz="2400"/>
          </a:p>
          <a:p>
            <a:endParaRPr lang="en-US"/>
          </a:p>
        </p:txBody>
      </p:sp>
    </p:spTree>
    <p:extLst>
      <p:ext uri="{BB962C8B-B14F-4D97-AF65-F5344CB8AC3E}">
        <p14:creationId xmlns:p14="http://schemas.microsoft.com/office/powerpoint/2010/main" val="1389756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mtClean="0"/>
              <a:t>Example</a:t>
            </a:r>
            <a:endParaRPr lang="en-US"/>
          </a:p>
        </p:txBody>
      </p:sp>
      <p:sp>
        <p:nvSpPr>
          <p:cNvPr id="6" name="Content Placeholder 5"/>
          <p:cNvSpPr>
            <a:spLocks noGrp="1"/>
          </p:cNvSpPr>
          <p:nvPr>
            <p:ph idx="1"/>
          </p:nvPr>
        </p:nvSpPr>
        <p:spPr>
          <a:xfrm>
            <a:off x="457200" y="1600201"/>
            <a:ext cx="8229600" cy="1828800"/>
          </a:xfrm>
        </p:spPr>
        <p:txBody>
          <a:bodyPr>
            <a:normAutofit/>
          </a:bodyPr>
          <a:lstStyle/>
          <a:p>
            <a:r>
              <a:rPr lang="en-US" sz="2400" smtClean="0"/>
              <a:t>Look at the table below. </a:t>
            </a:r>
          </a:p>
          <a:p>
            <a:pPr lvl="1"/>
            <a:r>
              <a:rPr lang="en-US" sz="2000" smtClean="0"/>
              <a:t>Notice how sparse the data is (large number of nulls).</a:t>
            </a:r>
          </a:p>
          <a:p>
            <a:pPr lvl="1"/>
            <a:r>
              <a:rPr lang="en-US" sz="2000" smtClean="0"/>
              <a:t>The attributes with nulls result from the presence of employees who are not pilots  (or don’t have a middle initial).</a:t>
            </a:r>
            <a:endParaRPr lang="en-US" sz="2000"/>
          </a:p>
        </p:txBody>
      </p:sp>
      <p:pic>
        <p:nvPicPr>
          <p:cNvPr id="7" name="Picture 4" descr="Fig05-0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81400"/>
            <a:ext cx="7356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436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1251</Words>
  <Application>Microsoft Office PowerPoint</Application>
  <PresentationFormat>On-screen Show (4:3)</PresentationFormat>
  <Paragraphs>163</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ＭＳ Ｐゴシック</vt:lpstr>
      <vt:lpstr>Arial</vt:lpstr>
      <vt:lpstr>Calibri</vt:lpstr>
      <vt:lpstr>Times New Roman</vt:lpstr>
      <vt:lpstr>Office Theme</vt:lpstr>
      <vt:lpstr>Advanced Entity Relationship Modeling (covered in CIS 355)</vt:lpstr>
      <vt:lpstr>Strong &amp; Weak Entities</vt:lpstr>
      <vt:lpstr>Strong &amp; Weak Relationships</vt:lpstr>
      <vt:lpstr>Weak Relationship - Example</vt:lpstr>
      <vt:lpstr>Strong Relationship - Example</vt:lpstr>
      <vt:lpstr>Weak Entity - Example</vt:lpstr>
      <vt:lpstr>Weak Entity – Example (ctd)</vt:lpstr>
      <vt:lpstr>The Extended Entity  Relationship Model</vt:lpstr>
      <vt:lpstr>Example</vt:lpstr>
      <vt:lpstr>Entity Supertypes and Subtypes</vt:lpstr>
      <vt:lpstr>Specialization Hierarchies</vt:lpstr>
      <vt:lpstr>Example</vt:lpstr>
      <vt:lpstr>Example (ctd)</vt:lpstr>
      <vt:lpstr>Subtype Discriminators</vt:lpstr>
      <vt:lpstr>Disjoint and Overlapping Subtypes</vt:lpstr>
      <vt:lpstr>Completeness Constraint</vt:lpstr>
      <vt:lpstr>Denoting &amp; Implementing Constraints</vt:lpstr>
      <vt:lpstr>Example</vt:lpstr>
      <vt:lpstr>Methods for Developing Hierarchies</vt:lpstr>
      <vt:lpstr>Entity Clustering</vt:lpstr>
      <vt:lpstr>Example – Tiny College ERD</vt:lpstr>
      <vt:lpstr>Example of Entity Clustering</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Mark Brodie</dc:creator>
  <cp:lastModifiedBy>Mark Brodie</cp:lastModifiedBy>
  <cp:revision>128</cp:revision>
  <dcterms:created xsi:type="dcterms:W3CDTF">2013-08-13T16:16:36Z</dcterms:created>
  <dcterms:modified xsi:type="dcterms:W3CDTF">2015-09-29T15:25:30Z</dcterms:modified>
</cp:coreProperties>
</file>