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90" r:id="rId6"/>
    <p:sldId id="259" r:id="rId7"/>
    <p:sldId id="285" r:id="rId8"/>
    <p:sldId id="294" r:id="rId9"/>
    <p:sldId id="260" r:id="rId10"/>
    <p:sldId id="293" r:id="rId11"/>
    <p:sldId id="261" r:id="rId12"/>
    <p:sldId id="263" r:id="rId13"/>
    <p:sldId id="265" r:id="rId14"/>
    <p:sldId id="295" r:id="rId15"/>
    <p:sldId id="292" r:id="rId16"/>
    <p:sldId id="266" r:id="rId17"/>
    <p:sldId id="267" r:id="rId18"/>
    <p:sldId id="287" r:id="rId19"/>
    <p:sldId id="289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5EFA9-23F7-4E5B-83AA-FF8CC099A7A1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0BB25-7937-40FB-9BCF-2877631E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9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4BF4F6F-0A59-4134-B8D3-43866F62039D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464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4BF4F6F-0A59-4134-B8D3-43866F62039D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216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0895F32-A0A3-4D3B-854B-29ABF0C62BE0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2384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78110A-7667-410E-9C52-CD6D6B63EDA6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4063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F518B35-022F-42C1-8C7C-E0BF377D5EF2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847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0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C81C-C5B1-4B91-87AE-E66CD3EB9C9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81C-C5B1-4B91-87AE-E66CD3EB9C9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75BD-A4C7-4D84-858F-BFA35B77B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9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Relationship Modeling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>
            <a:normAutofit/>
          </a:bodyPr>
          <a:lstStyle/>
          <a:p>
            <a:r>
              <a:rPr lang="en-US" smtClean="0"/>
              <a:t>Key Concepts:</a:t>
            </a:r>
          </a:p>
          <a:p>
            <a:pPr lvl="1"/>
            <a:r>
              <a:rPr lang="en-US" sz="2600" smtClean="0"/>
              <a:t>Business Rules</a:t>
            </a:r>
          </a:p>
          <a:p>
            <a:pPr lvl="1"/>
            <a:r>
              <a:rPr lang="en-US" sz="2600" smtClean="0"/>
              <a:t>Data Models</a:t>
            </a:r>
          </a:p>
          <a:p>
            <a:pPr lvl="1"/>
            <a:r>
              <a:rPr lang="en-US" sz="2600" smtClean="0"/>
              <a:t>Entities, Attributes, Relationships, Constraints</a:t>
            </a:r>
          </a:p>
          <a:p>
            <a:pPr lvl="1"/>
            <a:r>
              <a:rPr lang="en-US" sz="2600" smtClean="0"/>
              <a:t>Entity Relationship Diagrams</a:t>
            </a:r>
          </a:p>
          <a:p>
            <a:pPr lvl="2"/>
            <a:r>
              <a:rPr lang="en-US" sz="2200" smtClean="0"/>
              <a:t>Chen, Crow's Foot, UML, Relational Diagrams</a:t>
            </a:r>
          </a:p>
          <a:p>
            <a:pPr lvl="1"/>
            <a:r>
              <a:rPr lang="en-US" sz="2600" smtClean="0"/>
              <a:t>Composite Attributes</a:t>
            </a:r>
          </a:p>
          <a:p>
            <a:pPr lvl="2"/>
            <a:r>
              <a:rPr lang="en-US" sz="2200" smtClean="0"/>
              <a:t>Divide into simpler attributes</a:t>
            </a:r>
          </a:p>
          <a:p>
            <a:pPr lvl="1"/>
            <a:r>
              <a:rPr lang="en-US" sz="2600" smtClean="0"/>
              <a:t>Derived Attributes</a:t>
            </a:r>
          </a:p>
          <a:p>
            <a:pPr lvl="2"/>
            <a:r>
              <a:rPr lang="en-US" sz="2200" smtClean="0"/>
              <a:t>Consider whether to store in a column or compute when needed.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55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5410200"/>
          </a:xfrm>
        </p:spPr>
        <p:txBody>
          <a:bodyPr>
            <a:normAutofit/>
          </a:bodyPr>
          <a:lstStyle/>
          <a:p>
            <a:r>
              <a:rPr lang="en-US" sz="2400" smtClean="0"/>
              <a:t>E.g. "</a:t>
            </a:r>
            <a:r>
              <a:rPr lang="en-US" sz="2400" i="1" smtClean="0"/>
              <a:t>A customer may generate many invoices</a:t>
            </a:r>
            <a:r>
              <a:rPr lang="en-US" sz="2400" smtClean="0"/>
              <a:t>."</a:t>
            </a:r>
          </a:p>
          <a:p>
            <a:pPr marL="0" indent="0">
              <a:buNone/>
            </a:pPr>
            <a:endParaRPr lang="en-US" sz="2400" smtClean="0"/>
          </a:p>
          <a:p>
            <a:pPr lvl="1"/>
            <a:r>
              <a:rPr lang="en-US" sz="2400" smtClean="0"/>
              <a:t>Customer and Invoice are entities.</a:t>
            </a:r>
          </a:p>
          <a:p>
            <a:pPr lvl="1"/>
            <a:r>
              <a:rPr lang="en-US" sz="2400" smtClean="0"/>
              <a:t>Generate is a relationship.</a:t>
            </a:r>
          </a:p>
          <a:p>
            <a:pPr marL="457200" lvl="1" indent="0">
              <a:buNone/>
            </a:pPr>
            <a:endParaRPr lang="en-US" sz="2400" smtClean="0"/>
          </a:p>
          <a:p>
            <a:pPr lvl="1"/>
            <a:r>
              <a:rPr lang="en-US" sz="2400" smtClean="0"/>
              <a:t>Consider the (implicit) other direction:</a:t>
            </a:r>
          </a:p>
          <a:p>
            <a:pPr lvl="2"/>
            <a:r>
              <a:rPr lang="en-US" sz="2000" smtClean="0"/>
              <a:t>"</a:t>
            </a:r>
            <a:r>
              <a:rPr lang="en-US" i="1" smtClean="0"/>
              <a:t>An invoice is generated by one customer</a:t>
            </a:r>
            <a:r>
              <a:rPr lang="en-US" smtClean="0"/>
              <a:t>".</a:t>
            </a:r>
          </a:p>
          <a:p>
            <a:pPr marL="1371600" lvl="3" indent="0">
              <a:buNone/>
            </a:pPr>
            <a:endParaRPr lang="en-US" sz="2400" smtClean="0"/>
          </a:p>
          <a:p>
            <a:pPr lvl="1"/>
            <a:r>
              <a:rPr lang="en-US" sz="2400" smtClean="0"/>
              <a:t>Thus the Generate relationship from Customer to Invoice is 1:M</a:t>
            </a:r>
            <a:endParaRPr lang="en-US" sz="200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184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Conventions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The data model components need to be NAMED in a </a:t>
            </a:r>
            <a:r>
              <a:rPr lang="en-US" sz="2400" b="1" smtClean="0">
                <a:solidFill>
                  <a:srgbClr val="00B050"/>
                </a:solidFill>
              </a:rPr>
              <a:t>consistent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0B050"/>
                </a:solidFill>
              </a:rPr>
              <a:t>clear</a:t>
            </a:r>
            <a:r>
              <a:rPr lang="en-US" sz="2400" smtClean="0"/>
              <a:t> way.</a:t>
            </a:r>
          </a:p>
          <a:p>
            <a:pPr lvl="1"/>
            <a:r>
              <a:rPr lang="en-US" sz="2000" u="sng"/>
              <a:t>Facilitates communication</a:t>
            </a:r>
            <a:r>
              <a:rPr lang="en-US" sz="2000"/>
              <a:t> between database designers and customer.</a:t>
            </a:r>
          </a:p>
          <a:p>
            <a:pPr lvl="1"/>
            <a:r>
              <a:rPr lang="en-US" sz="2000"/>
              <a:t>Promotes </a:t>
            </a:r>
            <a:r>
              <a:rPr lang="en-US" sz="2000" u="sng"/>
              <a:t>self-documentation</a:t>
            </a:r>
            <a:r>
              <a:rPr lang="en-US" sz="2000" smtClean="0"/>
              <a:t>.</a:t>
            </a:r>
          </a:p>
          <a:p>
            <a:r>
              <a:rPr lang="en-US" sz="2400" smtClean="0"/>
              <a:t>Names </a:t>
            </a:r>
            <a:r>
              <a:rPr lang="en-US" sz="2400" dirty="0" smtClean="0"/>
              <a:t>should </a:t>
            </a:r>
            <a:r>
              <a:rPr lang="en-US" sz="2400" smtClean="0"/>
              <a:t>make each object (entity, relationship, or attribute) </a:t>
            </a:r>
            <a:r>
              <a:rPr lang="en-US" sz="2400" dirty="0" smtClean="0"/>
              <a:t>unique and distinguishable from </a:t>
            </a:r>
            <a:r>
              <a:rPr lang="en-US" sz="2400" smtClean="0"/>
              <a:t>other objects.</a:t>
            </a:r>
          </a:p>
          <a:p>
            <a:pPr lvl="1"/>
            <a:r>
              <a:rPr lang="en-US" sz="2400" smtClean="0"/>
              <a:t>It is good practice to </a:t>
            </a:r>
            <a:r>
              <a:rPr lang="en-US" sz="2400" b="1" smtClean="0">
                <a:solidFill>
                  <a:srgbClr val="00B050"/>
                </a:solidFill>
              </a:rPr>
              <a:t>include the name of the entity as a prefix to the name of an attribute</a:t>
            </a:r>
            <a:r>
              <a:rPr lang="en-US" sz="2400" smtClean="0"/>
              <a:t>; e.g. EMPLOYEE_NAME.</a:t>
            </a:r>
            <a:endParaRPr lang="en-US" sz="2400" dirty="0" smtClean="0"/>
          </a:p>
          <a:p>
            <a:r>
              <a:rPr lang="en-US" sz="2400" dirty="0" smtClean="0"/>
              <a:t>Names </a:t>
            </a:r>
            <a:r>
              <a:rPr lang="en-US" sz="2400" smtClean="0"/>
              <a:t>should be </a:t>
            </a:r>
            <a:r>
              <a:rPr lang="en-US" sz="2400" dirty="0" smtClean="0"/>
              <a:t>descriptive of objects in the environment and be familiar </a:t>
            </a:r>
            <a:r>
              <a:rPr lang="en-US" sz="2400" smtClean="0"/>
              <a:t>to users.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smtClean="0">
                <a:solidFill>
                  <a:srgbClr val="00B050"/>
                </a:solidFill>
              </a:rPr>
              <a:t>Names </a:t>
            </a:r>
            <a:r>
              <a:rPr lang="en-US" sz="2400" b="1">
                <a:solidFill>
                  <a:srgbClr val="00B050"/>
                </a:solidFill>
              </a:rPr>
              <a:t>should always be </a:t>
            </a:r>
            <a:r>
              <a:rPr lang="en-US" sz="2400" b="1" u="sng">
                <a:solidFill>
                  <a:srgbClr val="00B050"/>
                </a:solidFill>
              </a:rPr>
              <a:t>SINGULAR</a:t>
            </a:r>
            <a:r>
              <a:rPr lang="en-US" sz="2400"/>
              <a:t>, since </a:t>
            </a:r>
            <a:r>
              <a:rPr lang="en-US" sz="2400" smtClean="0"/>
              <a:t>each table or attribute denotes a single thing.</a:t>
            </a:r>
          </a:p>
          <a:p>
            <a:r>
              <a:rPr lang="en-US" sz="2400" smtClean="0"/>
              <a:t>Names should be </a:t>
            </a:r>
            <a:r>
              <a:rPr lang="en-US" sz="2400" u="sng" smtClean="0"/>
              <a:t>consistent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Don't name the employee-name field EMP_NAME if the customer-name field was named Name_Of_Customer or CustName.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5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Entity Relationship Model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Entity Relationship </a:t>
            </a:r>
            <a:r>
              <a:rPr lang="en-US" sz="2600" dirty="0" smtClean="0">
                <a:solidFill>
                  <a:srgbClr val="FF0000"/>
                </a:solidFill>
              </a:rPr>
              <a:t>Model</a:t>
            </a:r>
            <a:r>
              <a:rPr lang="en-US" sz="2600" dirty="0" smtClean="0"/>
              <a:t> </a:t>
            </a:r>
            <a:r>
              <a:rPr lang="en-US" sz="2600" smtClean="0"/>
              <a:t>(ERM) is </a:t>
            </a:r>
            <a:r>
              <a:rPr lang="en-US" sz="2600" dirty="0" smtClean="0"/>
              <a:t>a widely accepted </a:t>
            </a:r>
            <a:r>
              <a:rPr lang="en-US" sz="2600" dirty="0" smtClean="0">
                <a:solidFill>
                  <a:srgbClr val="0070C0"/>
                </a:solidFill>
              </a:rPr>
              <a:t>standard for data modeling.</a:t>
            </a:r>
          </a:p>
          <a:p>
            <a:pPr lvl="1"/>
            <a:r>
              <a:rPr lang="en-US" sz="2200" dirty="0" smtClean="0"/>
              <a:t>It is commonly used to model relational databases but can be used for other types </a:t>
            </a:r>
            <a:r>
              <a:rPr lang="en-US" sz="2200" smtClean="0"/>
              <a:t>of data models.</a:t>
            </a:r>
            <a:endParaRPr lang="en-US" sz="2200" dirty="0" smtClean="0"/>
          </a:p>
          <a:p>
            <a:pPr lvl="1"/>
            <a:r>
              <a:rPr lang="en-US" sz="2200" dirty="0" smtClean="0"/>
              <a:t>Introduced by </a:t>
            </a:r>
            <a:r>
              <a:rPr lang="en-US" sz="2200" b="1" dirty="0" smtClean="0">
                <a:solidFill>
                  <a:srgbClr val="00B050"/>
                </a:solidFill>
              </a:rPr>
              <a:t>Peter Chen</a:t>
            </a:r>
            <a:r>
              <a:rPr lang="en-US" sz="2200" dirty="0" smtClean="0"/>
              <a:t> in 1976.</a:t>
            </a:r>
          </a:p>
          <a:p>
            <a:endParaRPr lang="en-US" sz="2600" dirty="0" smtClean="0"/>
          </a:p>
          <a:p>
            <a:r>
              <a:rPr lang="en-US" sz="2600" dirty="0" smtClean="0"/>
              <a:t>An </a:t>
            </a:r>
            <a:r>
              <a:rPr lang="en-US" sz="2600" dirty="0" smtClean="0">
                <a:solidFill>
                  <a:srgbClr val="FF0000"/>
                </a:solidFill>
              </a:rPr>
              <a:t>Entity </a:t>
            </a:r>
            <a:r>
              <a:rPr lang="en-US" sz="2600" dirty="0">
                <a:solidFill>
                  <a:srgbClr val="FF0000"/>
                </a:solidFill>
              </a:rPr>
              <a:t>R</a:t>
            </a:r>
            <a:r>
              <a:rPr lang="en-US" sz="2600" dirty="0" smtClean="0">
                <a:solidFill>
                  <a:srgbClr val="FF0000"/>
                </a:solidFill>
              </a:rPr>
              <a:t>elationship </a:t>
            </a:r>
            <a:r>
              <a:rPr lang="en-US" sz="2600" dirty="0">
                <a:solidFill>
                  <a:srgbClr val="FF0000"/>
                </a:solidFill>
              </a:rPr>
              <a:t>D</a:t>
            </a:r>
            <a:r>
              <a:rPr lang="en-US" sz="2600" dirty="0" smtClean="0">
                <a:solidFill>
                  <a:srgbClr val="FF0000"/>
                </a:solidFill>
              </a:rPr>
              <a:t>iagram</a:t>
            </a:r>
            <a:r>
              <a:rPr lang="en-US" sz="2600" dirty="0" smtClean="0"/>
              <a:t> (ERD) </a:t>
            </a:r>
            <a:r>
              <a:rPr lang="en-US" sz="2600" dirty="0">
                <a:solidFill>
                  <a:srgbClr val="0070C0"/>
                </a:solidFill>
              </a:rPr>
              <a:t>u</a:t>
            </a:r>
            <a:r>
              <a:rPr lang="en-US" sz="2600" dirty="0" smtClean="0">
                <a:solidFill>
                  <a:srgbClr val="0070C0"/>
                </a:solidFill>
              </a:rPr>
              <a:t>ses graphical representations to model database components</a:t>
            </a:r>
            <a:r>
              <a:rPr lang="en-US" sz="2600" dirty="0" smtClean="0"/>
              <a:t>.</a:t>
            </a:r>
          </a:p>
          <a:p>
            <a:pPr lvl="1"/>
            <a:r>
              <a:rPr lang="en-US" sz="2400" u="sng" dirty="0" smtClean="0"/>
              <a:t>Each entity is represented by a rectangle</a:t>
            </a:r>
            <a:r>
              <a:rPr lang="en-US" sz="2400" dirty="0" smtClean="0"/>
              <a:t>.</a:t>
            </a:r>
          </a:p>
          <a:p>
            <a:pPr lvl="2"/>
            <a:r>
              <a:rPr lang="en-US" sz="2600" dirty="0" smtClean="0"/>
              <a:t>ENTITY NAME, a noun, is written in CAPITAL letters.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Entity instance</a:t>
            </a:r>
            <a:r>
              <a:rPr lang="en-US" sz="2400" dirty="0"/>
              <a:t> (or </a:t>
            </a:r>
            <a:r>
              <a:rPr lang="en-US" sz="2400" dirty="0" smtClean="0">
                <a:solidFill>
                  <a:srgbClr val="FF0000"/>
                </a:solidFill>
              </a:rPr>
              <a:t>entity occurrence</a:t>
            </a:r>
            <a:r>
              <a:rPr lang="en-US" sz="2400" dirty="0"/>
              <a:t>) is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row </a:t>
            </a:r>
            <a:r>
              <a:rPr lang="en-US" sz="2400" dirty="0">
                <a:solidFill>
                  <a:srgbClr val="0070C0"/>
                </a:solidFill>
              </a:rPr>
              <a:t>in </a:t>
            </a:r>
            <a:r>
              <a:rPr lang="en-US" sz="2400" smtClean="0">
                <a:solidFill>
                  <a:srgbClr val="0070C0"/>
                </a:solidFill>
              </a:rPr>
              <a:t>a table</a:t>
            </a:r>
            <a:r>
              <a:rPr lang="en-US" sz="2400" smtClean="0"/>
              <a:t>.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Entity set</a:t>
            </a:r>
            <a:r>
              <a:rPr lang="en-US" sz="2400" dirty="0"/>
              <a:t> is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collection </a:t>
            </a:r>
            <a:r>
              <a:rPr lang="en-US" sz="2400" dirty="0">
                <a:solidFill>
                  <a:srgbClr val="0070C0"/>
                </a:solidFill>
              </a:rPr>
              <a:t>of </a:t>
            </a:r>
            <a:r>
              <a:rPr lang="en-US" sz="2400">
                <a:solidFill>
                  <a:srgbClr val="0070C0"/>
                </a:solidFill>
              </a:rPr>
              <a:t>like </a:t>
            </a:r>
            <a:r>
              <a:rPr lang="en-US" sz="2400" smtClean="0">
                <a:solidFill>
                  <a:srgbClr val="0070C0"/>
                </a:solidFill>
              </a:rPr>
              <a:t>entities </a:t>
            </a:r>
            <a:r>
              <a:rPr lang="en-US" sz="2400" smtClean="0"/>
              <a:t>– all the rows in a table.</a:t>
            </a:r>
            <a:endParaRPr lang="en-US" sz="2400" dirty="0" smtClean="0"/>
          </a:p>
          <a:p>
            <a:pPr lvl="2"/>
            <a:r>
              <a:rPr lang="en-US" sz="2200" dirty="0" smtClean="0"/>
              <a:t>E.g. all the </a:t>
            </a:r>
            <a:r>
              <a:rPr lang="en-US" sz="2200" smtClean="0"/>
              <a:t>employees.</a:t>
            </a:r>
          </a:p>
          <a:p>
            <a:pPr lvl="2"/>
            <a:endParaRPr lang="en-US" sz="2200" dirty="0"/>
          </a:p>
          <a:p>
            <a:pPr lvl="1"/>
            <a:r>
              <a:rPr lang="en-US" sz="2400" dirty="0" smtClean="0"/>
              <a:t>Relationships </a:t>
            </a:r>
            <a:r>
              <a:rPr lang="en-US" sz="2400" dirty="0"/>
              <a:t>are </a:t>
            </a:r>
            <a:r>
              <a:rPr lang="en-US" sz="2400" dirty="0" smtClean="0"/>
              <a:t>drawn between entities.</a:t>
            </a:r>
          </a:p>
          <a:p>
            <a:pPr lvl="2"/>
            <a:r>
              <a:rPr lang="en-US" sz="2600" i="1" smtClean="0"/>
              <a:t>The relationship </a:t>
            </a:r>
            <a:r>
              <a:rPr lang="en-US" sz="2600" i="1" dirty="0" smtClean="0"/>
              <a:t>name, a verb, is written in small letters.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64690"/>
            <a:ext cx="8229600" cy="1143000"/>
          </a:xfrm>
        </p:spPr>
        <p:txBody>
          <a:bodyPr/>
          <a:lstStyle/>
          <a:p>
            <a:r>
              <a:rPr lang="en-US" smtClean="0"/>
              <a:t>ERM Notations</a:t>
            </a:r>
            <a:endParaRPr lang="en-US"/>
          </a:p>
        </p:txBody>
      </p:sp>
      <p:pic>
        <p:nvPicPr>
          <p:cNvPr id="26627" name="Picture 4" descr="C:\Users\Amster\Documents\AmityWork\DBSystems\Figures\C7888_02\C7888_02\Fig02-0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39140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6137275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Crow’s Foot notation </a:t>
            </a:r>
            <a:r>
              <a:rPr lang="en-US" sz="2400" smtClean="0"/>
              <a:t>is used </a:t>
            </a:r>
            <a:r>
              <a:rPr lang="en-US" sz="2400"/>
              <a:t>as design standard in this </a:t>
            </a:r>
            <a:r>
              <a:rPr lang="en-US" sz="2400" smtClean="0"/>
              <a:t>class.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58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Crow’s Foot Symbols</a:t>
            </a:r>
            <a:endParaRPr lang="en-US"/>
          </a:p>
        </p:txBody>
      </p:sp>
      <p:pic>
        <p:nvPicPr>
          <p:cNvPr id="5" name="Picture 5" descr="G:\DBSystems\Figures\C7888_04\C7888_04\Tbl04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600200"/>
            <a:ext cx="81867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3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81" y="609600"/>
            <a:ext cx="8229600" cy="1143000"/>
          </a:xfrm>
        </p:spPr>
        <p:txBody>
          <a:bodyPr/>
          <a:lstStyle/>
          <a:p>
            <a:r>
              <a:rPr lang="en-US" smtClean="0"/>
              <a:t>Relational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81" y="17526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smtClean="0"/>
              <a:t>Most DBMS use an alternative notation, a </a:t>
            </a:r>
            <a:r>
              <a:rPr lang="en-US" sz="2400" smtClean="0">
                <a:solidFill>
                  <a:srgbClr val="FF0000"/>
                </a:solidFill>
              </a:rPr>
              <a:t>relational diagram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in SQL Server, right-click on Database Diagrams, select New Database Diagram, select the tables that you want, and click Add.</a:t>
            </a:r>
            <a:endParaRPr 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07" y="2971800"/>
            <a:ext cx="3779363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4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08" y="152400"/>
            <a:ext cx="8229600" cy="1143000"/>
          </a:xfrm>
        </p:spPr>
        <p:txBody>
          <a:bodyPr/>
          <a:lstStyle/>
          <a:p>
            <a:r>
              <a:rPr lang="en-US" smtClean="0"/>
              <a:t>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5101" y="3810000"/>
            <a:ext cx="8610600" cy="3200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Attributes are characteristics </a:t>
            </a:r>
            <a:r>
              <a:rPr lang="en-US" sz="2400" smtClean="0"/>
              <a:t>of entities.</a:t>
            </a:r>
            <a:endParaRPr lang="en-US" sz="2400" dirty="0" smtClean="0"/>
          </a:p>
          <a:p>
            <a:r>
              <a:rPr lang="en-US" sz="2400" dirty="0" smtClean="0"/>
              <a:t>In Crow’s </a:t>
            </a:r>
            <a:r>
              <a:rPr lang="en-US" sz="2400" smtClean="0"/>
              <a:t>Foot Model:</a:t>
            </a:r>
            <a:endParaRPr lang="en-US" sz="2400" dirty="0" smtClean="0"/>
          </a:p>
          <a:p>
            <a:pPr lvl="1"/>
            <a:r>
              <a:rPr lang="en-US" sz="2000" smtClean="0"/>
              <a:t>Attributes are written </a:t>
            </a:r>
            <a:r>
              <a:rPr lang="en-US" sz="2000"/>
              <a:t>in </a:t>
            </a:r>
            <a:r>
              <a:rPr lang="en-US" sz="2000" smtClean="0"/>
              <a:t>an attribute </a:t>
            </a:r>
            <a:r>
              <a:rPr lang="en-US" sz="2000" dirty="0"/>
              <a:t>box </a:t>
            </a:r>
            <a:r>
              <a:rPr lang="en-US" sz="2000"/>
              <a:t>below </a:t>
            </a:r>
            <a:r>
              <a:rPr lang="en-US" sz="2000" smtClean="0"/>
              <a:t>the entity rectangle.</a:t>
            </a:r>
            <a:endParaRPr lang="en-US" sz="2000" dirty="0" smtClean="0"/>
          </a:p>
          <a:p>
            <a:r>
              <a:rPr lang="en-US" sz="2400" smtClean="0"/>
              <a:t>In Chen Model:</a:t>
            </a:r>
            <a:endParaRPr lang="en-US" sz="2400" dirty="0" smtClean="0"/>
          </a:p>
          <a:p>
            <a:pPr lvl="1"/>
            <a:r>
              <a:rPr lang="en-US" sz="2000"/>
              <a:t>A</a:t>
            </a:r>
            <a:r>
              <a:rPr lang="en-US" sz="2000" smtClean="0"/>
              <a:t>ttributes are represented </a:t>
            </a:r>
            <a:r>
              <a:rPr lang="en-US" sz="2000" dirty="0"/>
              <a:t>by ovals connected </a:t>
            </a:r>
            <a:r>
              <a:rPr lang="en-US" sz="2000"/>
              <a:t>to </a:t>
            </a:r>
            <a:r>
              <a:rPr lang="en-US" sz="2000" smtClean="0"/>
              <a:t>the entity </a:t>
            </a:r>
            <a:r>
              <a:rPr lang="en-US" sz="2000" dirty="0"/>
              <a:t>rectangle with </a:t>
            </a:r>
            <a:r>
              <a:rPr lang="en-US" sz="2000"/>
              <a:t>a </a:t>
            </a:r>
            <a:r>
              <a:rPr lang="en-US" sz="2000" smtClean="0"/>
              <a:t>line.</a:t>
            </a:r>
            <a:endParaRPr lang="en-US" sz="2000" dirty="0"/>
          </a:p>
          <a:p>
            <a:pPr lvl="2"/>
            <a:r>
              <a:rPr lang="en-US" sz="2000" dirty="0"/>
              <a:t>Each oval contains the name </a:t>
            </a:r>
            <a:r>
              <a:rPr lang="en-US" sz="2000"/>
              <a:t>of </a:t>
            </a:r>
            <a:r>
              <a:rPr lang="en-US" sz="2000" smtClean="0"/>
              <a:t>the attribute </a:t>
            </a:r>
            <a:r>
              <a:rPr lang="en-US" sz="2000"/>
              <a:t>it </a:t>
            </a:r>
            <a:r>
              <a:rPr lang="en-US" sz="2000" smtClean="0"/>
              <a:t>represents.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268" name="Picture 5" descr="G:\DBSystems\Figures\C7888_04\C7888_04\Fig04-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1" y="1219200"/>
            <a:ext cx="7991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6252"/>
            <a:ext cx="8229600" cy="1143000"/>
          </a:xfrm>
        </p:spPr>
        <p:txBody>
          <a:bodyPr/>
          <a:lstStyle/>
          <a:p>
            <a:r>
              <a:rPr lang="en-US" smtClean="0"/>
              <a:t>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4102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Required attribute</a:t>
            </a:r>
            <a:r>
              <a:rPr lang="en-US" sz="2400"/>
              <a:t>: must have a </a:t>
            </a:r>
            <a:r>
              <a:rPr lang="en-US" sz="2400" smtClean="0"/>
              <a:t>value.</a:t>
            </a:r>
          </a:p>
          <a:p>
            <a:pPr lvl="1"/>
            <a:r>
              <a:rPr lang="en-US" sz="2000" b="1" smtClean="0"/>
              <a:t>Bolded</a:t>
            </a:r>
            <a:r>
              <a:rPr lang="en-US" sz="2000" smtClean="0"/>
              <a:t> in ERD.</a:t>
            </a:r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Optional attribute</a:t>
            </a:r>
            <a:r>
              <a:rPr lang="en-US" sz="2400"/>
              <a:t>: may be left </a:t>
            </a:r>
            <a:r>
              <a:rPr lang="en-US" sz="2400" smtClean="0"/>
              <a:t>empty.</a:t>
            </a:r>
            <a:endParaRPr lang="en-US" sz="2400"/>
          </a:p>
          <a:p>
            <a:r>
              <a:rPr lang="en-US" sz="2400">
                <a:solidFill>
                  <a:srgbClr val="FF0000"/>
                </a:solidFill>
              </a:rPr>
              <a:t>Domain</a:t>
            </a:r>
            <a:r>
              <a:rPr lang="en-US" sz="2400"/>
              <a:t>: </a:t>
            </a:r>
            <a:r>
              <a:rPr lang="en-US" sz="2400">
                <a:solidFill>
                  <a:srgbClr val="0070C0"/>
                </a:solidFill>
              </a:rPr>
              <a:t>set of possible values for an </a:t>
            </a:r>
            <a:r>
              <a:rPr lang="en-US" sz="2400" smtClean="0">
                <a:solidFill>
                  <a:srgbClr val="0070C0"/>
                </a:solidFill>
              </a:rPr>
              <a:t>attribute</a:t>
            </a:r>
            <a:r>
              <a:rPr lang="en-US" sz="2400" smtClean="0"/>
              <a:t>.</a:t>
            </a:r>
            <a:endParaRPr lang="en-US" sz="2400"/>
          </a:p>
          <a:p>
            <a:pPr lvl="1"/>
            <a:r>
              <a:rPr lang="en-US" sz="2000"/>
              <a:t>Attributes may share a </a:t>
            </a:r>
            <a:r>
              <a:rPr lang="en-US" sz="2000" smtClean="0"/>
              <a:t>domain; e.g. STUDENT_ADDRESS, INSTRUCTOR_ADDRESS.</a:t>
            </a:r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Identifiers</a:t>
            </a:r>
            <a:r>
              <a:rPr lang="en-US" sz="2400"/>
              <a:t>: </a:t>
            </a:r>
            <a:r>
              <a:rPr lang="en-US" sz="2400">
                <a:solidFill>
                  <a:srgbClr val="0070C0"/>
                </a:solidFill>
              </a:rPr>
              <a:t>one or more attributes that uniquely identify each entity </a:t>
            </a:r>
            <a:r>
              <a:rPr lang="en-US" sz="2400" smtClean="0">
                <a:solidFill>
                  <a:srgbClr val="0070C0"/>
                </a:solidFill>
              </a:rPr>
              <a:t>instance</a:t>
            </a:r>
            <a:r>
              <a:rPr lang="en-US" sz="2400" smtClean="0"/>
              <a:t>.</a:t>
            </a:r>
          </a:p>
          <a:p>
            <a:pPr lvl="1"/>
            <a:r>
              <a:rPr lang="en-US" sz="2200" u="sng" smtClean="0"/>
              <a:t>Underlined</a:t>
            </a:r>
            <a:r>
              <a:rPr lang="en-US" sz="2200" smtClean="0"/>
              <a:t> in the ERD.</a:t>
            </a:r>
            <a:endParaRPr lang="en-US" sz="2200"/>
          </a:p>
          <a:p>
            <a:pPr lvl="1"/>
            <a:r>
              <a:rPr lang="en-US" sz="2200" smtClean="0">
                <a:solidFill>
                  <a:srgbClr val="FF0000"/>
                </a:solidFill>
              </a:rPr>
              <a:t>Composite </a:t>
            </a:r>
            <a:r>
              <a:rPr lang="en-US" sz="2200">
                <a:solidFill>
                  <a:srgbClr val="FF0000"/>
                </a:solidFill>
              </a:rPr>
              <a:t>identifier</a:t>
            </a:r>
            <a:r>
              <a:rPr lang="en-US" sz="2200"/>
              <a:t>: </a:t>
            </a:r>
            <a:r>
              <a:rPr lang="en-US" sz="2200" smtClean="0"/>
              <a:t>identifier composed </a:t>
            </a:r>
            <a:r>
              <a:rPr lang="en-US" sz="2200"/>
              <a:t>of </a:t>
            </a:r>
            <a:r>
              <a:rPr lang="en-US" sz="2200">
                <a:solidFill>
                  <a:srgbClr val="0070C0"/>
                </a:solidFill>
              </a:rPr>
              <a:t>more than one </a:t>
            </a:r>
            <a:r>
              <a:rPr lang="en-US" sz="2200" smtClean="0">
                <a:solidFill>
                  <a:srgbClr val="0070C0"/>
                </a:solidFill>
              </a:rPr>
              <a:t>attribute</a:t>
            </a:r>
            <a:r>
              <a:rPr lang="en-US" sz="2200" smtClean="0"/>
              <a:t>.</a:t>
            </a:r>
          </a:p>
          <a:p>
            <a:pPr lvl="1"/>
            <a:r>
              <a:rPr lang="en-US" sz="2400" smtClean="0"/>
              <a:t>NOTE: An identifier does NOT depend on the actual data.</a:t>
            </a:r>
          </a:p>
          <a:p>
            <a:pPr lvl="1"/>
            <a:r>
              <a:rPr lang="en-US" sz="2400" smtClean="0"/>
              <a:t>One of the identifiers will become the primary key.</a:t>
            </a:r>
          </a:p>
          <a:p>
            <a:pPr marL="457200" lvl="1" indent="0">
              <a:buNone/>
            </a:pPr>
            <a:endParaRPr lang="en-US" sz="2200" smtClean="0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mtClean="0"/>
              <a:t>Composite vs Atomic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410200"/>
          </a:xfrm>
        </p:spPr>
        <p:txBody>
          <a:bodyPr>
            <a:normAutofit/>
          </a:bodyPr>
          <a:lstStyle/>
          <a:p>
            <a:r>
              <a:rPr lang="en-US" sz="2600" smtClean="0">
                <a:solidFill>
                  <a:srgbClr val="FF0000"/>
                </a:solidFill>
              </a:rPr>
              <a:t>Composite attribute: </a:t>
            </a:r>
            <a:r>
              <a:rPr lang="en-US" sz="2600" smtClean="0"/>
              <a:t>an </a:t>
            </a:r>
            <a:r>
              <a:rPr lang="en-US" sz="2600" smtClean="0">
                <a:solidFill>
                  <a:srgbClr val="0070C0"/>
                </a:solidFill>
              </a:rPr>
              <a:t>attribute that can </a:t>
            </a:r>
            <a:r>
              <a:rPr lang="en-US" sz="2600">
                <a:solidFill>
                  <a:srgbClr val="0070C0"/>
                </a:solidFill>
              </a:rPr>
              <a:t>be </a:t>
            </a:r>
            <a:r>
              <a:rPr lang="en-US" sz="2600" smtClean="0">
                <a:solidFill>
                  <a:srgbClr val="0070C0"/>
                </a:solidFill>
              </a:rPr>
              <a:t>subdivided</a:t>
            </a:r>
            <a:r>
              <a:rPr lang="en-US" sz="2600" smtClean="0"/>
              <a:t>.</a:t>
            </a:r>
            <a:endParaRPr lang="en-US" sz="2600"/>
          </a:p>
          <a:p>
            <a:pPr lvl="1"/>
            <a:r>
              <a:rPr lang="en-US" sz="2200" smtClean="0"/>
              <a:t>E.g. Name, </a:t>
            </a:r>
            <a:r>
              <a:rPr lang="en-US" sz="2200"/>
              <a:t>which can be broken into the First Name, Middle Name, Last </a:t>
            </a:r>
            <a:r>
              <a:rPr lang="en-US" sz="2200" smtClean="0"/>
              <a:t>Name.</a:t>
            </a:r>
          </a:p>
          <a:p>
            <a:pPr lvl="1"/>
            <a:endParaRPr lang="en-US" sz="2200"/>
          </a:p>
          <a:p>
            <a:r>
              <a:rPr lang="en-US" sz="2600" smtClean="0">
                <a:solidFill>
                  <a:srgbClr val="FF0000"/>
                </a:solidFill>
              </a:rPr>
              <a:t>Simple </a:t>
            </a:r>
            <a:r>
              <a:rPr lang="en-US" sz="2600" smtClean="0"/>
              <a:t>(or </a:t>
            </a:r>
            <a:r>
              <a:rPr lang="en-US" sz="2600" smtClean="0">
                <a:solidFill>
                  <a:srgbClr val="FF0000"/>
                </a:solidFill>
              </a:rPr>
              <a:t>atomic</a:t>
            </a:r>
            <a:r>
              <a:rPr lang="en-US" sz="2600" smtClean="0"/>
              <a:t>)</a:t>
            </a:r>
            <a:r>
              <a:rPr lang="en-US" sz="2600" smtClean="0">
                <a:solidFill>
                  <a:srgbClr val="FF0000"/>
                </a:solidFill>
              </a:rPr>
              <a:t> attribute: </a:t>
            </a:r>
            <a:r>
              <a:rPr lang="en-US" sz="2600" smtClean="0">
                <a:solidFill>
                  <a:srgbClr val="0070C0"/>
                </a:solidFill>
              </a:rPr>
              <a:t>attribute that </a:t>
            </a:r>
            <a:r>
              <a:rPr lang="en-US" sz="2600">
                <a:solidFill>
                  <a:srgbClr val="0070C0"/>
                </a:solidFill>
              </a:rPr>
              <a:t>cannot be </a:t>
            </a:r>
            <a:r>
              <a:rPr lang="en-US" sz="2600" smtClean="0">
                <a:solidFill>
                  <a:srgbClr val="0070C0"/>
                </a:solidFill>
              </a:rPr>
              <a:t>subdivided</a:t>
            </a:r>
            <a:r>
              <a:rPr lang="en-US" sz="2600" smtClean="0"/>
              <a:t>.</a:t>
            </a:r>
            <a:endParaRPr lang="en-US" sz="2600"/>
          </a:p>
          <a:p>
            <a:pPr lvl="1"/>
            <a:r>
              <a:rPr lang="en-US" sz="2200"/>
              <a:t>Example: </a:t>
            </a:r>
            <a:r>
              <a:rPr lang="en-US" sz="2200" smtClean="0"/>
              <a:t>age (?), SSN, marital status.</a:t>
            </a:r>
          </a:p>
          <a:p>
            <a:pPr marL="457200" lvl="1" indent="0">
              <a:buNone/>
            </a:pPr>
            <a:endParaRPr lang="en-US" sz="2200" smtClean="0"/>
          </a:p>
          <a:p>
            <a:r>
              <a:rPr lang="en-US" sz="2600" b="1" smtClean="0">
                <a:solidFill>
                  <a:srgbClr val="00B050"/>
                </a:solidFill>
              </a:rPr>
              <a:t>Composite attributes should usually be split into multiple simple attributes.</a:t>
            </a:r>
          </a:p>
          <a:p>
            <a:pPr lvl="1"/>
            <a:r>
              <a:rPr lang="en-US" sz="2200" b="1" smtClean="0"/>
              <a:t>Makes querying easier.</a:t>
            </a:r>
            <a:endParaRPr lang="en-US" sz="2200" b="1"/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Attributes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35" y="1295400"/>
            <a:ext cx="8229600" cy="2438400"/>
          </a:xfrm>
        </p:spPr>
        <p:txBody>
          <a:bodyPr>
            <a:normAutofit/>
          </a:bodyPr>
          <a:lstStyle/>
          <a:p>
            <a:r>
              <a:rPr lang="en-US" sz="2400" smtClean="0"/>
              <a:t>A </a:t>
            </a:r>
            <a:r>
              <a:rPr lang="en-US" sz="2400">
                <a:solidFill>
                  <a:srgbClr val="FF0000"/>
                </a:solidFill>
              </a:rPr>
              <a:t>d</a:t>
            </a:r>
            <a:r>
              <a:rPr lang="en-US" sz="2400" smtClean="0">
                <a:solidFill>
                  <a:srgbClr val="FF0000"/>
                </a:solidFill>
              </a:rPr>
              <a:t>erived attribute</a:t>
            </a:r>
            <a:r>
              <a:rPr lang="en-US" sz="2400"/>
              <a:t> </a:t>
            </a:r>
            <a:r>
              <a:rPr lang="en-US" sz="2400" smtClean="0"/>
              <a:t> (or </a:t>
            </a:r>
            <a:r>
              <a:rPr lang="en-US" sz="2400" smtClean="0">
                <a:solidFill>
                  <a:srgbClr val="FF0000"/>
                </a:solidFill>
              </a:rPr>
              <a:t>computed attribute</a:t>
            </a:r>
            <a:r>
              <a:rPr lang="en-US" sz="2400" smtClean="0"/>
              <a:t>) is an </a:t>
            </a:r>
            <a:r>
              <a:rPr lang="en-US" sz="2400" smtClean="0">
                <a:solidFill>
                  <a:srgbClr val="0070C0"/>
                </a:solidFill>
              </a:rPr>
              <a:t>attribute whose value can </a:t>
            </a:r>
            <a:r>
              <a:rPr lang="en-US" sz="2400">
                <a:solidFill>
                  <a:srgbClr val="0070C0"/>
                </a:solidFill>
              </a:rPr>
              <a:t>be calculated from other </a:t>
            </a:r>
            <a:r>
              <a:rPr lang="en-US" sz="2400" smtClean="0">
                <a:solidFill>
                  <a:srgbClr val="0070C0"/>
                </a:solidFill>
              </a:rPr>
              <a:t>attributes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age can be calculated from date-of-birth and current time.</a:t>
            </a:r>
          </a:p>
          <a:p>
            <a:r>
              <a:rPr lang="en-US" sz="2400" smtClean="0"/>
              <a:t>Indicated by dashed line in Chen model.</a:t>
            </a:r>
          </a:p>
          <a:p>
            <a:r>
              <a:rPr lang="en-US" sz="2400" smtClean="0"/>
              <a:t>Not indicated in Crow's Foot model.</a:t>
            </a:r>
            <a:endParaRPr lang="en-US" sz="2400"/>
          </a:p>
          <a:p>
            <a:endParaRPr lang="en-US"/>
          </a:p>
        </p:txBody>
      </p:sp>
      <p:pic>
        <p:nvPicPr>
          <p:cNvPr id="4" name="Picture 5" descr="Fig04-06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581400"/>
            <a:ext cx="8436505" cy="288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2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229600" cy="792162"/>
          </a:xfrm>
        </p:spPr>
        <p:txBody>
          <a:bodyPr/>
          <a:lstStyle/>
          <a:p>
            <a:r>
              <a:rPr lang="en-US" dirty="0" smtClean="0"/>
              <a:t>Business Rules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7703" y="1696065"/>
            <a:ext cx="8077200" cy="5181600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Business rules</a:t>
            </a:r>
            <a:r>
              <a:rPr lang="en-US" sz="2400" smtClean="0"/>
              <a:t> are </a:t>
            </a:r>
            <a:r>
              <a:rPr lang="en-US" sz="2400" smtClean="0">
                <a:solidFill>
                  <a:srgbClr val="0070C0"/>
                </a:solidFill>
              </a:rPr>
              <a:t>descriptions </a:t>
            </a:r>
            <a:r>
              <a:rPr lang="en-US" sz="2400" dirty="0" smtClean="0">
                <a:solidFill>
                  <a:srgbClr val="0070C0"/>
                </a:solidFill>
              </a:rPr>
              <a:t>of policies, procedures, or principles within a </a:t>
            </a:r>
            <a:r>
              <a:rPr lang="en-US" sz="2400" smtClean="0">
                <a:solidFill>
                  <a:srgbClr val="0070C0"/>
                </a:solidFill>
              </a:rPr>
              <a:t>specific organization that relate to the organization's use of data.</a:t>
            </a:r>
          </a:p>
          <a:p>
            <a:r>
              <a:rPr lang="en-US" sz="2400" smtClean="0"/>
              <a:t>Business rules describe the characteristics of the organization's data </a:t>
            </a:r>
            <a:r>
              <a:rPr lang="en-US" sz="2400" dirty="0" smtClean="0"/>
              <a:t>as viewed by </a:t>
            </a:r>
            <a:r>
              <a:rPr lang="en-US" sz="2400" smtClean="0"/>
              <a:t>the organization. </a:t>
            </a:r>
          </a:p>
          <a:p>
            <a:pPr lvl="1"/>
            <a:r>
              <a:rPr lang="en-US" sz="2000" smtClean="0"/>
              <a:t>NOTE: The "organization" may not be a business.</a:t>
            </a:r>
          </a:p>
          <a:p>
            <a:r>
              <a:rPr lang="en-US" sz="2400" smtClean="0"/>
              <a:t>Ideally, each business rule should be </a:t>
            </a:r>
            <a:r>
              <a:rPr lang="en-US" sz="2400" smtClean="0">
                <a:solidFill>
                  <a:srgbClr val="00B050"/>
                </a:solidFill>
              </a:rPr>
              <a:t>brief, precise, unambiguous, </a:t>
            </a:r>
            <a:r>
              <a:rPr lang="en-US" sz="2400" smtClean="0"/>
              <a:t>and </a:t>
            </a:r>
            <a:r>
              <a:rPr lang="en-US" sz="2400" smtClean="0">
                <a:solidFill>
                  <a:srgbClr val="00B050"/>
                </a:solidFill>
              </a:rPr>
              <a:t>accurate</a:t>
            </a:r>
            <a:r>
              <a:rPr lang="en-US" sz="2400" smtClean="0"/>
              <a:t>.</a:t>
            </a:r>
          </a:p>
          <a:p>
            <a:r>
              <a:rPr lang="en-US" sz="2400" smtClean="0"/>
              <a:t>E.g.</a:t>
            </a:r>
          </a:p>
          <a:p>
            <a:pPr lvl="1"/>
            <a:r>
              <a:rPr lang="en-US" sz="2000" smtClean="0"/>
              <a:t>A customer may generate many invoices.</a:t>
            </a:r>
          </a:p>
          <a:p>
            <a:pPr lvl="1"/>
            <a:r>
              <a:rPr lang="en-US" sz="2000" smtClean="0"/>
              <a:t>An invoice is generated by only one customer.</a:t>
            </a:r>
          </a:p>
          <a:p>
            <a:pPr lvl="1"/>
            <a:r>
              <a:rPr lang="en-US" sz="2000" smtClean="0"/>
              <a:t>A training session cannot be scheduled for fewer than 10 or more than 30 employees.</a:t>
            </a:r>
          </a:p>
          <a:p>
            <a:endParaRPr lang="en-US" sz="240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59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Attributes</a:t>
            </a:r>
            <a:endParaRPr lang="en-US"/>
          </a:p>
        </p:txBody>
      </p:sp>
      <p:pic>
        <p:nvPicPr>
          <p:cNvPr id="5" name="Picture 6" descr="G:\DBSystems\Figures\C7888_04\C7888_04\Tbl04-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9585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5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229600" cy="792162"/>
          </a:xfrm>
        </p:spPr>
        <p:txBody>
          <a:bodyPr/>
          <a:lstStyle/>
          <a:p>
            <a:r>
              <a:rPr lang="en-US" smtClean="0"/>
              <a:t>Purposes of Business </a:t>
            </a:r>
            <a:r>
              <a:rPr lang="en-US" dirty="0" smtClean="0"/>
              <a:t>Rules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077200" cy="5181600"/>
          </a:xfrm>
        </p:spPr>
        <p:txBody>
          <a:bodyPr>
            <a:normAutofit/>
          </a:bodyPr>
          <a:lstStyle/>
          <a:p>
            <a:r>
              <a:rPr lang="en-US" sz="2400" smtClean="0"/>
              <a:t>Business rules:</a:t>
            </a:r>
          </a:p>
          <a:p>
            <a:pPr lvl="1"/>
            <a:r>
              <a:rPr lang="en-US" sz="2400"/>
              <a:t>Standardize </a:t>
            </a:r>
            <a:r>
              <a:rPr lang="en-US" sz="2400" smtClean="0"/>
              <a:t>the organization’s </a:t>
            </a:r>
            <a:r>
              <a:rPr lang="en-US" sz="2400"/>
              <a:t>view of </a:t>
            </a:r>
            <a:r>
              <a:rPr lang="en-US" sz="2400" smtClean="0"/>
              <a:t>data.</a:t>
            </a:r>
            <a:endParaRPr lang="en-US" sz="2400"/>
          </a:p>
          <a:p>
            <a:pPr lvl="1"/>
            <a:r>
              <a:rPr lang="en-US" sz="2400" smtClean="0"/>
              <a:t>Communicate between customers and database designers.</a:t>
            </a:r>
            <a:endParaRPr lang="en-US" sz="2400"/>
          </a:p>
          <a:p>
            <a:pPr lvl="1"/>
            <a:r>
              <a:rPr lang="en-US" sz="2400"/>
              <a:t>Allow </a:t>
            </a:r>
            <a:r>
              <a:rPr lang="en-US" sz="2400" smtClean="0"/>
              <a:t>database designers </a:t>
            </a:r>
            <a:r>
              <a:rPr lang="en-US" sz="2400"/>
              <a:t>to understand the nature, role, and scope of </a:t>
            </a:r>
            <a:r>
              <a:rPr lang="en-US" sz="2400" smtClean="0"/>
              <a:t>data.</a:t>
            </a:r>
            <a:endParaRPr lang="en-US" sz="2400"/>
          </a:p>
          <a:p>
            <a:pPr lvl="1"/>
            <a:r>
              <a:rPr lang="en-US" sz="2400"/>
              <a:t>Allow database designers to understand </a:t>
            </a:r>
            <a:r>
              <a:rPr lang="en-US" sz="2400" smtClean="0"/>
              <a:t>the business processes that the data support.</a:t>
            </a:r>
            <a:endParaRPr lang="en-US" sz="2400"/>
          </a:p>
          <a:p>
            <a:pPr lvl="1"/>
            <a:r>
              <a:rPr lang="en-US" sz="2400"/>
              <a:t>Allow database designers to </a:t>
            </a:r>
            <a:r>
              <a:rPr lang="en-US" sz="2400" smtClean="0"/>
              <a:t>understand the relationships and constraints between the different types of data.</a:t>
            </a:r>
            <a:endParaRPr lang="en-US" sz="2400"/>
          </a:p>
          <a:p>
            <a:endParaRPr lang="en-US" sz="240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423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mtClean="0"/>
              <a:t>How to Get Business Rules?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/>
              <a:t>Sources of business rules:</a:t>
            </a:r>
          </a:p>
          <a:p>
            <a:pPr lvl="1"/>
            <a:r>
              <a:rPr lang="en-US" sz="2400" smtClean="0"/>
              <a:t>Interviews</a:t>
            </a:r>
          </a:p>
          <a:p>
            <a:pPr lvl="2"/>
            <a:r>
              <a:rPr lang="en-US" smtClean="0"/>
              <a:t>Organization </a:t>
            </a:r>
            <a:r>
              <a:rPr lang="en-US"/>
              <a:t>managers, policy makers, department </a:t>
            </a:r>
            <a:r>
              <a:rPr lang="en-US" smtClean="0"/>
              <a:t>managers, etc.</a:t>
            </a:r>
          </a:p>
          <a:p>
            <a:pPr lvl="2"/>
            <a:r>
              <a:rPr lang="en-US" smtClean="0"/>
              <a:t>Try and </a:t>
            </a:r>
            <a:r>
              <a:rPr lang="en-US" u="sng" smtClean="0"/>
              <a:t>verify what they say</a:t>
            </a:r>
            <a:r>
              <a:rPr lang="en-US" smtClean="0"/>
              <a:t>.</a:t>
            </a:r>
          </a:p>
          <a:p>
            <a:pPr lvl="3"/>
            <a:r>
              <a:rPr lang="en-US" smtClean="0"/>
              <a:t>E.g. "Any mechanic can initiate a maintenance procedure".</a:t>
            </a:r>
            <a:endParaRPr lang="en-US" sz="1800"/>
          </a:p>
          <a:p>
            <a:pPr lvl="1"/>
            <a:r>
              <a:rPr lang="en-US" sz="2400"/>
              <a:t>Written documentation</a:t>
            </a:r>
          </a:p>
          <a:p>
            <a:pPr lvl="2"/>
            <a:r>
              <a:rPr lang="en-US"/>
              <a:t>Procedures</a:t>
            </a:r>
          </a:p>
          <a:p>
            <a:pPr lvl="2"/>
            <a:r>
              <a:rPr lang="en-US"/>
              <a:t>Standards</a:t>
            </a:r>
          </a:p>
          <a:p>
            <a:pPr lvl="2"/>
            <a:r>
              <a:rPr lang="en-US"/>
              <a:t>Operations manuals</a:t>
            </a:r>
          </a:p>
          <a:p>
            <a:pPr lvl="1"/>
            <a:r>
              <a:rPr lang="en-US" sz="2400"/>
              <a:t>Direct </a:t>
            </a:r>
            <a:r>
              <a:rPr lang="en-US" sz="2400" smtClean="0"/>
              <a:t>observations of end-users</a:t>
            </a:r>
          </a:p>
          <a:p>
            <a:pPr lvl="2"/>
            <a:r>
              <a:rPr lang="en-US" sz="2000" smtClean="0"/>
              <a:t>May yield undocumented rules that "everyone knows".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smtClean="0"/>
              <a:t>Data Models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sz="3400">
                <a:solidFill>
                  <a:srgbClr val="FF0000"/>
                </a:solidFill>
              </a:rPr>
              <a:t>Data models </a:t>
            </a:r>
            <a:r>
              <a:rPr lang="en-US" sz="3400" smtClean="0">
                <a:solidFill>
                  <a:srgbClr val="0070C0"/>
                </a:solidFill>
              </a:rPr>
              <a:t>represent real-world </a:t>
            </a:r>
            <a:r>
              <a:rPr lang="en-US" sz="3400">
                <a:solidFill>
                  <a:srgbClr val="0070C0"/>
                </a:solidFill>
              </a:rPr>
              <a:t>data </a:t>
            </a:r>
            <a:r>
              <a:rPr lang="en-US" sz="3400" smtClean="0">
                <a:solidFill>
                  <a:srgbClr val="0070C0"/>
                </a:solidFill>
              </a:rPr>
              <a:t>structures</a:t>
            </a:r>
            <a:r>
              <a:rPr lang="en-US" sz="3400" smtClean="0"/>
              <a:t>.</a:t>
            </a:r>
          </a:p>
          <a:p>
            <a:pPr lvl="1"/>
            <a:r>
              <a:rPr lang="en-US" sz="3400" smtClean="0"/>
              <a:t>Like all models, they </a:t>
            </a:r>
            <a:r>
              <a:rPr lang="en-US" sz="3400" smtClean="0">
                <a:solidFill>
                  <a:srgbClr val="0070C0"/>
                </a:solidFill>
              </a:rPr>
              <a:t>abstract away </a:t>
            </a:r>
            <a:r>
              <a:rPr lang="en-US" sz="3400" smtClean="0"/>
              <a:t>(i.e. ignore) </a:t>
            </a:r>
            <a:r>
              <a:rPr lang="en-US" sz="3400" smtClean="0">
                <a:solidFill>
                  <a:srgbClr val="0070C0"/>
                </a:solidFill>
              </a:rPr>
              <a:t>some details and complexities of the real-world</a:t>
            </a:r>
            <a:r>
              <a:rPr lang="en-US" sz="3400" smtClean="0"/>
              <a:t>.</a:t>
            </a:r>
          </a:p>
          <a:p>
            <a:pPr lvl="1"/>
            <a:endParaRPr lang="en-US" sz="3400" smtClean="0"/>
          </a:p>
          <a:p>
            <a:r>
              <a:rPr lang="en-US" sz="3400"/>
              <a:t>People in different roles </a:t>
            </a:r>
            <a:r>
              <a:rPr lang="en-US" sz="3400" smtClean="0"/>
              <a:t>use and understand </a:t>
            </a:r>
            <a:r>
              <a:rPr lang="en-US" sz="3400"/>
              <a:t>data in different ways and at different levels of </a:t>
            </a:r>
            <a:r>
              <a:rPr lang="en-US" sz="3400" smtClean="0"/>
              <a:t>abstraction.</a:t>
            </a:r>
            <a:endParaRPr lang="en-US" sz="3400"/>
          </a:p>
          <a:p>
            <a:pPr lvl="1"/>
            <a:r>
              <a:rPr lang="en-US" sz="3100"/>
              <a:t>Database designers</a:t>
            </a:r>
          </a:p>
          <a:p>
            <a:pPr lvl="1"/>
            <a:r>
              <a:rPr lang="en-US" sz="3100"/>
              <a:t>Programmers</a:t>
            </a:r>
          </a:p>
          <a:p>
            <a:pPr lvl="1"/>
            <a:r>
              <a:rPr lang="en-US" sz="3100"/>
              <a:t>End Users</a:t>
            </a:r>
          </a:p>
          <a:p>
            <a:pPr lvl="2"/>
            <a:r>
              <a:rPr lang="en-US" sz="2800" smtClean="0"/>
              <a:t>Executives, Mid </a:t>
            </a:r>
            <a:r>
              <a:rPr lang="en-US" sz="2800"/>
              <a:t>level </a:t>
            </a:r>
            <a:r>
              <a:rPr lang="en-US" sz="2800" smtClean="0"/>
              <a:t>management, Sales people, Customers, …..</a:t>
            </a:r>
          </a:p>
          <a:p>
            <a:pPr lvl="2"/>
            <a:endParaRPr lang="en-US" sz="2800" smtClean="0"/>
          </a:p>
          <a:p>
            <a:r>
              <a:rPr lang="en-US" sz="3400" smtClean="0"/>
              <a:t>A good data model should allow for different perspectives on the data and facilitate different uses (including unforeseen ones) of the data.</a:t>
            </a:r>
          </a:p>
          <a:p>
            <a:pPr lvl="1"/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</a:t>
            </a:r>
            <a:r>
              <a:rPr lang="en-US" smtClean="0"/>
              <a:t>Building </a:t>
            </a:r>
            <a:r>
              <a:rPr lang="en-US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7973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400">
                <a:solidFill>
                  <a:srgbClr val="FF0000"/>
                </a:solidFill>
              </a:rPr>
              <a:t>Entity</a:t>
            </a:r>
            <a:r>
              <a:rPr lang="en-US" sz="2400"/>
              <a:t>: </a:t>
            </a:r>
            <a:r>
              <a:rPr lang="en-US" sz="2400">
                <a:solidFill>
                  <a:srgbClr val="0070C0"/>
                </a:solidFill>
              </a:rPr>
              <a:t>anything about which data are to be collected and </a:t>
            </a:r>
            <a:r>
              <a:rPr lang="en-US" sz="2400" smtClean="0">
                <a:solidFill>
                  <a:srgbClr val="0070C0"/>
                </a:solidFill>
              </a:rPr>
              <a:t>stored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Employee, Customer, Event, ….</a:t>
            </a:r>
          </a:p>
          <a:p>
            <a:pPr lvl="1"/>
            <a:r>
              <a:rPr lang="en-US" sz="2000" smtClean="0"/>
              <a:t>Usually an entity is represented by a TABLE, not a row.</a:t>
            </a:r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Attribute:</a:t>
            </a:r>
            <a:r>
              <a:rPr lang="en-US" sz="2400"/>
              <a:t> </a:t>
            </a:r>
            <a:r>
              <a:rPr lang="en-US" sz="2400">
                <a:solidFill>
                  <a:srgbClr val="0070C0"/>
                </a:solidFill>
              </a:rPr>
              <a:t>a characteristic of an </a:t>
            </a:r>
            <a:r>
              <a:rPr lang="en-US" sz="2400" smtClean="0">
                <a:solidFill>
                  <a:srgbClr val="0070C0"/>
                </a:solidFill>
              </a:rPr>
              <a:t>entity</a:t>
            </a:r>
            <a:r>
              <a:rPr lang="en-US" sz="2400" smtClean="0"/>
              <a:t>.</a:t>
            </a:r>
          </a:p>
          <a:p>
            <a:pPr lvl="1"/>
            <a:r>
              <a:rPr lang="en-US" sz="2000" smtClean="0"/>
              <a:t>E.g. name, address, date, …</a:t>
            </a:r>
          </a:p>
          <a:p>
            <a:pPr lvl="1"/>
            <a:r>
              <a:rPr lang="en-US" sz="2000"/>
              <a:t>Usually an entity is represented by a </a:t>
            </a:r>
            <a:r>
              <a:rPr lang="en-US" sz="2000" smtClean="0"/>
              <a:t>column.</a:t>
            </a:r>
          </a:p>
          <a:p>
            <a:r>
              <a:rPr lang="en-US" sz="2400" b="1" smtClean="0">
                <a:solidFill>
                  <a:srgbClr val="00B050"/>
                </a:solidFill>
              </a:rPr>
              <a:t>Don’t make something an entity if it's just an attribute!</a:t>
            </a:r>
          </a:p>
          <a:p>
            <a:pPr lvl="1"/>
            <a:r>
              <a:rPr lang="en-US" sz="2000" b="1" u="sng" smtClean="0"/>
              <a:t>If it has no attributes of its own, it's NOT an entity.</a:t>
            </a:r>
          </a:p>
          <a:p>
            <a:pPr lvl="2"/>
            <a:r>
              <a:rPr lang="en-US" sz="1700" smtClean="0"/>
              <a:t>(Unless it's a </a:t>
            </a:r>
            <a:r>
              <a:rPr lang="en-US" sz="1700" smtClean="0">
                <a:solidFill>
                  <a:srgbClr val="FF0000"/>
                </a:solidFill>
              </a:rPr>
              <a:t>bridge entity </a:t>
            </a:r>
            <a:r>
              <a:rPr lang="en-US" sz="1700" smtClean="0"/>
              <a:t>– see later.)</a:t>
            </a:r>
            <a:endParaRPr lang="en-US" sz="1700"/>
          </a:p>
          <a:p>
            <a:r>
              <a:rPr lang="en-US" sz="2400">
                <a:solidFill>
                  <a:srgbClr val="FF0000"/>
                </a:solidFill>
              </a:rPr>
              <a:t>Relationship</a:t>
            </a:r>
            <a:r>
              <a:rPr lang="en-US" sz="2400"/>
              <a:t>: a</a:t>
            </a:r>
            <a:r>
              <a:rPr lang="en-US" sz="2400" smtClean="0"/>
              <a:t>n </a:t>
            </a:r>
            <a:r>
              <a:rPr lang="en-US" sz="2400">
                <a:solidFill>
                  <a:srgbClr val="0070C0"/>
                </a:solidFill>
              </a:rPr>
              <a:t>association </a:t>
            </a:r>
            <a:r>
              <a:rPr lang="en-US" sz="2400" smtClean="0">
                <a:solidFill>
                  <a:srgbClr val="0070C0"/>
                </a:solidFill>
              </a:rPr>
              <a:t>among entities</a:t>
            </a:r>
            <a:r>
              <a:rPr lang="en-US" sz="2400" smtClean="0"/>
              <a:t> (usually, but not always, between 2 entities). 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Constraint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 sz="2400"/>
              <a:t> a </a:t>
            </a:r>
            <a:r>
              <a:rPr lang="en-US" sz="2400">
                <a:solidFill>
                  <a:srgbClr val="0070C0"/>
                </a:solidFill>
              </a:rPr>
              <a:t>restriction placed on the </a:t>
            </a:r>
            <a:r>
              <a:rPr lang="en-US" sz="2400" smtClean="0">
                <a:solidFill>
                  <a:srgbClr val="0070C0"/>
                </a:solidFill>
              </a:rPr>
              <a:t>data</a:t>
            </a:r>
            <a:r>
              <a:rPr lang="en-US" sz="2400" smtClean="0"/>
              <a:t>.</a:t>
            </a:r>
          </a:p>
          <a:p>
            <a:pPr lvl="1"/>
            <a:r>
              <a:rPr lang="en-US" sz="2200" smtClean="0"/>
              <a:t>E.g. The wage rate must be above $7.25/hr.</a:t>
            </a:r>
          </a:p>
          <a:p>
            <a:pPr lvl="1"/>
            <a:r>
              <a:rPr lang="en-US" sz="2200" smtClean="0"/>
              <a:t>E.g. A class must have between 6 and 30 students.</a:t>
            </a:r>
            <a:endParaRPr lang="en-US" sz="2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Relationships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257800"/>
          </a:xfrm>
        </p:spPr>
        <p:txBody>
          <a:bodyPr>
            <a:normAutofit/>
          </a:bodyPr>
          <a:lstStyle/>
          <a:p>
            <a:r>
              <a:rPr lang="en-US" sz="2400" smtClean="0"/>
              <a:t>There are 3 types of relationships between 2 entities:</a:t>
            </a:r>
          </a:p>
          <a:p>
            <a:pPr lvl="1"/>
            <a:r>
              <a:rPr lang="en-US" sz="2400">
                <a:solidFill>
                  <a:srgbClr val="FF0000"/>
                </a:solidFill>
              </a:rPr>
              <a:t>One-to-one</a:t>
            </a:r>
            <a:r>
              <a:rPr lang="en-US" sz="2400"/>
              <a:t> (1:1) </a:t>
            </a:r>
            <a:r>
              <a:rPr lang="en-US" sz="2400" smtClean="0"/>
              <a:t>relationship</a:t>
            </a:r>
          </a:p>
          <a:p>
            <a:pPr lvl="2"/>
            <a:r>
              <a:rPr lang="en-US" sz="2000" smtClean="0"/>
              <a:t>E.g. If </a:t>
            </a:r>
            <a:r>
              <a:rPr lang="en-US" sz="2000" i="1" smtClean="0"/>
              <a:t>each store is managed by a single employee</a:t>
            </a:r>
            <a:r>
              <a:rPr lang="en-US" sz="2000" smtClean="0"/>
              <a:t>;</a:t>
            </a:r>
          </a:p>
          <a:p>
            <a:pPr marL="914400" lvl="2" indent="0">
              <a:buNone/>
            </a:pPr>
            <a:r>
              <a:rPr lang="en-US" sz="2000"/>
              <a:t>	</a:t>
            </a:r>
            <a:r>
              <a:rPr lang="en-US" sz="2000" smtClean="0"/>
              <a:t>and </a:t>
            </a:r>
          </a:p>
          <a:p>
            <a:pPr marL="914400" lvl="2" indent="0">
              <a:buNone/>
            </a:pPr>
            <a:r>
              <a:rPr lang="en-US" sz="2000" smtClean="0"/>
              <a:t>          </a:t>
            </a:r>
            <a:r>
              <a:rPr lang="en-US" sz="2000" i="1" smtClean="0"/>
              <a:t>each store manager (who are employees) only manages one store</a:t>
            </a:r>
            <a:r>
              <a:rPr lang="en-US" sz="2000" smtClean="0"/>
              <a:t>;</a:t>
            </a:r>
          </a:p>
          <a:p>
            <a:pPr marL="914400" lvl="2" indent="0">
              <a:buNone/>
            </a:pPr>
            <a:r>
              <a:rPr lang="en-US" sz="2000"/>
              <a:t>	</a:t>
            </a:r>
            <a:r>
              <a:rPr lang="en-US" sz="2000" smtClean="0"/>
              <a:t>then:</a:t>
            </a:r>
          </a:p>
          <a:p>
            <a:pPr marL="914400" lvl="2" indent="0">
              <a:buNone/>
            </a:pPr>
            <a:r>
              <a:rPr lang="en-US" sz="2000" smtClean="0"/>
              <a:t>the relationship between EMPLOYEE and STORE is 1-1, even though some employees don't manage any stores.</a:t>
            </a:r>
            <a:endParaRPr lang="en-US" sz="1600"/>
          </a:p>
          <a:p>
            <a:pPr lvl="1"/>
            <a:r>
              <a:rPr lang="en-US" sz="2400">
                <a:solidFill>
                  <a:srgbClr val="FF0000"/>
                </a:solidFill>
              </a:rPr>
              <a:t>One-to-many</a:t>
            </a:r>
            <a:r>
              <a:rPr lang="en-US" sz="2400"/>
              <a:t> (1:M) relationship </a:t>
            </a:r>
            <a:endParaRPr lang="en-US" sz="2400" smtClean="0"/>
          </a:p>
          <a:p>
            <a:pPr lvl="2"/>
            <a:r>
              <a:rPr lang="en-US" sz="2000" smtClean="0"/>
              <a:t>E.g. A painter may paint many paintings, but each painting is painted by a single painter.</a:t>
            </a:r>
            <a:endParaRPr lang="en-US" sz="2000"/>
          </a:p>
          <a:p>
            <a:pPr lvl="1"/>
            <a:r>
              <a:rPr lang="en-US" sz="2400">
                <a:solidFill>
                  <a:srgbClr val="FF0000"/>
                </a:solidFill>
              </a:rPr>
              <a:t>Many-to-many</a:t>
            </a:r>
            <a:r>
              <a:rPr lang="en-US" sz="2400"/>
              <a:t> (</a:t>
            </a:r>
            <a:r>
              <a:rPr lang="en-US" sz="2400" smtClean="0"/>
              <a:t>M:N) relationship</a:t>
            </a:r>
          </a:p>
          <a:p>
            <a:pPr lvl="2"/>
            <a:r>
              <a:rPr lang="en-US" sz="2000" smtClean="0"/>
              <a:t>E.g. A student may take many classes, and a class may be taken by many students. </a:t>
            </a:r>
          </a:p>
          <a:p>
            <a:pPr lvl="2"/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Relationships in Both Directions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smtClean="0">
                <a:solidFill>
                  <a:srgbClr val="FF0000"/>
                </a:solidFill>
              </a:rPr>
              <a:t>VERY IMPORTANT!</a:t>
            </a:r>
          </a:p>
          <a:p>
            <a:r>
              <a:rPr lang="en-US" sz="2800" b="1" smtClean="0"/>
              <a:t>The type of a relationship reflects both directions</a:t>
            </a:r>
            <a:r>
              <a:rPr lang="en-US" sz="2800" smtClean="0"/>
              <a:t>.</a:t>
            </a:r>
          </a:p>
          <a:p>
            <a:r>
              <a:rPr lang="en-US" sz="2800" smtClean="0"/>
              <a:t>Thus once the type of the relationship between A and B is specified, do NOT specify the type of the relationship between B and A!</a:t>
            </a:r>
          </a:p>
          <a:p>
            <a:endParaRPr lang="en-US" sz="2800" smtClean="0"/>
          </a:p>
          <a:p>
            <a:r>
              <a:rPr lang="en-US" sz="2800" smtClean="0"/>
              <a:t>Do </a:t>
            </a:r>
            <a:r>
              <a:rPr lang="en-US" sz="2800" b="1" smtClean="0"/>
              <a:t>NOT</a:t>
            </a:r>
            <a:r>
              <a:rPr lang="en-US" sz="2800" smtClean="0"/>
              <a:t> do this sort of thing: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30A0"/>
                </a:solidFill>
              </a:rPr>
              <a:t>Class to Student is a 1-Many relationship.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7030A0"/>
                </a:solidFill>
              </a:rPr>
              <a:t>Student to Class is a 1-Many relationship</a:t>
            </a:r>
            <a:r>
              <a:rPr lang="en-US" smtClean="0"/>
              <a:t>.</a:t>
            </a:r>
          </a:p>
          <a:p>
            <a:r>
              <a:rPr lang="en-US" smtClean="0"/>
              <a:t>The correct statement is:</a:t>
            </a:r>
          </a:p>
          <a:p>
            <a:pPr marL="457200" lvl="1" indent="0">
              <a:buNone/>
            </a:pPr>
            <a:r>
              <a:rPr lang="en-US" b="1" smtClean="0">
                <a:solidFill>
                  <a:srgbClr val="00B050"/>
                </a:solidFill>
              </a:rPr>
              <a:t>Class - Student is a Many-Many relationship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2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Model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5410200"/>
          </a:xfrm>
        </p:spPr>
        <p:txBody>
          <a:bodyPr>
            <a:normAutofit/>
          </a:bodyPr>
          <a:lstStyle/>
          <a:p>
            <a:r>
              <a:rPr lang="en-US" sz="2400" smtClean="0"/>
              <a:t>To </a:t>
            </a:r>
            <a:r>
              <a:rPr lang="en-US" sz="2400" b="1" smtClean="0">
                <a:solidFill>
                  <a:srgbClr val="00B050"/>
                </a:solidFill>
              </a:rPr>
              <a:t>translate </a:t>
            </a:r>
            <a:r>
              <a:rPr lang="en-US" sz="2400" b="1">
                <a:solidFill>
                  <a:srgbClr val="00B050"/>
                </a:solidFill>
              </a:rPr>
              <a:t>b</a:t>
            </a:r>
            <a:r>
              <a:rPr lang="en-US" sz="2400" b="1" smtClean="0">
                <a:solidFill>
                  <a:srgbClr val="00B050"/>
                </a:solidFill>
              </a:rPr>
              <a:t>usiness </a:t>
            </a:r>
            <a:r>
              <a:rPr lang="en-US" sz="2400" b="1">
                <a:solidFill>
                  <a:srgbClr val="00B050"/>
                </a:solidFill>
              </a:rPr>
              <a:t>r</a:t>
            </a:r>
            <a:r>
              <a:rPr lang="en-US" sz="2400" b="1" smtClean="0">
                <a:solidFill>
                  <a:srgbClr val="00B050"/>
                </a:solidFill>
              </a:rPr>
              <a:t>ules </a:t>
            </a:r>
            <a:r>
              <a:rPr lang="en-US" sz="2400" b="1">
                <a:solidFill>
                  <a:srgbClr val="00B050"/>
                </a:solidFill>
              </a:rPr>
              <a:t>into d</a:t>
            </a:r>
            <a:r>
              <a:rPr lang="en-US" sz="2400" b="1" smtClean="0">
                <a:solidFill>
                  <a:srgbClr val="00B050"/>
                </a:solidFill>
              </a:rPr>
              <a:t>ata </a:t>
            </a:r>
            <a:r>
              <a:rPr lang="en-US" sz="2400" b="1">
                <a:solidFill>
                  <a:srgbClr val="00B050"/>
                </a:solidFill>
              </a:rPr>
              <a:t>m</a:t>
            </a:r>
            <a:r>
              <a:rPr lang="en-US" sz="2400" b="1" smtClean="0">
                <a:solidFill>
                  <a:srgbClr val="00B050"/>
                </a:solidFill>
              </a:rPr>
              <a:t>odel </a:t>
            </a:r>
            <a:r>
              <a:rPr lang="en-US" sz="2400" b="1">
                <a:solidFill>
                  <a:srgbClr val="00B050"/>
                </a:solidFill>
              </a:rPr>
              <a:t>c</a:t>
            </a:r>
            <a:r>
              <a:rPr lang="en-US" sz="2400" b="1" smtClean="0">
                <a:solidFill>
                  <a:srgbClr val="00B050"/>
                </a:solidFill>
              </a:rPr>
              <a:t>omponents</a:t>
            </a:r>
            <a:r>
              <a:rPr lang="en-US" sz="2400" smtClean="0"/>
              <a:t>:</a:t>
            </a:r>
          </a:p>
          <a:p>
            <a:pPr lvl="1"/>
            <a:r>
              <a:rPr lang="en-US" sz="2400" smtClean="0"/>
              <a:t>Some</a:t>
            </a:r>
            <a:r>
              <a:rPr lang="en-US" sz="2400" b="1" smtClean="0"/>
              <a:t> nouns</a:t>
            </a:r>
            <a:r>
              <a:rPr lang="en-US" sz="2400" smtClean="0"/>
              <a:t> </a:t>
            </a:r>
            <a:r>
              <a:rPr lang="en-US" sz="2400"/>
              <a:t>translate into </a:t>
            </a:r>
            <a:r>
              <a:rPr lang="en-US" sz="2400" b="1" smtClean="0"/>
              <a:t>entities.</a:t>
            </a:r>
          </a:p>
          <a:p>
            <a:pPr lvl="1"/>
            <a:r>
              <a:rPr lang="en-US" sz="2400" smtClean="0"/>
              <a:t>Other</a:t>
            </a:r>
            <a:r>
              <a:rPr lang="en-US" sz="2400" b="1" smtClean="0"/>
              <a:t> nouns </a:t>
            </a:r>
            <a:r>
              <a:rPr lang="en-US" sz="2400" smtClean="0"/>
              <a:t>translate into </a:t>
            </a:r>
            <a:r>
              <a:rPr lang="en-US" sz="2400" b="1" smtClean="0"/>
              <a:t>attributes.</a:t>
            </a:r>
          </a:p>
          <a:p>
            <a:pPr lvl="1"/>
            <a:endParaRPr lang="en-US" sz="1400" b="1"/>
          </a:p>
          <a:p>
            <a:pPr lvl="1"/>
            <a:r>
              <a:rPr lang="en-US" sz="2400" b="1"/>
              <a:t>Verbs</a:t>
            </a:r>
            <a:r>
              <a:rPr lang="en-US" sz="2400"/>
              <a:t> translate into </a:t>
            </a:r>
            <a:r>
              <a:rPr lang="en-US" sz="2400" b="1"/>
              <a:t>relationships</a:t>
            </a:r>
            <a:r>
              <a:rPr lang="en-US" sz="2400"/>
              <a:t> among </a:t>
            </a:r>
            <a:r>
              <a:rPr lang="en-US" sz="2400" smtClean="0"/>
              <a:t>entities.</a:t>
            </a:r>
          </a:p>
          <a:p>
            <a:pPr marL="457200" lvl="1" indent="0">
              <a:buNone/>
            </a:pPr>
            <a:endParaRPr lang="en-US" sz="1400"/>
          </a:p>
          <a:p>
            <a:pPr lvl="1"/>
            <a:r>
              <a:rPr lang="en-US" sz="2400" b="1"/>
              <a:t>Relationships</a:t>
            </a:r>
            <a:r>
              <a:rPr lang="en-US" sz="2400"/>
              <a:t> are </a:t>
            </a:r>
            <a:r>
              <a:rPr lang="en-US" sz="2400" b="1" smtClean="0"/>
              <a:t>bidirectional.</a:t>
            </a:r>
            <a:endParaRPr lang="en-US" sz="2400" b="1"/>
          </a:p>
          <a:p>
            <a:pPr lvl="2"/>
            <a:r>
              <a:rPr lang="en-US"/>
              <a:t>Two questions to identify the relationship type:</a:t>
            </a:r>
          </a:p>
          <a:p>
            <a:pPr lvl="3"/>
            <a:r>
              <a:rPr lang="en-US" sz="2400"/>
              <a:t>How many instances of B are related to one instance of A?</a:t>
            </a:r>
          </a:p>
          <a:p>
            <a:pPr lvl="3"/>
            <a:r>
              <a:rPr lang="en-US" sz="2400"/>
              <a:t>How many instances of A are related to one instance of B</a:t>
            </a:r>
            <a:r>
              <a:rPr lang="en-US" sz="2400" smtClean="0"/>
              <a:t>?</a:t>
            </a:r>
          </a:p>
          <a:p>
            <a:pPr lvl="3"/>
            <a:endParaRPr lang="en-US" smtClean="0"/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9313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1334</Words>
  <Application>Microsoft Office PowerPoint</Application>
  <PresentationFormat>On-screen Show (4:3)</PresentationFormat>
  <Paragraphs>176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Times New Roman</vt:lpstr>
      <vt:lpstr>Office Theme</vt:lpstr>
      <vt:lpstr>Entity Relationship Modeling</vt:lpstr>
      <vt:lpstr>Business Rules</vt:lpstr>
      <vt:lpstr>Purposes of Business Rules</vt:lpstr>
      <vt:lpstr>How to Get Business Rules?</vt:lpstr>
      <vt:lpstr>Data Models </vt:lpstr>
      <vt:lpstr>Data Model Building Blocks</vt:lpstr>
      <vt:lpstr>Types of Relationships</vt:lpstr>
      <vt:lpstr>Relationships in Both Directions</vt:lpstr>
      <vt:lpstr>Data Model Components</vt:lpstr>
      <vt:lpstr>Example</vt:lpstr>
      <vt:lpstr>Naming Conventions</vt:lpstr>
      <vt:lpstr>The Entity Relationship Model</vt:lpstr>
      <vt:lpstr>ERM Notations</vt:lpstr>
      <vt:lpstr>Crow’s Foot Symbols</vt:lpstr>
      <vt:lpstr>Relational Diagrams</vt:lpstr>
      <vt:lpstr>Attributes</vt:lpstr>
      <vt:lpstr>Terminology</vt:lpstr>
      <vt:lpstr>Composite vs Atomic Attributes</vt:lpstr>
      <vt:lpstr>Derived Attributes</vt:lpstr>
      <vt:lpstr>Derived Attributes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Mark Brodie</dc:creator>
  <cp:lastModifiedBy>Mark Brodie</cp:lastModifiedBy>
  <cp:revision>200</cp:revision>
  <dcterms:created xsi:type="dcterms:W3CDTF">2013-08-13T16:16:36Z</dcterms:created>
  <dcterms:modified xsi:type="dcterms:W3CDTF">2016-09-27T17:43:37Z</dcterms:modified>
</cp:coreProperties>
</file>