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7" r:id="rId3"/>
    <p:sldId id="259" r:id="rId4"/>
    <p:sldId id="257" r:id="rId5"/>
    <p:sldId id="260" r:id="rId6"/>
    <p:sldId id="262" r:id="rId7"/>
    <p:sldId id="263" r:id="rId8"/>
    <p:sldId id="292" r:id="rId9"/>
    <p:sldId id="264" r:id="rId10"/>
    <p:sldId id="267" r:id="rId11"/>
    <p:sldId id="268" r:id="rId12"/>
    <p:sldId id="269" r:id="rId13"/>
    <p:sldId id="274" r:id="rId14"/>
    <p:sldId id="270" r:id="rId15"/>
    <p:sldId id="272" r:id="rId16"/>
    <p:sldId id="297" r:id="rId17"/>
    <p:sldId id="261" r:id="rId18"/>
    <p:sldId id="298" r:id="rId19"/>
    <p:sldId id="275" r:id="rId20"/>
    <p:sldId id="276" r:id="rId21"/>
    <p:sldId id="277" r:id="rId22"/>
    <p:sldId id="279" r:id="rId23"/>
    <p:sldId id="291" r:id="rId24"/>
    <p:sldId id="288" r:id="rId25"/>
    <p:sldId id="285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53" autoAdjust="0"/>
  </p:normalViewPr>
  <p:slideViewPr>
    <p:cSldViewPr>
      <p:cViewPr varScale="1">
        <p:scale>
          <a:sx n="98" d="100"/>
          <a:sy n="98" d="100"/>
        </p:scale>
        <p:origin x="8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5EFA9-23F7-4E5B-83AA-FF8CC099A7A1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0BB25-7937-40FB-9BCF-2877631E9F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934392A-2F92-4E59-B73C-1A53E1646CA6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0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C12C9EC0-4E98-4A7B-B985-DD3403308539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3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BA5C7F0-B1BC-4707-BF9F-65107CA35EF9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42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08C3ECA-6345-4476-876D-09CA7F8C0D05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52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49CED4D-1661-4875-8690-BB608BBC9A9E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2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924C2F8-168D-4B44-B56D-FAD6E1F0C8BD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37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4F76D61-C874-443B-84A5-F86E1BD5975D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5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3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9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1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0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81C-C5B1-4B91-87AE-E66CD3EB9C94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9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1410264"/>
            <a:ext cx="87630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Key </a:t>
            </a:r>
            <a:r>
              <a:rPr lang="en-US" sz="4000" smtClean="0"/>
              <a:t>Concepts:</a:t>
            </a:r>
          </a:p>
          <a:p>
            <a:pPr lvl="1"/>
            <a:r>
              <a:rPr lang="en-US" sz="3400" smtClean="0"/>
              <a:t>Need for Normalization</a:t>
            </a:r>
          </a:p>
          <a:p>
            <a:pPr lvl="2"/>
            <a:r>
              <a:rPr lang="en-US" sz="2900" smtClean="0"/>
              <a:t>Update, Insertion, &amp; Deletion Anomalies</a:t>
            </a:r>
          </a:p>
          <a:p>
            <a:pPr lvl="1"/>
            <a:r>
              <a:rPr lang="en-US" sz="3400" smtClean="0"/>
              <a:t>First Normal Form</a:t>
            </a:r>
          </a:p>
          <a:p>
            <a:pPr lvl="1"/>
            <a:r>
              <a:rPr lang="en-US" sz="3400" smtClean="0"/>
              <a:t>Second Normal Form</a:t>
            </a:r>
          </a:p>
          <a:p>
            <a:pPr lvl="2"/>
            <a:r>
              <a:rPr lang="en-US" sz="2900" smtClean="0"/>
              <a:t>No </a:t>
            </a:r>
            <a:r>
              <a:rPr lang="en-US" sz="2900" b="1" smtClean="0"/>
              <a:t>partial</a:t>
            </a:r>
            <a:r>
              <a:rPr lang="en-US" sz="2900" smtClean="0"/>
              <a:t> dependencies</a:t>
            </a:r>
          </a:p>
          <a:p>
            <a:pPr lvl="1"/>
            <a:r>
              <a:rPr lang="en-US" sz="3400" smtClean="0"/>
              <a:t>Third Normal Form</a:t>
            </a:r>
          </a:p>
          <a:p>
            <a:pPr lvl="2"/>
            <a:r>
              <a:rPr lang="en-US" sz="2900" smtClean="0"/>
              <a:t>No </a:t>
            </a:r>
            <a:r>
              <a:rPr lang="en-US" sz="2900" b="1" smtClean="0"/>
              <a:t>transitive</a:t>
            </a:r>
            <a:r>
              <a:rPr lang="en-US" sz="2900" smtClean="0"/>
              <a:t> dependencies</a:t>
            </a:r>
          </a:p>
          <a:p>
            <a:pPr lvl="1"/>
            <a:r>
              <a:rPr lang="en-US" sz="3400" smtClean="0"/>
              <a:t>Database Oath: </a:t>
            </a:r>
            <a:r>
              <a:rPr lang="en-US" sz="3400" b="1" i="1">
                <a:solidFill>
                  <a:srgbClr val="00B050"/>
                </a:solidFill>
              </a:rPr>
              <a:t>Every non-key attribute is dependent on the key, the whole key, and nothing but the key</a:t>
            </a:r>
            <a:r>
              <a:rPr lang="en-US" sz="3400" smtClean="0"/>
              <a:t>.</a:t>
            </a:r>
          </a:p>
          <a:p>
            <a:pPr lvl="1"/>
            <a:r>
              <a:rPr lang="en-US" sz="3400" smtClean="0"/>
              <a:t>Boyce-Codd Normal Form</a:t>
            </a:r>
          </a:p>
          <a:p>
            <a:pPr lvl="1"/>
            <a:r>
              <a:rPr lang="en-US" sz="3400" smtClean="0"/>
              <a:t>Fourth Normal Form</a:t>
            </a:r>
          </a:p>
          <a:p>
            <a:pPr lvl="1"/>
            <a:r>
              <a:rPr lang="en-US" sz="3400" smtClean="0"/>
              <a:t>Denormalization</a:t>
            </a:r>
          </a:p>
          <a:p>
            <a:pPr marL="457200" lvl="1" indent="0">
              <a:buNone/>
            </a:pPr>
            <a:endParaRPr lang="en-US" sz="2000"/>
          </a:p>
          <a:p>
            <a:pPr lvl="1"/>
            <a:endParaRPr lang="en-US" sz="2600" smtClean="0"/>
          </a:p>
        </p:txBody>
      </p:sp>
    </p:spTree>
    <p:extLst>
      <p:ext uri="{BB962C8B-B14F-4D97-AF65-F5344CB8AC3E}">
        <p14:creationId xmlns:p14="http://schemas.microsoft.com/office/powerpoint/2010/main" val="14553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Fig06-03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84350"/>
            <a:ext cx="82033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Dependency Diagram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5576" y="1322685"/>
            <a:ext cx="775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smtClean="0">
                <a:solidFill>
                  <a:srgbClr val="00B050"/>
                </a:solidFill>
              </a:rPr>
              <a:t>Desirable dependencies are above, undesirable ones below.</a:t>
            </a:r>
            <a:endParaRPr lang="en-US" sz="2400" b="1" i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8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(2) Eliminate Partial Dependencies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smtClean="0"/>
              <a:t>To eliminate partial dependencies:</a:t>
            </a:r>
          </a:p>
          <a:p>
            <a:r>
              <a:rPr lang="en-US" sz="2800" smtClean="0"/>
              <a:t>(a) For each component of the PK that is a determinant in a partial dependency, </a:t>
            </a:r>
            <a:r>
              <a:rPr lang="en-US" sz="2800" b="1" smtClean="0"/>
              <a:t>create a new table with a copy of that component as PK</a:t>
            </a:r>
            <a:r>
              <a:rPr lang="en-US" sz="2800" smtClean="0"/>
              <a:t>. The </a:t>
            </a:r>
            <a:r>
              <a:rPr lang="en-US" sz="2800" u="sng" smtClean="0"/>
              <a:t>determinant remains in the original table as an FK</a:t>
            </a:r>
            <a:r>
              <a:rPr lang="en-US" sz="2800"/>
              <a:t> </a:t>
            </a:r>
            <a:r>
              <a:rPr lang="en-US" sz="2800" smtClean="0"/>
              <a:t>and part of the PK.</a:t>
            </a:r>
          </a:p>
          <a:p>
            <a:r>
              <a:rPr lang="en-US" sz="2800" smtClean="0"/>
              <a:t>(b) The </a:t>
            </a:r>
            <a:r>
              <a:rPr lang="en-US" sz="2800" b="1" smtClean="0"/>
              <a:t>attributes that are dependent</a:t>
            </a:r>
            <a:r>
              <a:rPr lang="en-US" sz="2800" smtClean="0"/>
              <a:t> in a partial dependency </a:t>
            </a:r>
            <a:r>
              <a:rPr lang="en-US" sz="2800" u="sng" smtClean="0"/>
              <a:t>are removed from the original table and placed in the new table</a:t>
            </a:r>
            <a:r>
              <a:rPr lang="en-US" sz="2800" smtClean="0"/>
              <a:t> with their determinant.</a:t>
            </a:r>
          </a:p>
          <a:p>
            <a:endParaRPr lang="en-US" sz="2800"/>
          </a:p>
          <a:p>
            <a:r>
              <a:rPr lang="en-US" sz="2800" smtClean="0"/>
              <a:t>In this example:</a:t>
            </a:r>
          </a:p>
          <a:p>
            <a:pPr lvl="1"/>
            <a:r>
              <a:rPr lang="en-US" sz="2400" smtClean="0"/>
              <a:t>Make a new table with PK PROJ_NUM and column PROJ_NAME.</a:t>
            </a:r>
          </a:p>
          <a:p>
            <a:pPr lvl="1"/>
            <a:r>
              <a:rPr lang="en-US" sz="2400"/>
              <a:t>Make a new table with PK </a:t>
            </a:r>
            <a:r>
              <a:rPr lang="en-US" sz="2400" smtClean="0"/>
              <a:t>EMP_NUM </a:t>
            </a:r>
            <a:r>
              <a:rPr lang="en-US" sz="2400"/>
              <a:t>and </a:t>
            </a:r>
            <a:r>
              <a:rPr lang="en-US" sz="2400" smtClean="0"/>
              <a:t>columns EMP_NAME, JOB_CLASS, and CHG_HOUR.</a:t>
            </a:r>
          </a:p>
          <a:p>
            <a:pPr lvl="1"/>
            <a:r>
              <a:rPr lang="en-US" sz="2400" smtClean="0"/>
              <a:t>The original table contains only PROJ_NUM, EMP_NUM and HOURS  (renamed to ASSIGN_HOURS to match the name of the new table.)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6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 of Conversion to 2NF</a:t>
            </a:r>
            <a:endParaRPr lang="en-US"/>
          </a:p>
        </p:txBody>
      </p:sp>
      <p:pic>
        <p:nvPicPr>
          <p:cNvPr id="5" name="Picture 4" descr="Fig06-04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934200" cy="438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7427" y="48549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0490" y="482718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FK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28158" y="54129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PK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94" y="5782271"/>
            <a:ext cx="9002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The </a:t>
            </a:r>
            <a:r>
              <a:rPr lang="en-US" sz="2000"/>
              <a:t>update, insertion and deletion anomalies </a:t>
            </a:r>
            <a:r>
              <a:rPr lang="en-US" sz="2000" smtClean="0"/>
              <a:t>described earlier have been addressed.</a:t>
            </a:r>
          </a:p>
          <a:p>
            <a:r>
              <a:rPr lang="en-US" sz="2000" smtClean="0"/>
              <a:t>Each </a:t>
            </a:r>
            <a:r>
              <a:rPr lang="en-US" sz="2000"/>
              <a:t>of these changes now requires making </a:t>
            </a:r>
            <a:r>
              <a:rPr lang="en-US" sz="2000" b="1">
                <a:solidFill>
                  <a:srgbClr val="00B050"/>
                </a:solidFill>
              </a:rPr>
              <a:t>only one change in one table</a:t>
            </a:r>
            <a:r>
              <a:rPr lang="en-US" sz="2000"/>
              <a:t>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007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Transitive Dependency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805377"/>
          </a:xfrm>
        </p:spPr>
        <p:txBody>
          <a:bodyPr>
            <a:normAutofit/>
          </a:bodyPr>
          <a:lstStyle/>
          <a:p>
            <a:pPr marL="457200" lvl="2" indent="-457200"/>
            <a:r>
              <a:rPr lang="en-US" smtClean="0"/>
              <a:t>A</a:t>
            </a:r>
            <a:r>
              <a:rPr lang="en-US" smtClean="0">
                <a:solidFill>
                  <a:srgbClr val="FF0000"/>
                </a:solidFill>
              </a:rPr>
              <a:t> nonprime </a:t>
            </a:r>
            <a:r>
              <a:rPr lang="en-US" smtClean="0"/>
              <a:t>(or </a:t>
            </a:r>
            <a:r>
              <a:rPr lang="en-US" smtClean="0">
                <a:solidFill>
                  <a:srgbClr val="FF0000"/>
                </a:solidFill>
              </a:rPr>
              <a:t>nonkey</a:t>
            </a:r>
            <a:r>
              <a:rPr lang="en-US" smtClean="0"/>
              <a:t>)</a:t>
            </a:r>
            <a:r>
              <a:rPr lang="en-US" smtClean="0">
                <a:solidFill>
                  <a:srgbClr val="FF0000"/>
                </a:solidFill>
              </a:rPr>
              <a:t> attribute </a:t>
            </a:r>
            <a:r>
              <a:rPr lang="en-US" smtClean="0"/>
              <a:t>is an </a:t>
            </a:r>
            <a:r>
              <a:rPr lang="en-US">
                <a:solidFill>
                  <a:srgbClr val="0070C0"/>
                </a:solidFill>
              </a:rPr>
              <a:t>attribute not part of any candidate </a:t>
            </a:r>
            <a:r>
              <a:rPr lang="en-US" smtClean="0">
                <a:solidFill>
                  <a:srgbClr val="0070C0"/>
                </a:solidFill>
              </a:rPr>
              <a:t>key</a:t>
            </a:r>
            <a:r>
              <a:rPr lang="en-US" smtClean="0"/>
              <a:t>.</a:t>
            </a:r>
            <a:endParaRPr lang="en-US"/>
          </a:p>
          <a:p>
            <a:pPr marL="457200" lvl="2" indent="-457200"/>
            <a:r>
              <a:rPr lang="en-US"/>
              <a:t>A</a:t>
            </a:r>
            <a:r>
              <a:rPr lang="en-US" smtClean="0"/>
              <a:t> </a:t>
            </a:r>
            <a:r>
              <a:rPr lang="en-US">
                <a:solidFill>
                  <a:srgbClr val="FF0000"/>
                </a:solidFill>
              </a:rPr>
              <a:t>transitive </a:t>
            </a:r>
            <a:r>
              <a:rPr lang="en-US" smtClean="0">
                <a:solidFill>
                  <a:srgbClr val="FF0000"/>
                </a:solidFill>
              </a:rPr>
              <a:t>dependency</a:t>
            </a:r>
            <a:r>
              <a:rPr lang="en-US" smtClean="0"/>
              <a:t> is </a:t>
            </a:r>
            <a:r>
              <a:rPr lang="en-US" smtClean="0">
                <a:solidFill>
                  <a:srgbClr val="0070C0"/>
                </a:solidFill>
              </a:rPr>
              <a:t>a functional dependence of one nonprime attribute on one or more nonprime attributes.</a:t>
            </a:r>
          </a:p>
          <a:p>
            <a:pPr marL="914400" lvl="3" indent="-457200"/>
            <a:r>
              <a:rPr lang="en-US"/>
              <a:t>E.g. JOB_CLASS -&gt; CHG_HOUR</a:t>
            </a:r>
            <a:r>
              <a:rPr lang="en-US" smtClean="0"/>
              <a:t>.</a:t>
            </a:r>
          </a:p>
          <a:p>
            <a:pPr marL="914400" lvl="3" indent="-457200"/>
            <a:endParaRPr lang="en-US" smtClean="0">
              <a:solidFill>
                <a:srgbClr val="0070C0"/>
              </a:solidFill>
            </a:endParaRPr>
          </a:p>
          <a:p>
            <a:pPr marL="457200" lvl="2" indent="-457200"/>
            <a:r>
              <a:rPr lang="en-US" sz="2000">
                <a:latin typeface="Aharoni" pitchFamily="2" charset="-79"/>
                <a:cs typeface="Aharoni" pitchFamily="2" charset="-79"/>
              </a:rPr>
              <a:t>The name comes from the fact that if nonprime attribute Y determines nonprime attribute Z, then we have PK -&gt; Y and Y -&gt; Z, so PK -&gt; Z by </a:t>
            </a:r>
            <a:r>
              <a:rPr lang="en-US" sz="200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transitivity</a:t>
            </a:r>
            <a:r>
              <a:rPr lang="en-US" sz="2000">
                <a:latin typeface="Aharoni" pitchFamily="2" charset="-79"/>
                <a:cs typeface="Aharoni" pitchFamily="2" charset="-79"/>
              </a:rPr>
              <a:t>. PK does not determine Z </a:t>
            </a:r>
            <a:r>
              <a:rPr lang="en-US" sz="2000" smtClean="0">
                <a:latin typeface="Aharoni" pitchFamily="2" charset="-79"/>
                <a:cs typeface="Aharoni" pitchFamily="2" charset="-79"/>
              </a:rPr>
              <a:t>directly.</a:t>
            </a:r>
          </a:p>
          <a:p>
            <a:pPr marL="0" lvl="2" indent="0">
              <a:buNone/>
            </a:pPr>
            <a:endParaRPr lang="en-US" sz="2000" smtClean="0"/>
          </a:p>
          <a:p>
            <a:r>
              <a:rPr lang="en-US" sz="2400" smtClean="0"/>
              <a:t>Transitive dependencies can also cause anomalies</a:t>
            </a:r>
            <a:r>
              <a:rPr lang="en-US" sz="2000" smtClean="0"/>
              <a:t>.</a:t>
            </a:r>
          </a:p>
          <a:p>
            <a:pPr lvl="1"/>
            <a:r>
              <a:rPr lang="en-US" sz="2000" smtClean="0"/>
              <a:t>E.g. if the CHG_HOUR for the JOB_CLASS "Database Designer" changes, multiple rows have to be changed.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069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</a:t>
            </a:r>
            <a:r>
              <a:rPr lang="en-US" baseline="30000" smtClean="0"/>
              <a:t>rd</a:t>
            </a:r>
            <a:r>
              <a:rPr lang="en-US" smtClean="0"/>
              <a:t> Normal Form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3000"/>
              <a:t>A table is in </a:t>
            </a:r>
            <a:r>
              <a:rPr lang="en-US" sz="3000" smtClean="0">
                <a:solidFill>
                  <a:srgbClr val="FF0000"/>
                </a:solidFill>
              </a:rPr>
              <a:t>3rd </a:t>
            </a:r>
            <a:r>
              <a:rPr lang="en-US" sz="3000">
                <a:solidFill>
                  <a:srgbClr val="FF0000"/>
                </a:solidFill>
              </a:rPr>
              <a:t>normal form</a:t>
            </a:r>
            <a:r>
              <a:rPr lang="en-US" sz="3000"/>
              <a:t> </a:t>
            </a:r>
            <a:r>
              <a:rPr lang="en-US" sz="3000" smtClean="0"/>
              <a:t>(3NF</a:t>
            </a:r>
            <a:r>
              <a:rPr lang="en-US" sz="3000"/>
              <a:t>) if it is </a:t>
            </a:r>
            <a:r>
              <a:rPr lang="en-US" sz="3000">
                <a:solidFill>
                  <a:srgbClr val="0070C0"/>
                </a:solidFill>
              </a:rPr>
              <a:t>in </a:t>
            </a:r>
            <a:r>
              <a:rPr lang="en-US" sz="3000" smtClean="0">
                <a:solidFill>
                  <a:srgbClr val="0070C0"/>
                </a:solidFill>
              </a:rPr>
              <a:t>2NF </a:t>
            </a:r>
            <a:r>
              <a:rPr lang="en-US" sz="3000">
                <a:solidFill>
                  <a:srgbClr val="0070C0"/>
                </a:solidFill>
              </a:rPr>
              <a:t>and there are NO </a:t>
            </a:r>
            <a:r>
              <a:rPr lang="en-US" sz="3000" smtClean="0">
                <a:solidFill>
                  <a:srgbClr val="0070C0"/>
                </a:solidFill>
              </a:rPr>
              <a:t>TRANSITIVE </a:t>
            </a:r>
            <a:r>
              <a:rPr lang="en-US" sz="3000">
                <a:solidFill>
                  <a:srgbClr val="0070C0"/>
                </a:solidFill>
              </a:rPr>
              <a:t>dependencies</a:t>
            </a:r>
            <a:r>
              <a:rPr lang="en-US" sz="3000" smtClean="0"/>
              <a:t>.</a:t>
            </a:r>
          </a:p>
          <a:p>
            <a:pPr marL="0" indent="0">
              <a:buNone/>
            </a:pPr>
            <a:endParaRPr lang="en-US" sz="2600"/>
          </a:p>
          <a:p>
            <a:r>
              <a:rPr lang="en-US" sz="2600"/>
              <a:t>To convert to 3NF, eliminate transitive dependencies in the same way that partial dependencies were eliminated.</a:t>
            </a:r>
          </a:p>
          <a:p>
            <a:pPr lvl="1"/>
            <a:r>
              <a:rPr lang="en-US" sz="2600"/>
              <a:t>(a) For each attribute that is a determinant in a transitive dependency, create a new table with a copy of that component as PK. The determinant remains in the original table as a FK.</a:t>
            </a:r>
          </a:p>
          <a:p>
            <a:pPr lvl="1"/>
            <a:r>
              <a:rPr lang="en-US" sz="2600"/>
              <a:t>(b) The attributes that are dependent in a transitive dependency are removed from the original table and placed in the new table with their determinant.</a:t>
            </a:r>
          </a:p>
          <a:p>
            <a:endParaRPr lang="en-US" sz="2400"/>
          </a:p>
          <a:p>
            <a:r>
              <a:rPr lang="en-US" sz="2600"/>
              <a:t>In this example:</a:t>
            </a:r>
          </a:p>
          <a:p>
            <a:pPr lvl="1"/>
            <a:r>
              <a:rPr lang="en-US" sz="2200"/>
              <a:t>The transitive dependency is JOB_CLASS -&gt; CHG_HOUR.</a:t>
            </a:r>
          </a:p>
          <a:p>
            <a:pPr lvl="1"/>
            <a:r>
              <a:rPr lang="en-US" sz="2200"/>
              <a:t>Make a new table with PK JOB_CLASS and column CHG_HOUR.</a:t>
            </a:r>
          </a:p>
          <a:p>
            <a:pPr lvl="1"/>
            <a:r>
              <a:rPr lang="en-US" sz="2200"/>
              <a:t>Remove CHG_HOUR from the EMPLOYEE table.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189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 of Conversion to 3NF</a:t>
            </a:r>
            <a:endParaRPr lang="en-US"/>
          </a:p>
        </p:txBody>
      </p:sp>
      <p:pic>
        <p:nvPicPr>
          <p:cNvPr id="11" name="Picture 4" descr="Fig06-05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58" y="1520456"/>
            <a:ext cx="79248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29200" y="41910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42672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91200" y="42672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FK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25856" y="32004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7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Oath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" y="1295400"/>
            <a:ext cx="8915400" cy="5410200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The first 3 normal forms can be remembered using the “</a:t>
            </a:r>
            <a:r>
              <a:rPr lang="en-US" sz="2400" smtClean="0">
                <a:solidFill>
                  <a:srgbClr val="FF0000"/>
                </a:solidFill>
              </a:rPr>
              <a:t>database oath</a:t>
            </a:r>
            <a:r>
              <a:rPr lang="en-US" sz="2400" smtClean="0"/>
              <a:t>”:</a:t>
            </a:r>
          </a:p>
          <a:p>
            <a:pPr marL="0" indent="0">
              <a:buNone/>
            </a:pPr>
            <a:r>
              <a:rPr lang="en-US" sz="2800" b="1" i="1" smtClean="0">
                <a:solidFill>
                  <a:srgbClr val="00B050"/>
                </a:solidFill>
              </a:rPr>
              <a:t>Every [non-key] attribute depends on the key, the whole key, and nothing but the key</a:t>
            </a:r>
            <a:r>
              <a:rPr lang="en-US" sz="2800" smtClean="0">
                <a:solidFill>
                  <a:srgbClr val="00B050"/>
                </a:solidFill>
              </a:rPr>
              <a:t>.</a:t>
            </a:r>
          </a:p>
          <a:p>
            <a:pPr lvl="1"/>
            <a:r>
              <a:rPr lang="en-US" sz="2400" smtClean="0"/>
              <a:t>Some people add "</a:t>
            </a:r>
            <a:r>
              <a:rPr lang="en-US" sz="2400" i="1" smtClean="0"/>
              <a:t>so </a:t>
            </a:r>
            <a:r>
              <a:rPr lang="en-US" sz="2400" i="1"/>
              <a:t>help me Codd</a:t>
            </a:r>
            <a:r>
              <a:rPr lang="en-US" sz="2400" smtClean="0"/>
              <a:t>".</a:t>
            </a:r>
          </a:p>
          <a:p>
            <a:pPr lvl="1"/>
            <a:endParaRPr lang="en-US" sz="2200"/>
          </a:p>
          <a:p>
            <a:r>
              <a:rPr lang="en-US" sz="2400" smtClean="0"/>
              <a:t>Existence </a:t>
            </a:r>
            <a:r>
              <a:rPr lang="en-US" sz="2400"/>
              <a:t>of "</a:t>
            </a:r>
            <a:r>
              <a:rPr lang="en-US" sz="2400" b="1">
                <a:solidFill>
                  <a:srgbClr val="0070C0"/>
                </a:solidFill>
              </a:rPr>
              <a:t>the key</a:t>
            </a:r>
            <a:r>
              <a:rPr lang="en-US" sz="2400"/>
              <a:t>" </a:t>
            </a:r>
            <a:r>
              <a:rPr lang="en-US" sz="2400" smtClean="0"/>
              <a:t>says that </a:t>
            </a:r>
            <a:r>
              <a:rPr lang="en-US" sz="2400"/>
              <a:t>that the table </a:t>
            </a:r>
            <a:r>
              <a:rPr lang="en-US" sz="2400" smtClean="0"/>
              <a:t>is </a:t>
            </a:r>
            <a:r>
              <a:rPr lang="en-US" sz="2400" b="1">
                <a:solidFill>
                  <a:srgbClr val="0070C0"/>
                </a:solidFill>
              </a:rPr>
              <a:t>1NF</a:t>
            </a:r>
            <a:r>
              <a:rPr lang="en-US" sz="2400"/>
              <a:t>; </a:t>
            </a:r>
            <a:endParaRPr lang="en-US" sz="2400" smtClean="0"/>
          </a:p>
          <a:p>
            <a:r>
              <a:rPr lang="en-US" sz="2400"/>
              <a:t>R</a:t>
            </a:r>
            <a:r>
              <a:rPr lang="en-US" sz="2400" smtClean="0"/>
              <a:t>equiring </a:t>
            </a:r>
            <a:r>
              <a:rPr lang="en-US" sz="2400"/>
              <a:t>that non-key attributes be dependent on "</a:t>
            </a:r>
            <a:r>
              <a:rPr lang="en-US" sz="2400" b="1">
                <a:solidFill>
                  <a:srgbClr val="002060"/>
                </a:solidFill>
              </a:rPr>
              <a:t>the whole key</a:t>
            </a:r>
            <a:r>
              <a:rPr lang="en-US" sz="2400"/>
              <a:t>" says </a:t>
            </a:r>
            <a:r>
              <a:rPr lang="en-US" sz="2400" smtClean="0"/>
              <a:t>that the table is </a:t>
            </a:r>
            <a:r>
              <a:rPr lang="en-US" sz="2400" b="1">
                <a:solidFill>
                  <a:srgbClr val="002060"/>
                </a:solidFill>
              </a:rPr>
              <a:t>2NF</a:t>
            </a:r>
            <a:r>
              <a:rPr lang="en-US" sz="2400"/>
              <a:t>; </a:t>
            </a:r>
            <a:endParaRPr lang="en-US" sz="2400" smtClean="0"/>
          </a:p>
          <a:p>
            <a:r>
              <a:rPr lang="en-US" sz="2400"/>
              <a:t>R</a:t>
            </a:r>
            <a:r>
              <a:rPr lang="en-US" sz="2400" smtClean="0"/>
              <a:t>equiring </a:t>
            </a:r>
            <a:r>
              <a:rPr lang="en-US" sz="2400"/>
              <a:t>that non-key attributes be dependent on "</a:t>
            </a:r>
            <a:r>
              <a:rPr lang="en-US" sz="2400" b="1">
                <a:solidFill>
                  <a:srgbClr val="00B0F0"/>
                </a:solidFill>
              </a:rPr>
              <a:t>nothing but the key</a:t>
            </a:r>
            <a:r>
              <a:rPr lang="en-US" sz="2400"/>
              <a:t>" says that the table is </a:t>
            </a:r>
            <a:r>
              <a:rPr lang="en-US" sz="2400" b="1">
                <a:solidFill>
                  <a:srgbClr val="00B0F0"/>
                </a:solidFill>
              </a:rPr>
              <a:t>3NF</a:t>
            </a:r>
            <a:r>
              <a:rPr lang="en-US" sz="2400" smtClean="0"/>
              <a:t>.</a:t>
            </a:r>
          </a:p>
          <a:p>
            <a:endParaRPr lang="en-US" sz="2400"/>
          </a:p>
          <a:p>
            <a:pPr marL="0" indent="0" algn="ctr">
              <a:buNone/>
            </a:pPr>
            <a:r>
              <a:rPr lang="en-US" sz="2400" smtClean="0"/>
              <a:t>&lt;&lt;Do in-class exercise here&gt;&gt;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188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Tbl06-0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83130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Normal Forms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51" y="1371600"/>
            <a:ext cx="8229600" cy="2362199"/>
          </a:xfrm>
        </p:spPr>
        <p:txBody>
          <a:bodyPr>
            <a:normAutofit lnSpcReduction="10000"/>
          </a:bodyPr>
          <a:lstStyle/>
          <a:p>
            <a:r>
              <a:rPr lang="en-US" sz="2400">
                <a:ea typeface="ＭＳ Ｐゴシック" pitchFamily="34" charset="-128"/>
              </a:rPr>
              <a:t>Tables in 3NF perform suitably </a:t>
            </a:r>
            <a:r>
              <a:rPr lang="en-US" sz="2400" smtClean="0">
                <a:ea typeface="ＭＳ Ｐゴシック" pitchFamily="34" charset="-128"/>
              </a:rPr>
              <a:t>in most environments. Higher-order </a:t>
            </a:r>
            <a:r>
              <a:rPr lang="en-US" sz="2400">
                <a:ea typeface="ＭＳ Ｐゴシック" pitchFamily="34" charset="-128"/>
              </a:rPr>
              <a:t>normal forms are useful on </a:t>
            </a:r>
            <a:r>
              <a:rPr lang="en-US" sz="2400" smtClean="0">
                <a:ea typeface="ＭＳ Ｐゴシック" pitchFamily="34" charset="-128"/>
              </a:rPr>
              <a:t>occasion.</a:t>
            </a:r>
            <a:endParaRPr lang="en-US" sz="2400">
              <a:ea typeface="ＭＳ Ｐゴシック" pitchFamily="34" charset="-128"/>
            </a:endParaRPr>
          </a:p>
          <a:p>
            <a:r>
              <a:rPr lang="en-US" sz="2400" smtClean="0">
                <a:ea typeface="ＭＳ Ｐゴシック" pitchFamily="34" charset="-128"/>
              </a:rPr>
              <a:t>We will cover Boyce-Codd </a:t>
            </a:r>
            <a:r>
              <a:rPr lang="en-US" sz="2400">
                <a:ea typeface="ＭＳ Ｐゴシック" pitchFamily="34" charset="-128"/>
              </a:rPr>
              <a:t>normal form (</a:t>
            </a:r>
            <a:r>
              <a:rPr lang="en-US" sz="2400" smtClean="0">
                <a:ea typeface="ＭＳ Ｐゴシック" pitchFamily="34" charset="-128"/>
              </a:rPr>
              <a:t>BCNF) and Fourth </a:t>
            </a:r>
            <a:r>
              <a:rPr lang="en-US" sz="2400">
                <a:ea typeface="ＭＳ Ｐゴシック" pitchFamily="34" charset="-128"/>
              </a:rPr>
              <a:t>normal form (4NF</a:t>
            </a:r>
            <a:r>
              <a:rPr lang="en-US" sz="2400" smtClean="0">
                <a:ea typeface="ＭＳ Ｐゴシック" pitchFamily="34" charset="-128"/>
              </a:rPr>
              <a:t>).</a:t>
            </a:r>
          </a:p>
          <a:p>
            <a:r>
              <a:rPr lang="en-US" sz="2400">
                <a:ea typeface="ＭＳ Ｐゴシック" pitchFamily="34" charset="-128"/>
              </a:rPr>
              <a:t>B</a:t>
            </a:r>
            <a:r>
              <a:rPr lang="en-US" sz="2400" smtClean="0">
                <a:ea typeface="ＭＳ Ｐゴシック" pitchFamily="34" charset="-128"/>
              </a:rPr>
              <a:t>ut there are even more (</a:t>
            </a:r>
            <a:r>
              <a:rPr lang="en-US" sz="2400" smtClean="0"/>
              <a:t>Fifth </a:t>
            </a:r>
            <a:r>
              <a:rPr lang="en-US" sz="2400"/>
              <a:t>normal form (</a:t>
            </a:r>
            <a:r>
              <a:rPr lang="en-US" sz="2400" smtClean="0"/>
              <a:t>5NF) and domain-key </a:t>
            </a:r>
            <a:r>
              <a:rPr lang="en-US" sz="2400"/>
              <a:t>normal form (DKNF</a:t>
            </a:r>
            <a:r>
              <a:rPr lang="en-US" sz="2400" smtClean="0"/>
              <a:t>)).</a:t>
            </a:r>
            <a:endParaRPr lang="en-US" sz="2400"/>
          </a:p>
          <a:p>
            <a:endParaRPr lang="en-US" sz="2400">
              <a:ea typeface="ＭＳ Ｐゴシック" pitchFamily="34" charset="-128"/>
            </a:endParaRP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5641699"/>
            <a:ext cx="831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Fifth normal form (5NF)</a:t>
            </a:r>
          </a:p>
          <a:p>
            <a:r>
              <a:rPr lang="en-US" smtClean="0"/>
              <a:t>Domain-key normal form (DKNF)</a:t>
            </a:r>
          </a:p>
        </p:txBody>
      </p:sp>
    </p:spTree>
    <p:extLst>
      <p:ext uri="{BB962C8B-B14F-4D97-AF65-F5344CB8AC3E}">
        <p14:creationId xmlns:p14="http://schemas.microsoft.com/office/powerpoint/2010/main" val="34563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Candidate Keys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Why do all the definitions involving normalization refer to </a:t>
            </a:r>
            <a:r>
              <a:rPr lang="en-US" sz="2400" smtClean="0">
                <a:solidFill>
                  <a:srgbClr val="FF0000"/>
                </a:solidFill>
              </a:rPr>
              <a:t>candidate key</a:t>
            </a:r>
            <a:r>
              <a:rPr lang="en-US" sz="2400" smtClean="0"/>
              <a:t> rather than just the </a:t>
            </a:r>
            <a:r>
              <a:rPr lang="en-US" sz="2400" smtClean="0">
                <a:solidFill>
                  <a:srgbClr val="FF0000"/>
                </a:solidFill>
              </a:rPr>
              <a:t>primary key</a:t>
            </a:r>
            <a:r>
              <a:rPr lang="en-US" sz="2400" smtClean="0"/>
              <a:t>?</a:t>
            </a:r>
          </a:p>
          <a:p>
            <a:endParaRPr lang="en-US" sz="1800" smtClean="0"/>
          </a:p>
          <a:p>
            <a:r>
              <a:rPr lang="en-US" sz="2400" smtClean="0"/>
              <a:t>Consider HR.Employees in TSQL2012. The PK is </a:t>
            </a:r>
            <a:r>
              <a:rPr lang="en-US" sz="2400" i="1" smtClean="0"/>
              <a:t>empid</a:t>
            </a:r>
            <a:r>
              <a:rPr lang="en-US" sz="2400" smtClean="0"/>
              <a:t>. Candidate keys include </a:t>
            </a:r>
            <a:r>
              <a:rPr lang="en-US" sz="2400" i="1" smtClean="0"/>
              <a:t>lastname, firstname</a:t>
            </a:r>
            <a:r>
              <a:rPr lang="en-US" sz="2400" smtClean="0"/>
              <a:t> and others. </a:t>
            </a:r>
          </a:p>
          <a:p>
            <a:endParaRPr lang="en-US" sz="1600" smtClean="0"/>
          </a:p>
          <a:p>
            <a:r>
              <a:rPr lang="en-US" sz="2400" smtClean="0"/>
              <a:t>If candidate keys were not part of the definition, then, for example, </a:t>
            </a:r>
            <a:r>
              <a:rPr lang="en-US" sz="2400" i="1" smtClean="0"/>
              <a:t>lastname -&gt; address</a:t>
            </a:r>
            <a:r>
              <a:rPr lang="en-US" sz="2400" smtClean="0"/>
              <a:t> would be a transitive dependency. But there would be no point in moving that dependency into its own table; no data duplication would be reduced.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69858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ea typeface="ＭＳ Ｐゴシック" pitchFamily="34" charset="-128"/>
              </a:rPr>
              <a:t>Boyce-Codd Normal Form (BCNF)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/>
              <a:t>A table is in </a:t>
            </a:r>
            <a:r>
              <a:rPr lang="en-US" sz="2800">
                <a:solidFill>
                  <a:srgbClr val="FF0000"/>
                </a:solidFill>
                <a:ea typeface="ＭＳ Ｐゴシック" pitchFamily="34" charset="-128"/>
              </a:rPr>
              <a:t>Boyce-Codd </a:t>
            </a:r>
            <a:r>
              <a:rPr lang="en-US" sz="2800" smtClean="0">
                <a:solidFill>
                  <a:srgbClr val="FF0000"/>
                </a:solidFill>
                <a:ea typeface="ＭＳ Ｐゴシック" pitchFamily="34" charset="-128"/>
              </a:rPr>
              <a:t>normal form</a:t>
            </a:r>
            <a:r>
              <a:rPr lang="en-US" sz="2800" smtClean="0">
                <a:ea typeface="ＭＳ Ｐゴシック" pitchFamily="34" charset="-128"/>
              </a:rPr>
              <a:t> </a:t>
            </a:r>
            <a:r>
              <a:rPr lang="en-US" sz="2800" smtClean="0"/>
              <a:t>(BCNF, also known as 3.5NF) </a:t>
            </a:r>
            <a:r>
              <a:rPr lang="en-US" sz="2800"/>
              <a:t>if </a:t>
            </a:r>
            <a:r>
              <a:rPr lang="en-US" sz="2800" smtClean="0">
                <a:solidFill>
                  <a:srgbClr val="0070C0"/>
                </a:solidFill>
              </a:rPr>
              <a:t>every determinant is a candidate key</a:t>
            </a:r>
            <a:r>
              <a:rPr lang="en-US" sz="2800" smtClean="0"/>
              <a:t>. </a:t>
            </a:r>
          </a:p>
          <a:p>
            <a:pPr marL="0" indent="0"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600" smtClean="0">
                <a:ea typeface="ＭＳ Ｐゴシック" pitchFamily="34" charset="-128"/>
              </a:rPr>
              <a:t>A 3NF table can violate BCNF only when:</a:t>
            </a:r>
            <a:endParaRPr lang="en-US" sz="2600" dirty="0" smtClean="0">
              <a:ea typeface="ＭＳ Ｐゴシック" pitchFamily="34" charset="-128"/>
            </a:endParaRPr>
          </a:p>
          <a:p>
            <a:pPr lvl="1"/>
            <a:r>
              <a:rPr lang="en-US" sz="2400" smtClean="0">
                <a:ea typeface="ＭＳ Ｐゴシック" pitchFamily="34" charset="-128"/>
              </a:rPr>
              <a:t>It contains </a:t>
            </a:r>
            <a:r>
              <a:rPr lang="en-US" sz="2400" dirty="0" smtClean="0">
                <a:ea typeface="ＭＳ Ｐゴシック" pitchFamily="34" charset="-128"/>
              </a:rPr>
              <a:t>more than one candidate </a:t>
            </a:r>
            <a:r>
              <a:rPr lang="en-US" sz="2400" smtClean="0">
                <a:ea typeface="ＭＳ Ｐゴシック" pitchFamily="34" charset="-128"/>
              </a:rPr>
              <a:t>key with overlapping attributes , and</a:t>
            </a:r>
          </a:p>
          <a:p>
            <a:pPr lvl="1"/>
            <a:r>
              <a:rPr lang="en-US" sz="2400" b="1" smtClean="0">
                <a:ea typeface="ＭＳ Ｐゴシック" pitchFamily="34" charset="-128"/>
              </a:rPr>
              <a:t>A nonprime </a:t>
            </a:r>
            <a:r>
              <a:rPr lang="en-US" sz="2400" b="1">
                <a:ea typeface="ＭＳ Ｐゴシック" pitchFamily="34" charset="-128"/>
              </a:rPr>
              <a:t>attribute </a:t>
            </a:r>
            <a:r>
              <a:rPr lang="en-US" sz="2400" b="1" smtClean="0">
                <a:ea typeface="ＭＳ Ｐゴシック" pitchFamily="34" charset="-128"/>
              </a:rPr>
              <a:t>determines a prime attribute.</a:t>
            </a:r>
          </a:p>
          <a:p>
            <a:pPr lvl="1"/>
            <a:endParaRPr lang="en-US" sz="2400" b="1">
              <a:ea typeface="ＭＳ Ｐゴシック" pitchFamily="34" charset="-128"/>
            </a:endParaRPr>
          </a:p>
          <a:p>
            <a:r>
              <a:rPr lang="en-US" sz="2600" smtClean="0">
                <a:ea typeface="ＭＳ Ｐゴシック" pitchFamily="34" charset="-128"/>
              </a:rPr>
              <a:t>Note: If another attribute is in a 1-1 relationship with the PK, then that attribute is a candidate key, and so this does not violate BCNF.</a:t>
            </a:r>
            <a:endParaRPr lang="en-US" sz="2600" dirty="0" smtClean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826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 for Normalization –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99124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3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 descr="Tbl06-05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444986" cy="172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92455" y="3329266"/>
            <a:ext cx="53868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Each CLASS_CODE uniquely identifies a class.</a:t>
            </a:r>
          </a:p>
          <a:p>
            <a:r>
              <a:rPr lang="en-US" sz="2000" smtClean="0"/>
              <a:t>A student can take multiple classes.</a:t>
            </a:r>
          </a:p>
          <a:p>
            <a:r>
              <a:rPr lang="en-US" sz="2000" smtClean="0"/>
              <a:t>A staff member can teach many classes, but</a:t>
            </a:r>
          </a:p>
          <a:p>
            <a:r>
              <a:rPr lang="en-US" sz="2000"/>
              <a:t>t</a:t>
            </a:r>
            <a:r>
              <a:rPr lang="en-US" sz="2000" smtClean="0"/>
              <a:t>here </a:t>
            </a:r>
            <a:r>
              <a:rPr lang="en-US" sz="2000" dirty="0" smtClean="0"/>
              <a:t>is </a:t>
            </a:r>
            <a:r>
              <a:rPr lang="en-US" sz="2000" smtClean="0"/>
              <a:t>only one staff member per class.</a:t>
            </a:r>
          </a:p>
          <a:p>
            <a:r>
              <a:rPr lang="en-US" sz="2000" smtClean="0"/>
              <a:t>If we know the student and staff number, then we</a:t>
            </a:r>
          </a:p>
          <a:p>
            <a:r>
              <a:rPr lang="en-US" sz="2000" smtClean="0"/>
              <a:t>know the class and the grade.</a:t>
            </a:r>
          </a:p>
          <a:p>
            <a:endParaRPr lang="en-US" sz="2400"/>
          </a:p>
          <a:p>
            <a:r>
              <a:rPr lang="en-US" sz="2400" smtClean="0"/>
              <a:t>So we have CLASS_CODE -&gt; STAFF_ID.</a:t>
            </a:r>
          </a:p>
          <a:p>
            <a:r>
              <a:rPr lang="en-US" sz="2400" smtClean="0"/>
              <a:t>(STU_ID, STAFF_ID) is the PK.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BCNF 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38800" y="5828383"/>
            <a:ext cx="3352800" cy="519224"/>
            <a:chOff x="709448" y="5867400"/>
            <a:chExt cx="3352800" cy="685800"/>
          </a:xfrm>
        </p:grpSpPr>
        <p:sp>
          <p:nvSpPr>
            <p:cNvPr id="3" name="Rectangle 2"/>
            <p:cNvSpPr/>
            <p:nvPr/>
          </p:nvSpPr>
          <p:spPr>
            <a:xfrm>
              <a:off x="709448" y="5867400"/>
              <a:ext cx="1676400" cy="6858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CLASS_CODE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385848" y="5867400"/>
              <a:ext cx="16764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STAFF_ID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0282" y="5828383"/>
            <a:ext cx="5037083" cy="519224"/>
            <a:chOff x="838200" y="3581400"/>
            <a:chExt cx="5037083" cy="685800"/>
          </a:xfrm>
        </p:grpSpPr>
        <p:sp>
          <p:nvSpPr>
            <p:cNvPr id="6" name="Rectangle 5"/>
            <p:cNvSpPr/>
            <p:nvPr/>
          </p:nvSpPr>
          <p:spPr>
            <a:xfrm>
              <a:off x="838200" y="3581400"/>
              <a:ext cx="1676400" cy="6858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STU_ID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22483" y="3581400"/>
              <a:ext cx="1676400" cy="6858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CLASS_CODE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98883" y="3581400"/>
              <a:ext cx="16764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ENROLL_GRADE</a:t>
              </a:r>
              <a:endParaRPr lang="en-US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 flipV="1">
            <a:off x="998482" y="5526211"/>
            <a:ext cx="0" cy="492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98482" y="5526211"/>
            <a:ext cx="1684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82765" y="5526211"/>
            <a:ext cx="0" cy="492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844565" y="5145211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44565" y="5145211"/>
            <a:ext cx="2354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98882" y="5145211"/>
            <a:ext cx="0" cy="683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" idx="0"/>
          </p:cNvCxnSpPr>
          <p:nvPr/>
        </p:nvCxnSpPr>
        <p:spPr>
          <a:xfrm flipV="1">
            <a:off x="6477000" y="544738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77000" y="5473964"/>
            <a:ext cx="1542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019393" y="5473964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88734" y="6347607"/>
            <a:ext cx="22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3NF and BCNF</a:t>
            </a:r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87819" y="100641"/>
            <a:ext cx="8229600" cy="1143000"/>
          </a:xfrm>
        </p:spPr>
        <p:txBody>
          <a:bodyPr/>
          <a:lstStyle/>
          <a:p>
            <a:r>
              <a:rPr lang="en-US"/>
              <a:t>BCNF </a:t>
            </a:r>
            <a:r>
              <a:rPr lang="en-US" smtClean="0"/>
              <a:t>Example (ctd)</a:t>
            </a:r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450400" y="1738647"/>
            <a:ext cx="6601161" cy="1243972"/>
            <a:chOff x="1295400" y="2133600"/>
            <a:chExt cx="7259948" cy="1676400"/>
          </a:xfrm>
        </p:grpSpPr>
        <p:sp>
          <p:nvSpPr>
            <p:cNvPr id="58" name="Rectangle 57"/>
            <p:cNvSpPr/>
            <p:nvPr/>
          </p:nvSpPr>
          <p:spPr>
            <a:xfrm>
              <a:off x="1295400" y="2741887"/>
              <a:ext cx="1676400" cy="6858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STU_ID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71800" y="2741887"/>
              <a:ext cx="1676400" cy="6858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STAFF_ID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648200" y="2741887"/>
              <a:ext cx="16764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CLASS_CODE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324600" y="2741887"/>
              <a:ext cx="2230748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ENROLL_GRADE</a:t>
              </a:r>
              <a:endParaRPr lang="en-US" dirty="0"/>
            </a:p>
          </p:txBody>
        </p:sp>
        <p:cxnSp>
          <p:nvCxnSpPr>
            <p:cNvPr id="62" name="Straight Connector 61"/>
            <p:cNvCxnSpPr>
              <a:stCxn id="58" idx="0"/>
            </p:cNvCxnSpPr>
            <p:nvPr/>
          </p:nvCxnSpPr>
          <p:spPr>
            <a:xfrm flipV="1">
              <a:off x="2133600" y="2362200"/>
              <a:ext cx="0" cy="379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33600" y="2362200"/>
              <a:ext cx="167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59" idx="0"/>
            </p:cNvCxnSpPr>
            <p:nvPr/>
          </p:nvCxnSpPr>
          <p:spPr>
            <a:xfrm>
              <a:off x="3810000" y="2362200"/>
              <a:ext cx="0" cy="379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971800" y="21336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971800" y="2133600"/>
              <a:ext cx="40885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060324" y="2133600"/>
              <a:ext cx="0" cy="608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383924" y="2133600"/>
              <a:ext cx="0" cy="608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810000" y="3810000"/>
              <a:ext cx="167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59" idx="2"/>
            </p:cNvCxnSpPr>
            <p:nvPr/>
          </p:nvCxnSpPr>
          <p:spPr>
            <a:xfrm flipV="1">
              <a:off x="3810000" y="3427687"/>
              <a:ext cx="0" cy="382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0" idx="2"/>
            </p:cNvCxnSpPr>
            <p:nvPr/>
          </p:nvCxnSpPr>
          <p:spPr>
            <a:xfrm>
              <a:off x="5486400" y="3427687"/>
              <a:ext cx="0" cy="382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3001260" y="1243641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3NF but not BCNF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8033" y="3352800"/>
            <a:ext cx="87593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The table is trying to track both which staff are taking which classes and also</a:t>
            </a:r>
          </a:p>
          <a:p>
            <a:r>
              <a:rPr lang="en-US" sz="2000" smtClean="0"/>
              <a:t>which grades students are getting in their classes.</a:t>
            </a:r>
          </a:p>
          <a:p>
            <a:r>
              <a:rPr lang="en-US" sz="2000" smtClean="0"/>
              <a:t>To fix this, make (STU_ID, CLASS_CODE) the PK. </a:t>
            </a:r>
          </a:p>
          <a:p>
            <a:r>
              <a:rPr lang="en-US" sz="2000" smtClean="0"/>
              <a:t>Then the table is in 1NF because </a:t>
            </a:r>
            <a:r>
              <a:rPr lang="en-US" sz="2000"/>
              <a:t>CLASS_CODE -&gt; </a:t>
            </a:r>
            <a:r>
              <a:rPr lang="en-US" sz="2000" smtClean="0"/>
              <a:t>STAFF_ID is a partial dependency.</a:t>
            </a:r>
          </a:p>
          <a:p>
            <a:r>
              <a:rPr lang="en-US" sz="2000" smtClean="0"/>
              <a:t>Then convert to 3NF in the usual way. </a:t>
            </a:r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5261098" y="2797952"/>
            <a:ext cx="29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NOT a transitive dependency!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Multivalued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1536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>
                <a:ea typeface="ＭＳ Ｐゴシック" pitchFamily="34" charset="-128"/>
              </a:rPr>
              <a:t>A </a:t>
            </a:r>
            <a:r>
              <a:rPr lang="en-US" sz="2400" smtClean="0">
                <a:solidFill>
                  <a:srgbClr val="FF0000"/>
                </a:solidFill>
                <a:ea typeface="ＭＳ Ｐゴシック" pitchFamily="34" charset="-128"/>
              </a:rPr>
              <a:t>multivalued </a:t>
            </a:r>
            <a:r>
              <a:rPr lang="en-US" sz="2400">
                <a:solidFill>
                  <a:srgbClr val="FF0000"/>
                </a:solidFill>
                <a:ea typeface="ＭＳ Ｐゴシック" pitchFamily="34" charset="-128"/>
              </a:rPr>
              <a:t>dependency </a:t>
            </a:r>
            <a:r>
              <a:rPr lang="en-US" sz="2400">
                <a:ea typeface="ＭＳ Ｐゴシック" pitchFamily="34" charset="-128"/>
              </a:rPr>
              <a:t>occurs if </a:t>
            </a:r>
            <a:r>
              <a:rPr lang="en-US" sz="2400">
                <a:solidFill>
                  <a:srgbClr val="0070C0"/>
                </a:solidFill>
                <a:ea typeface="ＭＳ Ｐゴシック" pitchFamily="34" charset="-128"/>
              </a:rPr>
              <a:t>a set of attributes determines multiple values of </a:t>
            </a:r>
            <a:r>
              <a:rPr lang="en-US" sz="2400" smtClean="0">
                <a:solidFill>
                  <a:srgbClr val="0070C0"/>
                </a:solidFill>
                <a:ea typeface="ＭＳ Ｐゴシック" pitchFamily="34" charset="-128"/>
              </a:rPr>
              <a:t>two other sets </a:t>
            </a:r>
            <a:r>
              <a:rPr lang="en-US" sz="2400">
                <a:solidFill>
                  <a:srgbClr val="0070C0"/>
                </a:solidFill>
                <a:ea typeface="ＭＳ Ｐゴシック" pitchFamily="34" charset="-128"/>
              </a:rPr>
              <a:t>of attributes </a:t>
            </a:r>
            <a:r>
              <a:rPr lang="en-US" sz="2400" smtClean="0">
                <a:solidFill>
                  <a:srgbClr val="0070C0"/>
                </a:solidFill>
                <a:ea typeface="ＭＳ Ｐゴシック" pitchFamily="34" charset="-128"/>
              </a:rPr>
              <a:t>which are independent of each other.</a:t>
            </a:r>
          </a:p>
          <a:p>
            <a:pPr marL="0" indent="0">
              <a:buNone/>
            </a:pPr>
            <a:endParaRPr lang="en-US" sz="2400">
              <a:ea typeface="ＭＳ Ｐゴシック" pitchFamily="34" charset="-128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3581400" cy="394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21326" y="5486400"/>
            <a:ext cx="2590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This table IS in 3NF.</a:t>
            </a:r>
          </a:p>
          <a:p>
            <a:r>
              <a:rPr lang="en-US" sz="2400" smtClean="0"/>
              <a:t>What's the PK?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7948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Dealing with Multivalued Dependencies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1676400"/>
            <a:ext cx="891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What we would like is the following, but </a:t>
            </a:r>
            <a:r>
              <a:rPr lang="en-US" sz="2000" smtClean="0"/>
              <a:t>this results in multi-valued attributes.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876403"/>
              </p:ext>
            </p:extLst>
          </p:nvPr>
        </p:nvGraphicFramePr>
        <p:xfrm>
          <a:off x="152400" y="2108408"/>
          <a:ext cx="8839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433"/>
                <a:gridCol w="3243743"/>
                <a:gridCol w="34870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smtClean="0"/>
                        <a:t>Restaurant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smtClean="0"/>
                        <a:t>Pizza Variety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smtClean="0"/>
                        <a:t>Delivery</a:t>
                      </a:r>
                      <a:r>
                        <a:rPr lang="en-US" u="sng" baseline="0" smtClean="0"/>
                        <a:t> Area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A1 Pizza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Thick</a:t>
                      </a:r>
                      <a:r>
                        <a:rPr lang="en-US" baseline="0" smtClean="0"/>
                        <a:t> Crust, Stuffed Crust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Springfield, Shelbyville,</a:t>
                      </a:r>
                      <a:r>
                        <a:rPr lang="en-US" baseline="0" smtClean="0"/>
                        <a:t> Capital 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Elite</a:t>
                      </a:r>
                      <a:r>
                        <a:rPr lang="en-US" baseline="0" smtClean="0"/>
                        <a:t> Pizza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Thin</a:t>
                      </a:r>
                      <a:r>
                        <a:rPr lang="en-US" baseline="0" smtClean="0"/>
                        <a:t> Crust, Stuffed Crust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/>
                        <a:t>Capital City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Vincenzo's</a:t>
                      </a:r>
                      <a:r>
                        <a:rPr lang="en-US" baseline="0" smtClean="0"/>
                        <a:t> Pizza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Thick</a:t>
                      </a:r>
                      <a:r>
                        <a:rPr lang="en-US" baseline="0" smtClean="0"/>
                        <a:t> Crust, Thin Crust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Springfield, Shelbyville</a:t>
                      </a:r>
                      <a:endParaRPr lang="en-US" baseline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438400" y="3872092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Decompose </a:t>
            </a:r>
            <a:r>
              <a:rPr lang="en-US" sz="2400" smtClean="0"/>
              <a:t>into 2 separate tables: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84" y="4333757"/>
            <a:ext cx="5224631" cy="246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3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Fourth Normal Form (4NF)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smtClean="0">
                <a:ea typeface="ＭＳ Ｐゴシック" pitchFamily="34" charset="-128"/>
              </a:rPr>
              <a:t>A table </a:t>
            </a:r>
            <a:r>
              <a:rPr lang="en-US" sz="2800" dirty="0" smtClean="0">
                <a:ea typeface="ＭＳ Ｐゴシック" pitchFamily="34" charset="-128"/>
              </a:rPr>
              <a:t>is </a:t>
            </a:r>
            <a:r>
              <a:rPr lang="en-US" sz="2800" smtClean="0">
                <a:ea typeface="ＭＳ Ｐゴシック" pitchFamily="34" charset="-128"/>
              </a:rPr>
              <a:t>in </a:t>
            </a:r>
            <a:r>
              <a:rPr lang="en-US" sz="2800" smtClean="0">
                <a:solidFill>
                  <a:srgbClr val="FF0000"/>
                </a:solidFill>
                <a:ea typeface="ＭＳ Ｐゴシック" pitchFamily="34" charset="-128"/>
              </a:rPr>
              <a:t>4th </a:t>
            </a:r>
            <a:r>
              <a:rPr lang="en-US" sz="2800" dirty="0" smtClean="0">
                <a:solidFill>
                  <a:srgbClr val="FF0000"/>
                </a:solidFill>
                <a:ea typeface="ＭＳ Ｐゴシック" pitchFamily="34" charset="-128"/>
              </a:rPr>
              <a:t>normal form </a:t>
            </a:r>
            <a:r>
              <a:rPr lang="en-US" sz="2800" dirty="0" smtClean="0">
                <a:ea typeface="ＭＳ Ｐゴシック" pitchFamily="34" charset="-128"/>
              </a:rPr>
              <a:t>(4NF</a:t>
            </a:r>
            <a:r>
              <a:rPr lang="en-US" sz="2800" smtClean="0">
                <a:ea typeface="ＭＳ Ｐゴシック" pitchFamily="34" charset="-128"/>
              </a:rPr>
              <a:t>) if </a:t>
            </a:r>
            <a:r>
              <a:rPr lang="en-US" sz="2800">
                <a:ea typeface="ＭＳ Ｐゴシック" pitchFamily="34" charset="-128"/>
              </a:rPr>
              <a:t>i</a:t>
            </a:r>
            <a:r>
              <a:rPr lang="en-US" sz="2800" smtClean="0">
                <a:ea typeface="ＭＳ Ｐゴシック" pitchFamily="34" charset="-128"/>
              </a:rPr>
              <a:t>t </a:t>
            </a:r>
            <a:r>
              <a:rPr lang="en-US" sz="2800" dirty="0" smtClean="0">
                <a:ea typeface="ＭＳ Ｐゴシック" pitchFamily="34" charset="-128"/>
              </a:rPr>
              <a:t>is </a:t>
            </a:r>
            <a:r>
              <a:rPr lang="en-US" sz="2800" smtClean="0">
                <a:solidFill>
                  <a:srgbClr val="0070C0"/>
                </a:solidFill>
                <a:ea typeface="ＭＳ Ｐゴシック" pitchFamily="34" charset="-128"/>
              </a:rPr>
              <a:t>in BCNF and contains no multivalued dependencies</a:t>
            </a:r>
            <a:r>
              <a:rPr lang="en-US" sz="2800" smtClean="0">
                <a:ea typeface="ＭＳ Ｐゴシック" pitchFamily="34" charset="-128"/>
              </a:rPr>
              <a:t>.</a:t>
            </a:r>
            <a:endParaRPr lang="en-US" sz="2800" dirty="0" smtClean="0">
              <a:ea typeface="ＭＳ Ｐゴシック" pitchFamily="34" charset="-128"/>
            </a:endParaRPr>
          </a:p>
          <a:p>
            <a:endParaRPr lang="en-US" sz="2400" smtClean="0">
              <a:ea typeface="ＭＳ Ｐゴシック" pitchFamily="34" charset="-128"/>
            </a:endParaRPr>
          </a:p>
          <a:p>
            <a:r>
              <a:rPr lang="en-US" sz="2800" smtClean="0">
                <a:ea typeface="ＭＳ Ｐゴシック" pitchFamily="34" charset="-128"/>
              </a:rPr>
              <a:t>Good database design methodologies should result in tables that are in 4NF.</a:t>
            </a:r>
          </a:p>
          <a:p>
            <a:pPr marL="457200" lvl="1" indent="0">
              <a:buNone/>
            </a:pPr>
            <a:endParaRPr lang="en-US" sz="200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0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458200" cy="1143000"/>
          </a:xfrm>
        </p:spPr>
        <p:txBody>
          <a:bodyPr>
            <a:noAutofit/>
          </a:bodyPr>
          <a:lstStyle/>
          <a:p>
            <a:r>
              <a:rPr lang="en-US" smtClean="0">
                <a:ea typeface="ＭＳ Ｐゴシック" pitchFamily="34" charset="-128"/>
              </a:rPr>
              <a:t>Normalization and Database Design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sz="2800" smtClean="0">
                <a:ea typeface="ＭＳ Ｐゴシック" pitchFamily="34" charset="-128"/>
              </a:rPr>
              <a:t>Normalization is used in 2 situations: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Designing a new database.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Modifying an existing database.</a:t>
            </a:r>
          </a:p>
          <a:p>
            <a:pPr lvl="1"/>
            <a:endParaRPr lang="en-US" sz="2100" smtClean="0">
              <a:ea typeface="ＭＳ Ｐゴシック" pitchFamily="34" charset="-128"/>
            </a:endParaRPr>
          </a:p>
          <a:p>
            <a:r>
              <a:rPr lang="en-US" sz="2800" smtClean="0">
                <a:ea typeface="ＭＳ Ｐゴシック" pitchFamily="34" charset="-128"/>
              </a:rPr>
              <a:t>Normalization </a:t>
            </a:r>
            <a:r>
              <a:rPr lang="en-US" sz="2800" dirty="0" smtClean="0">
                <a:ea typeface="ＭＳ Ｐゴシック" pitchFamily="34" charset="-128"/>
              </a:rPr>
              <a:t>should be part of </a:t>
            </a:r>
            <a:r>
              <a:rPr lang="en-US" sz="2800" smtClean="0">
                <a:ea typeface="ＭＳ Ｐゴシック" pitchFamily="34" charset="-128"/>
              </a:rPr>
              <a:t>the database design process.</a:t>
            </a:r>
            <a:endParaRPr lang="en-US" sz="2800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Make sure that proposed entities </a:t>
            </a:r>
            <a:r>
              <a:rPr lang="en-US" smtClean="0">
                <a:ea typeface="ＭＳ Ｐゴシック" pitchFamily="34" charset="-128"/>
              </a:rPr>
              <a:t>meet at least 3rd </a:t>
            </a:r>
            <a:r>
              <a:rPr lang="en-US" dirty="0" smtClean="0">
                <a:ea typeface="ＭＳ Ｐゴシック" pitchFamily="34" charset="-128"/>
              </a:rPr>
              <a:t>normal form before table structures </a:t>
            </a:r>
            <a:r>
              <a:rPr lang="en-US" smtClean="0">
                <a:ea typeface="ＭＳ Ｐゴシック" pitchFamily="34" charset="-128"/>
              </a:rPr>
              <a:t>are created.</a:t>
            </a:r>
          </a:p>
          <a:p>
            <a:pPr marL="457200" lvl="1" indent="0">
              <a:buNone/>
            </a:pPr>
            <a:endParaRPr lang="en-US" sz="1600" dirty="0" smtClean="0">
              <a:ea typeface="ＭＳ Ｐゴシック" pitchFamily="34" charset="-128"/>
            </a:endParaRPr>
          </a:p>
          <a:p>
            <a:r>
              <a:rPr lang="en-US" sz="2800" dirty="0" smtClean="0">
                <a:ea typeface="ＭＳ Ｐゴシック" pitchFamily="34" charset="-128"/>
              </a:rPr>
              <a:t>Many real-world databases have been improperly designed or burdened </a:t>
            </a:r>
            <a:r>
              <a:rPr lang="en-US" sz="2800" smtClean="0">
                <a:ea typeface="ＭＳ Ｐゴシック" pitchFamily="34" charset="-128"/>
              </a:rPr>
              <a:t>with anomalies.</a:t>
            </a:r>
            <a:endParaRPr lang="en-US" sz="2800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You may be asked to redesign and modify </a:t>
            </a:r>
            <a:r>
              <a:rPr lang="en-US" smtClean="0">
                <a:ea typeface="ＭＳ Ｐゴシック" pitchFamily="34" charset="-128"/>
              </a:rPr>
              <a:t>existing databases.</a:t>
            </a:r>
          </a:p>
          <a:p>
            <a:pPr lvl="1"/>
            <a:endParaRPr lang="en-US" sz="1500">
              <a:ea typeface="ＭＳ Ｐゴシック" pitchFamily="34" charset="-128"/>
            </a:endParaRPr>
          </a:p>
          <a:p>
            <a:r>
              <a:rPr lang="en-US" sz="2800" u="sng">
                <a:ea typeface="ＭＳ Ｐゴシック" pitchFamily="34" charset="-128"/>
              </a:rPr>
              <a:t>There are other important aspects of good database design besides normalization</a:t>
            </a:r>
            <a:r>
              <a:rPr lang="en-US" sz="2800" u="sng" smtClean="0">
                <a:ea typeface="ＭＳ Ｐゴシック" pitchFamily="34" charset="-128"/>
              </a:rPr>
              <a:t>.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E.g. </a:t>
            </a:r>
            <a:r>
              <a:rPr lang="en-US" b="1" smtClean="0">
                <a:ea typeface="ＭＳ Ｐゴシック" pitchFamily="34" charset="-128"/>
              </a:rPr>
              <a:t>derived attributes violate normalization</a:t>
            </a:r>
            <a:r>
              <a:rPr lang="en-US" smtClean="0">
                <a:ea typeface="ＭＳ Ｐゴシック" pitchFamily="34" charset="-128"/>
              </a:rPr>
              <a:t>. But derived attributes may still be worth adding, to save computing them each time.</a:t>
            </a:r>
            <a:endParaRPr lang="en-US" sz="2400" smtClean="0">
              <a:ea typeface="ＭＳ Ｐゴシック" pitchFamily="34" charset="-128"/>
            </a:endParaRPr>
          </a:p>
          <a:p>
            <a:pPr lvl="1"/>
            <a:endParaRPr lang="en-US" sz="20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797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Denormalization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sz="2400" smtClean="0">
                <a:ea typeface="ＭＳ Ｐゴシック" pitchFamily="34" charset="-128"/>
              </a:rPr>
              <a:t>Conforming </a:t>
            </a:r>
            <a:r>
              <a:rPr lang="en-US" sz="2400">
                <a:ea typeface="ＭＳ Ｐゴシック" pitchFamily="34" charset="-128"/>
              </a:rPr>
              <a:t>to normalization </a:t>
            </a:r>
            <a:r>
              <a:rPr lang="en-US" sz="2400" smtClean="0">
                <a:ea typeface="ＭＳ Ｐゴシック" pitchFamily="34" charset="-128"/>
              </a:rPr>
              <a:t>requirements </a:t>
            </a:r>
            <a:r>
              <a:rPr lang="en-US" sz="2400" b="1">
                <a:ea typeface="ＭＳ Ｐゴシック" pitchFamily="34" charset="-128"/>
              </a:rPr>
              <a:t>expands</a:t>
            </a:r>
            <a:r>
              <a:rPr lang="en-US" sz="2400" smtClean="0">
                <a:ea typeface="ＭＳ Ｐゴシック" pitchFamily="34" charset="-128"/>
              </a:rPr>
              <a:t> </a:t>
            </a:r>
            <a:r>
              <a:rPr lang="en-US" sz="2400" b="1" smtClean="0">
                <a:ea typeface="ＭＳ Ｐゴシック" pitchFamily="34" charset="-128"/>
              </a:rPr>
              <a:t>the number </a:t>
            </a:r>
            <a:r>
              <a:rPr lang="en-US" sz="2400" b="1">
                <a:ea typeface="ＭＳ Ｐゴシック" pitchFamily="34" charset="-128"/>
              </a:rPr>
              <a:t>of database </a:t>
            </a:r>
            <a:r>
              <a:rPr lang="en-US" sz="2400" b="1" smtClean="0">
                <a:ea typeface="ＭＳ Ｐゴシック" pitchFamily="34" charset="-128"/>
              </a:rPr>
              <a:t>tables</a:t>
            </a:r>
            <a:r>
              <a:rPr lang="en-US" sz="2400" smtClean="0">
                <a:ea typeface="ＭＳ Ｐゴシック" pitchFamily="34" charset="-128"/>
              </a:rPr>
              <a:t>.</a:t>
            </a:r>
            <a:endParaRPr lang="en-US" sz="2400">
              <a:ea typeface="ＭＳ Ｐゴシック" pitchFamily="34" charset="-128"/>
            </a:endParaRPr>
          </a:p>
          <a:p>
            <a:pPr lvl="1"/>
            <a:r>
              <a:rPr lang="en-US" sz="2400" smtClean="0">
                <a:ea typeface="ＭＳ Ｐゴシック" pitchFamily="34" charset="-128"/>
              </a:rPr>
              <a:t>Since this reduces data redundancy, creation </a:t>
            </a:r>
            <a:r>
              <a:rPr lang="en-US" sz="2400">
                <a:ea typeface="ＭＳ Ｐゴシック" pitchFamily="34" charset="-128"/>
              </a:rPr>
              <a:t>of normalized </a:t>
            </a:r>
            <a:r>
              <a:rPr lang="en-US" sz="2400" smtClean="0">
                <a:ea typeface="ＭＳ Ｐゴシック" pitchFamily="34" charset="-128"/>
              </a:rPr>
              <a:t>table is an </a:t>
            </a:r>
            <a:r>
              <a:rPr lang="en-US" sz="2400">
                <a:ea typeface="ＭＳ Ｐゴシック" pitchFamily="34" charset="-128"/>
              </a:rPr>
              <a:t>important database design </a:t>
            </a:r>
            <a:r>
              <a:rPr lang="en-US" sz="2400" smtClean="0">
                <a:ea typeface="ＭＳ Ｐゴシック" pitchFamily="34" charset="-128"/>
              </a:rPr>
              <a:t>goal.</a:t>
            </a:r>
            <a:endParaRPr lang="en-US" sz="2400">
              <a:ea typeface="ＭＳ Ｐゴシック" pitchFamily="34" charset="-128"/>
            </a:endParaRPr>
          </a:p>
          <a:p>
            <a:r>
              <a:rPr lang="en-US" sz="2400" smtClean="0">
                <a:ea typeface="ＭＳ Ｐゴシック" pitchFamily="34" charset="-128"/>
              </a:rPr>
              <a:t>However, efficient processing is also </a:t>
            </a:r>
            <a:r>
              <a:rPr lang="en-US" sz="2400">
                <a:ea typeface="ＭＳ Ｐゴシック" pitchFamily="34" charset="-128"/>
              </a:rPr>
              <a:t>an important database design goal</a:t>
            </a:r>
            <a:r>
              <a:rPr lang="en-US" sz="2400" smtClean="0">
                <a:ea typeface="ＭＳ Ｐゴシック" pitchFamily="34" charset="-128"/>
              </a:rPr>
              <a:t>.</a:t>
            </a:r>
          </a:p>
          <a:p>
            <a:r>
              <a:rPr lang="en-US" sz="2400" smtClean="0">
                <a:ea typeface="ＭＳ Ｐゴシック" pitchFamily="34" charset="-128"/>
              </a:rPr>
              <a:t>Therefore in some circumstances </a:t>
            </a:r>
            <a:r>
              <a:rPr lang="en-US" sz="2400" smtClean="0">
                <a:solidFill>
                  <a:srgbClr val="FF0000"/>
                </a:solidFill>
                <a:ea typeface="ＭＳ Ｐゴシック" pitchFamily="34" charset="-128"/>
              </a:rPr>
              <a:t>denormalization</a:t>
            </a:r>
            <a:r>
              <a:rPr lang="en-US" sz="2400" smtClean="0">
                <a:ea typeface="ＭＳ Ｐゴシック" pitchFamily="34" charset="-128"/>
              </a:rPr>
              <a:t> may be useful.</a:t>
            </a:r>
          </a:p>
          <a:p>
            <a:pPr lvl="1"/>
            <a:r>
              <a:rPr lang="en-US" sz="2000" smtClean="0">
                <a:ea typeface="ＭＳ Ｐゴシック" pitchFamily="34" charset="-128"/>
                <a:sym typeface="Wingdings" pitchFamily="2" charset="2"/>
              </a:rPr>
              <a:t>This is done by joining multiple tables together to improve processing speed.</a:t>
            </a:r>
          </a:p>
          <a:p>
            <a:r>
              <a:rPr lang="en-US" sz="2400" smtClean="0">
                <a:ea typeface="ＭＳ Ｐゴシック" pitchFamily="34" charset="-128"/>
                <a:sym typeface="Wingdings" pitchFamily="2" charset="2"/>
              </a:rPr>
              <a:t>In </a:t>
            </a:r>
            <a:r>
              <a:rPr lang="en-US" sz="2400" b="1" smtClean="0">
                <a:solidFill>
                  <a:srgbClr val="00B050"/>
                </a:solidFill>
                <a:ea typeface="ＭＳ Ｐゴシック" pitchFamily="34" charset="-128"/>
                <a:sym typeface="Wingdings" pitchFamily="2" charset="2"/>
              </a:rPr>
              <a:t>operational databases</a:t>
            </a:r>
            <a:r>
              <a:rPr lang="en-US" sz="2400" smtClean="0">
                <a:ea typeface="ＭＳ Ｐゴシック" pitchFamily="34" charset="-128"/>
                <a:sym typeface="Wingdings" pitchFamily="2" charset="2"/>
              </a:rPr>
              <a:t>, most of the time is spent inserting, updating and deleting data, so </a:t>
            </a:r>
            <a:r>
              <a:rPr lang="en-US" sz="2400" b="1" smtClean="0">
                <a:solidFill>
                  <a:srgbClr val="00B050"/>
                </a:solidFill>
                <a:ea typeface="ＭＳ Ｐゴシック" pitchFamily="34" charset="-128"/>
                <a:sym typeface="Wingdings" pitchFamily="2" charset="2"/>
              </a:rPr>
              <a:t>normalization is effective</a:t>
            </a:r>
            <a:r>
              <a:rPr lang="en-US" sz="2400" smtClean="0">
                <a:ea typeface="ＭＳ Ｐゴシック" pitchFamily="34" charset="-128"/>
                <a:sym typeface="Wingdings" pitchFamily="2" charset="2"/>
              </a:rPr>
              <a:t>.</a:t>
            </a:r>
          </a:p>
          <a:p>
            <a:r>
              <a:rPr lang="en-US" sz="2400" smtClean="0">
                <a:ea typeface="ＭＳ Ｐゴシック" pitchFamily="34" charset="-128"/>
                <a:sym typeface="Wingdings" pitchFamily="2" charset="2"/>
              </a:rPr>
              <a:t>In </a:t>
            </a:r>
            <a:r>
              <a:rPr lang="en-US" sz="2400" b="1" smtClean="0">
                <a:solidFill>
                  <a:srgbClr val="7030A0"/>
                </a:solidFill>
                <a:ea typeface="ＭＳ Ｐゴシック" pitchFamily="34" charset="-128"/>
                <a:sym typeface="Wingdings" pitchFamily="2" charset="2"/>
              </a:rPr>
              <a:t>analytical databases</a:t>
            </a:r>
            <a:r>
              <a:rPr lang="en-US" sz="2400" smtClean="0">
                <a:solidFill>
                  <a:srgbClr val="FF0000"/>
                </a:solidFill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sz="2400" smtClean="0">
                <a:ea typeface="ＭＳ Ｐゴシック" pitchFamily="34" charset="-128"/>
                <a:sym typeface="Wingdings" pitchFamily="2" charset="2"/>
              </a:rPr>
              <a:t>(e.g. </a:t>
            </a:r>
            <a:r>
              <a:rPr lang="en-US" sz="2400" b="1" smtClean="0">
                <a:solidFill>
                  <a:srgbClr val="7030A0"/>
                </a:solidFill>
                <a:ea typeface="ＭＳ Ｐゴシック" pitchFamily="34" charset="-128"/>
                <a:sym typeface="Wingdings" pitchFamily="2" charset="2"/>
              </a:rPr>
              <a:t>data warehouses </a:t>
            </a:r>
            <a:r>
              <a:rPr lang="en-US" sz="2400" smtClean="0">
                <a:ea typeface="ＭＳ Ｐゴシック" pitchFamily="34" charset="-128"/>
                <a:sym typeface="Wingdings" pitchFamily="2" charset="2"/>
              </a:rPr>
              <a:t>and</a:t>
            </a:r>
            <a:r>
              <a:rPr lang="en-US" sz="2400" b="1" smtClean="0">
                <a:solidFill>
                  <a:srgbClr val="7030A0"/>
                </a:solidFill>
                <a:ea typeface="ＭＳ Ｐゴシック" pitchFamily="34" charset="-128"/>
                <a:sym typeface="Wingdings" pitchFamily="2" charset="2"/>
              </a:rPr>
              <a:t> data marts</a:t>
            </a:r>
            <a:r>
              <a:rPr lang="en-US" sz="2400" smtClean="0">
                <a:ea typeface="ＭＳ Ｐゴシック" pitchFamily="34" charset="-128"/>
                <a:sym typeface="Wingdings" pitchFamily="2" charset="2"/>
              </a:rPr>
              <a:t>), most of the time is spent querying and processing the data, so </a:t>
            </a:r>
            <a:r>
              <a:rPr lang="en-US" sz="2400" b="1" smtClean="0">
                <a:solidFill>
                  <a:srgbClr val="7030A0"/>
                </a:solidFill>
                <a:ea typeface="ＭＳ Ｐゴシック" pitchFamily="34" charset="-128"/>
                <a:sym typeface="Wingdings" pitchFamily="2" charset="2"/>
              </a:rPr>
              <a:t>normalization is not as important</a:t>
            </a:r>
            <a:r>
              <a:rPr lang="en-US" sz="2400" smtClean="0">
                <a:ea typeface="ＭＳ Ｐゴシック" pitchFamily="34" charset="-128"/>
                <a:sym typeface="Wingdings" pitchFamily="2" charset="2"/>
              </a:rPr>
              <a:t>.</a:t>
            </a:r>
            <a:endParaRPr lang="en-US" sz="2400">
              <a:ea typeface="ＭＳ Ｐゴシック" pitchFamily="34" charset="-128"/>
              <a:sym typeface="Wingdings" pitchFamily="2" charset="2"/>
            </a:endParaRPr>
          </a:p>
          <a:p>
            <a:endParaRPr lang="en-US" sz="2400">
              <a:ea typeface="ＭＳ Ｐゴシック" pitchFamily="34" charset="-128"/>
            </a:endParaRPr>
          </a:p>
          <a:p>
            <a:endParaRPr lang="en-US" sz="2400">
              <a:ea typeface="ＭＳ Ｐゴシック" pitchFamily="34" charset="-128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 with This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sz="2800" smtClean="0"/>
              <a:t>What is the PK?</a:t>
            </a:r>
          </a:p>
          <a:p>
            <a:pPr lvl="1"/>
            <a:r>
              <a:rPr lang="en-US" sz="2100" smtClean="0"/>
              <a:t>Perhaps PROJ_NUM. But there are nulls in that column.</a:t>
            </a:r>
          </a:p>
          <a:p>
            <a:pPr lvl="1"/>
            <a:r>
              <a:rPr lang="en-US" sz="2100" smtClean="0"/>
              <a:t>Probably PROJ_NUM + EMP_NUM is the intented PK.</a:t>
            </a:r>
          </a:p>
          <a:p>
            <a:r>
              <a:rPr lang="en-US" sz="2800" smtClean="0"/>
              <a:t>Potential Inconsistencies</a:t>
            </a:r>
          </a:p>
          <a:p>
            <a:pPr lvl="1"/>
            <a:r>
              <a:rPr lang="en-US" sz="2100" smtClean="0"/>
              <a:t>Many employees have the same job class. The JOB_CLASS might be entered as "Database Designer" in one place and "DB Designer" in another.</a:t>
            </a:r>
          </a:p>
          <a:p>
            <a:r>
              <a:rPr lang="en-US" sz="2800">
                <a:solidFill>
                  <a:srgbClr val="FF0000"/>
                </a:solidFill>
              </a:rPr>
              <a:t>Update </a:t>
            </a:r>
            <a:r>
              <a:rPr lang="en-US" sz="2800" smtClean="0">
                <a:solidFill>
                  <a:srgbClr val="FF0000"/>
                </a:solidFill>
              </a:rPr>
              <a:t>Anomaly</a:t>
            </a:r>
          </a:p>
          <a:p>
            <a:pPr lvl="1"/>
            <a:r>
              <a:rPr lang="en-US" sz="2100" b="1" smtClean="0">
                <a:solidFill>
                  <a:srgbClr val="0070C0"/>
                </a:solidFill>
              </a:rPr>
              <a:t>A </a:t>
            </a:r>
            <a:r>
              <a:rPr lang="en-US" sz="2100" b="1">
                <a:solidFill>
                  <a:srgbClr val="0070C0"/>
                </a:solidFill>
              </a:rPr>
              <a:t>change of a single </a:t>
            </a:r>
            <a:r>
              <a:rPr lang="en-US" sz="2100" b="1" smtClean="0">
                <a:solidFill>
                  <a:srgbClr val="0070C0"/>
                </a:solidFill>
              </a:rPr>
              <a:t>data value </a:t>
            </a:r>
            <a:r>
              <a:rPr lang="en-US" sz="2100" b="1">
                <a:solidFill>
                  <a:srgbClr val="0070C0"/>
                </a:solidFill>
              </a:rPr>
              <a:t>requires </a:t>
            </a:r>
            <a:r>
              <a:rPr lang="en-US" sz="2100" b="1" smtClean="0">
                <a:solidFill>
                  <a:srgbClr val="0070C0"/>
                </a:solidFill>
              </a:rPr>
              <a:t>multiple changes </a:t>
            </a:r>
            <a:r>
              <a:rPr lang="en-US" sz="2100" b="1">
                <a:solidFill>
                  <a:srgbClr val="0070C0"/>
                </a:solidFill>
              </a:rPr>
              <a:t>in </a:t>
            </a:r>
            <a:r>
              <a:rPr lang="en-US" sz="2100" b="1" smtClean="0">
                <a:solidFill>
                  <a:srgbClr val="0070C0"/>
                </a:solidFill>
              </a:rPr>
              <a:t>other elements.</a:t>
            </a:r>
            <a:endParaRPr lang="en-US" sz="2100" b="1">
              <a:solidFill>
                <a:srgbClr val="0070C0"/>
              </a:solidFill>
            </a:endParaRPr>
          </a:p>
          <a:p>
            <a:pPr lvl="1"/>
            <a:r>
              <a:rPr lang="en-US" sz="2100" smtClean="0"/>
              <a:t>E.g. </a:t>
            </a:r>
            <a:r>
              <a:rPr lang="en-US" sz="1900" smtClean="0"/>
              <a:t>Alice Johnson's JOB_CLASS changes.</a:t>
            </a:r>
          </a:p>
          <a:p>
            <a:r>
              <a:rPr lang="en-US" sz="2800">
                <a:solidFill>
                  <a:srgbClr val="FF0000"/>
                </a:solidFill>
              </a:rPr>
              <a:t>Insertion </a:t>
            </a:r>
            <a:r>
              <a:rPr lang="en-US" sz="2800" smtClean="0">
                <a:solidFill>
                  <a:srgbClr val="FF0000"/>
                </a:solidFill>
              </a:rPr>
              <a:t>Anomaly</a:t>
            </a:r>
          </a:p>
          <a:p>
            <a:pPr lvl="1"/>
            <a:r>
              <a:rPr lang="en-US" sz="2100" b="1">
                <a:solidFill>
                  <a:srgbClr val="0070C0"/>
                </a:solidFill>
              </a:rPr>
              <a:t>T</a:t>
            </a:r>
            <a:r>
              <a:rPr lang="en-US" sz="2100" b="1" smtClean="0">
                <a:solidFill>
                  <a:srgbClr val="0070C0"/>
                </a:solidFill>
              </a:rPr>
              <a:t>here </a:t>
            </a:r>
            <a:r>
              <a:rPr lang="en-US" sz="2100" b="1">
                <a:solidFill>
                  <a:srgbClr val="0070C0"/>
                </a:solidFill>
              </a:rPr>
              <a:t>does not appear to be any reasonable </a:t>
            </a:r>
            <a:r>
              <a:rPr lang="en-US" sz="2100" b="1" smtClean="0">
                <a:solidFill>
                  <a:srgbClr val="0070C0"/>
                </a:solidFill>
              </a:rPr>
              <a:t>way </a:t>
            </a:r>
            <a:r>
              <a:rPr lang="en-US" sz="2100" b="1">
                <a:solidFill>
                  <a:srgbClr val="0070C0"/>
                </a:solidFill>
              </a:rPr>
              <a:t>to assign </a:t>
            </a:r>
            <a:r>
              <a:rPr lang="en-US" sz="2100" b="1" smtClean="0">
                <a:solidFill>
                  <a:srgbClr val="0070C0"/>
                </a:solidFill>
              </a:rPr>
              <a:t>attribute values to a new entry</a:t>
            </a:r>
            <a:r>
              <a:rPr lang="en-US" sz="2100" b="1" smtClean="0"/>
              <a:t>.</a:t>
            </a:r>
          </a:p>
          <a:p>
            <a:pPr lvl="1"/>
            <a:r>
              <a:rPr lang="en-US" sz="2100" smtClean="0"/>
              <a:t>E.g. An employee is added who is not assigned to a project.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Deletion Anomaly</a:t>
            </a:r>
          </a:p>
          <a:p>
            <a:pPr lvl="1"/>
            <a:r>
              <a:rPr lang="en-US" sz="2100" b="1" smtClean="0">
                <a:solidFill>
                  <a:srgbClr val="0070C0"/>
                </a:solidFill>
              </a:rPr>
              <a:t>Removal </a:t>
            </a:r>
            <a:r>
              <a:rPr lang="en-US" sz="2100" b="1">
                <a:solidFill>
                  <a:srgbClr val="0070C0"/>
                </a:solidFill>
              </a:rPr>
              <a:t>of a record results in a loss of important </a:t>
            </a:r>
            <a:r>
              <a:rPr lang="en-US" sz="2100" b="1" smtClean="0">
                <a:solidFill>
                  <a:srgbClr val="0070C0"/>
                </a:solidFill>
              </a:rPr>
              <a:t>information.</a:t>
            </a:r>
          </a:p>
          <a:p>
            <a:pPr lvl="1"/>
            <a:r>
              <a:rPr lang="en-US" sz="2100" smtClean="0"/>
              <a:t>E.g. If there is only one employee on a particular project and that employee leaves, deleting that row will delete the project information also.</a:t>
            </a:r>
            <a:endParaRPr lang="en-US" sz="2100"/>
          </a:p>
          <a:p>
            <a:pPr lvl="1"/>
            <a:endParaRPr lang="en-US" sz="2000"/>
          </a:p>
          <a:p>
            <a:endParaRPr lang="en-US" sz="2400"/>
          </a:p>
          <a:p>
            <a:endParaRPr lang="en-US" sz="2200"/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0566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Need for Normalization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Data redundancy</a:t>
            </a:r>
            <a:r>
              <a:rPr lang="en-US" sz="2400" smtClean="0"/>
              <a:t> refers to the </a:t>
            </a:r>
            <a:r>
              <a:rPr lang="en-US" sz="2400" smtClean="0">
                <a:solidFill>
                  <a:srgbClr val="0070C0"/>
                </a:solidFill>
              </a:rPr>
              <a:t>same data being duplicated in multiple places in a database</a:t>
            </a:r>
            <a:r>
              <a:rPr lang="en-US" sz="2400" smtClean="0"/>
              <a:t>. </a:t>
            </a:r>
            <a:r>
              <a:rPr lang="en-US" sz="2400"/>
              <a:t>T</a:t>
            </a:r>
            <a:r>
              <a:rPr lang="en-US" sz="2400" smtClean="0"/>
              <a:t>his can create anomalies and inconsistencies when that data is changed or updated.</a:t>
            </a:r>
          </a:p>
          <a:p>
            <a:pPr lvl="1"/>
            <a:r>
              <a:rPr lang="en-US" sz="2400" smtClean="0"/>
              <a:t>"DRY" – </a:t>
            </a:r>
            <a:r>
              <a:rPr lang="en-US" sz="2400" b="1" smtClean="0">
                <a:solidFill>
                  <a:srgbClr val="00B050"/>
                </a:solidFill>
              </a:rPr>
              <a:t>Don't Repeat Yourself</a:t>
            </a:r>
            <a:r>
              <a:rPr lang="en-US" sz="2400" smtClean="0"/>
              <a:t>.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Normalization</a:t>
            </a:r>
            <a:r>
              <a:rPr lang="en-US" sz="2400" smtClean="0"/>
              <a:t> is a process of </a:t>
            </a:r>
            <a:r>
              <a:rPr lang="en-US" sz="2400" smtClean="0">
                <a:solidFill>
                  <a:srgbClr val="0070C0"/>
                </a:solidFill>
              </a:rPr>
              <a:t>modifying database tables to minimize data redundancy</a:t>
            </a:r>
            <a:r>
              <a:rPr lang="en-US" sz="2400" smtClean="0"/>
              <a:t>.</a:t>
            </a:r>
          </a:p>
          <a:p>
            <a:r>
              <a:rPr lang="en-US" sz="2400" smtClean="0"/>
              <a:t>Goals of normalization:</a:t>
            </a:r>
          </a:p>
          <a:p>
            <a:pPr lvl="1"/>
            <a:r>
              <a:rPr lang="en-US" sz="2400" smtClean="0"/>
              <a:t>Each </a:t>
            </a:r>
            <a:r>
              <a:rPr lang="en-US" sz="2400"/>
              <a:t>table represents a single </a:t>
            </a:r>
            <a:r>
              <a:rPr lang="en-US" sz="2400" smtClean="0"/>
              <a:t>subject.</a:t>
            </a:r>
            <a:endParaRPr lang="en-US" sz="2400"/>
          </a:p>
          <a:p>
            <a:pPr lvl="1"/>
            <a:r>
              <a:rPr lang="en-US" sz="2400"/>
              <a:t>No data item </a:t>
            </a:r>
            <a:r>
              <a:rPr lang="en-US" sz="2400" smtClean="0"/>
              <a:t>is unnecessarily </a:t>
            </a:r>
            <a:r>
              <a:rPr lang="en-US" sz="2400"/>
              <a:t>stored in more than one </a:t>
            </a:r>
            <a:r>
              <a:rPr lang="en-US" sz="2400" smtClean="0"/>
              <a:t>table.</a:t>
            </a:r>
            <a:endParaRPr lang="en-US" sz="2400"/>
          </a:p>
          <a:p>
            <a:pPr lvl="1"/>
            <a:r>
              <a:rPr lang="en-US" sz="2400" smtClean="0"/>
              <a:t>Each </a:t>
            </a:r>
            <a:r>
              <a:rPr lang="en-US" sz="2400"/>
              <a:t>table </a:t>
            </a:r>
            <a:r>
              <a:rPr lang="en-US" sz="2400" smtClean="0"/>
              <a:t>has no insertion</a:t>
            </a:r>
            <a:r>
              <a:rPr lang="en-US" sz="2400"/>
              <a:t>, update, and deletion </a:t>
            </a:r>
            <a:r>
              <a:rPr lang="en-US" sz="2400" smtClean="0"/>
              <a:t>anomalies.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481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Normal 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800" smtClean="0"/>
              <a:t>A table is in </a:t>
            </a:r>
            <a:r>
              <a:rPr lang="en-US" sz="2800" smtClean="0">
                <a:solidFill>
                  <a:srgbClr val="FF0000"/>
                </a:solidFill>
              </a:rPr>
              <a:t>1</a:t>
            </a:r>
            <a:r>
              <a:rPr lang="en-US" sz="2800" baseline="30000" smtClean="0">
                <a:solidFill>
                  <a:srgbClr val="FF0000"/>
                </a:solidFill>
              </a:rPr>
              <a:t>st</a:t>
            </a:r>
            <a:r>
              <a:rPr lang="en-US" sz="2800" smtClean="0">
                <a:solidFill>
                  <a:srgbClr val="FF0000"/>
                </a:solidFill>
              </a:rPr>
              <a:t> normal form</a:t>
            </a:r>
            <a:r>
              <a:rPr lang="en-US" sz="2800" smtClean="0"/>
              <a:t> (1NF) if there are </a:t>
            </a:r>
            <a:r>
              <a:rPr lang="en-US" sz="2800" smtClean="0">
                <a:solidFill>
                  <a:srgbClr val="0070C0"/>
                </a:solidFill>
              </a:rPr>
              <a:t>no repeating groups</a:t>
            </a:r>
            <a:r>
              <a:rPr lang="en-US" sz="2800" smtClean="0"/>
              <a:t> (multiple entries associated with the same value of an attribute), and </a:t>
            </a:r>
            <a:r>
              <a:rPr lang="en-US" sz="2800" smtClean="0">
                <a:solidFill>
                  <a:srgbClr val="0070C0"/>
                </a:solidFill>
              </a:rPr>
              <a:t>the PK is identified</a:t>
            </a:r>
            <a:r>
              <a:rPr lang="en-US" sz="2800" smtClean="0"/>
              <a:t>.</a:t>
            </a:r>
          </a:p>
          <a:p>
            <a:r>
              <a:rPr lang="en-US" sz="2400" smtClean="0"/>
              <a:t>Strictly speaking, </a:t>
            </a:r>
            <a:r>
              <a:rPr lang="en-US" sz="2400" u="sng" smtClean="0"/>
              <a:t>by the definition of a relational table, all relational tables are 1NF.</a:t>
            </a:r>
          </a:p>
          <a:p>
            <a:pPr lvl="1"/>
            <a:r>
              <a:rPr lang="en-US" sz="2000" smtClean="0"/>
              <a:t>NOTE: Multi-valued attributes do NOT violate 1NF.</a:t>
            </a:r>
          </a:p>
          <a:p>
            <a:r>
              <a:rPr lang="en-US" sz="2400" smtClean="0"/>
              <a:t>To convert a non-relational table to 1NF:</a:t>
            </a:r>
          </a:p>
          <a:p>
            <a:pPr lvl="1"/>
            <a:r>
              <a:rPr lang="en-US" sz="2400" smtClean="0"/>
              <a:t>Eliminate all repeating groups.</a:t>
            </a:r>
          </a:p>
          <a:p>
            <a:pPr lvl="2"/>
            <a:r>
              <a:rPr lang="en-US" sz="2000"/>
              <a:t>U</a:t>
            </a:r>
            <a:r>
              <a:rPr lang="en-US" sz="2000" smtClean="0"/>
              <a:t>sually by removing nulls.</a:t>
            </a:r>
          </a:p>
          <a:p>
            <a:pPr lvl="1"/>
            <a:r>
              <a:rPr lang="en-US" sz="2400" smtClean="0"/>
              <a:t>Identify the PK.</a:t>
            </a:r>
          </a:p>
          <a:p>
            <a:pPr lvl="2"/>
            <a:r>
              <a:rPr lang="en-US" sz="2000" smtClean="0"/>
              <a:t>All attributes must be dependent on the PK.</a:t>
            </a:r>
          </a:p>
          <a:p>
            <a:pPr lvl="2"/>
            <a:r>
              <a:rPr lang="en-US" sz="2000" smtClean="0"/>
              <a:t>All columns in the PK are needed.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065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Fig06-0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9" y="1371600"/>
            <a:ext cx="803751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1NF - Example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62400" y="1524000"/>
            <a:ext cx="4018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PK is PROJ_NUM </a:t>
            </a:r>
            <a:r>
              <a:rPr lang="en-US" sz="2400"/>
              <a:t>+ </a:t>
            </a:r>
            <a:r>
              <a:rPr lang="en-US" sz="2400" smtClean="0"/>
              <a:t>EMP_NUM.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108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Dependencies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63880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smtClean="0"/>
              <a:t>(1) </a:t>
            </a:r>
            <a:r>
              <a:rPr lang="en-US" sz="2400"/>
              <a:t>A set of attributes B (the "</a:t>
            </a:r>
            <a:r>
              <a:rPr lang="en-US" sz="2400">
                <a:solidFill>
                  <a:srgbClr val="FF0000"/>
                </a:solidFill>
              </a:rPr>
              <a:t>dependent</a:t>
            </a:r>
            <a:r>
              <a:rPr lang="en-US" sz="2400"/>
              <a:t>") is </a:t>
            </a:r>
            <a:r>
              <a:rPr lang="en-US" sz="2400">
                <a:solidFill>
                  <a:srgbClr val="FF0000"/>
                </a:solidFill>
              </a:rPr>
              <a:t>functionally dependent </a:t>
            </a:r>
            <a:r>
              <a:rPr lang="en-US" sz="2400"/>
              <a:t>on a set of attributes A (the "</a:t>
            </a:r>
            <a:r>
              <a:rPr lang="en-US" sz="2400">
                <a:solidFill>
                  <a:srgbClr val="FF0000"/>
                </a:solidFill>
              </a:rPr>
              <a:t>determinant</a:t>
            </a:r>
            <a:r>
              <a:rPr lang="en-US" sz="2400"/>
              <a:t>") if </a:t>
            </a:r>
            <a:r>
              <a:rPr lang="en-US" sz="2400">
                <a:solidFill>
                  <a:srgbClr val="0070C0"/>
                </a:solidFill>
              </a:rPr>
              <a:t>all rows in the table that agree in value for all attributes in A also agree in value for all attributes in </a:t>
            </a:r>
            <a:r>
              <a:rPr lang="en-US" sz="2400" smtClean="0">
                <a:solidFill>
                  <a:srgbClr val="0070C0"/>
                </a:solidFill>
              </a:rPr>
              <a:t>B</a:t>
            </a:r>
            <a:r>
              <a:rPr lang="en-US" sz="2400" smtClean="0"/>
              <a:t>; denoted </a:t>
            </a:r>
            <a:r>
              <a:rPr lang="en-US" sz="2400"/>
              <a:t>by A -&gt; B </a:t>
            </a:r>
            <a:r>
              <a:rPr lang="en-US" sz="2400" smtClean="0"/>
              <a:t>.</a:t>
            </a:r>
            <a:endParaRPr lang="en-US" sz="240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smtClean="0"/>
              <a:t>(2) A </a:t>
            </a:r>
            <a:r>
              <a:rPr lang="en-US" sz="2400">
                <a:solidFill>
                  <a:srgbClr val="FF0000"/>
                </a:solidFill>
              </a:rPr>
              <a:t>candidate key</a:t>
            </a:r>
            <a:r>
              <a:rPr lang="en-US" sz="2400"/>
              <a:t> </a:t>
            </a:r>
            <a:r>
              <a:rPr lang="en-US" sz="2400" smtClean="0"/>
              <a:t>is any set of attributes that </a:t>
            </a:r>
            <a:r>
              <a:rPr lang="en-US" sz="2400" smtClean="0">
                <a:solidFill>
                  <a:srgbClr val="0070C0"/>
                </a:solidFill>
              </a:rPr>
              <a:t>determines </a:t>
            </a:r>
            <a:r>
              <a:rPr lang="en-US" sz="2400">
                <a:solidFill>
                  <a:srgbClr val="0070C0"/>
                </a:solidFill>
              </a:rPr>
              <a:t>all attributes and is </a:t>
            </a:r>
            <a:r>
              <a:rPr lang="en-US" sz="2400" smtClean="0">
                <a:solidFill>
                  <a:srgbClr val="0070C0"/>
                </a:solidFill>
              </a:rPr>
              <a:t>minimal</a:t>
            </a:r>
            <a:r>
              <a:rPr lang="en-US" sz="2400"/>
              <a:t> </a:t>
            </a:r>
            <a:r>
              <a:rPr lang="en-US" sz="2400" smtClean="0"/>
              <a:t>(i.e. if any attribute is removed, it no longer determines all attributes).</a:t>
            </a:r>
          </a:p>
          <a:p>
            <a:pPr marL="742950" lvl="2" indent="-342900"/>
            <a:r>
              <a:rPr lang="en-US" smtClean="0"/>
              <a:t>A candidate key could be chosen as primary key.</a:t>
            </a:r>
          </a:p>
          <a:p>
            <a:pPr marL="742950" lvl="2" indent="-342900"/>
            <a:endParaRPr lang="en-US" sz="200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smtClean="0"/>
              <a:t>A </a:t>
            </a:r>
            <a:r>
              <a:rPr lang="en-US" sz="2400" smtClean="0">
                <a:solidFill>
                  <a:srgbClr val="FF0000"/>
                </a:solidFill>
              </a:rPr>
              <a:t>partial dependency </a:t>
            </a:r>
            <a:r>
              <a:rPr lang="en-US" sz="2400" smtClean="0"/>
              <a:t>is a </a:t>
            </a:r>
            <a:r>
              <a:rPr lang="en-US" sz="2400" smtClean="0">
                <a:solidFill>
                  <a:srgbClr val="0070C0"/>
                </a:solidFill>
              </a:rPr>
              <a:t>functional dependence in which the determinant is </a:t>
            </a:r>
            <a:r>
              <a:rPr lang="en-US" sz="2400" u="sng" smtClean="0">
                <a:solidFill>
                  <a:srgbClr val="0070C0"/>
                </a:solidFill>
              </a:rPr>
              <a:t>part</a:t>
            </a:r>
            <a:r>
              <a:rPr lang="en-US" sz="2400" smtClean="0">
                <a:solidFill>
                  <a:srgbClr val="0070C0"/>
                </a:solidFill>
              </a:rPr>
              <a:t>, but not all, of a candidate key</a:t>
            </a:r>
            <a:r>
              <a:rPr lang="en-US" sz="2400" smtClean="0"/>
              <a:t>.</a:t>
            </a:r>
          </a:p>
          <a:p>
            <a:pPr marL="742950" lvl="2" indent="-342900"/>
            <a:r>
              <a:rPr lang="en-US" smtClean="0"/>
              <a:t>E.g.</a:t>
            </a:r>
            <a:r>
              <a:rPr lang="en-US" sz="2000" smtClean="0"/>
              <a:t> </a:t>
            </a:r>
            <a:r>
              <a:rPr lang="en-US" smtClean="0"/>
              <a:t>(1)</a:t>
            </a:r>
            <a:r>
              <a:rPr lang="en-US" sz="2000" smtClean="0"/>
              <a:t> </a:t>
            </a:r>
            <a:r>
              <a:rPr lang="en-US" smtClean="0"/>
              <a:t>PK is columns A and B;</a:t>
            </a:r>
          </a:p>
          <a:p>
            <a:pPr marL="400050" lvl="2" indent="0">
              <a:buNone/>
            </a:pPr>
            <a:r>
              <a:rPr lang="en-US"/>
              <a:t>	</a:t>
            </a:r>
            <a:r>
              <a:rPr lang="en-US" smtClean="0"/>
              <a:t>     (2) some other column(s) is dependent on B alone.</a:t>
            </a:r>
          </a:p>
          <a:p>
            <a:pPr marL="400050" lvl="2" indent="0">
              <a:buNone/>
            </a:pPr>
            <a:r>
              <a:rPr lang="en-US"/>
              <a:t> </a:t>
            </a:r>
            <a:r>
              <a:rPr lang="en-US" smtClean="0"/>
              <a:t>    E.g. PROJ_NUM -&gt; PROJ_NAME.</a:t>
            </a:r>
          </a:p>
          <a:p>
            <a:pPr marL="400050" lvl="2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Normal 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638800"/>
          </a:xfrm>
        </p:spPr>
        <p:txBody>
          <a:bodyPr>
            <a:normAutofit/>
          </a:bodyPr>
          <a:lstStyle/>
          <a:p>
            <a:r>
              <a:rPr lang="en-US" sz="2800" smtClean="0"/>
              <a:t>A </a:t>
            </a:r>
            <a:r>
              <a:rPr lang="en-US" sz="2800"/>
              <a:t>table is in </a:t>
            </a:r>
            <a:r>
              <a:rPr lang="en-US" sz="2800" smtClean="0">
                <a:solidFill>
                  <a:srgbClr val="FF0000"/>
                </a:solidFill>
              </a:rPr>
              <a:t>2nd </a:t>
            </a:r>
            <a:r>
              <a:rPr lang="en-US" sz="2800">
                <a:solidFill>
                  <a:srgbClr val="FF0000"/>
                </a:solidFill>
              </a:rPr>
              <a:t>normal form</a:t>
            </a:r>
            <a:r>
              <a:rPr lang="en-US" sz="2800"/>
              <a:t> </a:t>
            </a:r>
            <a:r>
              <a:rPr lang="en-US" sz="2800" smtClean="0"/>
              <a:t>(2NF) if it is </a:t>
            </a:r>
            <a:r>
              <a:rPr lang="en-US" sz="2800" smtClean="0">
                <a:solidFill>
                  <a:srgbClr val="0070C0"/>
                </a:solidFill>
              </a:rPr>
              <a:t>in 1NF and there are NO PARTIAL dependencies</a:t>
            </a:r>
            <a:r>
              <a:rPr lang="en-US" sz="2800" smtClean="0"/>
              <a:t>.</a:t>
            </a:r>
          </a:p>
          <a:p>
            <a:endParaRPr lang="en-US" sz="2800" smtClean="0"/>
          </a:p>
          <a:p>
            <a:r>
              <a:rPr lang="en-US" sz="2400" smtClean="0"/>
              <a:t>NOTE: Any 1NF table whose PK consists of one attribute is automatically 2NF.</a:t>
            </a:r>
          </a:p>
          <a:p>
            <a:pPr lvl="1"/>
            <a:r>
              <a:rPr lang="en-US" sz="2000" smtClean="0"/>
              <a:t>Why? If the PK is one attribute, then any candidate key can be only one attribute, so there is no way for something to depend on PART of any candidate key.</a:t>
            </a:r>
          </a:p>
          <a:p>
            <a:r>
              <a:rPr lang="en-US" sz="2400" smtClean="0"/>
              <a:t>Thus the issue of 2NF only arises if the PK is a </a:t>
            </a:r>
            <a:r>
              <a:rPr lang="en-US" sz="2400" smtClean="0">
                <a:solidFill>
                  <a:srgbClr val="FF0000"/>
                </a:solidFill>
              </a:rPr>
              <a:t>composite key </a:t>
            </a:r>
            <a:r>
              <a:rPr lang="en-US" sz="2400" smtClean="0"/>
              <a:t>(</a:t>
            </a:r>
            <a:r>
              <a:rPr lang="en-US" sz="2400" smtClean="0">
                <a:solidFill>
                  <a:srgbClr val="0070C0"/>
                </a:solidFill>
              </a:rPr>
              <a:t>consists of more than one attribute</a:t>
            </a:r>
            <a:r>
              <a:rPr lang="en-US" sz="2400" smtClean="0"/>
              <a:t>).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5094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Converting to 2NF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800" smtClean="0"/>
              <a:t>To convert from 1NF to 2NF:</a:t>
            </a:r>
          </a:p>
          <a:p>
            <a:pPr marL="971550" lvl="1" indent="-514350">
              <a:buAutoNum type="arabicParenBoth"/>
            </a:pPr>
            <a:r>
              <a:rPr lang="en-US" sz="2600" smtClean="0"/>
              <a:t>Identify all partial dependencies;</a:t>
            </a:r>
          </a:p>
          <a:p>
            <a:pPr marL="971550" lvl="1" indent="-514350">
              <a:buAutoNum type="arabicParenBoth"/>
            </a:pPr>
            <a:r>
              <a:rPr lang="en-US" sz="2600" smtClean="0"/>
              <a:t>Make new tables to eliminate partial dependencies.</a:t>
            </a:r>
          </a:p>
          <a:p>
            <a:pPr marL="971550" lvl="1" indent="-514350">
              <a:buAutoNum type="arabicParenBoth"/>
            </a:pPr>
            <a:endParaRPr lang="en-US" sz="2400" smtClean="0"/>
          </a:p>
          <a:p>
            <a:pPr marL="0" lvl="1" indent="0">
              <a:buNone/>
            </a:pPr>
            <a:r>
              <a:rPr lang="en-US" sz="2600"/>
              <a:t>(1) Identify all </a:t>
            </a:r>
            <a:r>
              <a:rPr lang="en-US" sz="2600" smtClean="0"/>
              <a:t>partial dependencies:</a:t>
            </a:r>
            <a:endParaRPr lang="en-US" sz="2600"/>
          </a:p>
          <a:p>
            <a:pPr marL="400050" lvl="2" indent="0">
              <a:buNone/>
            </a:pPr>
            <a:r>
              <a:rPr lang="en-US" sz="2600"/>
              <a:t>(a) Identify all the attributes that are </a:t>
            </a:r>
            <a:r>
              <a:rPr lang="en-US" sz="2600">
                <a:solidFill>
                  <a:srgbClr val="0070C0"/>
                </a:solidFill>
              </a:rPr>
              <a:t>functionally determined by the </a:t>
            </a:r>
            <a:r>
              <a:rPr lang="en-US" sz="2600" b="1" i="1">
                <a:solidFill>
                  <a:srgbClr val="0070C0"/>
                </a:solidFill>
              </a:rPr>
              <a:t>whole</a:t>
            </a:r>
            <a:r>
              <a:rPr lang="en-US" sz="2600">
                <a:solidFill>
                  <a:srgbClr val="0070C0"/>
                </a:solidFill>
              </a:rPr>
              <a:t> primary key</a:t>
            </a:r>
            <a:r>
              <a:rPr lang="en-US" sz="2600"/>
              <a:t> (</a:t>
            </a:r>
            <a:r>
              <a:rPr lang="en-US" sz="2600">
                <a:solidFill>
                  <a:srgbClr val="FF0000"/>
                </a:solidFill>
              </a:rPr>
              <a:t>full dependency</a:t>
            </a:r>
            <a:r>
              <a:rPr lang="en-US" sz="2600"/>
              <a:t>).</a:t>
            </a:r>
          </a:p>
          <a:p>
            <a:pPr marL="400050" lvl="2" indent="0">
              <a:buNone/>
            </a:pPr>
            <a:r>
              <a:rPr lang="en-US" sz="2600"/>
              <a:t>(b) Look for attributes that are </a:t>
            </a:r>
            <a:r>
              <a:rPr lang="en-US" sz="2600">
                <a:solidFill>
                  <a:srgbClr val="0070C0"/>
                </a:solidFill>
              </a:rPr>
              <a:t>functionally determined by </a:t>
            </a:r>
            <a:r>
              <a:rPr lang="en-US" sz="2600" b="1" u="sng">
                <a:solidFill>
                  <a:srgbClr val="0070C0"/>
                </a:solidFill>
              </a:rPr>
              <a:t>only part</a:t>
            </a:r>
            <a:r>
              <a:rPr lang="en-US" sz="2600">
                <a:solidFill>
                  <a:srgbClr val="0070C0"/>
                </a:solidFill>
              </a:rPr>
              <a:t> of the primary key</a:t>
            </a:r>
            <a:r>
              <a:rPr lang="en-US" sz="2600"/>
              <a:t> (</a:t>
            </a:r>
            <a:r>
              <a:rPr lang="en-US" sz="2600">
                <a:solidFill>
                  <a:srgbClr val="FF0000"/>
                </a:solidFill>
              </a:rPr>
              <a:t>partial dependency</a:t>
            </a:r>
            <a:r>
              <a:rPr lang="en-US" sz="2600"/>
              <a:t>).</a:t>
            </a:r>
          </a:p>
          <a:p>
            <a:pPr marL="1314450" lvl="3" indent="-457200"/>
            <a:r>
              <a:rPr lang="en-US" sz="1900"/>
              <a:t>In this example, look for attributes that are functionally determined by PROJ_NUM and not EMP_NUM.</a:t>
            </a:r>
          </a:p>
          <a:p>
            <a:pPr marL="1314450" lvl="3" indent="-457200"/>
            <a:r>
              <a:rPr lang="en-US" sz="1900"/>
              <a:t>Then look for attributes that are functionally determined by EMP_NUM and not PROJ_NUM</a:t>
            </a:r>
            <a:r>
              <a:rPr lang="en-US" sz="1900" smtClean="0"/>
              <a:t>.</a:t>
            </a:r>
          </a:p>
          <a:p>
            <a:pPr marL="400050" lvl="2" indent="0">
              <a:buNone/>
            </a:pPr>
            <a:r>
              <a:rPr lang="en-US" sz="2600" smtClean="0"/>
              <a:t>(c) Draw </a:t>
            </a:r>
            <a:r>
              <a:rPr lang="en-US" sz="2600"/>
              <a:t>all the dependencies in a </a:t>
            </a:r>
            <a:r>
              <a:rPr lang="en-US" sz="2600">
                <a:solidFill>
                  <a:srgbClr val="FF0000"/>
                </a:solidFill>
              </a:rPr>
              <a:t>dependency diagram</a:t>
            </a:r>
            <a:r>
              <a:rPr lang="en-US" sz="2600"/>
              <a:t>.</a:t>
            </a:r>
          </a:p>
          <a:p>
            <a:pPr marL="1314450" lvl="3" indent="-457200"/>
            <a:endParaRPr lang="en-US" sz="1900"/>
          </a:p>
          <a:p>
            <a:pPr marL="457200" lvl="1" indent="0">
              <a:buNone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9180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2086</Words>
  <Application>Microsoft Office PowerPoint</Application>
  <PresentationFormat>On-screen Show (4:3)</PresentationFormat>
  <Paragraphs>229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Aharoni</vt:lpstr>
      <vt:lpstr>Arial</vt:lpstr>
      <vt:lpstr>Calibri</vt:lpstr>
      <vt:lpstr>Times New Roman</vt:lpstr>
      <vt:lpstr>Wingdings</vt:lpstr>
      <vt:lpstr>Office Theme</vt:lpstr>
      <vt:lpstr>Normalization</vt:lpstr>
      <vt:lpstr>Need for Normalization – Example</vt:lpstr>
      <vt:lpstr>Problems with This Table</vt:lpstr>
      <vt:lpstr>Need for Normalization</vt:lpstr>
      <vt:lpstr>First Normal Form</vt:lpstr>
      <vt:lpstr>1NF - Example</vt:lpstr>
      <vt:lpstr>Partial Dependencies</vt:lpstr>
      <vt:lpstr>2nd Normal Form</vt:lpstr>
      <vt:lpstr>Converting to 2NF</vt:lpstr>
      <vt:lpstr>Dependency Diagram</vt:lpstr>
      <vt:lpstr>(2) Eliminate Partial Dependencies</vt:lpstr>
      <vt:lpstr>Result of Conversion to 2NF</vt:lpstr>
      <vt:lpstr>Transitive Dependency</vt:lpstr>
      <vt:lpstr>3rd Normal Form</vt:lpstr>
      <vt:lpstr>Result of Conversion to 3NF</vt:lpstr>
      <vt:lpstr>Database Oath</vt:lpstr>
      <vt:lpstr>Other Normal Forms</vt:lpstr>
      <vt:lpstr>Candidate Keys</vt:lpstr>
      <vt:lpstr>Boyce-Codd Normal Form (BCNF)</vt:lpstr>
      <vt:lpstr>BCNF Example</vt:lpstr>
      <vt:lpstr>BCNF Example (ctd)</vt:lpstr>
      <vt:lpstr>Multivalued Dependency</vt:lpstr>
      <vt:lpstr>Dealing with Multivalued Dependencies</vt:lpstr>
      <vt:lpstr>Fourth Normal Form (4NF)</vt:lpstr>
      <vt:lpstr>Normalization and Database Design</vt:lpstr>
      <vt:lpstr>Denormalization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Mark Brodie</dc:creator>
  <cp:lastModifiedBy>Mark Brodie</cp:lastModifiedBy>
  <cp:revision>206</cp:revision>
  <dcterms:created xsi:type="dcterms:W3CDTF">2013-08-13T16:16:36Z</dcterms:created>
  <dcterms:modified xsi:type="dcterms:W3CDTF">2016-10-07T14:58:47Z</dcterms:modified>
</cp:coreProperties>
</file>