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67" r:id="rId2"/>
    <p:sldId id="393" r:id="rId3"/>
    <p:sldId id="368" r:id="rId4"/>
    <p:sldId id="370" r:id="rId5"/>
    <p:sldId id="371" r:id="rId6"/>
    <p:sldId id="394" r:id="rId7"/>
    <p:sldId id="373" r:id="rId8"/>
    <p:sldId id="374" r:id="rId9"/>
    <p:sldId id="401" r:id="rId10"/>
    <p:sldId id="402" r:id="rId11"/>
    <p:sldId id="403" r:id="rId12"/>
    <p:sldId id="404" r:id="rId13"/>
    <p:sldId id="369" r:id="rId14"/>
    <p:sldId id="376" r:id="rId15"/>
    <p:sldId id="378" r:id="rId16"/>
    <p:sldId id="382" r:id="rId17"/>
    <p:sldId id="399" r:id="rId18"/>
    <p:sldId id="400" r:id="rId19"/>
    <p:sldId id="380" r:id="rId20"/>
    <p:sldId id="381" r:id="rId21"/>
    <p:sldId id="396" r:id="rId22"/>
    <p:sldId id="395" r:id="rId23"/>
    <p:sldId id="384" r:id="rId24"/>
    <p:sldId id="398" r:id="rId25"/>
    <p:sldId id="397" r:id="rId26"/>
    <p:sldId id="38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 autoAdjust="0"/>
    <p:restoredTop sz="94614" autoAdjust="0"/>
  </p:normalViewPr>
  <p:slideViewPr>
    <p:cSldViewPr>
      <p:cViewPr varScale="1">
        <p:scale>
          <a:sx n="74" d="100"/>
          <a:sy n="74" d="100"/>
        </p:scale>
        <p:origin x="8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2A24E1C-A7D8-403C-9B30-2D5FFEAAB02A}" type="datetime1">
              <a:rPr lang="en-US"/>
              <a:pPr>
                <a:defRPr/>
              </a:pPr>
              <a:t>10/15/2016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609CC7-5D2D-49F9-9569-7F711B10C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97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Pg</a:t>
            </a:r>
            <a:r>
              <a:rPr lang="en-US" dirty="0" smtClean="0"/>
              <a:t> 129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609CC7-5D2D-49F9-9569-7F711B10CF5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4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2982E-0864-420E-801E-E19D528623C8}" type="datetime1">
              <a:rPr lang="en-US"/>
              <a:pPr>
                <a:defRPr/>
              </a:pPr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127B2-20D6-47C6-AD00-451359B1B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2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C1021-E10F-4E64-9BA2-52EBA6F4366C}" type="datetime1">
              <a:rPr lang="en-US"/>
              <a:pPr>
                <a:defRPr/>
              </a:pPr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96064-D7F4-4FD6-93B9-3F4BE2B5A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8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1EAC2-5E07-47BB-B7A0-0EFB362B14A7}" type="datetime1">
              <a:rPr lang="en-US"/>
              <a:pPr>
                <a:defRPr/>
              </a:pPr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78EA8-EBF9-481E-9D9F-8861DF361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1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ECCF3-EE78-4191-89DA-88D6A437304B}" type="datetime1">
              <a:rPr lang="en-US"/>
              <a:pPr>
                <a:defRPr/>
              </a:pPr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3D841-D910-4ACC-A61D-8D4D5A5F6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3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3C718-4A4F-47A2-B0BB-0BF4EB49D1D6}" type="datetime1">
              <a:rPr lang="en-US"/>
              <a:pPr>
                <a:defRPr/>
              </a:pPr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179BE-E74B-4E07-9083-2ACE803AFD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E62D-53AC-4810-84F2-45B535B4D229}" type="datetime1">
              <a:rPr lang="en-US"/>
              <a:pPr>
                <a:defRPr/>
              </a:pPr>
              <a:t>10/15/2016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9D6B9-5E8C-4A97-9B89-037C4D0EE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8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7188C-DE12-40C5-9CEE-8E1BCD53D8C3}" type="datetime1">
              <a:rPr lang="en-US"/>
              <a:pPr>
                <a:defRPr/>
              </a:pPr>
              <a:t>10/15/2016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CB58A-B041-47EA-AAF0-72F9B70B1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9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863D0-4D11-48CF-A13E-CB02642AFA79}" type="datetime1">
              <a:rPr lang="en-US"/>
              <a:pPr>
                <a:defRPr/>
              </a:pPr>
              <a:t>10/15/2016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C9D79-E34C-48C5-8BD1-FB94CA416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2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F584C-740E-4672-AACE-9E4FFE7B6301}" type="datetime1">
              <a:rPr lang="en-US"/>
              <a:pPr>
                <a:defRPr/>
              </a:pPr>
              <a:t>10/15/2016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C5F23-AB8C-4A5E-A07C-3C2EA2DC5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8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6A62C-0162-4847-BEE8-00844A9EF3C9}" type="datetime1">
              <a:rPr lang="en-US"/>
              <a:pPr>
                <a:defRPr/>
              </a:pPr>
              <a:t>10/15/2016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5133A-0A75-4117-A598-4A4DA60B0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1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B4A87-22FB-4A91-AC48-2FF628BB889E}" type="datetime1">
              <a:rPr lang="en-US"/>
              <a:pPr>
                <a:defRPr/>
              </a:pPr>
              <a:t>10/15/2016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63079-E658-45C4-8DC6-791772DCC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0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085A2B8E-56B3-4E71-BEF5-75DCEE0707BD}" type="datetime1">
              <a:rPr lang="en-US"/>
              <a:pPr>
                <a:defRPr/>
              </a:pPr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12C3B130-5AB6-40AE-BC54-E66C139D08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Subqueries</a:t>
            </a:r>
            <a:endParaRPr lang="en-US" dirty="0" smtClean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181600"/>
          </a:xfrm>
        </p:spPr>
        <p:txBody>
          <a:bodyPr/>
          <a:lstStyle/>
          <a:p>
            <a:r>
              <a:rPr lang="en-US" sz="2800" smtClean="0"/>
              <a:t>Key Concepts:</a:t>
            </a:r>
            <a:endParaRPr lang="en-US" sz="2800" dirty="0" smtClean="0"/>
          </a:p>
          <a:p>
            <a:pPr lvl="1"/>
            <a:r>
              <a:rPr lang="en-US" sz="2400" smtClean="0"/>
              <a:t>Subquery – query within a query</a:t>
            </a:r>
          </a:p>
          <a:p>
            <a:pPr lvl="1"/>
            <a:r>
              <a:rPr lang="en-US" sz="2400" smtClean="0"/>
              <a:t>Self-Contained vs Correlated Subqueries</a:t>
            </a:r>
            <a:endParaRPr lang="en-US" sz="2400" dirty="0"/>
          </a:p>
          <a:p>
            <a:pPr lvl="1"/>
            <a:r>
              <a:rPr lang="en-US" sz="2400" smtClean="0"/>
              <a:t>Scalar Subqueries vs Multivalued </a:t>
            </a:r>
            <a:r>
              <a:rPr lang="en-US" sz="2400" dirty="0" err="1"/>
              <a:t>S</a:t>
            </a:r>
            <a:r>
              <a:rPr lang="en-US" sz="2400" smtClean="0"/>
              <a:t>ubqueries</a:t>
            </a:r>
            <a:endParaRPr lang="en-US" sz="2400" dirty="0" smtClean="0"/>
          </a:p>
          <a:p>
            <a:pPr lvl="1"/>
            <a:r>
              <a:rPr lang="en-US" sz="2400" smtClean="0"/>
              <a:t>Variables can be used to simplify subqueries</a:t>
            </a:r>
            <a:endParaRPr lang="en-US" sz="2400" dirty="0" smtClean="0"/>
          </a:p>
          <a:p>
            <a:pPr lvl="1"/>
            <a:r>
              <a:rPr lang="en-US" sz="2400" smtClean="0"/>
              <a:t>Previous and Next, RunningTotals</a:t>
            </a:r>
          </a:p>
          <a:p>
            <a:pPr lvl="1"/>
            <a:r>
              <a:rPr lang="en-US" sz="2400" smtClean="0"/>
              <a:t>EXISTS</a:t>
            </a:r>
          </a:p>
          <a:p>
            <a:pPr lvl="2"/>
            <a:r>
              <a:rPr lang="en-US" sz="2000" smtClean="0"/>
              <a:t>Returns True if subquery returns anything.</a:t>
            </a:r>
          </a:p>
          <a:p>
            <a:pPr lvl="2"/>
            <a:r>
              <a:rPr lang="en-US" sz="2000" smtClean="0"/>
              <a:t>Uses 2VL, so NOT EXISTS is preferable to using NOT IN because of NULL issues.</a:t>
            </a:r>
            <a:endParaRPr lang="en-US" sz="2000" dirty="0" smtClean="0"/>
          </a:p>
          <a:p>
            <a:pPr lvl="1"/>
            <a:r>
              <a:rPr lang="en-US" sz="2400" smtClean="0"/>
              <a:t>Column-Naming </a:t>
            </a:r>
            <a:r>
              <a:rPr lang="en-US" sz="2400" smtClean="0"/>
              <a:t>Errors</a:t>
            </a:r>
          </a:p>
          <a:p>
            <a:pPr lvl="2"/>
            <a:r>
              <a:rPr lang="en-US" sz="2000" b="1" smtClean="0"/>
              <a:t>To avoid column-naming errors,  </a:t>
            </a:r>
            <a:r>
              <a:rPr lang="en-US" sz="2000" b="1" smtClean="0">
                <a:solidFill>
                  <a:srgbClr val="00B050"/>
                </a:solidFill>
              </a:rPr>
              <a:t>use </a:t>
            </a:r>
            <a:r>
              <a:rPr lang="en-US" sz="2000" b="1">
                <a:solidFill>
                  <a:srgbClr val="00B050"/>
                </a:solidFill>
              </a:rPr>
              <a:t>table names or aliases in front of all column names in </a:t>
            </a:r>
            <a:r>
              <a:rPr lang="en-US" sz="2000" b="1" smtClean="0">
                <a:solidFill>
                  <a:srgbClr val="00B050"/>
                </a:solidFill>
              </a:rPr>
              <a:t>subqueries.</a:t>
            </a:r>
            <a:endParaRPr lang="en-US" sz="2000" smtClean="0"/>
          </a:p>
          <a:p>
            <a:pPr marL="457200" lvl="1" indent="0">
              <a:buNone/>
            </a:pPr>
            <a:endParaRPr lang="en-US" sz="2400" smtClean="0"/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Substitution Error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400" smtClean="0"/>
              <a:t>Find all shippers who have shipped to customer 43.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400" smtClean="0"/>
              <a:t>SELECT  </a:t>
            </a:r>
            <a:r>
              <a:rPr lang="en-US" sz="2400" dirty="0" err="1"/>
              <a:t>shipper_id</a:t>
            </a:r>
            <a:r>
              <a:rPr lang="en-US" sz="2400" dirty="0"/>
              <a:t>, </a:t>
            </a:r>
            <a:r>
              <a:rPr lang="en-US" sz="2400" dirty="0" err="1"/>
              <a:t>companyname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Sales.MyShippers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WHERE </a:t>
            </a:r>
            <a:r>
              <a:rPr lang="en-US" sz="2400" dirty="0" err="1"/>
              <a:t>shipper_id</a:t>
            </a:r>
            <a:r>
              <a:rPr lang="en-US" sz="2400" dirty="0"/>
              <a:t> IN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	(</a:t>
            </a:r>
            <a:r>
              <a:rPr lang="en-US" sz="2400" dirty="0"/>
              <a:t>SELECT </a:t>
            </a:r>
            <a:r>
              <a:rPr lang="en-US" sz="2400" dirty="0" err="1"/>
              <a:t>shipper_id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	FROM </a:t>
            </a:r>
            <a:r>
              <a:rPr lang="en-US" sz="2400" dirty="0" err="1"/>
              <a:t>Sales.Orders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	WHERE </a:t>
            </a:r>
            <a:r>
              <a:rPr lang="en-US" sz="2400" dirty="0" err="1"/>
              <a:t>custid</a:t>
            </a:r>
            <a:r>
              <a:rPr lang="en-US" sz="2400" dirty="0"/>
              <a:t> = 43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400" smtClean="0"/>
              <a:t>The result shows all 3 shippers, which is wrong. Only shippers 2 and 3 have shipped to customer 43. </a:t>
            </a:r>
          </a:p>
          <a:p>
            <a:r>
              <a:rPr lang="en-US" sz="2400" smtClean="0"/>
              <a:t>What happened?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00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/>
          <a:lstStyle/>
          <a:p>
            <a:r>
              <a:rPr lang="en-US"/>
              <a:t>Substitution Error </a:t>
            </a:r>
            <a:r>
              <a:rPr lang="en-US" smtClean="0"/>
              <a:t>Example - 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49530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>
            <a:off x="3577425" y="1752600"/>
            <a:ext cx="1604175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4800" y="4880974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The error is caused by the difference in the attribute </a:t>
            </a:r>
            <a:r>
              <a:rPr lang="en-US" sz="2400" smtClean="0"/>
              <a:t>names:</a:t>
            </a:r>
            <a:endParaRPr lang="en-US" sz="2400"/>
          </a:p>
          <a:p>
            <a:pPr lvl="1"/>
            <a:r>
              <a:rPr lang="en-US" sz="2400"/>
              <a:t>shipperid in Sales.Order</a:t>
            </a:r>
          </a:p>
          <a:p>
            <a:pPr lvl="1"/>
            <a:r>
              <a:rPr lang="en-US" sz="2400"/>
              <a:t>shipper_id in Sales.MyShipper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758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Avoiding Substitution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800" smtClean="0"/>
              <a:t>Long term solution: Ensure consistent naming.</a:t>
            </a:r>
            <a:endParaRPr lang="en-US" sz="2800" dirty="0" smtClean="0"/>
          </a:p>
          <a:p>
            <a:r>
              <a:rPr lang="en-US" sz="2800" smtClean="0"/>
              <a:t>Short term solution: </a:t>
            </a:r>
            <a:r>
              <a:rPr lang="en-US" sz="2800" b="1" smtClean="0">
                <a:solidFill>
                  <a:srgbClr val="00B050"/>
                </a:solidFill>
              </a:rPr>
              <a:t>Use table names or aliases </a:t>
            </a:r>
            <a:r>
              <a:rPr lang="en-US" sz="2800" b="1" dirty="0" smtClean="0">
                <a:solidFill>
                  <a:srgbClr val="00B050"/>
                </a:solidFill>
              </a:rPr>
              <a:t>in front of all </a:t>
            </a:r>
            <a:r>
              <a:rPr lang="en-US" sz="2800" b="1" smtClean="0">
                <a:solidFill>
                  <a:srgbClr val="00B050"/>
                </a:solidFill>
              </a:rPr>
              <a:t>column names in subqueries</a:t>
            </a:r>
            <a:r>
              <a:rPr lang="en-US" sz="2800" smtClean="0"/>
              <a:t>.</a:t>
            </a:r>
          </a:p>
          <a:p>
            <a:endParaRPr lang="en-US" sz="1400" smtClean="0"/>
          </a:p>
          <a:p>
            <a:pPr marL="0" indent="0">
              <a:buNone/>
            </a:pPr>
            <a:r>
              <a:rPr lang="en-US" sz="2400" smtClean="0"/>
              <a:t>E.g. SELECT  </a:t>
            </a:r>
            <a:r>
              <a:rPr lang="en-US" sz="2400"/>
              <a:t>shipper_id, companyname</a:t>
            </a:r>
          </a:p>
          <a:p>
            <a:pPr marL="0" indent="0">
              <a:buNone/>
            </a:pPr>
            <a:r>
              <a:rPr lang="en-US" sz="2400"/>
              <a:t>FROM Sales.MyShippers</a:t>
            </a:r>
          </a:p>
          <a:p>
            <a:pPr marL="0" indent="0">
              <a:buNone/>
            </a:pPr>
            <a:r>
              <a:rPr lang="en-US" sz="2400"/>
              <a:t>WHERE shipper_id IN</a:t>
            </a:r>
          </a:p>
          <a:p>
            <a:pPr marL="0" indent="0">
              <a:buNone/>
            </a:pPr>
            <a:r>
              <a:rPr lang="en-US" sz="2400"/>
              <a:t> 	(SELECT </a:t>
            </a:r>
            <a:r>
              <a:rPr lang="en-US" sz="2400" smtClean="0"/>
              <a:t>O.shipper_id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	FROM </a:t>
            </a:r>
            <a:r>
              <a:rPr lang="en-US" sz="2400" smtClean="0"/>
              <a:t>Sales.Orders AS O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	WHERE </a:t>
            </a:r>
            <a:r>
              <a:rPr lang="en-US" sz="2400" smtClean="0"/>
              <a:t>O.custid </a:t>
            </a:r>
            <a:r>
              <a:rPr lang="en-US" sz="2400"/>
              <a:t>= 43</a:t>
            </a:r>
            <a:r>
              <a:rPr lang="en-US" sz="2400" smtClean="0"/>
              <a:t>);</a:t>
            </a:r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r>
              <a:rPr lang="en-US" sz="2400" smtClean="0"/>
              <a:t>Generates </a:t>
            </a:r>
            <a:r>
              <a:rPr lang="en-US" sz="2400" smtClean="0">
                <a:solidFill>
                  <a:srgbClr val="FF0000"/>
                </a:solidFill>
              </a:rPr>
              <a:t>error message </a:t>
            </a:r>
            <a:r>
              <a:rPr lang="en-US" sz="2400" smtClean="0"/>
              <a:t>because shipper_id is an </a:t>
            </a:r>
            <a:r>
              <a:rPr lang="en-US" sz="2400" smtClean="0">
                <a:solidFill>
                  <a:srgbClr val="FF0000"/>
                </a:solidFill>
              </a:rPr>
              <a:t>invalid column</a:t>
            </a:r>
            <a:r>
              <a:rPr lang="en-US" sz="2400" smtClean="0"/>
              <a:t> in Sales.Orders.</a:t>
            </a:r>
            <a:endParaRPr lang="en-US" sz="2400"/>
          </a:p>
          <a:p>
            <a:endParaRPr lang="en-US" sz="2800" dirty="0" smtClean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74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90500" y="533400"/>
            <a:ext cx="8610600" cy="947738"/>
          </a:xfrm>
        </p:spPr>
        <p:txBody>
          <a:bodyPr/>
          <a:lstStyle/>
          <a:p>
            <a:pPr eaLnBrk="1" hangingPunct="1"/>
            <a:r>
              <a:rPr lang="en-US" sz="4000" smtClean="0"/>
              <a:t>Self-Contained vs Correlated Subqueries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5562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0000"/>
                </a:solidFill>
              </a:rPr>
              <a:t>A self-contained subquery</a:t>
            </a:r>
            <a:r>
              <a:rPr lang="en-US" sz="2800" smtClean="0"/>
              <a:t> is a subquery that </a:t>
            </a:r>
            <a:r>
              <a:rPr lang="en-US" sz="2800" smtClean="0">
                <a:solidFill>
                  <a:srgbClr val="0070C0"/>
                </a:solidFill>
              </a:rPr>
              <a:t>is independent of the outer query</a:t>
            </a:r>
            <a:r>
              <a:rPr lang="en-US" sz="2800" smtClean="0"/>
              <a:t>.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 </a:t>
            </a:r>
            <a:r>
              <a:rPr lang="en-US" sz="2400" u="sng" smtClean="0"/>
              <a:t>copy </a:t>
            </a:r>
            <a:r>
              <a:rPr lang="en-US" sz="2400" u="sng" dirty="0" smtClean="0"/>
              <a:t>and paste the </a:t>
            </a:r>
            <a:r>
              <a:rPr lang="en-US" sz="2400" u="sng" dirty="0" err="1" smtClean="0"/>
              <a:t>subquery</a:t>
            </a:r>
            <a:r>
              <a:rPr lang="en-US" sz="2400" u="sng" dirty="0" smtClean="0"/>
              <a:t> outside of the outer query and run it for </a:t>
            </a:r>
            <a:r>
              <a:rPr lang="en-US" sz="2400" u="sng" smtClean="0"/>
              <a:t>testing purposes</a:t>
            </a:r>
            <a:r>
              <a:rPr lang="en-US" sz="2400" smtClean="0"/>
              <a:t>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000"/>
          </a:p>
          <a:p>
            <a:pPr eaLnBrk="1" hangingPunct="1"/>
            <a:r>
              <a:rPr lang="en-US" sz="2800"/>
              <a:t>A </a:t>
            </a:r>
            <a:r>
              <a:rPr lang="en-US" sz="2800" smtClean="0">
                <a:solidFill>
                  <a:srgbClr val="FF0000"/>
                </a:solidFill>
              </a:rPr>
              <a:t>correlated subquery</a:t>
            </a:r>
            <a:r>
              <a:rPr lang="en-US" sz="2800" smtClean="0">
                <a:solidFill>
                  <a:srgbClr val="3366FF"/>
                </a:solidFill>
              </a:rPr>
              <a:t> </a:t>
            </a:r>
            <a:r>
              <a:rPr lang="en-US" sz="2800"/>
              <a:t>is a subquery that </a:t>
            </a:r>
            <a:r>
              <a:rPr lang="en-US" sz="2800" smtClean="0">
                <a:solidFill>
                  <a:srgbClr val="0070C0"/>
                </a:solidFill>
              </a:rPr>
              <a:t>refers </a:t>
            </a:r>
            <a:r>
              <a:rPr lang="en-US" sz="2800">
                <a:solidFill>
                  <a:srgbClr val="0070C0"/>
                </a:solidFill>
              </a:rPr>
              <a:t>to attributes </a:t>
            </a:r>
            <a:r>
              <a:rPr lang="en-US" sz="2800" smtClean="0">
                <a:solidFill>
                  <a:srgbClr val="0070C0"/>
                </a:solidFill>
              </a:rPr>
              <a:t>in </a:t>
            </a:r>
            <a:r>
              <a:rPr lang="en-US" sz="2800">
                <a:solidFill>
                  <a:srgbClr val="0070C0"/>
                </a:solidFill>
              </a:rPr>
              <a:t>the outer query</a:t>
            </a:r>
            <a:r>
              <a:rPr lang="en-US" sz="2800"/>
              <a:t>.</a:t>
            </a:r>
          </a:p>
          <a:p>
            <a:pPr lvl="1" eaLnBrk="1" hangingPunct="1"/>
            <a:r>
              <a:rPr lang="en-US" sz="2400"/>
              <a:t>Logically, </a:t>
            </a:r>
            <a:r>
              <a:rPr lang="en-US" sz="2400" smtClean="0"/>
              <a:t>the </a:t>
            </a:r>
            <a:r>
              <a:rPr lang="en-US" sz="2400"/>
              <a:t>inner query </a:t>
            </a:r>
            <a:r>
              <a:rPr lang="en-US" sz="2400" smtClean="0"/>
              <a:t>is </a:t>
            </a:r>
            <a:r>
              <a:rPr lang="en-US" sz="2400"/>
              <a:t>evaluated separately for each row in the table referred to in the outer query.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Both self-contained and correlated </a:t>
            </a:r>
            <a:r>
              <a:rPr lang="en-US" sz="2400"/>
              <a:t>subqueries can be scalar or </a:t>
            </a:r>
            <a:r>
              <a:rPr lang="en-US" sz="2400" smtClean="0"/>
              <a:t>multi-valued (or table-valued – see "Table Expressions").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1996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03123" y="593264"/>
            <a:ext cx="8229600" cy="687388"/>
          </a:xfrm>
        </p:spPr>
        <p:txBody>
          <a:bodyPr/>
          <a:lstStyle/>
          <a:p>
            <a:pPr eaLnBrk="1" hangingPunct="1"/>
            <a:r>
              <a:rPr lang="en-US" smtClean="0"/>
              <a:t>Correlated Subquery Example</a:t>
            </a:r>
            <a:endParaRPr lang="en-US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71168" y="1295400"/>
            <a:ext cx="8229600" cy="5486400"/>
          </a:xfrm>
        </p:spPr>
        <p:txBody>
          <a:bodyPr/>
          <a:lstStyle/>
          <a:p>
            <a:pPr eaLnBrk="1" hangingPunct="1"/>
            <a:r>
              <a:rPr lang="en-US" sz="2400"/>
              <a:t>S</a:t>
            </a:r>
            <a:r>
              <a:rPr lang="en-US" sz="2400" smtClean="0"/>
              <a:t>uppose </a:t>
            </a:r>
            <a:r>
              <a:rPr lang="en-US" sz="2400" dirty="0" smtClean="0"/>
              <a:t>you want to see the most recent order for </a:t>
            </a:r>
            <a:r>
              <a:rPr lang="en-US" sz="2400" smtClean="0"/>
              <a:t>each customer.</a:t>
            </a:r>
            <a:r>
              <a:rPr lang="en-US" sz="2400"/>
              <a:t> </a:t>
            </a:r>
            <a:r>
              <a:rPr lang="en-US" sz="2400" smtClean="0"/>
              <a:t>(Assume </a:t>
            </a:r>
            <a:r>
              <a:rPr lang="en-US" sz="2400" dirty="0" smtClean="0"/>
              <a:t>that the order with the largest order id for a given customer is the most </a:t>
            </a:r>
            <a:r>
              <a:rPr lang="en-US" sz="2400" smtClean="0"/>
              <a:t>recent.)</a:t>
            </a:r>
          </a:p>
          <a:p>
            <a:pPr marL="457200" lvl="1" indent="0" eaLnBrk="1" hangingPunct="1">
              <a:buNone/>
            </a:pPr>
            <a:endParaRPr lang="en-US" sz="2000" smtClean="0"/>
          </a:p>
          <a:p>
            <a:pPr eaLnBrk="1" hangingPunct="1">
              <a:buFont typeface="Wingdings 2" pitchFamily="-105" charset="2"/>
              <a:buNone/>
            </a:pPr>
            <a:r>
              <a:rPr lang="en-US" sz="2400"/>
              <a:t>SELECT custid, orderid, orderdate, empid</a:t>
            </a:r>
          </a:p>
          <a:p>
            <a:pPr eaLnBrk="1" hangingPunct="1">
              <a:buFont typeface="Wingdings 2" pitchFamily="-105" charset="2"/>
              <a:buNone/>
            </a:pPr>
            <a:r>
              <a:rPr lang="en-US" sz="2400"/>
              <a:t>FROM Sales.Orders AS O1</a:t>
            </a:r>
          </a:p>
          <a:p>
            <a:pPr eaLnBrk="1" hangingPunct="1">
              <a:buFont typeface="Wingdings 2" pitchFamily="-105" charset="2"/>
              <a:buNone/>
            </a:pPr>
            <a:r>
              <a:rPr lang="en-US" sz="2400"/>
              <a:t>WHERE orderid = </a:t>
            </a:r>
          </a:p>
          <a:p>
            <a:pPr eaLnBrk="1" hangingPunct="1">
              <a:buFont typeface="Wingdings 2" pitchFamily="-105" charset="2"/>
              <a:buNone/>
            </a:pPr>
            <a:r>
              <a:rPr lang="en-US" sz="2400"/>
              <a:t>	(SELECT MAX(O2. orderid)</a:t>
            </a:r>
          </a:p>
          <a:p>
            <a:pPr eaLnBrk="1" hangingPunct="1">
              <a:buFont typeface="Wingdings 2" pitchFamily="-105" charset="2"/>
              <a:buNone/>
            </a:pPr>
            <a:r>
              <a:rPr lang="en-US" sz="2400"/>
              <a:t>     </a:t>
            </a:r>
            <a:r>
              <a:rPr lang="en-US" sz="2400" smtClean="0"/>
              <a:t>   FROM </a:t>
            </a:r>
            <a:r>
              <a:rPr lang="en-US" sz="2400"/>
              <a:t>Sales.Orders AS O2</a:t>
            </a:r>
          </a:p>
          <a:p>
            <a:pPr eaLnBrk="1" hangingPunct="1">
              <a:buFont typeface="Wingdings 2" pitchFamily="-105" charset="2"/>
              <a:buNone/>
            </a:pPr>
            <a:r>
              <a:rPr lang="en-US" sz="2400"/>
              <a:t>	  </a:t>
            </a:r>
            <a:r>
              <a:rPr lang="en-US" sz="2400" smtClean="0"/>
              <a:t> WHERE </a:t>
            </a:r>
            <a:r>
              <a:rPr lang="en-US" sz="2400" b="1"/>
              <a:t>O2.custid = O1.custid</a:t>
            </a:r>
            <a:r>
              <a:rPr lang="en-US" sz="2400"/>
              <a:t>);</a:t>
            </a:r>
          </a:p>
          <a:p>
            <a:pPr eaLnBrk="1" hangingPunct="1">
              <a:buFont typeface="Wingdings 2" pitchFamily="-105" charset="2"/>
              <a:buNone/>
            </a:pPr>
            <a:endParaRPr lang="en-US" sz="2000"/>
          </a:p>
          <a:p>
            <a:pPr eaLnBrk="1" hangingPunct="1"/>
            <a:r>
              <a:rPr lang="en-US" sz="2400"/>
              <a:t>Note that you </a:t>
            </a:r>
            <a:r>
              <a:rPr lang="en-US" sz="2400" u="sng"/>
              <a:t>cannot run the subquery outside of the outer </a:t>
            </a:r>
            <a:r>
              <a:rPr lang="en-US" sz="2400" u="sng" smtClean="0"/>
              <a:t>query</a:t>
            </a:r>
            <a:r>
              <a:rPr lang="en-US" sz="2400" smtClean="0"/>
              <a:t>, </a:t>
            </a:r>
            <a:r>
              <a:rPr lang="en-US" sz="2400"/>
              <a:t>because of the reference to </a:t>
            </a:r>
            <a:r>
              <a:rPr lang="en-US" sz="2400" b="1" smtClean="0"/>
              <a:t>O1.custid</a:t>
            </a:r>
            <a:r>
              <a:rPr lang="en-US" sz="2400" smtClean="0"/>
              <a:t>.</a:t>
            </a:r>
            <a:endParaRPr lang="en-US" sz="2400"/>
          </a:p>
          <a:p>
            <a:pPr lvl="1" eaLnBrk="1" hangingPunct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616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504825"/>
            <a:ext cx="8229600" cy="795338"/>
          </a:xfrm>
        </p:spPr>
        <p:txBody>
          <a:bodyPr/>
          <a:lstStyle/>
          <a:p>
            <a:pPr eaLnBrk="1" hangingPunct="1"/>
            <a:r>
              <a:rPr lang="en-US" smtClean="0"/>
              <a:t>Debugging Correlated Subqueries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5130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/>
              <a:t>To debug correlated subqueries, </a:t>
            </a:r>
            <a:r>
              <a:rPr lang="en-US" sz="2400" u="sng" smtClean="0"/>
              <a:t>replace </a:t>
            </a:r>
            <a:r>
              <a:rPr lang="en-US" sz="2400" u="sng" dirty="0" smtClean="0"/>
              <a:t>the inner query reference to the outer query with </a:t>
            </a:r>
            <a:r>
              <a:rPr lang="en-US" sz="2400" u="sng" smtClean="0"/>
              <a:t>a constant value </a:t>
            </a:r>
            <a:r>
              <a:rPr lang="en-US" sz="2400" u="sng" dirty="0" smtClean="0"/>
              <a:t>from one row in the outer query table</a:t>
            </a:r>
            <a:r>
              <a:rPr lang="en-US" sz="2400" dirty="0" smtClean="0"/>
              <a:t>.</a:t>
            </a:r>
          </a:p>
          <a:p>
            <a:pPr eaLnBrk="1" hangingPunct="1">
              <a:buFont typeface="Wingdings 2" pitchFamily="-105" charset="2"/>
              <a:buNone/>
            </a:pPr>
            <a:endParaRPr lang="en-US" sz="2400" dirty="0" smtClean="0"/>
          </a:p>
          <a:p>
            <a:pPr eaLnBrk="1" hangingPunct="1">
              <a:buFont typeface="Wingdings 2" pitchFamily="-105" charset="2"/>
              <a:buNone/>
            </a:pPr>
            <a:r>
              <a:rPr lang="en-US" sz="2400" smtClean="0"/>
              <a:t>E.g. SELECT </a:t>
            </a:r>
            <a:r>
              <a:rPr lang="en-US" sz="2400" dirty="0" smtClean="0"/>
              <a:t>MAX(O2.orderid)</a:t>
            </a:r>
          </a:p>
          <a:p>
            <a:pPr eaLnBrk="1" hangingPunct="1">
              <a:buFont typeface="Wingdings 2" pitchFamily="-105" charset="2"/>
              <a:buNone/>
            </a:pPr>
            <a:r>
              <a:rPr lang="en-US" sz="2400" smtClean="0"/>
              <a:t>		FROM </a:t>
            </a:r>
            <a:r>
              <a:rPr lang="en-US" sz="2400" dirty="0" err="1" smtClean="0"/>
              <a:t>Sales.Orders</a:t>
            </a:r>
            <a:r>
              <a:rPr lang="en-US" sz="2400" dirty="0" smtClean="0"/>
              <a:t> AS O2</a:t>
            </a:r>
          </a:p>
          <a:p>
            <a:pPr eaLnBrk="1" hangingPunct="1">
              <a:buFont typeface="Wingdings 2" pitchFamily="-105" charset="2"/>
              <a:buNone/>
            </a:pPr>
            <a:r>
              <a:rPr lang="en-US" sz="2400" smtClean="0"/>
              <a:t>		WHERE </a:t>
            </a:r>
            <a:r>
              <a:rPr lang="en-US" sz="2400" b="1" dirty="0" smtClean="0"/>
              <a:t>O2.custid = 91</a:t>
            </a:r>
            <a:r>
              <a:rPr lang="en-US" sz="2400" dirty="0" smtClean="0"/>
              <a:t>;</a:t>
            </a:r>
          </a:p>
          <a:p>
            <a:pPr eaLnBrk="1" hangingPunct="1">
              <a:buFont typeface="Wingdings 2" pitchFamily="-105" charset="2"/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Note that a scalar is returned </a:t>
            </a:r>
            <a:r>
              <a:rPr lang="en-US" sz="2400" smtClean="0"/>
              <a:t>as expected. Try other values instead of 91 and make sure the results are as expected.</a:t>
            </a:r>
          </a:p>
          <a:p>
            <a:pPr eaLnBrk="1" hangingPunct="1"/>
            <a:r>
              <a:rPr lang="en-US" sz="2400" b="1" smtClean="0">
                <a:solidFill>
                  <a:srgbClr val="00B050"/>
                </a:solidFill>
              </a:rPr>
              <a:t>Once the subquery is correct, put </a:t>
            </a:r>
            <a:r>
              <a:rPr lang="en-US" sz="2400" b="1" dirty="0" smtClean="0">
                <a:solidFill>
                  <a:srgbClr val="00B050"/>
                </a:solidFill>
              </a:rPr>
              <a:t>the </a:t>
            </a:r>
            <a:r>
              <a:rPr lang="en-US" sz="2400" b="1" dirty="0" err="1" smtClean="0">
                <a:solidFill>
                  <a:srgbClr val="00B050"/>
                </a:solidFill>
              </a:rPr>
              <a:t>subquery</a:t>
            </a:r>
            <a:r>
              <a:rPr lang="en-US" sz="2400" b="1" dirty="0" smtClean="0">
                <a:solidFill>
                  <a:srgbClr val="00B050"/>
                </a:solidFill>
              </a:rPr>
              <a:t> back into the </a:t>
            </a:r>
            <a:r>
              <a:rPr lang="en-US" sz="2400" b="1" smtClean="0">
                <a:solidFill>
                  <a:srgbClr val="00B050"/>
                </a:solidFill>
              </a:rPr>
              <a:t>outer query, but </a:t>
            </a:r>
            <a:r>
              <a:rPr lang="en-US" sz="2400" b="1" u="sng" smtClean="0">
                <a:solidFill>
                  <a:srgbClr val="00B050"/>
                </a:solidFill>
              </a:rPr>
              <a:t>replace the constant with the desired correlation</a:t>
            </a:r>
            <a:r>
              <a:rPr lang="en-US" sz="240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048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17550"/>
          </a:xfrm>
        </p:spPr>
        <p:txBody>
          <a:bodyPr/>
          <a:lstStyle/>
          <a:p>
            <a:pPr eaLnBrk="1" hangingPunct="1"/>
            <a:r>
              <a:rPr lang="en-US" smtClean="0"/>
              <a:t>Previous and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6550"/>
            <a:ext cx="8229600" cy="471805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300" dirty="0" smtClean="0"/>
              <a:t>Suppose you need to </a:t>
            </a:r>
            <a:r>
              <a:rPr lang="en-US" sz="3300" smtClean="0"/>
              <a:t>find the </a:t>
            </a:r>
            <a:r>
              <a:rPr lang="en-US" sz="3300" u="sng" smtClean="0"/>
              <a:t>previous order-id for each order</a:t>
            </a:r>
            <a:r>
              <a:rPr lang="en-US" sz="3300" smtClean="0"/>
              <a:t>.</a:t>
            </a:r>
            <a:endParaRPr lang="en-US" sz="33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Think of the previous order-id as the "</a:t>
            </a:r>
            <a:r>
              <a:rPr lang="en-US" i="1" smtClean="0"/>
              <a:t>maximum order-id less-than the current order-id</a:t>
            </a:r>
            <a:r>
              <a:rPr lang="en-US" smtClean="0"/>
              <a:t>".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 2" pitchFamily="-105" charset="2"/>
              <a:buNone/>
            </a:pPr>
            <a:r>
              <a:rPr lang="en-US" sz="2800" dirty="0" smtClean="0"/>
              <a:t>SELECT </a:t>
            </a:r>
            <a:r>
              <a:rPr lang="en-US" sz="2800" dirty="0" err="1" smtClean="0"/>
              <a:t>custid</a:t>
            </a:r>
            <a:r>
              <a:rPr lang="en-US" sz="2800" dirty="0" smtClean="0"/>
              <a:t>, </a:t>
            </a:r>
            <a:r>
              <a:rPr lang="en-US" sz="2800" dirty="0" err="1" smtClean="0"/>
              <a:t>orderid</a:t>
            </a:r>
            <a:r>
              <a:rPr lang="en-US" sz="2800" dirty="0" smtClean="0"/>
              <a:t>, </a:t>
            </a:r>
            <a:r>
              <a:rPr lang="en-US" sz="2800" dirty="0" err="1" smtClean="0"/>
              <a:t>orderdate</a:t>
            </a:r>
            <a:r>
              <a:rPr lang="en-US" sz="2800" dirty="0" smtClean="0"/>
              <a:t>, </a:t>
            </a:r>
          </a:p>
          <a:p>
            <a:pPr eaLnBrk="1" hangingPunct="1">
              <a:lnSpc>
                <a:spcPct val="90000"/>
              </a:lnSpc>
              <a:buFont typeface="Wingdings 2" pitchFamily="-105" charset="2"/>
              <a:buNone/>
            </a:pPr>
            <a:r>
              <a:rPr lang="en-US" sz="2800" dirty="0" smtClean="0"/>
              <a:t>	(SELECT MAX(O2.orderid)</a:t>
            </a:r>
          </a:p>
          <a:p>
            <a:pPr eaLnBrk="1" hangingPunct="1">
              <a:lnSpc>
                <a:spcPct val="90000"/>
              </a:lnSpc>
              <a:buFont typeface="Wingdings 2" pitchFamily="-105" charset="2"/>
              <a:buNone/>
            </a:pPr>
            <a:r>
              <a:rPr lang="en-US" sz="2800" dirty="0" smtClean="0"/>
              <a:t>	FROM </a:t>
            </a:r>
            <a:r>
              <a:rPr lang="en-US" sz="2800" dirty="0" err="1" smtClean="0"/>
              <a:t>Sales.Orders</a:t>
            </a:r>
            <a:r>
              <a:rPr lang="en-US" sz="2800" dirty="0" smtClean="0"/>
              <a:t> AS O2</a:t>
            </a:r>
          </a:p>
          <a:p>
            <a:pPr eaLnBrk="1" hangingPunct="1">
              <a:lnSpc>
                <a:spcPct val="90000"/>
              </a:lnSpc>
              <a:buFont typeface="Wingdings 2" pitchFamily="-105" charset="2"/>
              <a:buNone/>
            </a:pPr>
            <a:r>
              <a:rPr lang="en-US" sz="2800" dirty="0" smtClean="0"/>
              <a:t>	WHERE O2.orderid &lt; O1.orderid) </a:t>
            </a:r>
            <a:r>
              <a:rPr lang="en-US" sz="2800" smtClean="0"/>
              <a:t>AS previousOrderid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 2" pitchFamily="-105" charset="2"/>
              <a:buNone/>
            </a:pPr>
            <a:r>
              <a:rPr lang="en-US" sz="2800" dirty="0" smtClean="0"/>
              <a:t>FROM </a:t>
            </a:r>
            <a:r>
              <a:rPr lang="en-US" sz="2800" dirty="0" err="1" smtClean="0"/>
              <a:t>Sales.Orders</a:t>
            </a:r>
            <a:r>
              <a:rPr lang="en-US" sz="2800" dirty="0" smtClean="0"/>
              <a:t> AS O1;</a:t>
            </a:r>
          </a:p>
          <a:p>
            <a:pPr eaLnBrk="1" hangingPunct="1">
              <a:lnSpc>
                <a:spcPct val="90000"/>
              </a:lnSpc>
              <a:buFont typeface="Wingdings 2" pitchFamily="-105" charset="2"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How could this be adapted to find the </a:t>
            </a:r>
            <a:r>
              <a:rPr lang="en-US" u="sng" smtClean="0"/>
              <a:t>next order-id</a:t>
            </a:r>
            <a:r>
              <a:rPr lang="en-US" smtClean="0"/>
              <a:t>?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How could you adapt this to find the </a:t>
            </a:r>
            <a:r>
              <a:rPr lang="en-US" u="sng" smtClean="0"/>
              <a:t>previous order-id </a:t>
            </a:r>
            <a:r>
              <a:rPr lang="en-US" u="sng" dirty="0" smtClean="0"/>
              <a:t>for the same customer</a:t>
            </a:r>
            <a:r>
              <a:rPr lang="en-US" dirty="0" smtClean="0"/>
              <a:t>?</a:t>
            </a:r>
          </a:p>
          <a:p>
            <a:pPr eaLnBrk="1" hangingPunct="1">
              <a:lnSpc>
                <a:spcPct val="90000"/>
              </a:lnSpc>
              <a:buFont typeface="Wingdings 2" pitchFamily="-105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691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Totals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638800"/>
          </a:xfrm>
        </p:spPr>
        <p:txBody>
          <a:bodyPr>
            <a:normAutofit/>
          </a:bodyPr>
          <a:lstStyle/>
          <a:p>
            <a:r>
              <a:rPr lang="en-US" sz="2400" smtClean="0"/>
              <a:t>Goal: In AdventureWorks2014, compute the running total of each customer by order; i.e how much did each customer order in their first order, their first 2 orders, their first 3 orders, etc.</a:t>
            </a:r>
          </a:p>
          <a:p>
            <a:endParaRPr lang="en-US" sz="2400"/>
          </a:p>
          <a:p>
            <a:r>
              <a:rPr lang="en-US" sz="2400" smtClean="0"/>
              <a:t>First show the basic data.</a:t>
            </a:r>
          </a:p>
          <a:p>
            <a:endParaRPr lang="en-US" sz="2400"/>
          </a:p>
          <a:p>
            <a:pPr marL="0" indent="0">
              <a:buNone/>
            </a:pPr>
            <a:r>
              <a:rPr lang="en-US" sz="2000"/>
              <a:t>SELECT CustomerID, SalesOrderID, TotalDue</a:t>
            </a:r>
          </a:p>
          <a:p>
            <a:pPr marL="0" indent="0">
              <a:buNone/>
            </a:pPr>
            <a:r>
              <a:rPr lang="en-US" sz="2000"/>
              <a:t>FROM Sales.SalesOrderHeader</a:t>
            </a:r>
          </a:p>
          <a:p>
            <a:pPr marL="0" indent="0">
              <a:buNone/>
            </a:pPr>
            <a:r>
              <a:rPr lang="en-US" sz="2000"/>
              <a:t>ORDER BY CustomerID, </a:t>
            </a:r>
            <a:r>
              <a:rPr lang="en-US" sz="2000" smtClean="0"/>
              <a:t>SalesOrderID;</a:t>
            </a:r>
            <a:endParaRPr lang="en-US" sz="2000"/>
          </a:p>
          <a:p>
            <a:endParaRPr lang="en-US" sz="2400" smtClean="0"/>
          </a:p>
          <a:p>
            <a:endParaRPr lang="en-US" sz="2400" smtClean="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4191000"/>
            <a:ext cx="36004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Totals (ctd)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smtClean="0"/>
              <a:t>Now, for each SalesOrderId, we want to </a:t>
            </a:r>
            <a:r>
              <a:rPr lang="en-US" sz="2400" b="1" smtClean="0"/>
              <a:t>add up the TotalDue for the smaller SalesOrderId’s by the same CustomerID.</a:t>
            </a:r>
          </a:p>
          <a:p>
            <a:endParaRPr lang="en-US" sz="1200" smtClean="0"/>
          </a:p>
          <a:p>
            <a:pPr marL="0" indent="0">
              <a:buNone/>
            </a:pPr>
            <a:r>
              <a:rPr lang="en-US" sz="2000"/>
              <a:t>SELECT OH2.CustomerID, OH2.SalesOrderID, OH2.TotalDue,</a:t>
            </a:r>
          </a:p>
          <a:p>
            <a:pPr marL="0" indent="0">
              <a:buNone/>
            </a:pPr>
            <a:r>
              <a:rPr lang="en-US" sz="2000" smtClean="0"/>
              <a:t>	(</a:t>
            </a:r>
            <a:r>
              <a:rPr lang="en-US" sz="2000" b="1"/>
              <a:t>SELECT SUM(OH1.TotalDue)</a:t>
            </a:r>
          </a:p>
          <a:p>
            <a:pPr marL="0" indent="0">
              <a:buNone/>
            </a:pPr>
            <a:r>
              <a:rPr lang="en-US" sz="2000"/>
              <a:t> </a:t>
            </a:r>
            <a:r>
              <a:rPr lang="en-US" sz="2000" smtClean="0"/>
              <a:t>	 FROM </a:t>
            </a:r>
            <a:r>
              <a:rPr lang="en-US" sz="2000"/>
              <a:t>Sales.SalesOrderHeader AS OH1</a:t>
            </a:r>
          </a:p>
          <a:p>
            <a:pPr marL="0" indent="0">
              <a:buNone/>
            </a:pPr>
            <a:r>
              <a:rPr lang="en-US" sz="2000"/>
              <a:t> </a:t>
            </a:r>
            <a:r>
              <a:rPr lang="en-US" sz="2000" smtClean="0"/>
              <a:t>	 </a:t>
            </a:r>
            <a:r>
              <a:rPr lang="en-US" sz="2000" b="1" smtClean="0"/>
              <a:t>WHERE </a:t>
            </a:r>
            <a:r>
              <a:rPr lang="en-US" sz="2000" b="1"/>
              <a:t>OH1.SalesOrderID &lt;= OH2.SalesOrderID </a:t>
            </a:r>
            <a:r>
              <a:rPr lang="en-US" sz="2000" b="1" smtClean="0"/>
              <a:t>AND 			OH1.CustomerID </a:t>
            </a:r>
            <a:r>
              <a:rPr lang="en-US" sz="2000" b="1"/>
              <a:t>= OH2.CustomerID</a:t>
            </a:r>
            <a:r>
              <a:rPr lang="en-US" sz="2000"/>
              <a:t>) </a:t>
            </a:r>
            <a:r>
              <a:rPr lang="en-US" sz="2000" smtClean="0"/>
              <a:t>AS </a:t>
            </a:r>
            <a:r>
              <a:rPr lang="en-US" sz="2000"/>
              <a:t>RunningTotal</a:t>
            </a:r>
          </a:p>
          <a:p>
            <a:pPr marL="0" indent="0">
              <a:buNone/>
            </a:pPr>
            <a:r>
              <a:rPr lang="en-US" sz="2000"/>
              <a:t>FROM Sales.SalesOrderHeader AS OH2</a:t>
            </a:r>
          </a:p>
          <a:p>
            <a:pPr marL="0" indent="0">
              <a:buNone/>
            </a:pPr>
            <a:r>
              <a:rPr lang="en-US" sz="2000"/>
              <a:t>ORDER BY CustomerID, </a:t>
            </a:r>
            <a:r>
              <a:rPr lang="en-US" sz="2000" smtClean="0"/>
              <a:t>SalesOrderID;</a:t>
            </a:r>
            <a:endParaRPr lang="en-US" sz="20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03724" y="4528008"/>
            <a:ext cx="4002742" cy="217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99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3588"/>
          </a:xfrm>
        </p:spPr>
        <p:txBody>
          <a:bodyPr/>
          <a:lstStyle/>
          <a:p>
            <a:pPr eaLnBrk="1" hangingPunct="1"/>
            <a:r>
              <a:rPr lang="en-US" dirty="0" smtClean="0"/>
              <a:t>EXISTS Predicate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334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EXISTS</a:t>
            </a:r>
            <a:r>
              <a:rPr lang="en-US" sz="2400" dirty="0" smtClean="0"/>
              <a:t> predicate </a:t>
            </a:r>
            <a:r>
              <a:rPr lang="en-US" sz="2400" dirty="0" smtClean="0">
                <a:solidFill>
                  <a:srgbClr val="0070C0"/>
                </a:solidFill>
              </a:rPr>
              <a:t>accepts a </a:t>
            </a:r>
            <a:r>
              <a:rPr lang="en-US" sz="2400" dirty="0" err="1" smtClean="0">
                <a:solidFill>
                  <a:srgbClr val="0070C0"/>
                </a:solidFill>
              </a:rPr>
              <a:t>subquery</a:t>
            </a:r>
            <a:r>
              <a:rPr lang="en-US" sz="2400" dirty="0" smtClean="0">
                <a:solidFill>
                  <a:srgbClr val="0070C0"/>
                </a:solidFill>
              </a:rPr>
              <a:t> as an input and returns TRUE if the </a:t>
            </a:r>
            <a:r>
              <a:rPr lang="en-US" sz="2400" dirty="0" err="1" smtClean="0">
                <a:solidFill>
                  <a:srgbClr val="0070C0"/>
                </a:solidFill>
              </a:rPr>
              <a:t>subquery</a:t>
            </a:r>
            <a:r>
              <a:rPr lang="en-US" sz="2400" dirty="0" smtClean="0">
                <a:solidFill>
                  <a:srgbClr val="0070C0"/>
                </a:solidFill>
              </a:rPr>
              <a:t> returns any rows </a:t>
            </a:r>
            <a:r>
              <a:rPr lang="en-US" sz="2400" smtClean="0">
                <a:solidFill>
                  <a:srgbClr val="0070C0"/>
                </a:solidFill>
              </a:rPr>
              <a:t>and FALSE otherwise</a:t>
            </a:r>
            <a:r>
              <a:rPr lang="en-US" smtClean="0">
                <a:solidFill>
                  <a:srgbClr val="0070C0"/>
                </a:solidFill>
              </a:rPr>
              <a:t>.</a:t>
            </a:r>
          </a:p>
          <a:p>
            <a:pPr marL="0" indent="0" eaLnBrk="1" hangingPunct="1">
              <a:buNone/>
            </a:pPr>
            <a:endParaRPr lang="en-US" sz="1800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en-US" sz="2400" smtClean="0"/>
              <a:t>Using EXISTS is preferable to checking for NULL because:</a:t>
            </a:r>
          </a:p>
          <a:p>
            <a:pPr lvl="1" eaLnBrk="1" hangingPunct="1"/>
            <a:r>
              <a:rPr lang="en-US" sz="2400" smtClean="0"/>
              <a:t>It's closer </a:t>
            </a:r>
            <a:r>
              <a:rPr lang="en-US" sz="2400" dirty="0" smtClean="0"/>
              <a:t>to natural language </a:t>
            </a:r>
            <a:r>
              <a:rPr lang="en-US" sz="2400" smtClean="0"/>
              <a:t>and therefore easier to understand;</a:t>
            </a:r>
            <a:endParaRPr lang="en-US" sz="2400" dirty="0" smtClean="0"/>
          </a:p>
          <a:p>
            <a:pPr lvl="1" eaLnBrk="1" hangingPunct="1"/>
            <a:r>
              <a:rPr lang="en-US" sz="2400" smtClean="0"/>
              <a:t>Optimization – The DBMS engine </a:t>
            </a:r>
            <a:r>
              <a:rPr lang="en-US" sz="2400" dirty="0" smtClean="0"/>
              <a:t>only needs to determine if at least one row will be returned, so it does not need to process the whole query.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2400" smtClean="0"/>
              <a:t>Note that EXISTS uses 2VL (2-value-logic)– </a:t>
            </a:r>
            <a:r>
              <a:rPr lang="en-US" sz="2400" u="sng" smtClean="0"/>
              <a:t>it is never unknown whether or not any rows are returned</a:t>
            </a:r>
            <a:r>
              <a:rPr lang="en-US" sz="240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129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504825"/>
            <a:ext cx="8229600" cy="774700"/>
          </a:xfrm>
        </p:spPr>
        <p:txBody>
          <a:bodyPr/>
          <a:lstStyle/>
          <a:p>
            <a:pPr eaLnBrk="1" hangingPunct="1"/>
            <a:r>
              <a:rPr lang="en-US"/>
              <a:t>What is a Subquery</a:t>
            </a:r>
            <a:r>
              <a:rPr lang="en-US" smtClean="0"/>
              <a:t>?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81000" y="1245112"/>
            <a:ext cx="8610600" cy="5257799"/>
          </a:xfrm>
        </p:spPr>
        <p:txBody>
          <a:bodyPr/>
          <a:lstStyle/>
          <a:p>
            <a:pPr eaLnBrk="1" hangingPunct="1"/>
            <a:r>
              <a:rPr lang="en-US" sz="2800" smtClean="0"/>
              <a:t>A </a:t>
            </a:r>
            <a:r>
              <a:rPr lang="en-US" sz="2800" err="1">
                <a:solidFill>
                  <a:srgbClr val="FF0000"/>
                </a:solidFill>
              </a:rPr>
              <a:t>s</a:t>
            </a:r>
            <a:r>
              <a:rPr lang="en-US" sz="2800" smtClean="0">
                <a:solidFill>
                  <a:srgbClr val="FF0000"/>
                </a:solidFill>
              </a:rPr>
              <a:t>ubquery</a:t>
            </a:r>
            <a:r>
              <a:rPr lang="en-US" sz="2800" smtClean="0"/>
              <a:t> (also called </a:t>
            </a:r>
            <a:r>
              <a:rPr lang="en-US" sz="2800" smtClean="0">
                <a:solidFill>
                  <a:srgbClr val="FF0000"/>
                </a:solidFill>
              </a:rPr>
              <a:t>nested query </a:t>
            </a:r>
            <a:r>
              <a:rPr lang="en-US" sz="2800"/>
              <a:t>or</a:t>
            </a:r>
            <a:r>
              <a:rPr lang="en-US" sz="2800">
                <a:solidFill>
                  <a:srgbClr val="FF0000"/>
                </a:solidFill>
              </a:rPr>
              <a:t> inner query</a:t>
            </a:r>
            <a:r>
              <a:rPr lang="en-US" sz="2800" smtClean="0"/>
              <a:t>) </a:t>
            </a:r>
            <a:r>
              <a:rPr lang="en-US" sz="2800" smtClean="0">
                <a:solidFill>
                  <a:srgbClr val="0070C0"/>
                </a:solidFill>
              </a:rPr>
              <a:t>is </a:t>
            </a:r>
            <a:r>
              <a:rPr lang="en-US" sz="2800" dirty="0" smtClean="0">
                <a:solidFill>
                  <a:srgbClr val="0070C0"/>
                </a:solidFill>
              </a:rPr>
              <a:t>a query </a:t>
            </a:r>
            <a:r>
              <a:rPr lang="en-US" sz="2800" smtClean="0">
                <a:solidFill>
                  <a:srgbClr val="0070C0"/>
                </a:solidFill>
              </a:rPr>
              <a:t>within a query.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2400" smtClean="0"/>
              <a:t>i.e. a </a:t>
            </a:r>
            <a:r>
              <a:rPr lang="en-US" sz="2400" dirty="0" smtClean="0"/>
              <a:t>SELECT statement inside </a:t>
            </a:r>
            <a:r>
              <a:rPr lang="en-US" sz="2400" smtClean="0"/>
              <a:t>another SELECT </a:t>
            </a:r>
            <a:r>
              <a:rPr lang="en-US" sz="2400" dirty="0" smtClean="0"/>
              <a:t>statement.</a:t>
            </a:r>
          </a:p>
          <a:p>
            <a:pPr eaLnBrk="1" hangingPunct="1"/>
            <a:r>
              <a:rPr lang="en-US" sz="2800" dirty="0" smtClean="0"/>
              <a:t>The result </a:t>
            </a:r>
            <a:r>
              <a:rPr lang="en-US" sz="2800" smtClean="0"/>
              <a:t>of the inner query is </a:t>
            </a:r>
            <a:r>
              <a:rPr lang="en-US" sz="2800" dirty="0" smtClean="0"/>
              <a:t>used by the </a:t>
            </a:r>
            <a:r>
              <a:rPr lang="en-US" sz="2800" smtClean="0">
                <a:solidFill>
                  <a:srgbClr val="FF0000"/>
                </a:solidFill>
              </a:rPr>
              <a:t>outer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FF0000"/>
                </a:solidFill>
              </a:rPr>
              <a:t>query.</a:t>
            </a:r>
            <a:endParaRPr lang="en-US" sz="2800">
              <a:solidFill>
                <a:srgbClr val="FF0000"/>
              </a:solidFill>
            </a:endParaRP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2400" smtClean="0"/>
              <a:t>A subquery can return:</a:t>
            </a:r>
          </a:p>
          <a:p>
            <a:pPr lvl="1" eaLnBrk="1" hangingPunct="1"/>
            <a:r>
              <a:rPr lang="en-US" sz="2400" smtClean="0"/>
              <a:t>A </a:t>
            </a:r>
            <a:r>
              <a:rPr lang="en-US" sz="2400">
                <a:solidFill>
                  <a:srgbClr val="FF0000"/>
                </a:solidFill>
              </a:rPr>
              <a:t>scalar </a:t>
            </a:r>
            <a:r>
              <a:rPr lang="en-US" sz="2400" smtClean="0"/>
              <a:t>(a </a:t>
            </a:r>
            <a:r>
              <a:rPr lang="en-US" sz="2400" smtClean="0">
                <a:solidFill>
                  <a:srgbClr val="0070C0"/>
                </a:solidFill>
              </a:rPr>
              <a:t>single value</a:t>
            </a:r>
            <a:r>
              <a:rPr lang="en-US" sz="2400" smtClean="0"/>
              <a:t>, including possibly NULL)</a:t>
            </a:r>
          </a:p>
          <a:p>
            <a:pPr lvl="1" eaLnBrk="1" hangingPunct="1"/>
            <a:r>
              <a:rPr lang="en-US" sz="2400" smtClean="0"/>
              <a:t>Multiple values</a:t>
            </a:r>
          </a:p>
          <a:p>
            <a:pPr lvl="1" eaLnBrk="1" hangingPunct="1"/>
            <a:r>
              <a:rPr lang="en-US" sz="2400" smtClean="0"/>
              <a:t>An entire table (See "Table Expressions").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2400" smtClean="0"/>
              <a:t>NOTE: A subquery should NOT contain ORDER BY, since that doesn't return a valid relational table. Any desired ordering should be applied to the outer query only.</a:t>
            </a:r>
            <a:endParaRPr lang="en-US" sz="2400" dirty="0" smtClean="0"/>
          </a:p>
          <a:p>
            <a:pPr marL="342900" lvl="1" indent="-342900" eaLnBrk="1" hangingPunct="1">
              <a:buNone/>
            </a:pPr>
            <a:endParaRPr lang="en-US" sz="2400"/>
          </a:p>
          <a:p>
            <a:pPr eaLnBrk="1" hangingPunct="1">
              <a:buFont typeface="Wingdings 2" pitchFamily="-105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274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79463"/>
          </a:xfrm>
        </p:spPr>
        <p:txBody>
          <a:bodyPr/>
          <a:lstStyle/>
          <a:p>
            <a:pPr eaLnBrk="1" hangingPunct="1"/>
            <a:r>
              <a:rPr lang="en-US" smtClean="0"/>
              <a:t>EXISTS Predicate and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312"/>
            <a:ext cx="8229600" cy="5373687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smtClean="0"/>
              <a:t>E.g. Suppose </a:t>
            </a:r>
            <a:r>
              <a:rPr lang="en-US" sz="2400" dirty="0" smtClean="0"/>
              <a:t>you want to </a:t>
            </a:r>
            <a:r>
              <a:rPr lang="en-US" sz="2400" smtClean="0"/>
              <a:t>know which customers </a:t>
            </a:r>
            <a:r>
              <a:rPr lang="en-US" sz="2400" dirty="0" smtClean="0"/>
              <a:t>from </a:t>
            </a:r>
            <a:r>
              <a:rPr lang="en-US" sz="2400" smtClean="0"/>
              <a:t>Spain have </a:t>
            </a:r>
            <a:r>
              <a:rPr lang="en-US" sz="2400" dirty="0" smtClean="0"/>
              <a:t>placed orders.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 2" pitchFamily="-105" charset="2"/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custid</a:t>
            </a:r>
            <a:r>
              <a:rPr lang="en-US" sz="2400" dirty="0" smtClean="0"/>
              <a:t>, </a:t>
            </a:r>
            <a:r>
              <a:rPr lang="en-US" sz="2400" dirty="0" err="1" smtClean="0"/>
              <a:t>companyname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 2" pitchFamily="-105" charset="2"/>
              <a:buNone/>
            </a:pPr>
            <a:r>
              <a:rPr lang="en-US" sz="2400" dirty="0" smtClean="0"/>
              <a:t>FROM </a:t>
            </a:r>
            <a:r>
              <a:rPr lang="en-US" sz="2400" dirty="0" err="1" smtClean="0"/>
              <a:t>Sales.Customers</a:t>
            </a:r>
            <a:r>
              <a:rPr lang="en-US" sz="2400" dirty="0" smtClean="0"/>
              <a:t> AS C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smtClean="0"/>
              <a:t>WHERE </a:t>
            </a:r>
            <a:r>
              <a:rPr lang="en-US" sz="2400" dirty="0" smtClean="0"/>
              <a:t>country </a:t>
            </a:r>
            <a:r>
              <a:rPr lang="en-US" sz="2400" smtClean="0"/>
              <a:t>= 'Spain'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 2" pitchFamily="-105" charset="2"/>
              <a:buNone/>
            </a:pPr>
            <a:r>
              <a:rPr lang="en-US" sz="2400" dirty="0" smtClean="0"/>
              <a:t>	AND EXISTS</a:t>
            </a:r>
          </a:p>
          <a:p>
            <a:pPr eaLnBrk="1" hangingPunct="1">
              <a:lnSpc>
                <a:spcPct val="80000"/>
              </a:lnSpc>
              <a:buFont typeface="Wingdings 2" pitchFamily="-105" charset="2"/>
              <a:buNone/>
            </a:pPr>
            <a:r>
              <a:rPr lang="en-US" sz="2400" dirty="0" smtClean="0"/>
              <a:t>		(</a:t>
            </a:r>
            <a:r>
              <a:rPr lang="en-US" sz="2400" smtClean="0"/>
              <a:t>SELECT *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 2" pitchFamily="-105" charset="2"/>
              <a:buNone/>
            </a:pPr>
            <a:r>
              <a:rPr lang="en-US" sz="2400" dirty="0" smtClean="0"/>
              <a:t>		  FROM </a:t>
            </a:r>
            <a:r>
              <a:rPr lang="en-US" sz="2400" dirty="0" err="1" smtClean="0"/>
              <a:t>Sales.Orders</a:t>
            </a:r>
            <a:r>
              <a:rPr lang="en-US" sz="2400" dirty="0" smtClean="0"/>
              <a:t> as O</a:t>
            </a:r>
          </a:p>
          <a:p>
            <a:pPr eaLnBrk="1" hangingPunct="1">
              <a:lnSpc>
                <a:spcPct val="80000"/>
              </a:lnSpc>
              <a:buFont typeface="Wingdings 2" pitchFamily="-105" charset="2"/>
              <a:buNone/>
            </a:pPr>
            <a:r>
              <a:rPr lang="en-US" sz="2400" dirty="0" smtClean="0"/>
              <a:t>		  WHERE </a:t>
            </a:r>
            <a:r>
              <a:rPr lang="en-US" sz="2400" err="1" smtClean="0"/>
              <a:t>O.custid</a:t>
            </a:r>
            <a:r>
              <a:rPr lang="en-US" sz="2400" smtClean="0"/>
              <a:t> = C.custid</a:t>
            </a:r>
            <a:r>
              <a:rPr lang="en-US" sz="2400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 2" pitchFamily="-105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Note that the attributes listed in the SELECT clause of the </a:t>
            </a:r>
            <a:r>
              <a:rPr lang="en-US" sz="2400" dirty="0" err="1" smtClean="0"/>
              <a:t>subquery</a:t>
            </a:r>
            <a:r>
              <a:rPr lang="en-US" sz="2400" dirty="0" smtClean="0"/>
              <a:t> really don’t matter</a:t>
            </a:r>
            <a:r>
              <a:rPr lang="en-US" sz="2400" smtClean="0"/>
              <a:t>.  Anything could be used instead of *.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However, it is VERY IMPORTANT that the subquery be correlated. If </a:t>
            </a:r>
            <a:r>
              <a:rPr lang="en-US" sz="2400" b="1">
                <a:solidFill>
                  <a:srgbClr val="00B050"/>
                </a:solidFill>
              </a:rPr>
              <a:t>O.custid = </a:t>
            </a:r>
            <a:r>
              <a:rPr lang="en-US" sz="2400" b="1" smtClean="0">
                <a:solidFill>
                  <a:srgbClr val="00B050"/>
                </a:solidFill>
              </a:rPr>
              <a:t>C.custid </a:t>
            </a:r>
            <a:r>
              <a:rPr lang="en-US" sz="2400" smtClean="0"/>
              <a:t>is left out, then the EXISTS will be True for every row in the outer query!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94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EXISTS vs 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previous correlated sub-query is equivalent to the following self-contained subquery: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 typeface="Wingdings 2" pitchFamily="-105" charset="2"/>
              <a:buNone/>
            </a:pPr>
            <a:r>
              <a:rPr lang="en-US" sz="2400" smtClean="0"/>
              <a:t>SELECT </a:t>
            </a:r>
            <a:r>
              <a:rPr lang="en-US" sz="2400"/>
              <a:t>custid, companyname</a:t>
            </a:r>
          </a:p>
          <a:p>
            <a:pPr eaLnBrk="1" hangingPunct="1">
              <a:lnSpc>
                <a:spcPct val="80000"/>
              </a:lnSpc>
              <a:buFont typeface="Wingdings 2" pitchFamily="-105" charset="2"/>
              <a:buNone/>
            </a:pPr>
            <a:r>
              <a:rPr lang="en-US" sz="2400"/>
              <a:t>FROM Sales.Customers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/>
              <a:t>WHERE country = 'Spain</a:t>
            </a:r>
            <a:r>
              <a:rPr lang="en-US" sz="2400" smtClean="0"/>
              <a:t>' AND custid IN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/>
              <a:t>		(SELECT </a:t>
            </a:r>
            <a:r>
              <a:rPr lang="en-US" sz="2400" smtClean="0"/>
              <a:t>custid</a:t>
            </a:r>
            <a:endParaRPr lang="en-US" sz="2400"/>
          </a:p>
          <a:p>
            <a:pPr eaLnBrk="1" hangingPunct="1">
              <a:lnSpc>
                <a:spcPct val="80000"/>
              </a:lnSpc>
              <a:buFont typeface="Wingdings 2" pitchFamily="-105" charset="2"/>
              <a:buNone/>
            </a:pPr>
            <a:r>
              <a:rPr lang="en-US" sz="2400"/>
              <a:t>		  FROM </a:t>
            </a:r>
            <a:r>
              <a:rPr lang="en-US" sz="2400" smtClean="0"/>
              <a:t>Sales.Orders as O);</a:t>
            </a:r>
          </a:p>
          <a:p>
            <a:pPr eaLnBrk="1" hangingPunct="1">
              <a:lnSpc>
                <a:spcPct val="80000"/>
              </a:lnSpc>
              <a:buFont typeface="Wingdings 2" pitchFamily="-105" charset="2"/>
              <a:buNone/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It is often preferable to use EXISTS instead of IN, particularly when using NOT, because of the possibility of NULLs.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Subqueries and Nulls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 subquery can return NULL. Recall that comparison with NULL yields UNKNOWN, and WHERE rejects rows that yield UNKNOWN. </a:t>
            </a:r>
          </a:p>
          <a:p>
            <a:r>
              <a:rPr lang="en-US" sz="2400" smtClean="0"/>
              <a:t>Sometimes this is not a problem.</a:t>
            </a:r>
          </a:p>
          <a:p>
            <a:pPr lvl="1"/>
            <a:r>
              <a:rPr lang="en-US" sz="2000" smtClean="0"/>
              <a:t>E.g. Since there are no employees whose last-name begins with 'A', the following query returns no results.</a:t>
            </a:r>
          </a:p>
          <a:p>
            <a:endParaRPr lang="en-US" sz="2400" smtClean="0"/>
          </a:p>
          <a:p>
            <a:pPr eaLnBrk="1" hangingPunct="1">
              <a:buFont typeface="Wingdings 2" pitchFamily="-105" charset="2"/>
              <a:buNone/>
            </a:pPr>
            <a:r>
              <a:rPr lang="en-US" sz="2000">
                <a:latin typeface="Arial" pitchFamily="34" charset="0"/>
                <a:cs typeface="Arial" pitchFamily="34" charset="0"/>
              </a:rPr>
              <a:t>SELECT orderid, orderdate, custid</a:t>
            </a:r>
          </a:p>
          <a:p>
            <a:pPr eaLnBrk="1" hangingPunct="1">
              <a:buFont typeface="Wingdings 2" pitchFamily="-105" charset="2"/>
              <a:buNone/>
            </a:pPr>
            <a:r>
              <a:rPr lang="en-US" sz="2000">
                <a:latin typeface="Arial" pitchFamily="34" charset="0"/>
                <a:cs typeface="Arial" pitchFamily="34" charset="0"/>
              </a:rPr>
              <a:t>FROM Sales.Orders</a:t>
            </a:r>
          </a:p>
          <a:p>
            <a:pPr eaLnBrk="1" hangingPunct="1">
              <a:buFont typeface="Wingdings 2" pitchFamily="-105" charset="2"/>
              <a:buNone/>
            </a:pPr>
            <a:r>
              <a:rPr lang="en-US" sz="2000">
                <a:latin typeface="Arial" pitchFamily="34" charset="0"/>
                <a:cs typeface="Arial" pitchFamily="34" charset="0"/>
              </a:rPr>
              <a:t>WHERE empid =</a:t>
            </a:r>
          </a:p>
          <a:p>
            <a:pPr eaLnBrk="1" hangingPunct="1">
              <a:buFont typeface="Wingdings 2" pitchFamily="-105" charset="2"/>
              <a:buNone/>
            </a:pPr>
            <a:r>
              <a:rPr lang="en-US" sz="2000">
                <a:latin typeface="Arial" pitchFamily="34" charset="0"/>
                <a:cs typeface="Arial" pitchFamily="34" charset="0"/>
              </a:rPr>
              <a:t>	       (SELECT E.empid</a:t>
            </a:r>
          </a:p>
          <a:p>
            <a:pPr eaLnBrk="1" hangingPunct="1">
              <a:buFont typeface="Wingdings 2" pitchFamily="-105" charset="2"/>
              <a:buNone/>
            </a:pPr>
            <a:r>
              <a:rPr lang="en-US" sz="2000">
                <a:latin typeface="Arial" pitchFamily="34" charset="0"/>
                <a:cs typeface="Arial" pitchFamily="34" charset="0"/>
              </a:rPr>
              <a:t>	        FROM HR.Employees AS E</a:t>
            </a:r>
          </a:p>
          <a:p>
            <a:pPr eaLnBrk="1" hangingPunct="1">
              <a:buNone/>
            </a:pPr>
            <a:r>
              <a:rPr lang="en-US" sz="2000">
                <a:latin typeface="Arial" pitchFamily="34" charset="0"/>
                <a:cs typeface="Arial" pitchFamily="34" charset="0"/>
              </a:rPr>
              <a:t>	        WHERE E.lastname LIKE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smtClean="0"/>
              <a:t>'</a:t>
            </a:r>
            <a:r>
              <a:rPr lang="en-US" sz="2000">
                <a:latin typeface="Arial" pitchFamily="34" charset="0"/>
                <a:cs typeface="Arial" pitchFamily="34" charset="0"/>
              </a:rPr>
              <a:t>A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%</a:t>
            </a:r>
            <a:r>
              <a:rPr lang="en-US" sz="2000" smtClean="0"/>
              <a:t>'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);</a:t>
            </a:r>
            <a:endParaRPr lang="en-US" sz="2000">
              <a:latin typeface="Arial" pitchFamily="34" charset="0"/>
              <a:cs typeface="Arial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5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450064"/>
            <a:ext cx="8229600" cy="671513"/>
          </a:xfrm>
        </p:spPr>
        <p:txBody>
          <a:bodyPr/>
          <a:lstStyle/>
          <a:p>
            <a:pPr eaLnBrk="1" hangingPunct="1"/>
            <a:r>
              <a:rPr lang="en-US" smtClean="0"/>
              <a:t>Subqueries and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81113"/>
            <a:ext cx="8229600" cy="5638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/>
              <a:t>NULLs can cause trouble when NOT IN or &lt;&gt; is used.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400" smtClean="0"/>
              <a:t>E.g. In AdventureWorks2014, find all currencies that have never been used in an order.</a:t>
            </a:r>
            <a:r>
              <a:rPr lang="en-US" sz="18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400" smtClean="0"/>
              <a:t>Sales.SalesOrderHeader contains a </a:t>
            </a:r>
            <a:r>
              <a:rPr lang="en-US" sz="2400" b="1" smtClean="0"/>
              <a:t>CurrencyRateID</a:t>
            </a:r>
            <a:r>
              <a:rPr lang="en-US" sz="2400" smtClean="0"/>
              <a:t> column.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40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400" smtClean="0"/>
              <a:t>Sales.CurrencyRate contains, for each CurrencyRateID, the 2 	currencies involved, as shown below.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00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1400" dirty="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15" y="4953000"/>
            <a:ext cx="617117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5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450064"/>
            <a:ext cx="8229600" cy="671513"/>
          </a:xfrm>
        </p:spPr>
        <p:txBody>
          <a:bodyPr/>
          <a:lstStyle/>
          <a:p>
            <a:pPr eaLnBrk="1" hangingPunct="1"/>
            <a:r>
              <a:rPr lang="en-US" smtClean="0"/>
              <a:t>Subqueries and NULL -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81112"/>
            <a:ext cx="8229600" cy="57292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Find all currencies that have never been used in an order.</a:t>
            </a:r>
            <a:r>
              <a:rPr lang="en-US" sz="180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1800"/>
          </a:p>
          <a:p>
            <a:pPr marL="0" indent="0">
              <a:buNone/>
            </a:pPr>
            <a:r>
              <a:rPr lang="en-US" sz="2400"/>
              <a:t>Try this: SELECT FromCurrencyCode, ToCurrencyCode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smtClean="0"/>
              <a:t>  FROM </a:t>
            </a:r>
            <a:r>
              <a:rPr lang="en-US" sz="2400"/>
              <a:t>Sales.CurrencyRate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 smtClean="0"/>
              <a:t>  WHERE </a:t>
            </a:r>
            <a:r>
              <a:rPr lang="en-US" sz="2400"/>
              <a:t>CurrencyRateID </a:t>
            </a:r>
            <a:r>
              <a:rPr lang="en-US" sz="2400" b="1"/>
              <a:t>NOT IN</a:t>
            </a:r>
          </a:p>
          <a:p>
            <a:pPr marL="0" indent="0">
              <a:buNone/>
            </a:pPr>
            <a:r>
              <a:rPr lang="en-US" sz="2400"/>
              <a:t>		(SELECT CurrencyRateID</a:t>
            </a:r>
          </a:p>
          <a:p>
            <a:pPr marL="0" indent="0">
              <a:buNone/>
            </a:pPr>
            <a:r>
              <a:rPr lang="en-US" sz="2400"/>
              <a:t>		FROM </a:t>
            </a:r>
            <a:r>
              <a:rPr lang="en-US" sz="2400" smtClean="0"/>
              <a:t>Sales.SalesOrderHeader AS OH);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The result is the </a:t>
            </a:r>
            <a:r>
              <a:rPr lang="en-US" sz="2400" b="1"/>
              <a:t>empty</a:t>
            </a:r>
            <a:r>
              <a:rPr lang="en-US" sz="2400"/>
              <a:t> set – why</a:t>
            </a:r>
            <a:r>
              <a:rPr lang="en-US" sz="2400" smtClean="0"/>
              <a:t>?</a:t>
            </a:r>
          </a:p>
          <a:p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There </a:t>
            </a:r>
            <a:r>
              <a:rPr lang="en-US" sz="2400" smtClean="0"/>
              <a:t>are some rows in Sales.SalesOrderHeader where CurrencyRateID is </a:t>
            </a:r>
            <a:r>
              <a:rPr lang="en-US" sz="2400"/>
              <a:t>NULL.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Anything IN a </a:t>
            </a:r>
            <a:r>
              <a:rPr lang="en-US" sz="2400" smtClean="0"/>
              <a:t>set </a:t>
            </a:r>
            <a:r>
              <a:rPr lang="en-US" sz="2400"/>
              <a:t>containing NULL returns Unknown, and WHERE rejects Unknown</a:t>
            </a:r>
            <a:r>
              <a:rPr lang="en-US" sz="2400" smtClean="0"/>
              <a:t>.</a:t>
            </a:r>
            <a:endParaRPr lang="en-US" sz="180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400" smtClean="0"/>
              <a:t>	</a:t>
            </a:r>
            <a:endParaRPr lang="en-US" sz="200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1400" dirty="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4" name="Rectangle 3"/>
          <p:cNvSpPr/>
          <p:nvPr/>
        </p:nvSpPr>
        <p:spPr>
          <a:xfrm>
            <a:off x="762000" y="4138894"/>
            <a:ext cx="731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1967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Avoiding Subquery NULL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52" y="1434844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How to fix this?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(1) </a:t>
            </a:r>
            <a:r>
              <a:rPr lang="en-US" sz="2400"/>
              <a:t>Explicitly exclude NULLs from query results</a:t>
            </a:r>
            <a:r>
              <a:rPr lang="en-US" sz="2400" smtClean="0"/>
              <a:t>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/>
          </a:p>
          <a:p>
            <a:pPr marL="400050" lvl="1" indent="0">
              <a:buNone/>
            </a:pPr>
            <a:r>
              <a:rPr lang="en-US" sz="2400"/>
              <a:t>SELECT FromCurrencyCode, </a:t>
            </a:r>
            <a:r>
              <a:rPr lang="en-US" sz="2400" smtClean="0"/>
              <a:t>ToCurrencyCode</a:t>
            </a:r>
            <a:endParaRPr lang="en-US" sz="2400"/>
          </a:p>
          <a:p>
            <a:pPr marL="400050" lvl="1" indent="0">
              <a:buNone/>
            </a:pPr>
            <a:r>
              <a:rPr lang="en-US" sz="2400"/>
              <a:t>FROM </a:t>
            </a:r>
            <a:r>
              <a:rPr lang="en-US" sz="2400" smtClean="0"/>
              <a:t>Sales.CurrencyRate</a:t>
            </a:r>
            <a:endParaRPr lang="en-US" sz="2400"/>
          </a:p>
          <a:p>
            <a:pPr marL="400050" lvl="1" indent="0">
              <a:buNone/>
            </a:pPr>
            <a:r>
              <a:rPr lang="en-US" sz="2400"/>
              <a:t>WHERE CurrencyRateID NOT IN</a:t>
            </a:r>
          </a:p>
          <a:p>
            <a:pPr marL="400050" lvl="1" indent="0">
              <a:buNone/>
            </a:pPr>
            <a:r>
              <a:rPr lang="en-US" sz="2400" smtClean="0"/>
              <a:t>	(</a:t>
            </a:r>
            <a:r>
              <a:rPr lang="en-US" sz="2400"/>
              <a:t>SELECT CurrencyRateID</a:t>
            </a:r>
          </a:p>
          <a:p>
            <a:pPr marL="400050" lvl="1" indent="0">
              <a:buNone/>
            </a:pPr>
            <a:r>
              <a:rPr lang="en-US" sz="2400" smtClean="0"/>
              <a:t>	 FROM </a:t>
            </a:r>
            <a:r>
              <a:rPr lang="en-US" sz="2400"/>
              <a:t>Sales.SalesOrderHeader </a:t>
            </a:r>
            <a:r>
              <a:rPr lang="en-US" sz="2400" smtClean="0"/>
              <a:t>AS OH</a:t>
            </a:r>
            <a:endParaRPr lang="en-US" sz="2400"/>
          </a:p>
          <a:p>
            <a:pPr marL="400050" lvl="1" indent="0">
              <a:buNone/>
            </a:pPr>
            <a:r>
              <a:rPr lang="en-US" sz="2400" smtClean="0"/>
              <a:t>	 </a:t>
            </a:r>
            <a:r>
              <a:rPr lang="en-US" sz="2400" b="1" smtClean="0"/>
              <a:t>WHERE </a:t>
            </a:r>
            <a:r>
              <a:rPr lang="en-US" sz="2400" b="1"/>
              <a:t>CurrencyRateID IS NOT NULL</a:t>
            </a:r>
            <a:r>
              <a:rPr lang="en-US" sz="2400" smtClean="0"/>
              <a:t>);</a:t>
            </a:r>
            <a:endParaRPr lang="en-US" sz="240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79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625475"/>
          </a:xfrm>
        </p:spPr>
        <p:txBody>
          <a:bodyPr/>
          <a:lstStyle/>
          <a:p>
            <a:pPr eaLnBrk="1" hangingPunct="1"/>
            <a:r>
              <a:rPr lang="en-US" smtClean="0"/>
              <a:t>Avoiding Subquery NULL Trouble</a:t>
            </a:r>
            <a:endParaRPr lang="en-US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257800"/>
          </a:xfrm>
        </p:spPr>
        <p:txBody>
          <a:bodyPr/>
          <a:lstStyle/>
          <a:p>
            <a:pPr eaLnBrk="1" hangingPunct="1"/>
            <a:r>
              <a:rPr lang="en-US" sz="2400" smtClean="0"/>
              <a:t>Fixing subquery NULL trouble:</a:t>
            </a:r>
          </a:p>
          <a:p>
            <a:pPr eaLnBrk="1" hangingPunct="1"/>
            <a:r>
              <a:rPr lang="en-US" sz="2400" smtClean="0"/>
              <a:t>(2) Use </a:t>
            </a:r>
            <a:r>
              <a:rPr lang="en-US" sz="2400" b="1" smtClean="0"/>
              <a:t>NOT EXISTS with a correlated subquery</a:t>
            </a:r>
            <a:r>
              <a:rPr lang="en-US" sz="2400" smtClean="0"/>
              <a:t>, </a:t>
            </a:r>
            <a:r>
              <a:rPr lang="en-US" sz="2400" dirty="0" smtClean="0"/>
              <a:t>which </a:t>
            </a:r>
            <a:r>
              <a:rPr lang="en-US" sz="2400" smtClean="0"/>
              <a:t>uses 2VL and excludes the NULLs.</a:t>
            </a:r>
          </a:p>
          <a:p>
            <a:pPr eaLnBrk="1" hangingPunct="1"/>
            <a:endParaRPr lang="en-US" sz="2400"/>
          </a:p>
          <a:p>
            <a:pPr marL="400050" lvl="1" indent="0">
              <a:buNone/>
            </a:pPr>
            <a:r>
              <a:rPr lang="en-US" sz="2400"/>
              <a:t>SELECT FromCurrencyCode, </a:t>
            </a:r>
            <a:r>
              <a:rPr lang="en-US" sz="2400" smtClean="0"/>
              <a:t>ToCurrencyCode</a:t>
            </a:r>
            <a:endParaRPr lang="en-US" sz="2400"/>
          </a:p>
          <a:p>
            <a:pPr marL="400050" lvl="1" indent="0">
              <a:buNone/>
            </a:pPr>
            <a:r>
              <a:rPr lang="en-US" sz="2400"/>
              <a:t>FROM Sales.CurrencyRate AS C</a:t>
            </a:r>
          </a:p>
          <a:p>
            <a:pPr marL="400050" lvl="1" indent="0">
              <a:buNone/>
            </a:pPr>
            <a:r>
              <a:rPr lang="en-US" sz="2400"/>
              <a:t>WHERE </a:t>
            </a:r>
            <a:r>
              <a:rPr lang="en-US" sz="2400" b="1"/>
              <a:t>NOT EXISTS</a:t>
            </a:r>
          </a:p>
          <a:p>
            <a:pPr marL="400050" lvl="1" indent="0">
              <a:buNone/>
            </a:pPr>
            <a:r>
              <a:rPr lang="en-US" sz="2400" smtClean="0"/>
              <a:t>	(</a:t>
            </a:r>
            <a:r>
              <a:rPr lang="en-US" sz="2400"/>
              <a:t>SELECT CurrencyRateID</a:t>
            </a:r>
          </a:p>
          <a:p>
            <a:pPr marL="400050" lvl="1" indent="0">
              <a:buNone/>
            </a:pPr>
            <a:r>
              <a:rPr lang="en-US" sz="2400" smtClean="0"/>
              <a:t>	FROM </a:t>
            </a:r>
            <a:r>
              <a:rPr lang="en-US" sz="2400"/>
              <a:t>Sales.SalesOrderHeader AS </a:t>
            </a:r>
            <a:r>
              <a:rPr lang="en-US" sz="2400" smtClean="0"/>
              <a:t>OH</a:t>
            </a:r>
            <a:endParaRPr lang="en-US" sz="2400"/>
          </a:p>
          <a:p>
            <a:pPr marL="400050" lvl="1" indent="0">
              <a:buNone/>
            </a:pPr>
            <a:r>
              <a:rPr lang="en-US" sz="2400" smtClean="0"/>
              <a:t>	</a:t>
            </a:r>
            <a:r>
              <a:rPr lang="en-US" sz="2400" b="1" smtClean="0"/>
              <a:t>WHERE OH.CurrencyRateID </a:t>
            </a:r>
            <a:r>
              <a:rPr lang="en-US" sz="2400" b="1"/>
              <a:t>= C.CurrencyRateID</a:t>
            </a:r>
            <a:r>
              <a:rPr lang="en-US" sz="2400" smtClean="0"/>
              <a:t>);</a:t>
            </a:r>
            <a:endParaRPr lang="en-US" sz="240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Remember: Reduce to a minimum columns that allow NULL!</a:t>
            </a:r>
            <a:endParaRPr lang="en-US" sz="2400"/>
          </a:p>
          <a:p>
            <a:pPr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8441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504825"/>
            <a:ext cx="8229600" cy="774700"/>
          </a:xfrm>
        </p:spPr>
        <p:txBody>
          <a:bodyPr/>
          <a:lstStyle/>
          <a:p>
            <a:pPr eaLnBrk="1" hangingPunct="1"/>
            <a:r>
              <a:rPr lang="en-US" smtClean="0"/>
              <a:t>Subquery</a:t>
            </a:r>
            <a:r>
              <a:rPr lang="en-US"/>
              <a:t> </a:t>
            </a:r>
            <a:r>
              <a:rPr lang="en-US" smtClean="0"/>
              <a:t>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534400" cy="4876800"/>
          </a:xfrm>
        </p:spPr>
        <p:txBody>
          <a:bodyPr/>
          <a:lstStyle/>
          <a:p>
            <a:pPr marL="342900" lvl="1" indent="-342900" eaLnBrk="1" hangingPunct="1">
              <a:buNone/>
            </a:pPr>
            <a:r>
              <a:rPr lang="en-US" sz="2400" smtClean="0"/>
              <a:t>E.g. Suppose you </a:t>
            </a:r>
            <a:r>
              <a:rPr lang="en-US" sz="2400"/>
              <a:t>want </a:t>
            </a:r>
            <a:r>
              <a:rPr lang="en-US" sz="2400" smtClean="0"/>
              <a:t>the orderdate, empid, custid of the </a:t>
            </a:r>
            <a:r>
              <a:rPr lang="en-US" sz="2400"/>
              <a:t>order that has the largest </a:t>
            </a:r>
            <a:r>
              <a:rPr lang="en-US" sz="2400" smtClean="0"/>
              <a:t>orderid.</a:t>
            </a:r>
          </a:p>
          <a:p>
            <a:pPr marL="342900" lvl="1" indent="-342900" eaLnBrk="1" hangingPunct="1">
              <a:buNone/>
            </a:pPr>
            <a:endParaRPr lang="en-US" sz="2400" smtClean="0"/>
          </a:p>
          <a:p>
            <a:pPr marL="342900" lvl="1" indent="-342900" eaLnBrk="1" hangingPunct="1">
              <a:buNone/>
            </a:pPr>
            <a:r>
              <a:rPr lang="en-US" sz="2400" smtClean="0"/>
              <a:t>	 The following </a:t>
            </a:r>
            <a:r>
              <a:rPr lang="en-US" sz="2400" b="1" u="sng" smtClean="0">
                <a:solidFill>
                  <a:srgbClr val="7030A0"/>
                </a:solidFill>
              </a:rPr>
              <a:t>fails</a:t>
            </a:r>
            <a:r>
              <a:rPr lang="en-US" sz="2400" smtClean="0"/>
              <a:t> – why?</a:t>
            </a:r>
          </a:p>
          <a:p>
            <a:pPr lvl="1" eaLnBrk="1" hangingPunct="1">
              <a:lnSpc>
                <a:spcPct val="90000"/>
              </a:lnSpc>
              <a:buFont typeface="Wingdings 2" pitchFamily="-105" charset="2"/>
              <a:buNone/>
            </a:pPr>
            <a:r>
              <a:rPr lang="en-US" sz="2400"/>
              <a:t>SELECT orderid, orderdate, empid, custid</a:t>
            </a:r>
          </a:p>
          <a:p>
            <a:pPr lvl="1" eaLnBrk="1" hangingPunct="1">
              <a:lnSpc>
                <a:spcPct val="90000"/>
              </a:lnSpc>
              <a:buFont typeface="Wingdings 2" pitchFamily="-105" charset="2"/>
              <a:buNone/>
            </a:pPr>
            <a:r>
              <a:rPr lang="en-US" sz="2400"/>
              <a:t>FROM Sales.Orders</a:t>
            </a:r>
          </a:p>
          <a:p>
            <a:pPr lvl="1" eaLnBrk="1" hangingPunct="1">
              <a:lnSpc>
                <a:spcPct val="90000"/>
              </a:lnSpc>
              <a:buFont typeface="Wingdings 2" pitchFamily="-105" charset="2"/>
              <a:buNone/>
            </a:pPr>
            <a:r>
              <a:rPr lang="en-US" sz="2400"/>
              <a:t>WHERE orderid = </a:t>
            </a:r>
            <a:r>
              <a:rPr lang="en-US" sz="2400" b="1" smtClean="0"/>
              <a:t>MAX(orderid);</a:t>
            </a:r>
            <a:endParaRPr lang="en-US" sz="2400" b="1"/>
          </a:p>
          <a:p>
            <a:pPr lvl="1" eaLnBrk="1" hangingPunct="1">
              <a:lnSpc>
                <a:spcPct val="90000"/>
              </a:lnSpc>
              <a:buFont typeface="Wingdings 2" pitchFamily="-105" charset="2"/>
              <a:buNone/>
            </a:pPr>
            <a:r>
              <a:rPr lang="en-US" sz="2400" b="1">
                <a:solidFill>
                  <a:srgbClr val="3366FF"/>
                </a:solidFill>
              </a:rPr>
              <a:t>	</a:t>
            </a:r>
            <a:endParaRPr lang="en-US" sz="2400" b="1" smtClean="0">
              <a:solidFill>
                <a:srgbClr val="3366FF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 2" pitchFamily="-105" charset="2"/>
              <a:buNone/>
            </a:pPr>
            <a:r>
              <a:rPr lang="en-US" sz="2400" smtClean="0"/>
              <a:t>The </a:t>
            </a:r>
            <a:r>
              <a:rPr lang="en-US" sz="2400"/>
              <a:t>following </a:t>
            </a:r>
            <a:r>
              <a:rPr lang="en-US" sz="2400" b="1" smtClean="0">
                <a:solidFill>
                  <a:srgbClr val="00B050"/>
                </a:solidFill>
              </a:rPr>
              <a:t>works</a:t>
            </a:r>
            <a:r>
              <a:rPr lang="en-US" sz="2400" smtClean="0"/>
              <a:t>: </a:t>
            </a:r>
            <a:r>
              <a:rPr lang="en-US" sz="2400" b="1">
                <a:solidFill>
                  <a:srgbClr val="3366FF"/>
                </a:solidFill>
              </a:rPr>
              <a:t>			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  <a:buFont typeface="Wingdings 2" pitchFamily="-105" charset="2"/>
              <a:buNone/>
            </a:pPr>
            <a:r>
              <a:rPr lang="en-US" sz="2400"/>
              <a:t>SELECT orderid, orderdate, empid, custid</a:t>
            </a:r>
          </a:p>
          <a:p>
            <a:pPr lvl="1" eaLnBrk="1" hangingPunct="1">
              <a:lnSpc>
                <a:spcPct val="90000"/>
              </a:lnSpc>
              <a:buFont typeface="Wingdings 2" pitchFamily="-105" charset="2"/>
              <a:buNone/>
            </a:pPr>
            <a:r>
              <a:rPr lang="en-US" sz="2400"/>
              <a:t>FROM Sales.Orders</a:t>
            </a:r>
          </a:p>
          <a:p>
            <a:pPr lvl="1" eaLnBrk="1" hangingPunct="1">
              <a:lnSpc>
                <a:spcPct val="90000"/>
              </a:lnSpc>
              <a:buFont typeface="Wingdings 2" pitchFamily="-105" charset="2"/>
              <a:buNone/>
            </a:pPr>
            <a:r>
              <a:rPr lang="en-US" sz="2400"/>
              <a:t>WHERE orderid = (</a:t>
            </a:r>
            <a:r>
              <a:rPr lang="en-US" sz="2400" b="1"/>
              <a:t>SELECT </a:t>
            </a:r>
            <a:r>
              <a:rPr lang="en-US" sz="2400" b="1" smtClean="0"/>
              <a:t>MAX(orderid) FROM Sales.Orders</a:t>
            </a:r>
            <a:r>
              <a:rPr lang="en-US" sz="2400" smtClean="0"/>
              <a:t>);</a:t>
            </a:r>
            <a:endParaRPr lang="en-US" sz="2400"/>
          </a:p>
          <a:p>
            <a:pPr marL="342900" lvl="1" indent="-342900" eaLnBrk="1" hangingPunct="1">
              <a:buNone/>
            </a:pPr>
            <a:endParaRPr lang="en-US" sz="2400"/>
          </a:p>
          <a:p>
            <a:pPr eaLnBrk="1" hangingPunct="1">
              <a:buFont typeface="Wingdings 2" pitchFamily="-105" charset="2"/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781800" y="44958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Subquery</a:t>
            </a:r>
            <a:endParaRPr lang="en-US" b="1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876800" y="4865132"/>
            <a:ext cx="2529530" cy="107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69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79463"/>
          </a:xfrm>
        </p:spPr>
        <p:txBody>
          <a:bodyPr/>
          <a:lstStyle/>
          <a:p>
            <a:pPr eaLnBrk="1" hangingPunct="1"/>
            <a:r>
              <a:rPr lang="en-US" smtClean="0"/>
              <a:t>Variables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42" y="1600200"/>
            <a:ext cx="8502316" cy="459581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solidFill>
                  <a:srgbClr val="FF0000"/>
                </a:solidFill>
              </a:rPr>
              <a:t>V</a:t>
            </a:r>
            <a:r>
              <a:rPr lang="en-US" sz="2800" smtClean="0">
                <a:solidFill>
                  <a:srgbClr val="FF0000"/>
                </a:solidFill>
              </a:rPr>
              <a:t>ariables</a:t>
            </a:r>
            <a:r>
              <a:rPr lang="en-US" sz="2800" smtClean="0"/>
              <a:t> </a:t>
            </a:r>
            <a:r>
              <a:rPr lang="en-US" sz="2800" dirty="0" smtClean="0"/>
              <a:t>can </a:t>
            </a:r>
            <a:r>
              <a:rPr lang="en-US" sz="2800" smtClean="0"/>
              <a:t>be used </a:t>
            </a:r>
            <a:r>
              <a:rPr lang="en-US" sz="2800" dirty="0" smtClean="0"/>
              <a:t>to </a:t>
            </a:r>
            <a:r>
              <a:rPr lang="en-US" sz="2800" smtClean="0"/>
              <a:t>make code more readable.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 2" pitchFamily="-105" charset="2"/>
              <a:buNone/>
            </a:pPr>
            <a:r>
              <a:rPr lang="en-US" sz="2400" b="1" smtClean="0"/>
              <a:t>DECLARE </a:t>
            </a:r>
            <a:r>
              <a:rPr lang="en-US" sz="2400" b="1" dirty="0" smtClean="0"/>
              <a:t>@</a:t>
            </a:r>
            <a:r>
              <a:rPr lang="en-US" sz="2400" b="1" dirty="0" err="1" smtClean="0"/>
              <a:t>maxid</a:t>
            </a:r>
            <a:r>
              <a:rPr lang="en-US" sz="2400" b="1" dirty="0" smtClean="0"/>
              <a:t> AS INT = (SELECT </a:t>
            </a:r>
            <a:r>
              <a:rPr lang="en-US" sz="2400" b="1" smtClean="0"/>
              <a:t>MAX(</a:t>
            </a:r>
            <a:r>
              <a:rPr lang="en-US" sz="2400" b="1" err="1" smtClean="0"/>
              <a:t>orderid</a:t>
            </a:r>
            <a:r>
              <a:rPr lang="en-US" sz="2400" b="1" smtClean="0"/>
              <a:t>) </a:t>
            </a:r>
          </a:p>
          <a:p>
            <a:pPr eaLnBrk="1" hangingPunct="1">
              <a:lnSpc>
                <a:spcPct val="80000"/>
              </a:lnSpc>
              <a:buFont typeface="Wingdings 2" pitchFamily="-105" charset="2"/>
              <a:buNone/>
            </a:pPr>
            <a:r>
              <a:rPr lang="en-US" sz="2400" b="1"/>
              <a:t>	</a:t>
            </a:r>
            <a:r>
              <a:rPr lang="en-US" sz="2400" b="1" smtClean="0"/>
              <a:t>				FROM </a:t>
            </a:r>
            <a:r>
              <a:rPr lang="en-US" sz="2400" b="1" dirty="0" err="1" smtClean="0"/>
              <a:t>Sales.Orders</a:t>
            </a:r>
            <a:r>
              <a:rPr lang="en-US" sz="2400" b="1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 2" pitchFamily="-105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 2" pitchFamily="-105" charset="2"/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orderid</a:t>
            </a:r>
            <a:r>
              <a:rPr lang="en-US" sz="2400" dirty="0" smtClean="0"/>
              <a:t>, 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, </a:t>
            </a:r>
            <a:r>
              <a:rPr lang="en-US" sz="2400" dirty="0" err="1" smtClean="0"/>
              <a:t>empid</a:t>
            </a:r>
            <a:r>
              <a:rPr lang="en-US" sz="2400" dirty="0" smtClean="0"/>
              <a:t>, </a:t>
            </a:r>
            <a:r>
              <a:rPr lang="en-US" sz="2400" dirty="0" err="1" smtClean="0"/>
              <a:t>custid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 2" pitchFamily="-105" charset="2"/>
              <a:buNone/>
            </a:pPr>
            <a:r>
              <a:rPr lang="en-US" sz="2400" dirty="0" smtClean="0"/>
              <a:t>FROM </a:t>
            </a:r>
            <a:r>
              <a:rPr lang="en-US" sz="2400" dirty="0" err="1" smtClean="0"/>
              <a:t>Sales.Orders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 2" pitchFamily="-105" charset="2"/>
              <a:buNone/>
            </a:pPr>
            <a:r>
              <a:rPr lang="en-US" sz="2400" dirty="0" smtClean="0"/>
              <a:t>WHERE </a:t>
            </a:r>
            <a:r>
              <a:rPr lang="en-US" sz="2400" err="1" smtClean="0"/>
              <a:t>orderid</a:t>
            </a:r>
            <a:r>
              <a:rPr lang="en-US" sz="2400" smtClean="0"/>
              <a:t> = @</a:t>
            </a:r>
            <a:r>
              <a:rPr lang="en-US" sz="2400" dirty="0" err="1" smtClean="0"/>
              <a:t>maxid</a:t>
            </a:r>
            <a:r>
              <a:rPr lang="en-US" sz="24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 2" pitchFamily="-105" charset="2"/>
              <a:buNone/>
            </a:pPr>
            <a:endParaRPr lang="en-US" sz="2400" dirty="0" smtClean="0">
              <a:solidFill>
                <a:srgbClr val="3366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Note this is functionally the same as the query on </a:t>
            </a:r>
            <a:r>
              <a:rPr lang="en-US" sz="2400" smtClean="0"/>
              <a:t>the previous </a:t>
            </a:r>
            <a:r>
              <a:rPr lang="en-US" sz="2400" dirty="0" smtClean="0"/>
              <a:t>slide.</a:t>
            </a:r>
          </a:p>
          <a:p>
            <a:pPr eaLnBrk="1" hangingPunct="1">
              <a:lnSpc>
                <a:spcPct val="80000"/>
              </a:lnSpc>
              <a:buFont typeface="Wingdings 2" pitchFamily="-105" charset="2"/>
              <a:buNone/>
            </a:pPr>
            <a:endParaRPr lang="en-US" sz="240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06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779463"/>
          </a:xfrm>
        </p:spPr>
        <p:txBody>
          <a:bodyPr/>
          <a:lstStyle/>
          <a:p>
            <a:pPr eaLnBrk="1" hangingPunct="1"/>
            <a:r>
              <a:rPr lang="en-US" smtClean="0"/>
              <a:t>Scalar vs Multi-valued Subqueries</a:t>
            </a:r>
            <a:endParaRPr lang="en-US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81000" y="1433457"/>
            <a:ext cx="8229600" cy="489114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In the previous example, the </a:t>
            </a:r>
            <a:r>
              <a:rPr lang="en-US" sz="2400" dirty="0" err="1" smtClean="0"/>
              <a:t>subquery</a:t>
            </a:r>
            <a:r>
              <a:rPr lang="en-US" sz="2400" dirty="0" smtClean="0"/>
              <a:t> returned a </a:t>
            </a:r>
            <a:r>
              <a:rPr lang="en-US" sz="2400" smtClean="0">
                <a:solidFill>
                  <a:srgbClr val="FF0000"/>
                </a:solidFill>
              </a:rPr>
              <a:t>scalar</a:t>
            </a:r>
            <a:r>
              <a:rPr lang="en-US" sz="2400" smtClean="0"/>
              <a:t> - </a:t>
            </a:r>
            <a:r>
              <a:rPr lang="en-US" sz="2400" smtClean="0">
                <a:solidFill>
                  <a:srgbClr val="0070C0"/>
                </a:solidFill>
              </a:rPr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single </a:t>
            </a:r>
            <a:r>
              <a:rPr lang="en-US" sz="2400" smtClean="0">
                <a:solidFill>
                  <a:srgbClr val="0070C0"/>
                </a:solidFill>
              </a:rPr>
              <a:t>value.</a:t>
            </a:r>
          </a:p>
          <a:p>
            <a:pPr eaLnBrk="1" hangingPunct="1"/>
            <a:r>
              <a:rPr lang="en-US" sz="2400" smtClean="0"/>
              <a:t>A </a:t>
            </a:r>
            <a:r>
              <a:rPr lang="en-US" sz="2400" u="sng" smtClean="0"/>
              <a:t>scalar subquery can occur anywhere in a query where a single-value expression can appear.</a:t>
            </a:r>
          </a:p>
          <a:p>
            <a:pPr lvl="1" eaLnBrk="1" hangingPunct="1"/>
            <a:r>
              <a:rPr lang="en-US" sz="2000" smtClean="0"/>
              <a:t>E.g. in WHERE or SELECT or HAVING.</a:t>
            </a:r>
            <a:endParaRPr lang="en-US" sz="2000" dirty="0" smtClean="0"/>
          </a:p>
          <a:p>
            <a:pPr eaLnBrk="1" hangingPunct="1"/>
            <a:r>
              <a:rPr lang="en-US" sz="2400" dirty="0" smtClean="0"/>
              <a:t>If an outer query is designed to use a scalar value and the </a:t>
            </a:r>
            <a:r>
              <a:rPr lang="en-US" sz="2400" dirty="0" err="1" smtClean="0"/>
              <a:t>subquery</a:t>
            </a:r>
            <a:r>
              <a:rPr lang="en-US" sz="2400" dirty="0" smtClean="0"/>
              <a:t> returns multiple values</a:t>
            </a:r>
            <a:r>
              <a:rPr lang="en-US" sz="2400" smtClean="0"/>
              <a:t>, the outer query may fail.</a:t>
            </a:r>
          </a:p>
          <a:p>
            <a:pPr eaLnBrk="1" hangingPunct="1"/>
            <a:endParaRPr lang="en-US" sz="2400"/>
          </a:p>
          <a:p>
            <a:pPr marL="0" indent="0" eaLnBrk="1" hangingPunct="1">
              <a:buNone/>
            </a:pPr>
            <a:r>
              <a:rPr lang="en-US" sz="2400"/>
              <a:t>E.g. Suppose you want to see all orderid’s that are associated with a particular employee, but you are not sure of </a:t>
            </a:r>
            <a:r>
              <a:rPr lang="en-US" sz="2400" smtClean="0"/>
              <a:t>the </a:t>
            </a:r>
            <a:r>
              <a:rPr lang="en-US" sz="2400"/>
              <a:t>name</a:t>
            </a:r>
            <a:r>
              <a:rPr lang="en-US" sz="2400" smtClean="0"/>
              <a:t>.</a:t>
            </a:r>
          </a:p>
          <a:p>
            <a:pPr marL="0" indent="0" eaLnBrk="1" hangingPunct="1">
              <a:buNone/>
            </a:pPr>
            <a:r>
              <a:rPr lang="en-US" sz="2400" smtClean="0"/>
              <a:t>So you use a subquery to find the empid of the employee starting with a particular letter. Then put that empid into the outer query.</a:t>
            </a:r>
            <a:endParaRPr lang="en-US" sz="2400"/>
          </a:p>
          <a:p>
            <a:pPr eaLnBrk="1" hangingPunct="1"/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5170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Scalar vs Multi-valued Subqueries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2273024" y="12954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Wingdings 2" pitchFamily="-105" charset="2"/>
              <a:buNone/>
            </a:pPr>
            <a:r>
              <a:rPr lang="en-US"/>
              <a:t>SELECT </a:t>
            </a:r>
            <a:r>
              <a:rPr lang="en-US" smtClean="0"/>
              <a:t>orderid, orderdate, custid</a:t>
            </a:r>
            <a:endParaRPr lang="en-US"/>
          </a:p>
          <a:p>
            <a:pPr eaLnBrk="1" hangingPunct="1">
              <a:buFont typeface="Wingdings 2" pitchFamily="-105" charset="2"/>
              <a:buNone/>
            </a:pPr>
            <a:r>
              <a:rPr lang="en-US"/>
              <a:t>FROM Sales.Orders</a:t>
            </a:r>
          </a:p>
          <a:p>
            <a:pPr eaLnBrk="1" hangingPunct="1">
              <a:buFont typeface="Wingdings 2" pitchFamily="-105" charset="2"/>
              <a:buNone/>
            </a:pPr>
            <a:r>
              <a:rPr lang="en-US"/>
              <a:t>WHERE empid </a:t>
            </a:r>
            <a:r>
              <a:rPr lang="en-US" smtClean="0"/>
              <a:t>=</a:t>
            </a:r>
          </a:p>
          <a:p>
            <a:pPr eaLnBrk="1" hangingPunct="1">
              <a:buFont typeface="Wingdings 2" pitchFamily="-105" charset="2"/>
              <a:buNone/>
            </a:pPr>
            <a:r>
              <a:rPr lang="en-US" smtClean="0"/>
              <a:t>             (</a:t>
            </a:r>
            <a:r>
              <a:rPr lang="en-US"/>
              <a:t>SELECT E.empid</a:t>
            </a:r>
          </a:p>
          <a:p>
            <a:pPr eaLnBrk="1" hangingPunct="1">
              <a:buFont typeface="Wingdings 2" pitchFamily="-105" charset="2"/>
              <a:buNone/>
            </a:pPr>
            <a:r>
              <a:rPr lang="en-US" smtClean="0"/>
              <a:t>              FROM </a:t>
            </a:r>
            <a:r>
              <a:rPr lang="en-US"/>
              <a:t>HR.Employees AS E</a:t>
            </a:r>
          </a:p>
          <a:p>
            <a:r>
              <a:rPr lang="en-US" smtClean="0"/>
              <a:t>              WHERE </a:t>
            </a:r>
            <a:r>
              <a:rPr lang="en-US"/>
              <a:t>E.lastname LIKE </a:t>
            </a:r>
            <a:r>
              <a:rPr lang="en-US" smtClean="0"/>
              <a:t>N'</a:t>
            </a:r>
            <a:r>
              <a:rPr lang="en-US" smtClean="0">
                <a:solidFill>
                  <a:srgbClr val="3366FF"/>
                </a:solidFill>
              </a:rPr>
              <a:t>B</a:t>
            </a:r>
            <a:r>
              <a:rPr lang="en-US" smtClean="0"/>
              <a:t>%');</a:t>
            </a:r>
            <a:endParaRPr 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09800" y="3719442"/>
            <a:ext cx="4876800" cy="265430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 2" pitchFamily="-105" charset="2"/>
              <a:buNone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SELECT orderid, orderdate, custid</a:t>
            </a:r>
          </a:p>
          <a:p>
            <a:pPr eaLnBrk="1" hangingPunct="1">
              <a:buFont typeface="Wingdings 2" pitchFamily="-105" charset="2"/>
              <a:buNone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FROM Sales.Orders</a:t>
            </a:r>
          </a:p>
          <a:p>
            <a:pPr eaLnBrk="1" hangingPunct="1">
              <a:buFont typeface="Wingdings 2" pitchFamily="-105" charset="2"/>
              <a:buNone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WHERE empid =</a:t>
            </a:r>
          </a:p>
          <a:p>
            <a:pPr eaLnBrk="1" hangingPunct="1">
              <a:buFont typeface="Wingdings 2" pitchFamily="-105" charset="2"/>
              <a:buNone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	       (SELECT E.empid</a:t>
            </a:r>
          </a:p>
          <a:p>
            <a:pPr eaLnBrk="1" hangingPunct="1">
              <a:buFont typeface="Wingdings 2" pitchFamily="-105" charset="2"/>
              <a:buNone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	        FROM HR.Employees AS E</a:t>
            </a:r>
          </a:p>
          <a:p>
            <a:pPr eaLnBrk="1" hangingPunct="1">
              <a:buNone/>
            </a:pPr>
            <a:r>
              <a:rPr lang="en-US" sz="1800" smtClean="0">
                <a:latin typeface="Arial" pitchFamily="34" charset="0"/>
                <a:cs typeface="Arial" pitchFamily="34" charset="0"/>
              </a:rPr>
              <a:t>	        WHERE E.lastname LIKE N</a:t>
            </a:r>
            <a:r>
              <a:rPr lang="en-US" sz="1800" smtClean="0"/>
              <a:t>'</a:t>
            </a:r>
            <a:r>
              <a:rPr lang="en-US" sz="1800" smtClean="0">
                <a:solidFill>
                  <a:srgbClr val="3366FF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%</a:t>
            </a:r>
            <a:r>
              <a:rPr lang="en-US" sz="1800" smtClean="0"/>
              <a:t>'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eaLnBrk="1" hangingPunct="1">
              <a:buFont typeface="Wingdings 2" pitchFamily="-105" charset="2"/>
              <a:buNone/>
            </a:pPr>
            <a:endParaRPr lang="en-US" sz="2000" smtClean="0"/>
          </a:p>
        </p:txBody>
      </p:sp>
      <p:sp>
        <p:nvSpPr>
          <p:cNvPr id="3" name="TextBox 2"/>
          <p:cNvSpPr txBox="1"/>
          <p:nvPr/>
        </p:nvSpPr>
        <p:spPr>
          <a:xfrm>
            <a:off x="1371600" y="3048453"/>
            <a:ext cx="739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B050"/>
                </a:solidFill>
              </a:rPr>
              <a:t>OK</a:t>
            </a:r>
            <a:r>
              <a:rPr lang="en-US" sz="2000" smtClean="0"/>
              <a:t>, because there is </a:t>
            </a:r>
            <a:r>
              <a:rPr lang="en-US" sz="2000" b="1" smtClean="0">
                <a:solidFill>
                  <a:srgbClr val="00B050"/>
                </a:solidFill>
              </a:rPr>
              <a:t>only one</a:t>
            </a:r>
            <a:r>
              <a:rPr lang="en-US" sz="2000" smtClean="0"/>
              <a:t> employee starting with 'B'.</a:t>
            </a: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609600" y="5715000"/>
            <a:ext cx="7772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7030A0"/>
                </a:solidFill>
              </a:rPr>
              <a:t>Fails</a:t>
            </a:r>
            <a:r>
              <a:rPr lang="en-US" sz="2000" smtClean="0"/>
              <a:t>, because there is </a:t>
            </a:r>
            <a:r>
              <a:rPr lang="en-US" sz="2000" b="1" smtClean="0">
                <a:solidFill>
                  <a:srgbClr val="7030A0"/>
                </a:solidFill>
              </a:rPr>
              <a:t>more than one</a:t>
            </a:r>
            <a:r>
              <a:rPr lang="en-US" sz="2000" smtClean="0"/>
              <a:t> employee starting with 'D'.</a:t>
            </a:r>
          </a:p>
          <a:p>
            <a:r>
              <a:rPr lang="en-US" sz="2000" smtClean="0"/>
              <a:t>Error message is: </a:t>
            </a:r>
            <a:r>
              <a:rPr lang="en-US">
                <a:solidFill>
                  <a:srgbClr val="FF0000"/>
                </a:solidFill>
              </a:rPr>
              <a:t>Subquery returned more than 1 value. This is not permitted when the subquery follows =, !=, &lt;, &lt;= , &gt;, </a:t>
            </a:r>
            <a:r>
              <a:rPr lang="en-US" smtClean="0">
                <a:solidFill>
                  <a:srgbClr val="FF0000"/>
                </a:solidFill>
              </a:rPr>
              <a:t>&gt;=.</a:t>
            </a:r>
            <a:endParaRPr lang="en-US">
              <a:solidFill>
                <a:srgbClr val="FF0000"/>
              </a:solidFill>
            </a:endParaRP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420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71513"/>
          </a:xfrm>
        </p:spPr>
        <p:txBody>
          <a:bodyPr/>
          <a:lstStyle/>
          <a:p>
            <a:pPr eaLnBrk="1" hangingPunct="1"/>
            <a:r>
              <a:rPr lang="en-US" smtClean="0"/>
              <a:t>Multi-valued Subqueries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6363"/>
            <a:ext cx="8229600" cy="494823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How can we handle cases where multiple values may be returned?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One method </a:t>
            </a:r>
            <a:r>
              <a:rPr lang="en-US" sz="2400" smtClean="0"/>
              <a:t>is to use the IN predicate</a:t>
            </a:r>
            <a:r>
              <a:rPr lang="en-US" sz="2400"/>
              <a:t>.</a:t>
            </a:r>
            <a:endParaRPr lang="en-US" sz="2400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200" dirty="0" smtClean="0"/>
          </a:p>
          <a:p>
            <a:pPr eaLnBrk="1" hangingPunct="1">
              <a:buFont typeface="Wingdings 2" pitchFamily="-105" charset="2"/>
              <a:buNone/>
            </a:pPr>
            <a:r>
              <a:rPr lang="en-US" sz="2400" smtClean="0"/>
              <a:t>SELECT </a:t>
            </a:r>
            <a:r>
              <a:rPr lang="en-US" sz="2400"/>
              <a:t>orderid, orderdate, custid</a:t>
            </a:r>
          </a:p>
          <a:p>
            <a:pPr eaLnBrk="1" hangingPunct="1">
              <a:lnSpc>
                <a:spcPct val="90000"/>
              </a:lnSpc>
              <a:buFont typeface="Wingdings 2" pitchFamily="-105" charset="2"/>
              <a:buNone/>
            </a:pPr>
            <a:r>
              <a:rPr lang="en-US" sz="2400" smtClean="0"/>
              <a:t>FROM </a:t>
            </a:r>
            <a:r>
              <a:rPr lang="en-US" sz="2400" dirty="0" err="1" smtClean="0"/>
              <a:t>Sales.Orders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 2" pitchFamily="-105" charset="2"/>
              <a:buNone/>
            </a:pPr>
            <a:r>
              <a:rPr lang="en-US" sz="2400" dirty="0" smtClean="0"/>
              <a:t>WHERE </a:t>
            </a:r>
            <a:r>
              <a:rPr lang="en-US" sz="2400" err="1" smtClean="0"/>
              <a:t>empid</a:t>
            </a:r>
            <a:r>
              <a:rPr lang="en-US" sz="2400" smtClean="0"/>
              <a:t>  </a:t>
            </a:r>
            <a:r>
              <a:rPr lang="en-US" sz="2400" b="1" smtClean="0"/>
              <a:t>IN</a:t>
            </a:r>
            <a:r>
              <a:rPr lang="en-US" sz="2400" smtClean="0"/>
              <a:t> (</a:t>
            </a:r>
            <a:r>
              <a:rPr lang="en-US" sz="2400" dirty="0" smtClean="0"/>
              <a:t>SELECT </a:t>
            </a:r>
            <a:r>
              <a:rPr lang="en-US" sz="2400" dirty="0" err="1" smtClean="0"/>
              <a:t>E.empid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 2" pitchFamily="-105" charset="2"/>
              <a:buNone/>
            </a:pPr>
            <a:r>
              <a:rPr lang="en-US" sz="2400" dirty="0" smtClean="0"/>
              <a:t>	 		</a:t>
            </a:r>
            <a:r>
              <a:rPr lang="en-US" sz="2400" smtClean="0"/>
              <a:t>        FROM </a:t>
            </a:r>
            <a:r>
              <a:rPr lang="en-US" sz="2400" dirty="0" err="1" smtClean="0"/>
              <a:t>HR.Employees</a:t>
            </a:r>
            <a:r>
              <a:rPr lang="en-US" sz="2400" dirty="0" smtClean="0">
                <a:solidFill>
                  <a:srgbClr val="3366FF"/>
                </a:solidFill>
              </a:rPr>
              <a:t> </a:t>
            </a:r>
            <a:r>
              <a:rPr lang="en-US" sz="2400" dirty="0" smtClean="0"/>
              <a:t>AS E</a:t>
            </a:r>
          </a:p>
          <a:p>
            <a:pPr eaLnBrk="1" hangingPunct="1">
              <a:lnSpc>
                <a:spcPct val="90000"/>
              </a:lnSpc>
              <a:buFont typeface="Wingdings 2" pitchFamily="-105" charset="2"/>
              <a:buNone/>
            </a:pPr>
            <a:r>
              <a:rPr lang="en-US" sz="2400"/>
              <a:t>	                              WHERE E.lastname LIKE N'</a:t>
            </a:r>
            <a:r>
              <a:rPr lang="en-US" sz="2400" smtClean="0"/>
              <a:t>D</a:t>
            </a:r>
            <a:r>
              <a:rPr lang="en-US" sz="2400"/>
              <a:t>%');</a:t>
            </a:r>
          </a:p>
          <a:p>
            <a:pPr eaLnBrk="1" hangingPunct="1">
              <a:lnSpc>
                <a:spcPct val="90000"/>
              </a:lnSpc>
              <a:buFont typeface="Wingdings 2" pitchFamily="-105" charset="2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2690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Subqueries vs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9550"/>
            <a:ext cx="8229600" cy="48450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There are multiple ways to solve most </a:t>
            </a:r>
            <a:r>
              <a:rPr lang="en-US" sz="2400" smtClean="0"/>
              <a:t>problems successfully.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E.g. The previous example </a:t>
            </a:r>
            <a:r>
              <a:rPr lang="en-US" sz="2400" dirty="0" smtClean="0"/>
              <a:t>could be implemented using a join instead </a:t>
            </a:r>
            <a:r>
              <a:rPr lang="en-US" sz="2400" smtClean="0"/>
              <a:t>of a subquery.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O.orderid</a:t>
            </a:r>
            <a:r>
              <a:rPr lang="en-US" sz="2400" smtClean="0"/>
              <a:t>, O. orderdate</a:t>
            </a:r>
            <a:r>
              <a:rPr lang="en-US" sz="2400"/>
              <a:t>, </a:t>
            </a:r>
            <a:r>
              <a:rPr lang="en-US" sz="2400" smtClean="0"/>
              <a:t>O.custid</a:t>
            </a:r>
            <a:endParaRPr lang="en-US" sz="2400"/>
          </a:p>
          <a:p>
            <a:pPr eaLnBrk="1" hangingPunct="1">
              <a:lnSpc>
                <a:spcPct val="90000"/>
              </a:lnSpc>
              <a:buFont typeface="Wingdings 2" pitchFamily="-105" charset="2"/>
              <a:buNone/>
            </a:pPr>
            <a:r>
              <a:rPr lang="en-US" sz="2400" smtClean="0"/>
              <a:t>FROM </a:t>
            </a:r>
            <a:r>
              <a:rPr lang="en-US" sz="2400" dirty="0" err="1" smtClean="0"/>
              <a:t>HR.Employees</a:t>
            </a:r>
            <a:r>
              <a:rPr lang="en-US" sz="2400" dirty="0" smtClean="0"/>
              <a:t> as E</a:t>
            </a:r>
          </a:p>
          <a:p>
            <a:pPr eaLnBrk="1" hangingPunct="1">
              <a:lnSpc>
                <a:spcPct val="90000"/>
              </a:lnSpc>
              <a:buFont typeface="Wingdings 2" pitchFamily="-105" charset="2"/>
              <a:buNone/>
            </a:pPr>
            <a:r>
              <a:rPr lang="en-US" sz="2400" dirty="0" smtClean="0"/>
              <a:t>	INNER JOIN </a:t>
            </a:r>
            <a:r>
              <a:rPr lang="en-US" sz="2400" dirty="0" err="1" smtClean="0"/>
              <a:t>Sales.Orders</a:t>
            </a:r>
            <a:r>
              <a:rPr lang="en-US" sz="2400" dirty="0" smtClean="0"/>
              <a:t> as O</a:t>
            </a:r>
          </a:p>
          <a:p>
            <a:pPr eaLnBrk="1" hangingPunct="1">
              <a:lnSpc>
                <a:spcPct val="90000"/>
              </a:lnSpc>
              <a:buFont typeface="Wingdings 2" pitchFamily="-105" charset="2"/>
              <a:buNone/>
            </a:pPr>
            <a:r>
              <a:rPr lang="en-US" sz="2400" dirty="0" smtClean="0"/>
              <a:t>		ON </a:t>
            </a:r>
            <a:r>
              <a:rPr lang="en-US" sz="2400" dirty="0" err="1" smtClean="0"/>
              <a:t>E.empid</a:t>
            </a:r>
            <a:r>
              <a:rPr lang="en-US" sz="2400" dirty="0" smtClean="0"/>
              <a:t> = </a:t>
            </a:r>
            <a:r>
              <a:rPr lang="en-US" sz="2400" dirty="0" err="1" smtClean="0"/>
              <a:t>O.empid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 2" pitchFamily="-105" charset="2"/>
              <a:buNone/>
            </a:pPr>
            <a:r>
              <a:rPr lang="en-US" sz="2400" dirty="0" smtClean="0"/>
              <a:t>WHERE </a:t>
            </a:r>
            <a:r>
              <a:rPr lang="en-US" sz="2400" dirty="0" err="1" smtClean="0"/>
              <a:t>E.lastname</a:t>
            </a:r>
            <a:r>
              <a:rPr lang="en-US" sz="2400" dirty="0" smtClean="0"/>
              <a:t> </a:t>
            </a:r>
            <a:r>
              <a:rPr lang="en-US" sz="2400" smtClean="0"/>
              <a:t>LIKE </a:t>
            </a:r>
            <a:r>
              <a:rPr lang="en-US" sz="2400"/>
              <a:t>N'D</a:t>
            </a:r>
            <a:r>
              <a:rPr lang="en-US" sz="2400" smtClean="0"/>
              <a:t>%';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 2" pitchFamily="-105" charset="2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Hard to predict which is more efficient.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Hard to agree on which is more readable.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745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Substitution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r>
              <a:rPr lang="en-US" sz="2400" smtClean="0"/>
              <a:t>One common error with subqueries is </a:t>
            </a:r>
            <a:r>
              <a:rPr lang="en-US" sz="2400" dirty="0" smtClean="0"/>
              <a:t>caused by </a:t>
            </a:r>
            <a:r>
              <a:rPr lang="en-US" sz="2400" b="1" dirty="0" smtClean="0">
                <a:solidFill>
                  <a:srgbClr val="7030A0"/>
                </a:solidFill>
              </a:rPr>
              <a:t>inconsistent naming practices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smtClean="0"/>
              <a:t>E.g. Suppose </a:t>
            </a:r>
            <a:r>
              <a:rPr lang="en-US" sz="2400" dirty="0" smtClean="0"/>
              <a:t>we create </a:t>
            </a:r>
            <a:r>
              <a:rPr lang="en-US" sz="2400" dirty="0" err="1" smtClean="0"/>
              <a:t>MyShippers</a:t>
            </a:r>
            <a:r>
              <a:rPr lang="en-US" sz="2400" dirty="0" smtClean="0"/>
              <a:t> table as follows: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CREATE </a:t>
            </a:r>
            <a:r>
              <a:rPr lang="en-US" sz="2400" dirty="0"/>
              <a:t>TABLE </a:t>
            </a:r>
            <a:r>
              <a:rPr lang="en-US" sz="2400" dirty="0" err="1"/>
              <a:t>Sales.MyShippers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err="1" smtClean="0"/>
              <a:t>shipper_id</a:t>
            </a:r>
            <a:r>
              <a:rPr lang="en-US" sz="2400" smtClean="0"/>
              <a:t> 		INT</a:t>
            </a:r>
            <a:r>
              <a:rPr lang="en-US" sz="2400"/>
              <a:t>	</a:t>
            </a:r>
            <a:r>
              <a:rPr lang="en-US" sz="2400" smtClean="0"/>
              <a:t>		NOT </a:t>
            </a:r>
            <a:r>
              <a:rPr lang="en-US" sz="2400" dirty="0"/>
              <a:t>NULL,</a:t>
            </a:r>
          </a:p>
          <a:p>
            <a:pPr marL="0" indent="0">
              <a:buNone/>
            </a:pPr>
            <a:r>
              <a:rPr lang="en-US" sz="2400" smtClean="0"/>
              <a:t> companyname 	NVARCHAR(40</a:t>
            </a:r>
            <a:r>
              <a:rPr lang="en-US" sz="2400"/>
              <a:t>) </a:t>
            </a:r>
            <a:r>
              <a:rPr lang="en-US" sz="2400" smtClean="0"/>
              <a:t>	NOT </a:t>
            </a:r>
            <a:r>
              <a:rPr lang="en-US" sz="2400" dirty="0"/>
              <a:t>NULL,</a:t>
            </a:r>
          </a:p>
          <a:p>
            <a:pPr marL="0" indent="0">
              <a:buNone/>
            </a:pPr>
            <a:r>
              <a:rPr lang="en-US" sz="2400" smtClean="0"/>
              <a:t> phone  		NVARCHAR(24</a:t>
            </a:r>
            <a:r>
              <a:rPr lang="en-US" sz="2400"/>
              <a:t>) </a:t>
            </a:r>
            <a:r>
              <a:rPr lang="en-US" sz="2400" smtClean="0"/>
              <a:t>	NOT </a:t>
            </a:r>
            <a:r>
              <a:rPr lang="en-US" sz="2400" dirty="0"/>
              <a:t>NULL,</a:t>
            </a:r>
          </a:p>
          <a:p>
            <a:pPr marL="0" indent="0">
              <a:buNone/>
            </a:pPr>
            <a:r>
              <a:rPr lang="en-US" sz="2400" smtClean="0"/>
              <a:t> PRIMARY </a:t>
            </a:r>
            <a:r>
              <a:rPr lang="en-US" sz="2400" dirty="0"/>
              <a:t>KEY (</a:t>
            </a:r>
            <a:r>
              <a:rPr lang="en-US" sz="2400" err="1"/>
              <a:t>shipper_id</a:t>
            </a:r>
            <a:r>
              <a:rPr lang="en-US" sz="2400" smtClean="0"/>
              <a:t>)</a:t>
            </a:r>
          </a:p>
          <a:p>
            <a:pPr marL="0" indent="0">
              <a:buNone/>
            </a:pPr>
            <a:r>
              <a:rPr lang="en-US" sz="2400" smtClean="0"/>
              <a:t>);</a:t>
            </a:r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r>
              <a:rPr lang="en-US" sz="2400" smtClean="0"/>
              <a:t>Populate this table with the same data as in the Shippers table.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211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5959</TotalTime>
  <Words>1300</Words>
  <Application>Microsoft Office PowerPoint</Application>
  <PresentationFormat>On-screen Show (4:3)</PresentationFormat>
  <Paragraphs>287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ＭＳ Ｐゴシック</vt:lpstr>
      <vt:lpstr>Arial</vt:lpstr>
      <vt:lpstr>Calibri</vt:lpstr>
      <vt:lpstr>Wingdings 2</vt:lpstr>
      <vt:lpstr>Office Theme</vt:lpstr>
      <vt:lpstr>Subqueries</vt:lpstr>
      <vt:lpstr>What is a Subquery? </vt:lpstr>
      <vt:lpstr>Subquery Example</vt:lpstr>
      <vt:lpstr>Variables</vt:lpstr>
      <vt:lpstr>Scalar vs Multi-valued Subqueries</vt:lpstr>
      <vt:lpstr>Scalar vs Multi-valued Subqueries</vt:lpstr>
      <vt:lpstr>Multi-valued Subqueries</vt:lpstr>
      <vt:lpstr>Subqueries vs Joins</vt:lpstr>
      <vt:lpstr>Substitution Errors</vt:lpstr>
      <vt:lpstr>Substitution Error Example</vt:lpstr>
      <vt:lpstr>Substitution Error Example - Diagram</vt:lpstr>
      <vt:lpstr>Avoiding Substitution Errors</vt:lpstr>
      <vt:lpstr>Self-Contained vs Correlated Subqueries</vt:lpstr>
      <vt:lpstr>Correlated Subquery Example</vt:lpstr>
      <vt:lpstr>Debugging Correlated Subqueries</vt:lpstr>
      <vt:lpstr>Previous and Next</vt:lpstr>
      <vt:lpstr>Running Totals</vt:lpstr>
      <vt:lpstr>Running Totals (ctd)</vt:lpstr>
      <vt:lpstr>EXISTS Predicate</vt:lpstr>
      <vt:lpstr>EXISTS Predicate and Subqueries</vt:lpstr>
      <vt:lpstr>EXISTS vs IN</vt:lpstr>
      <vt:lpstr>Subqueries and Nulls</vt:lpstr>
      <vt:lpstr>Subqueries and NULL</vt:lpstr>
      <vt:lpstr>Subqueries and NULL - Trouble</vt:lpstr>
      <vt:lpstr>Avoiding Subquery NULL Trouble</vt:lpstr>
      <vt:lpstr>Avoiding Subquery NULL Trouble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Programming - Review</dc:title>
  <dc:creator>Mark Brodie</dc:creator>
  <cp:lastModifiedBy>Mark Brodie</cp:lastModifiedBy>
  <cp:revision>403</cp:revision>
  <dcterms:created xsi:type="dcterms:W3CDTF">2011-03-01T15:26:06Z</dcterms:created>
  <dcterms:modified xsi:type="dcterms:W3CDTF">2016-10-15T14:51:13Z</dcterms:modified>
</cp:coreProperties>
</file>