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351" r:id="rId3"/>
    <p:sldId id="329" r:id="rId4"/>
    <p:sldId id="330" r:id="rId5"/>
    <p:sldId id="331" r:id="rId6"/>
    <p:sldId id="332" r:id="rId7"/>
    <p:sldId id="334" r:id="rId8"/>
    <p:sldId id="314" r:id="rId9"/>
    <p:sldId id="318" r:id="rId10"/>
    <p:sldId id="315" r:id="rId11"/>
    <p:sldId id="316" r:id="rId12"/>
    <p:sldId id="352" r:id="rId13"/>
    <p:sldId id="326" r:id="rId14"/>
    <p:sldId id="317" r:id="rId15"/>
    <p:sldId id="342" r:id="rId16"/>
    <p:sldId id="335" r:id="rId17"/>
    <p:sldId id="333" r:id="rId18"/>
    <p:sldId id="321" r:id="rId19"/>
    <p:sldId id="322" r:id="rId20"/>
    <p:sldId id="323" r:id="rId21"/>
    <p:sldId id="327" r:id="rId22"/>
    <p:sldId id="319" r:id="rId23"/>
    <p:sldId id="337" r:id="rId24"/>
    <p:sldId id="338" r:id="rId25"/>
    <p:sldId id="346" r:id="rId26"/>
    <p:sldId id="345" r:id="rId27"/>
    <p:sldId id="344" r:id="rId28"/>
    <p:sldId id="340" r:id="rId29"/>
    <p:sldId id="341" r:id="rId30"/>
    <p:sldId id="343" r:id="rId31"/>
    <p:sldId id="324" r:id="rId32"/>
    <p:sldId id="348" r:id="rId33"/>
    <p:sldId id="347" r:id="rId34"/>
    <p:sldId id="336" r:id="rId35"/>
    <p:sldId id="349" r:id="rId36"/>
    <p:sldId id="350" r:id="rId37"/>
    <p:sldId id="325"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4" autoAdjust="0"/>
    <p:restoredTop sz="73413" autoAdjust="0"/>
  </p:normalViewPr>
  <p:slideViewPr>
    <p:cSldViewPr>
      <p:cViewPr varScale="1">
        <p:scale>
          <a:sx n="78" d="100"/>
          <a:sy n="78" d="100"/>
        </p:scale>
        <p:origin x="750" y="84"/>
      </p:cViewPr>
      <p:guideLst>
        <p:guide orient="horz" pos="2160"/>
        <p:guide pos="2880"/>
      </p:guideLst>
    </p:cSldViewPr>
  </p:slideViewPr>
  <p:notesTextViewPr>
    <p:cViewPr>
      <p:scale>
        <a:sx n="1" d="1"/>
        <a:sy n="1" d="1"/>
      </p:scale>
      <p:origin x="0" y="0"/>
    </p:cViewPr>
  </p:notesTextViewPr>
  <p:sorterViewPr>
    <p:cViewPr>
      <p:scale>
        <a:sx n="100" d="100"/>
        <a:sy n="100" d="100"/>
      </p:scale>
      <p:origin x="0" y="-388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35EFA9-23F7-4E5B-83AA-FF8CC099A7A1}" type="datetimeFigureOut">
              <a:rPr lang="en-US" smtClean="0"/>
              <a:t>10/3/2016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70BB25-7937-40FB-9BCF-2877631E9F82}" type="slidenum">
              <a:rPr lang="en-US" smtClean="0"/>
              <a:t>‹#›</a:t>
            </a:fld>
            <a:endParaRPr lang="en-US" dirty="0"/>
          </a:p>
        </p:txBody>
      </p:sp>
    </p:spTree>
    <p:extLst>
      <p:ext uri="{BB962C8B-B14F-4D97-AF65-F5344CB8AC3E}">
        <p14:creationId xmlns:p14="http://schemas.microsoft.com/office/powerpoint/2010/main" val="2252594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05" charset="0"/>
              <a:ea typeface="ＭＳ Ｐゴシック" pitchFamily="-105" charset="-128"/>
            </a:endParaRPr>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105" charset="-128"/>
              </a:defRPr>
            </a:lvl1pPr>
            <a:lvl2pPr marL="742950" indent="-285750">
              <a:defRPr>
                <a:solidFill>
                  <a:schemeClr val="tx1"/>
                </a:solidFill>
                <a:latin typeface="Arial" charset="0"/>
                <a:ea typeface="ＭＳ Ｐゴシック" pitchFamily="-105" charset="-128"/>
              </a:defRPr>
            </a:lvl2pPr>
            <a:lvl3pPr marL="1143000" indent="-228600">
              <a:defRPr>
                <a:solidFill>
                  <a:schemeClr val="tx1"/>
                </a:solidFill>
                <a:latin typeface="Arial" charset="0"/>
                <a:ea typeface="ＭＳ Ｐゴシック" pitchFamily="-105" charset="-128"/>
              </a:defRPr>
            </a:lvl3pPr>
            <a:lvl4pPr marL="1600200" indent="-228600">
              <a:defRPr>
                <a:solidFill>
                  <a:schemeClr val="tx1"/>
                </a:solidFill>
                <a:latin typeface="Arial" charset="0"/>
                <a:ea typeface="ＭＳ Ｐゴシック" pitchFamily="-105" charset="-128"/>
              </a:defRPr>
            </a:lvl4pPr>
            <a:lvl5pPr marL="2057400" indent="-228600">
              <a:defRPr>
                <a:solidFill>
                  <a:schemeClr val="tx1"/>
                </a:solidFill>
                <a:latin typeface="Arial" charset="0"/>
                <a:ea typeface="ＭＳ Ｐゴシック" pitchFamily="-105"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5"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5"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5"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5" charset="-128"/>
              </a:defRPr>
            </a:lvl9pPr>
          </a:lstStyle>
          <a:p>
            <a:fld id="{2EC03A28-884E-4238-89CD-CEEF724E4296}" type="slidenum">
              <a:rPr lang="en-US" smtClean="0">
                <a:latin typeface="Times New Roman" pitchFamily="-105" charset="0"/>
              </a:rPr>
              <a:pPr/>
              <a:t>8</a:t>
            </a:fld>
            <a:endParaRPr lang="en-US" smtClean="0">
              <a:latin typeface="Times New Roman" pitchFamily="-105" charset="0"/>
            </a:endParaRPr>
          </a:p>
        </p:txBody>
      </p:sp>
    </p:spTree>
    <p:extLst>
      <p:ext uri="{BB962C8B-B14F-4D97-AF65-F5344CB8AC3E}">
        <p14:creationId xmlns:p14="http://schemas.microsoft.com/office/powerpoint/2010/main" val="3830260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05" charset="0"/>
              <a:ea typeface="ＭＳ Ｐゴシック" pitchFamily="-105" charset="-128"/>
            </a:endParaRPr>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105" charset="-128"/>
              </a:defRPr>
            </a:lvl1pPr>
            <a:lvl2pPr marL="742950" indent="-285750">
              <a:defRPr>
                <a:solidFill>
                  <a:schemeClr val="tx1"/>
                </a:solidFill>
                <a:latin typeface="Arial" charset="0"/>
                <a:ea typeface="ＭＳ Ｐゴシック" pitchFamily="-105" charset="-128"/>
              </a:defRPr>
            </a:lvl2pPr>
            <a:lvl3pPr marL="1143000" indent="-228600">
              <a:defRPr>
                <a:solidFill>
                  <a:schemeClr val="tx1"/>
                </a:solidFill>
                <a:latin typeface="Arial" charset="0"/>
                <a:ea typeface="ＭＳ Ｐゴシック" pitchFamily="-105" charset="-128"/>
              </a:defRPr>
            </a:lvl3pPr>
            <a:lvl4pPr marL="1600200" indent="-228600">
              <a:defRPr>
                <a:solidFill>
                  <a:schemeClr val="tx1"/>
                </a:solidFill>
                <a:latin typeface="Arial" charset="0"/>
                <a:ea typeface="ＭＳ Ｐゴシック" pitchFamily="-105" charset="-128"/>
              </a:defRPr>
            </a:lvl4pPr>
            <a:lvl5pPr marL="2057400" indent="-228600">
              <a:defRPr>
                <a:solidFill>
                  <a:schemeClr val="tx1"/>
                </a:solidFill>
                <a:latin typeface="Arial" charset="0"/>
                <a:ea typeface="ＭＳ Ｐゴシック" pitchFamily="-105"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5"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5"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5"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5" charset="-128"/>
              </a:defRPr>
            </a:lvl9pPr>
          </a:lstStyle>
          <a:p>
            <a:fld id="{B5C61B6E-8AB1-430B-AAC0-1C093A8729CB}" type="slidenum">
              <a:rPr lang="en-US" smtClean="0">
                <a:latin typeface="Times New Roman" pitchFamily="-105" charset="0"/>
              </a:rPr>
              <a:pPr/>
              <a:t>22</a:t>
            </a:fld>
            <a:endParaRPr lang="en-US" smtClean="0">
              <a:latin typeface="Times New Roman" pitchFamily="-105" charset="0"/>
            </a:endParaRPr>
          </a:p>
        </p:txBody>
      </p:sp>
    </p:spTree>
    <p:extLst>
      <p:ext uri="{BB962C8B-B14F-4D97-AF65-F5344CB8AC3E}">
        <p14:creationId xmlns:p14="http://schemas.microsoft.com/office/powerpoint/2010/main" val="2403138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6DC81C-C5B1-4B91-87AE-E66CD3EB9C94}" type="datetimeFigureOut">
              <a:rPr lang="en-US" smtClean="0"/>
              <a:t>10/3/2016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9975BD-A4C7-4D84-858F-BFA35B77B4CB}" type="slidenum">
              <a:rPr lang="en-US" smtClean="0"/>
              <a:t>‹#›</a:t>
            </a:fld>
            <a:endParaRPr lang="en-US" dirty="0"/>
          </a:p>
        </p:txBody>
      </p:sp>
    </p:spTree>
    <p:extLst>
      <p:ext uri="{BB962C8B-B14F-4D97-AF65-F5344CB8AC3E}">
        <p14:creationId xmlns:p14="http://schemas.microsoft.com/office/powerpoint/2010/main" val="2091924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6DC81C-C5B1-4B91-87AE-E66CD3EB9C94}" type="datetimeFigureOut">
              <a:rPr lang="en-US" smtClean="0"/>
              <a:t>10/3/2016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9975BD-A4C7-4D84-858F-BFA35B77B4CB}" type="slidenum">
              <a:rPr lang="en-US" smtClean="0"/>
              <a:t>‹#›</a:t>
            </a:fld>
            <a:endParaRPr lang="en-US" dirty="0"/>
          </a:p>
        </p:txBody>
      </p:sp>
    </p:spTree>
    <p:extLst>
      <p:ext uri="{BB962C8B-B14F-4D97-AF65-F5344CB8AC3E}">
        <p14:creationId xmlns:p14="http://schemas.microsoft.com/office/powerpoint/2010/main" val="1682337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6DC81C-C5B1-4B91-87AE-E66CD3EB9C94}" type="datetimeFigureOut">
              <a:rPr lang="en-US" smtClean="0"/>
              <a:t>10/3/2016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9975BD-A4C7-4D84-858F-BFA35B77B4CB}" type="slidenum">
              <a:rPr lang="en-US" smtClean="0"/>
              <a:t>‹#›</a:t>
            </a:fld>
            <a:endParaRPr lang="en-US" dirty="0"/>
          </a:p>
        </p:txBody>
      </p:sp>
    </p:spTree>
    <p:extLst>
      <p:ext uri="{BB962C8B-B14F-4D97-AF65-F5344CB8AC3E}">
        <p14:creationId xmlns:p14="http://schemas.microsoft.com/office/powerpoint/2010/main" val="2258934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6DC81C-C5B1-4B91-87AE-E66CD3EB9C94}" type="datetimeFigureOut">
              <a:rPr lang="en-US" smtClean="0"/>
              <a:t>10/3/2016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9975BD-A4C7-4D84-858F-BFA35B77B4CB}" type="slidenum">
              <a:rPr lang="en-US" smtClean="0"/>
              <a:t>‹#›</a:t>
            </a:fld>
            <a:endParaRPr lang="en-US" dirty="0"/>
          </a:p>
        </p:txBody>
      </p:sp>
    </p:spTree>
    <p:extLst>
      <p:ext uri="{BB962C8B-B14F-4D97-AF65-F5344CB8AC3E}">
        <p14:creationId xmlns:p14="http://schemas.microsoft.com/office/powerpoint/2010/main" val="1643039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6DC81C-C5B1-4B91-87AE-E66CD3EB9C94}" type="datetimeFigureOut">
              <a:rPr lang="en-US" smtClean="0"/>
              <a:t>10/3/2016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9975BD-A4C7-4D84-858F-BFA35B77B4CB}" type="slidenum">
              <a:rPr lang="en-US" smtClean="0"/>
              <a:t>‹#›</a:t>
            </a:fld>
            <a:endParaRPr lang="en-US" dirty="0"/>
          </a:p>
        </p:txBody>
      </p:sp>
    </p:spTree>
    <p:extLst>
      <p:ext uri="{BB962C8B-B14F-4D97-AF65-F5344CB8AC3E}">
        <p14:creationId xmlns:p14="http://schemas.microsoft.com/office/powerpoint/2010/main" val="1948816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6DC81C-C5B1-4B91-87AE-E66CD3EB9C94}" type="datetimeFigureOut">
              <a:rPr lang="en-US" smtClean="0"/>
              <a:t>10/3/2016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9975BD-A4C7-4D84-858F-BFA35B77B4CB}" type="slidenum">
              <a:rPr lang="en-US" smtClean="0"/>
              <a:t>‹#›</a:t>
            </a:fld>
            <a:endParaRPr lang="en-US" dirty="0"/>
          </a:p>
        </p:txBody>
      </p:sp>
    </p:spTree>
    <p:extLst>
      <p:ext uri="{BB962C8B-B14F-4D97-AF65-F5344CB8AC3E}">
        <p14:creationId xmlns:p14="http://schemas.microsoft.com/office/powerpoint/2010/main" val="144541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6DC81C-C5B1-4B91-87AE-E66CD3EB9C94}" type="datetimeFigureOut">
              <a:rPr lang="en-US" smtClean="0"/>
              <a:t>10/3/2016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09975BD-A4C7-4D84-858F-BFA35B77B4CB}" type="slidenum">
              <a:rPr lang="en-US" smtClean="0"/>
              <a:t>‹#›</a:t>
            </a:fld>
            <a:endParaRPr lang="en-US" dirty="0"/>
          </a:p>
        </p:txBody>
      </p:sp>
    </p:spTree>
    <p:extLst>
      <p:ext uri="{BB962C8B-B14F-4D97-AF65-F5344CB8AC3E}">
        <p14:creationId xmlns:p14="http://schemas.microsoft.com/office/powerpoint/2010/main" val="3816195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6DC81C-C5B1-4B91-87AE-E66CD3EB9C94}" type="datetimeFigureOut">
              <a:rPr lang="en-US" smtClean="0"/>
              <a:t>10/3/2016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09975BD-A4C7-4D84-858F-BFA35B77B4CB}" type="slidenum">
              <a:rPr lang="en-US" smtClean="0"/>
              <a:t>‹#›</a:t>
            </a:fld>
            <a:endParaRPr lang="en-US" dirty="0"/>
          </a:p>
        </p:txBody>
      </p:sp>
    </p:spTree>
    <p:extLst>
      <p:ext uri="{BB962C8B-B14F-4D97-AF65-F5344CB8AC3E}">
        <p14:creationId xmlns:p14="http://schemas.microsoft.com/office/powerpoint/2010/main" val="697415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6DC81C-C5B1-4B91-87AE-E66CD3EB9C94}" type="datetimeFigureOut">
              <a:rPr lang="en-US" smtClean="0"/>
              <a:t>10/3/2016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09975BD-A4C7-4D84-858F-BFA35B77B4CB}" type="slidenum">
              <a:rPr lang="en-US" smtClean="0"/>
              <a:t>‹#›</a:t>
            </a:fld>
            <a:endParaRPr lang="en-US" dirty="0"/>
          </a:p>
        </p:txBody>
      </p:sp>
    </p:spTree>
    <p:extLst>
      <p:ext uri="{BB962C8B-B14F-4D97-AF65-F5344CB8AC3E}">
        <p14:creationId xmlns:p14="http://schemas.microsoft.com/office/powerpoint/2010/main" val="1919517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6DC81C-C5B1-4B91-87AE-E66CD3EB9C94}" type="datetimeFigureOut">
              <a:rPr lang="en-US" smtClean="0"/>
              <a:t>10/3/2016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9975BD-A4C7-4D84-858F-BFA35B77B4CB}" type="slidenum">
              <a:rPr lang="en-US" smtClean="0"/>
              <a:t>‹#›</a:t>
            </a:fld>
            <a:endParaRPr lang="en-US" dirty="0"/>
          </a:p>
        </p:txBody>
      </p:sp>
    </p:spTree>
    <p:extLst>
      <p:ext uri="{BB962C8B-B14F-4D97-AF65-F5344CB8AC3E}">
        <p14:creationId xmlns:p14="http://schemas.microsoft.com/office/powerpoint/2010/main" val="2650955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6DC81C-C5B1-4B91-87AE-E66CD3EB9C94}" type="datetimeFigureOut">
              <a:rPr lang="en-US" smtClean="0"/>
              <a:t>10/3/2016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9975BD-A4C7-4D84-858F-BFA35B77B4CB}" type="slidenum">
              <a:rPr lang="en-US" smtClean="0"/>
              <a:t>‹#›</a:t>
            </a:fld>
            <a:endParaRPr lang="en-US" dirty="0"/>
          </a:p>
        </p:txBody>
      </p:sp>
    </p:spTree>
    <p:extLst>
      <p:ext uri="{BB962C8B-B14F-4D97-AF65-F5344CB8AC3E}">
        <p14:creationId xmlns:p14="http://schemas.microsoft.com/office/powerpoint/2010/main" val="2309201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6DC81C-C5B1-4B91-87AE-E66CD3EB9C94}" type="datetimeFigureOut">
              <a:rPr lang="en-US" smtClean="0"/>
              <a:t>10/3/2016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9975BD-A4C7-4D84-858F-BFA35B77B4CB}" type="slidenum">
              <a:rPr lang="en-US" smtClean="0"/>
              <a:t>‹#›</a:t>
            </a:fld>
            <a:endParaRPr lang="en-US" dirty="0"/>
          </a:p>
        </p:txBody>
      </p:sp>
    </p:spTree>
    <p:extLst>
      <p:ext uri="{BB962C8B-B14F-4D97-AF65-F5344CB8AC3E}">
        <p14:creationId xmlns:p14="http://schemas.microsoft.com/office/powerpoint/2010/main" val="677698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hyperlink" Target="http://technet.microsoft.com/en-us/library/ms190309.aspx" TargetMode="Externa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SQL – Creating Databases</a:t>
            </a:r>
            <a:endParaRPr lang="en-US" dirty="0"/>
          </a:p>
        </p:txBody>
      </p:sp>
      <p:sp>
        <p:nvSpPr>
          <p:cNvPr id="5" name="Content Placeholder 4"/>
          <p:cNvSpPr>
            <a:spLocks noGrp="1"/>
          </p:cNvSpPr>
          <p:nvPr>
            <p:ph idx="1"/>
          </p:nvPr>
        </p:nvSpPr>
        <p:spPr>
          <a:xfrm>
            <a:off x="457200" y="1371600"/>
            <a:ext cx="8610600" cy="5486400"/>
          </a:xfrm>
        </p:spPr>
        <p:txBody>
          <a:bodyPr>
            <a:normAutofit/>
          </a:bodyPr>
          <a:lstStyle/>
          <a:p>
            <a:r>
              <a:rPr lang="en-US" sz="2800" dirty="0" smtClean="0"/>
              <a:t>Key </a:t>
            </a:r>
            <a:r>
              <a:rPr lang="en-US" sz="2800" smtClean="0"/>
              <a:t>Concepts:</a:t>
            </a:r>
          </a:p>
          <a:p>
            <a:pPr lvl="1"/>
            <a:r>
              <a:rPr lang="en-US" sz="2400" smtClean="0"/>
              <a:t>Data Types</a:t>
            </a:r>
          </a:p>
          <a:p>
            <a:pPr lvl="2"/>
            <a:r>
              <a:rPr lang="en-US" sz="2000" smtClean="0"/>
              <a:t>CHAR, VARCHAR, NCHAR, NVARCHAR, DECIMAL, NUMERIC, MONEY, ….</a:t>
            </a:r>
          </a:p>
          <a:p>
            <a:pPr lvl="1"/>
            <a:r>
              <a:rPr lang="en-US" sz="2400" smtClean="0"/>
              <a:t>Data Definition Language (DDL)</a:t>
            </a:r>
          </a:p>
          <a:p>
            <a:pPr lvl="2"/>
            <a:r>
              <a:rPr lang="en-US" sz="2000" smtClean="0"/>
              <a:t>CREATE DATABASE</a:t>
            </a:r>
            <a:endParaRPr lang="en-US" sz="1600" smtClean="0"/>
          </a:p>
          <a:p>
            <a:pPr lvl="2"/>
            <a:r>
              <a:rPr lang="en-US" sz="2000" smtClean="0"/>
              <a:t>CREATE SCHEMA</a:t>
            </a:r>
            <a:endParaRPr lang="en-US" sz="2000"/>
          </a:p>
          <a:p>
            <a:pPr lvl="2"/>
            <a:r>
              <a:rPr lang="en-US" sz="2000"/>
              <a:t>CREATE </a:t>
            </a:r>
            <a:r>
              <a:rPr lang="en-US" sz="2000" smtClean="0"/>
              <a:t>TABLE</a:t>
            </a:r>
          </a:p>
          <a:p>
            <a:pPr lvl="3"/>
            <a:r>
              <a:rPr lang="en-US" sz="1800" smtClean="0"/>
              <a:t>Specify attributes, types, are nulls allowed.</a:t>
            </a:r>
          </a:p>
          <a:p>
            <a:pPr lvl="3"/>
            <a:r>
              <a:rPr lang="en-US" sz="1800" smtClean="0"/>
              <a:t>PKs &amp; FKs.</a:t>
            </a:r>
          </a:p>
          <a:p>
            <a:pPr lvl="3"/>
            <a:r>
              <a:rPr lang="en-US" smtClean="0"/>
              <a:t>Order of CREATE TABLE statements is important if there are foreign key references.</a:t>
            </a:r>
          </a:p>
          <a:p>
            <a:pPr lvl="1"/>
            <a:r>
              <a:rPr lang="en-US" sz="2400" smtClean="0"/>
              <a:t>Data Manipulation Language (DML)</a:t>
            </a:r>
          </a:p>
          <a:p>
            <a:pPr lvl="2"/>
            <a:r>
              <a:rPr lang="en-US" sz="2000" smtClean="0"/>
              <a:t>INSERT INTO</a:t>
            </a:r>
          </a:p>
          <a:p>
            <a:pPr lvl="1"/>
            <a:r>
              <a:rPr lang="en-US" sz="2400" smtClean="0"/>
              <a:t>Constraints</a:t>
            </a:r>
            <a:endParaRPr lang="en-US" sz="2400"/>
          </a:p>
          <a:p>
            <a:pPr lvl="1"/>
            <a:endParaRPr lang="en-US" sz="2400" smtClean="0"/>
          </a:p>
          <a:p>
            <a:pPr marL="914400" lvl="2" indent="0">
              <a:buNone/>
            </a:pPr>
            <a:endParaRPr lang="en-US" smtClean="0"/>
          </a:p>
        </p:txBody>
      </p:sp>
    </p:spTree>
    <p:extLst>
      <p:ext uri="{BB962C8B-B14F-4D97-AF65-F5344CB8AC3E}">
        <p14:creationId xmlns:p14="http://schemas.microsoft.com/office/powerpoint/2010/main" val="14553407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533400" y="533400"/>
            <a:ext cx="8229600" cy="793750"/>
          </a:xfrm>
        </p:spPr>
        <p:txBody>
          <a:bodyPr>
            <a:normAutofit/>
          </a:bodyPr>
          <a:lstStyle/>
          <a:p>
            <a:r>
              <a:rPr lang="en-US" smtClean="0"/>
              <a:t>Create Database</a:t>
            </a:r>
          </a:p>
        </p:txBody>
      </p:sp>
      <p:sp>
        <p:nvSpPr>
          <p:cNvPr id="3" name="Content Placeholder 2"/>
          <p:cNvSpPr>
            <a:spLocks noGrp="1"/>
          </p:cNvSpPr>
          <p:nvPr>
            <p:ph idx="1"/>
          </p:nvPr>
        </p:nvSpPr>
        <p:spPr>
          <a:xfrm>
            <a:off x="228600" y="1295400"/>
            <a:ext cx="8763000" cy="5867400"/>
          </a:xfrm>
        </p:spPr>
        <p:txBody>
          <a:bodyPr>
            <a:normAutofit fontScale="77500" lnSpcReduction="20000"/>
          </a:bodyPr>
          <a:lstStyle/>
          <a:p>
            <a:pPr>
              <a:lnSpc>
                <a:spcPct val="90000"/>
              </a:lnSpc>
            </a:pPr>
            <a:r>
              <a:rPr lang="en-US" sz="3100"/>
              <a:t>In SQL Server Management Studio, </a:t>
            </a:r>
            <a:r>
              <a:rPr lang="en-US" sz="3100" b="1">
                <a:solidFill>
                  <a:srgbClr val="00B050"/>
                </a:solidFill>
              </a:rPr>
              <a:t>a new database can be created</a:t>
            </a:r>
            <a:r>
              <a:rPr lang="en-US" sz="3100"/>
              <a:t> either by:</a:t>
            </a:r>
          </a:p>
          <a:p>
            <a:pPr marL="457200" indent="-457200">
              <a:lnSpc>
                <a:spcPct val="90000"/>
              </a:lnSpc>
              <a:buFont typeface="Wingdings 2" pitchFamily="-105" charset="2"/>
              <a:buAutoNum type="arabicParenBoth"/>
            </a:pPr>
            <a:r>
              <a:rPr lang="en-US" sz="3100" smtClean="0"/>
              <a:t>Right-click on "Databases", select New Database, type the name, choose the owner, and click "OK", (NOT "Add");</a:t>
            </a:r>
          </a:p>
          <a:p>
            <a:pPr marL="0" indent="0">
              <a:lnSpc>
                <a:spcPct val="90000"/>
              </a:lnSpc>
              <a:buNone/>
            </a:pPr>
            <a:r>
              <a:rPr lang="en-US" sz="3100" smtClean="0"/>
              <a:t>OR</a:t>
            </a:r>
          </a:p>
          <a:p>
            <a:pPr marL="0" indent="0">
              <a:lnSpc>
                <a:spcPct val="90000"/>
              </a:lnSpc>
              <a:buNone/>
            </a:pPr>
            <a:r>
              <a:rPr lang="en-US" sz="3100" smtClean="0"/>
              <a:t>(2) Executing the command below.</a:t>
            </a:r>
          </a:p>
          <a:p>
            <a:pPr marL="0" indent="0">
              <a:lnSpc>
                <a:spcPct val="90000"/>
              </a:lnSpc>
              <a:buNone/>
            </a:pPr>
            <a:r>
              <a:rPr lang="en-US" sz="2800" smtClean="0"/>
              <a:t> </a:t>
            </a:r>
          </a:p>
          <a:p>
            <a:pPr>
              <a:lnSpc>
                <a:spcPct val="90000"/>
              </a:lnSpc>
              <a:buNone/>
            </a:pPr>
            <a:r>
              <a:rPr lang="en-US" sz="3100"/>
              <a:t>IF DB_ID</a:t>
            </a:r>
            <a:r>
              <a:rPr lang="en-US" sz="3100" smtClean="0"/>
              <a:t>(</a:t>
            </a:r>
            <a:r>
              <a:rPr lang="en-US" sz="2600" smtClean="0"/>
              <a:t>'</a:t>
            </a:r>
            <a:r>
              <a:rPr lang="en-US" sz="3100" smtClean="0"/>
              <a:t>database_name</a:t>
            </a:r>
            <a:r>
              <a:rPr lang="en-US" sz="2600" smtClean="0"/>
              <a:t>'</a:t>
            </a:r>
            <a:r>
              <a:rPr lang="en-US" sz="3100" smtClean="0"/>
              <a:t>) </a:t>
            </a:r>
            <a:r>
              <a:rPr lang="en-US" sz="3100"/>
              <a:t>IS NULL</a:t>
            </a:r>
          </a:p>
          <a:p>
            <a:pPr>
              <a:lnSpc>
                <a:spcPct val="90000"/>
              </a:lnSpc>
              <a:buFont typeface="Wingdings 2" pitchFamily="-105" charset="2"/>
              <a:buNone/>
            </a:pPr>
            <a:r>
              <a:rPr lang="en-US" sz="3100"/>
              <a:t>		</a:t>
            </a:r>
            <a:r>
              <a:rPr lang="en-US" sz="3100" b="1">
                <a:solidFill>
                  <a:srgbClr val="FF0000"/>
                </a:solidFill>
              </a:rPr>
              <a:t>CREATE DATABASE</a:t>
            </a:r>
            <a:r>
              <a:rPr lang="en-US" sz="3100"/>
              <a:t> </a:t>
            </a:r>
            <a:r>
              <a:rPr lang="en-US" sz="3100" smtClean="0"/>
              <a:t>database_name</a:t>
            </a:r>
            <a:r>
              <a:rPr lang="en-US" sz="3100"/>
              <a:t>;</a:t>
            </a:r>
          </a:p>
          <a:p>
            <a:pPr marL="0" indent="0">
              <a:lnSpc>
                <a:spcPct val="90000"/>
              </a:lnSpc>
              <a:buNone/>
            </a:pPr>
            <a:endParaRPr lang="en-US" sz="2800" smtClean="0"/>
          </a:p>
          <a:p>
            <a:pPr>
              <a:lnSpc>
                <a:spcPct val="90000"/>
              </a:lnSpc>
            </a:pPr>
            <a:r>
              <a:rPr lang="en-US" sz="3100" smtClean="0"/>
              <a:t>When creating a new database always check to see if it exists.  Although not true of SQL Server, some RDBMS will delete an existing database if you try to create a new database with the same name.</a:t>
            </a:r>
          </a:p>
          <a:p>
            <a:pPr>
              <a:lnSpc>
                <a:spcPct val="90000"/>
              </a:lnSpc>
              <a:buNone/>
            </a:pPr>
            <a:endParaRPr lang="en-US" sz="2300" smtClean="0"/>
          </a:p>
          <a:p>
            <a:pPr>
              <a:lnSpc>
                <a:spcPct val="90000"/>
              </a:lnSpc>
            </a:pPr>
            <a:r>
              <a:rPr lang="en-US" sz="3100" smtClean="0"/>
              <a:t>If the database doesn't appear under "Databases", right click on Databases and select "Refresh".</a:t>
            </a:r>
          </a:p>
          <a:p>
            <a:pPr>
              <a:lnSpc>
                <a:spcPct val="90000"/>
              </a:lnSpc>
            </a:pPr>
            <a:r>
              <a:rPr lang="en-US" sz="3100" smtClean="0"/>
              <a:t>May also need to go Edit -&gt; Intellisense -&gt; Refresh Local Cache to </a:t>
            </a:r>
            <a:r>
              <a:rPr lang="en-US" sz="3100" smtClean="0">
                <a:solidFill>
                  <a:srgbClr val="FF0000"/>
                </a:solidFill>
              </a:rPr>
              <a:t>remove error messages</a:t>
            </a:r>
            <a:r>
              <a:rPr lang="en-US" sz="3100" smtClean="0"/>
              <a:t>.</a:t>
            </a:r>
            <a:endParaRPr lang="en-US" sz="2800" smtClean="0"/>
          </a:p>
          <a:p>
            <a:pPr>
              <a:lnSpc>
                <a:spcPct val="90000"/>
              </a:lnSpc>
              <a:buFont typeface="Wingdings 2" pitchFamily="-105" charset="2"/>
              <a:buNone/>
            </a:pPr>
            <a:r>
              <a:rPr lang="en-US" sz="2200" smtClean="0"/>
              <a:t>	</a:t>
            </a:r>
          </a:p>
          <a:p>
            <a:pPr>
              <a:lnSpc>
                <a:spcPct val="90000"/>
              </a:lnSpc>
              <a:buFont typeface="Wingdings 2" pitchFamily="-105" charset="2"/>
              <a:buNone/>
            </a:pPr>
            <a:endParaRPr lang="en-US" sz="2200" smtClean="0"/>
          </a:p>
        </p:txBody>
      </p:sp>
    </p:spTree>
    <p:extLst>
      <p:ext uri="{BB962C8B-B14F-4D97-AF65-F5344CB8AC3E}">
        <p14:creationId xmlns:p14="http://schemas.microsoft.com/office/powerpoint/2010/main" val="14004416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57200" y="457200"/>
            <a:ext cx="8229600" cy="749300"/>
          </a:xfrm>
        </p:spPr>
        <p:txBody>
          <a:bodyPr>
            <a:noAutofit/>
          </a:bodyPr>
          <a:lstStyle/>
          <a:p>
            <a:r>
              <a:rPr lang="en-US" smtClean="0"/>
              <a:t>Create Schema using GUI</a:t>
            </a:r>
          </a:p>
        </p:txBody>
      </p:sp>
      <p:sp>
        <p:nvSpPr>
          <p:cNvPr id="46083" name="Content Placeholder 2"/>
          <p:cNvSpPr>
            <a:spLocks noGrp="1"/>
          </p:cNvSpPr>
          <p:nvPr>
            <p:ph idx="1"/>
          </p:nvPr>
        </p:nvSpPr>
        <p:spPr>
          <a:xfrm>
            <a:off x="228600" y="1295400"/>
            <a:ext cx="8763000" cy="5562600"/>
          </a:xfrm>
        </p:spPr>
        <p:txBody>
          <a:bodyPr>
            <a:normAutofit/>
          </a:bodyPr>
          <a:lstStyle/>
          <a:p>
            <a:pPr>
              <a:lnSpc>
                <a:spcPct val="90000"/>
              </a:lnSpc>
            </a:pPr>
            <a:r>
              <a:rPr lang="en-US" sz="2600"/>
              <a:t>In SQL Server Management Studio, </a:t>
            </a:r>
            <a:r>
              <a:rPr lang="en-US" sz="2600" b="1">
                <a:solidFill>
                  <a:srgbClr val="00B050"/>
                </a:solidFill>
              </a:rPr>
              <a:t>a new </a:t>
            </a:r>
            <a:r>
              <a:rPr lang="en-US" sz="2600" b="1" smtClean="0">
                <a:solidFill>
                  <a:srgbClr val="00B050"/>
                </a:solidFill>
              </a:rPr>
              <a:t>schema </a:t>
            </a:r>
            <a:r>
              <a:rPr lang="en-US" sz="2600" b="1">
                <a:solidFill>
                  <a:srgbClr val="00B050"/>
                </a:solidFill>
              </a:rPr>
              <a:t>can be created</a:t>
            </a:r>
            <a:r>
              <a:rPr lang="en-US" sz="2600">
                <a:solidFill>
                  <a:srgbClr val="00B050"/>
                </a:solidFill>
              </a:rPr>
              <a:t> </a:t>
            </a:r>
            <a:r>
              <a:rPr lang="en-US" sz="2600"/>
              <a:t>either </a:t>
            </a:r>
            <a:r>
              <a:rPr lang="en-US" sz="2400" smtClean="0"/>
              <a:t>through </a:t>
            </a:r>
            <a:r>
              <a:rPr lang="en-US" sz="2400"/>
              <a:t>the GUI or using a script</a:t>
            </a:r>
            <a:r>
              <a:rPr lang="en-US" sz="2400" smtClean="0"/>
              <a:t>.</a:t>
            </a:r>
          </a:p>
          <a:p>
            <a:pPr>
              <a:lnSpc>
                <a:spcPct val="90000"/>
              </a:lnSpc>
            </a:pPr>
            <a:endParaRPr lang="en-US" sz="2400"/>
          </a:p>
          <a:p>
            <a:pPr>
              <a:lnSpc>
                <a:spcPct val="90000"/>
              </a:lnSpc>
            </a:pPr>
            <a:r>
              <a:rPr lang="en-US" sz="2400" smtClean="0"/>
              <a:t>Creating schema(s) is optional. If </a:t>
            </a:r>
            <a:r>
              <a:rPr lang="en-US" sz="2400"/>
              <a:t>no schema is created, SQL Server uses a default schema called "dbo" (database owner).</a:t>
            </a:r>
          </a:p>
          <a:p>
            <a:pPr>
              <a:lnSpc>
                <a:spcPct val="90000"/>
              </a:lnSpc>
            </a:pPr>
            <a:endParaRPr lang="en-US" sz="2400" smtClean="0"/>
          </a:p>
          <a:p>
            <a:pPr>
              <a:lnSpc>
                <a:spcPct val="90000"/>
              </a:lnSpc>
            </a:pPr>
            <a:r>
              <a:rPr lang="en-US" sz="2400"/>
              <a:t>Using the GUI:</a:t>
            </a:r>
          </a:p>
          <a:p>
            <a:pPr>
              <a:lnSpc>
                <a:spcPct val="90000"/>
              </a:lnSpc>
            </a:pPr>
            <a:endParaRPr lang="en-US" sz="2600"/>
          </a:p>
          <a:p>
            <a:pPr marL="457200" indent="-457200">
              <a:lnSpc>
                <a:spcPct val="90000"/>
              </a:lnSpc>
              <a:buFont typeface="Wingdings 2" pitchFamily="-105" charset="2"/>
              <a:buAutoNum type="arabicParenBoth"/>
            </a:pPr>
            <a:r>
              <a:rPr lang="en-US" sz="2600"/>
              <a:t>Right-click on the </a:t>
            </a:r>
            <a:r>
              <a:rPr lang="en-US" sz="2600" smtClean="0"/>
              <a:t>"Security" </a:t>
            </a:r>
            <a:r>
              <a:rPr lang="en-US" sz="2600"/>
              <a:t>folder within the database you want to add the table to, and select New </a:t>
            </a:r>
            <a:r>
              <a:rPr lang="en-US" sz="2600" smtClean="0"/>
              <a:t>-&gt; Schema. Then specify the schema name and owner.</a:t>
            </a:r>
            <a:endParaRPr lang="en-US" sz="2600"/>
          </a:p>
          <a:p>
            <a:pPr marL="0" indent="0">
              <a:lnSpc>
                <a:spcPct val="90000"/>
              </a:lnSpc>
              <a:buNone/>
            </a:pPr>
            <a:endParaRPr lang="en-US" sz="2600"/>
          </a:p>
          <a:p>
            <a:pPr>
              <a:buFont typeface="Wingdings 2" pitchFamily="-105" charset="2"/>
              <a:buNone/>
            </a:pPr>
            <a:endParaRPr lang="en-US" sz="2400" smtClean="0"/>
          </a:p>
          <a:p>
            <a:pPr>
              <a:buFont typeface="Wingdings 2" pitchFamily="-105" charset="2"/>
              <a:buNone/>
            </a:pPr>
            <a:endParaRPr lang="en-US" sz="2000" smtClean="0"/>
          </a:p>
          <a:p>
            <a:pPr>
              <a:buFont typeface="Wingdings 2" pitchFamily="-105" charset="2"/>
              <a:buNone/>
            </a:pPr>
            <a:endParaRPr lang="en-US" sz="2000" smtClean="0"/>
          </a:p>
        </p:txBody>
      </p:sp>
    </p:spTree>
    <p:extLst>
      <p:ext uri="{BB962C8B-B14F-4D97-AF65-F5344CB8AC3E}">
        <p14:creationId xmlns:p14="http://schemas.microsoft.com/office/powerpoint/2010/main" val="2946995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57200" y="457200"/>
            <a:ext cx="8229600" cy="749300"/>
          </a:xfrm>
        </p:spPr>
        <p:txBody>
          <a:bodyPr>
            <a:noAutofit/>
          </a:bodyPr>
          <a:lstStyle/>
          <a:p>
            <a:r>
              <a:rPr lang="en-US" smtClean="0"/>
              <a:t>Create Schema using Script</a:t>
            </a:r>
          </a:p>
        </p:txBody>
      </p:sp>
      <p:sp>
        <p:nvSpPr>
          <p:cNvPr id="46083" name="Content Placeholder 2"/>
          <p:cNvSpPr>
            <a:spLocks noGrp="1"/>
          </p:cNvSpPr>
          <p:nvPr>
            <p:ph idx="1"/>
          </p:nvPr>
        </p:nvSpPr>
        <p:spPr>
          <a:xfrm>
            <a:off x="0" y="1295400"/>
            <a:ext cx="9144000" cy="5562600"/>
          </a:xfrm>
        </p:spPr>
        <p:txBody>
          <a:bodyPr>
            <a:normAutofit/>
          </a:bodyPr>
          <a:lstStyle/>
          <a:p>
            <a:pPr>
              <a:buFont typeface="Wingdings 2" pitchFamily="-105" charset="2"/>
              <a:buNone/>
            </a:pPr>
            <a:r>
              <a:rPr lang="en-US" sz="2600" b="1" smtClean="0">
                <a:solidFill>
                  <a:srgbClr val="FF0000"/>
                </a:solidFill>
              </a:rPr>
              <a:t>USE</a:t>
            </a:r>
            <a:r>
              <a:rPr lang="en-US" sz="2600" smtClean="0"/>
              <a:t> database_name; </a:t>
            </a:r>
          </a:p>
          <a:p>
            <a:pPr>
              <a:buFont typeface="Wingdings 2" pitchFamily="-105" charset="2"/>
              <a:buNone/>
            </a:pPr>
            <a:r>
              <a:rPr lang="en-US" sz="2600" smtClean="0">
                <a:solidFill>
                  <a:srgbClr val="3366FF"/>
                </a:solidFill>
              </a:rPr>
              <a:t>--</a:t>
            </a:r>
            <a:r>
              <a:rPr lang="en-US" sz="2600">
                <a:solidFill>
                  <a:srgbClr val="3366FF"/>
                </a:solidFill>
              </a:rPr>
              <a:t>Always include the USE statement to define the database context</a:t>
            </a:r>
            <a:r>
              <a:rPr lang="en-US" sz="2600"/>
              <a:t>.</a:t>
            </a:r>
            <a:endParaRPr lang="en-US" sz="2600" smtClean="0"/>
          </a:p>
          <a:p>
            <a:pPr>
              <a:buFont typeface="Wingdings 2" pitchFamily="-105" charset="2"/>
              <a:buNone/>
            </a:pPr>
            <a:r>
              <a:rPr lang="en-US" sz="2600" b="1" smtClean="0">
                <a:solidFill>
                  <a:srgbClr val="FF0000"/>
                </a:solidFill>
              </a:rPr>
              <a:t>GO</a:t>
            </a:r>
            <a:endParaRPr lang="en-US" sz="2600" b="1" smtClean="0">
              <a:solidFill>
                <a:srgbClr val="FF0000"/>
              </a:solidFill>
            </a:endParaRPr>
          </a:p>
          <a:p>
            <a:pPr marL="0" indent="0">
              <a:buNone/>
            </a:pPr>
            <a:r>
              <a:rPr lang="en-US" sz="2600"/>
              <a:t>IF SCHEMA_ID(</a:t>
            </a:r>
            <a:r>
              <a:rPr lang="en-US" sz="2600" smtClean="0"/>
              <a:t>'schema_name') </a:t>
            </a:r>
            <a:r>
              <a:rPr lang="en-US" sz="2600"/>
              <a:t>IS NULL</a:t>
            </a:r>
          </a:p>
          <a:p>
            <a:pPr marL="0" indent="0">
              <a:buNone/>
            </a:pPr>
            <a:r>
              <a:rPr lang="en-US" sz="2600" smtClean="0"/>
              <a:t>BEGIN</a:t>
            </a:r>
            <a:endParaRPr lang="en-US" sz="2600"/>
          </a:p>
          <a:p>
            <a:pPr marL="0" indent="0">
              <a:buNone/>
            </a:pPr>
            <a:r>
              <a:rPr lang="en-US" sz="2600" smtClean="0"/>
              <a:t>    EXEC </a:t>
            </a:r>
            <a:r>
              <a:rPr lang="en-US" sz="2600"/>
              <a:t>(</a:t>
            </a:r>
            <a:r>
              <a:rPr lang="en-US" sz="2600" b="1"/>
              <a:t>'</a:t>
            </a:r>
            <a:r>
              <a:rPr lang="en-US" sz="2600" b="1">
                <a:solidFill>
                  <a:srgbClr val="FF0000"/>
                </a:solidFill>
              </a:rPr>
              <a:t>CREATE SCHEMA </a:t>
            </a:r>
            <a:r>
              <a:rPr lang="en-US" sz="2600" smtClean="0"/>
              <a:t>schema_name </a:t>
            </a:r>
            <a:r>
              <a:rPr lang="en-US" sz="2600" b="1">
                <a:solidFill>
                  <a:srgbClr val="FF0000"/>
                </a:solidFill>
              </a:rPr>
              <a:t>AUTHORIZATION</a:t>
            </a:r>
            <a:r>
              <a:rPr lang="en-US" sz="2600"/>
              <a:t> dbo')</a:t>
            </a:r>
          </a:p>
          <a:p>
            <a:pPr marL="0" indent="0">
              <a:buNone/>
            </a:pPr>
            <a:r>
              <a:rPr lang="en-US" sz="2600"/>
              <a:t>END </a:t>
            </a:r>
          </a:p>
          <a:p>
            <a:pPr marL="0" indent="0">
              <a:buNone/>
            </a:pPr>
            <a:r>
              <a:rPr lang="en-US" sz="2600" b="1" smtClean="0">
                <a:solidFill>
                  <a:srgbClr val="FF0000"/>
                </a:solidFill>
              </a:rPr>
              <a:t>GO</a:t>
            </a:r>
          </a:p>
          <a:p>
            <a:pPr marL="0" indent="0">
              <a:buNone/>
            </a:pPr>
            <a:endParaRPr lang="en-US" sz="2600"/>
          </a:p>
          <a:p>
            <a:r>
              <a:rPr lang="en-US" sz="2600" smtClean="0"/>
              <a:t>The GO statements enclose the CREATE SCHEMA statement in its own batch.</a:t>
            </a:r>
            <a:endParaRPr lang="en-US" sz="2400"/>
          </a:p>
          <a:p>
            <a:pPr>
              <a:buFont typeface="Wingdings 2" pitchFamily="-105" charset="2"/>
              <a:buNone/>
            </a:pPr>
            <a:endParaRPr lang="en-US" sz="2000"/>
          </a:p>
          <a:p>
            <a:pPr>
              <a:buFont typeface="Wingdings 2" pitchFamily="-105" charset="2"/>
              <a:buNone/>
            </a:pPr>
            <a:endParaRPr lang="en-US" sz="2000" smtClean="0"/>
          </a:p>
          <a:p>
            <a:pPr>
              <a:buFont typeface="Wingdings 2" pitchFamily="-105" charset="2"/>
              <a:buNone/>
            </a:pPr>
            <a:endParaRPr lang="en-US" sz="2000" smtClean="0"/>
          </a:p>
        </p:txBody>
      </p:sp>
    </p:spTree>
    <p:extLst>
      <p:ext uri="{BB962C8B-B14F-4D97-AF65-F5344CB8AC3E}">
        <p14:creationId xmlns:p14="http://schemas.microsoft.com/office/powerpoint/2010/main" val="30023644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533400" y="533400"/>
            <a:ext cx="8229600" cy="793750"/>
          </a:xfrm>
        </p:spPr>
        <p:txBody>
          <a:bodyPr>
            <a:normAutofit/>
          </a:bodyPr>
          <a:lstStyle/>
          <a:p>
            <a:r>
              <a:rPr lang="en-US" smtClean="0"/>
              <a:t>Create Table using GUI</a:t>
            </a:r>
          </a:p>
        </p:txBody>
      </p:sp>
      <p:sp>
        <p:nvSpPr>
          <p:cNvPr id="3" name="Content Placeholder 2"/>
          <p:cNvSpPr>
            <a:spLocks noGrp="1"/>
          </p:cNvSpPr>
          <p:nvPr>
            <p:ph idx="1"/>
          </p:nvPr>
        </p:nvSpPr>
        <p:spPr>
          <a:xfrm>
            <a:off x="76200" y="1447800"/>
            <a:ext cx="8458200" cy="5105400"/>
          </a:xfrm>
        </p:spPr>
        <p:txBody>
          <a:bodyPr>
            <a:normAutofit/>
          </a:bodyPr>
          <a:lstStyle/>
          <a:p>
            <a:pPr>
              <a:lnSpc>
                <a:spcPct val="90000"/>
              </a:lnSpc>
            </a:pPr>
            <a:r>
              <a:rPr lang="en-US" sz="2400"/>
              <a:t>In SQL Server Management Studio, a </a:t>
            </a:r>
            <a:r>
              <a:rPr lang="en-US" sz="2400" b="1">
                <a:solidFill>
                  <a:srgbClr val="00B050"/>
                </a:solidFill>
              </a:rPr>
              <a:t>new </a:t>
            </a:r>
            <a:r>
              <a:rPr lang="en-US" sz="2400" b="1" smtClean="0">
                <a:solidFill>
                  <a:srgbClr val="00B050"/>
                </a:solidFill>
              </a:rPr>
              <a:t>table </a:t>
            </a:r>
            <a:r>
              <a:rPr lang="en-US" sz="2400" b="1">
                <a:solidFill>
                  <a:srgbClr val="00B050"/>
                </a:solidFill>
              </a:rPr>
              <a:t>can be created </a:t>
            </a:r>
            <a:r>
              <a:rPr lang="en-US" sz="2400"/>
              <a:t>either </a:t>
            </a:r>
            <a:r>
              <a:rPr lang="en-US" sz="2400" smtClean="0"/>
              <a:t>through the GUI or using a script.</a:t>
            </a:r>
          </a:p>
          <a:p>
            <a:pPr>
              <a:lnSpc>
                <a:spcPct val="90000"/>
              </a:lnSpc>
              <a:buFont typeface="Wingdings 2" pitchFamily="-105" charset="2"/>
              <a:buNone/>
            </a:pPr>
            <a:endParaRPr lang="en-US" sz="2400" smtClean="0"/>
          </a:p>
          <a:p>
            <a:pPr>
              <a:lnSpc>
                <a:spcPct val="90000"/>
              </a:lnSpc>
              <a:buFont typeface="Wingdings 2" pitchFamily="-105" charset="2"/>
              <a:buNone/>
            </a:pPr>
            <a:r>
              <a:rPr lang="en-US" sz="2400" smtClean="0"/>
              <a:t>Using the GUI:</a:t>
            </a:r>
          </a:p>
          <a:p>
            <a:pPr>
              <a:lnSpc>
                <a:spcPct val="90000"/>
              </a:lnSpc>
              <a:buFont typeface="Wingdings 2" pitchFamily="-105" charset="2"/>
              <a:buNone/>
            </a:pPr>
            <a:endParaRPr lang="en-US" sz="2400"/>
          </a:p>
          <a:p>
            <a:pPr marL="457200" indent="-457200">
              <a:lnSpc>
                <a:spcPct val="90000"/>
              </a:lnSpc>
              <a:buFont typeface="Wingdings 2" pitchFamily="-105" charset="2"/>
              <a:buAutoNum type="arabicParenBoth"/>
            </a:pPr>
            <a:r>
              <a:rPr lang="en-US" sz="2400" smtClean="0"/>
              <a:t>Right-click on the "Tables" folder within the database you want to add the table to, and select New Table.</a:t>
            </a:r>
          </a:p>
          <a:p>
            <a:pPr marL="457200" indent="-457200">
              <a:lnSpc>
                <a:spcPct val="90000"/>
              </a:lnSpc>
              <a:buFont typeface="Wingdings 2" pitchFamily="-105" charset="2"/>
              <a:buAutoNum type="arabicParenBoth"/>
            </a:pPr>
            <a:r>
              <a:rPr lang="en-US" sz="2400" smtClean="0"/>
              <a:t>For each column:</a:t>
            </a:r>
          </a:p>
          <a:p>
            <a:pPr marL="857250" lvl="1" indent="-457200">
              <a:lnSpc>
                <a:spcPct val="90000"/>
              </a:lnSpc>
              <a:buFont typeface="+mj-lt"/>
              <a:buAutoNum type="alphaLcParenR"/>
            </a:pPr>
            <a:r>
              <a:rPr lang="en-US" sz="2400" smtClean="0"/>
              <a:t>Type the column name.</a:t>
            </a:r>
          </a:p>
          <a:p>
            <a:pPr marL="857250" lvl="1" indent="-457200">
              <a:lnSpc>
                <a:spcPct val="90000"/>
              </a:lnSpc>
              <a:buFont typeface="+mj-lt"/>
              <a:buAutoNum type="alphaLcParenR"/>
            </a:pPr>
            <a:r>
              <a:rPr lang="en-US" sz="2400" smtClean="0"/>
              <a:t>Select the column data type from the drop-down.</a:t>
            </a:r>
          </a:p>
          <a:p>
            <a:pPr marL="857250" lvl="1" indent="-457200">
              <a:lnSpc>
                <a:spcPct val="90000"/>
              </a:lnSpc>
              <a:buFont typeface="+mj-lt"/>
              <a:buAutoNum type="alphaLcParenR"/>
            </a:pPr>
            <a:r>
              <a:rPr lang="en-US" sz="2400" smtClean="0"/>
              <a:t>Check if nulls are allowed in the column.</a:t>
            </a:r>
          </a:p>
          <a:p>
            <a:pPr marL="400050" lvl="1" indent="0">
              <a:lnSpc>
                <a:spcPct val="90000"/>
              </a:lnSpc>
              <a:buNone/>
            </a:pPr>
            <a:endParaRPr lang="en-US" sz="2400" smtClean="0"/>
          </a:p>
          <a:p>
            <a:pPr marL="400050" lvl="1" indent="0">
              <a:lnSpc>
                <a:spcPct val="90000"/>
              </a:lnSpc>
              <a:buNone/>
            </a:pPr>
            <a:r>
              <a:rPr lang="en-US" sz="2400" smtClean="0"/>
              <a:t>May need to Refresh the Tables view to see the new table.</a:t>
            </a:r>
          </a:p>
        </p:txBody>
      </p:sp>
    </p:spTree>
    <p:extLst>
      <p:ext uri="{BB962C8B-B14F-4D97-AF65-F5344CB8AC3E}">
        <p14:creationId xmlns:p14="http://schemas.microsoft.com/office/powerpoint/2010/main" val="28616576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381000" y="561682"/>
            <a:ext cx="8229600" cy="755650"/>
          </a:xfrm>
        </p:spPr>
        <p:txBody>
          <a:bodyPr>
            <a:noAutofit/>
          </a:bodyPr>
          <a:lstStyle/>
          <a:p>
            <a:r>
              <a:rPr lang="en-US" smtClean="0"/>
              <a:t>Create Table using Script</a:t>
            </a:r>
          </a:p>
        </p:txBody>
      </p:sp>
      <p:sp>
        <p:nvSpPr>
          <p:cNvPr id="3" name="Content Placeholder 2"/>
          <p:cNvSpPr>
            <a:spLocks noGrp="1"/>
          </p:cNvSpPr>
          <p:nvPr>
            <p:ph idx="1"/>
          </p:nvPr>
        </p:nvSpPr>
        <p:spPr>
          <a:xfrm>
            <a:off x="457200" y="1219200"/>
            <a:ext cx="8229600" cy="5715000"/>
          </a:xfrm>
        </p:spPr>
        <p:txBody>
          <a:bodyPr>
            <a:normAutofit fontScale="92500" lnSpcReduction="10000"/>
          </a:bodyPr>
          <a:lstStyle/>
          <a:p>
            <a:pPr>
              <a:lnSpc>
                <a:spcPct val="90000"/>
              </a:lnSpc>
              <a:buFont typeface="Wingdings 2" pitchFamily="-105" charset="2"/>
              <a:buNone/>
            </a:pPr>
            <a:r>
              <a:rPr lang="en-US" sz="1700" smtClean="0">
                <a:solidFill>
                  <a:srgbClr val="3366FF"/>
                </a:solidFill>
              </a:rPr>
              <a:t> </a:t>
            </a:r>
          </a:p>
          <a:p>
            <a:pPr lvl="1">
              <a:lnSpc>
                <a:spcPct val="90000"/>
              </a:lnSpc>
              <a:buFont typeface="Wingdings 2" pitchFamily="-105" charset="2"/>
              <a:buNone/>
            </a:pPr>
            <a:r>
              <a:rPr lang="en-US" sz="2000" smtClean="0"/>
              <a:t>USE database_name;  </a:t>
            </a:r>
          </a:p>
          <a:p>
            <a:pPr lvl="1">
              <a:lnSpc>
                <a:spcPct val="90000"/>
              </a:lnSpc>
              <a:buFont typeface="Wingdings 2" pitchFamily="-105" charset="2"/>
              <a:buNone/>
            </a:pPr>
            <a:r>
              <a:rPr lang="en-US" sz="2000" smtClean="0"/>
              <a:t> </a:t>
            </a:r>
            <a:r>
              <a:rPr lang="en-US" sz="2000" smtClean="0">
                <a:solidFill>
                  <a:srgbClr val="0070C0"/>
                </a:solidFill>
              </a:rPr>
              <a:t>--Always include the USE statement to define the database context.</a:t>
            </a:r>
          </a:p>
          <a:p>
            <a:pPr lvl="1">
              <a:lnSpc>
                <a:spcPct val="90000"/>
              </a:lnSpc>
              <a:buFont typeface="Wingdings 2" pitchFamily="-105" charset="2"/>
              <a:buNone/>
            </a:pPr>
            <a:endParaRPr lang="en-US" sz="2000" smtClean="0">
              <a:solidFill>
                <a:srgbClr val="0070C0"/>
              </a:solidFill>
            </a:endParaRPr>
          </a:p>
          <a:p>
            <a:pPr lvl="1">
              <a:lnSpc>
                <a:spcPct val="90000"/>
              </a:lnSpc>
              <a:buFont typeface="Wingdings 2" pitchFamily="-105" charset="2"/>
              <a:buNone/>
            </a:pPr>
            <a:r>
              <a:rPr lang="en-US" sz="2000" smtClean="0">
                <a:solidFill>
                  <a:srgbClr val="0070C0"/>
                </a:solidFill>
              </a:rPr>
              <a:t>--Test to see if the table exists first.</a:t>
            </a:r>
          </a:p>
          <a:p>
            <a:pPr lvl="1">
              <a:lnSpc>
                <a:spcPct val="90000"/>
              </a:lnSpc>
              <a:buFont typeface="Wingdings 2" pitchFamily="-105" charset="2"/>
              <a:buNone/>
            </a:pPr>
            <a:r>
              <a:rPr lang="en-US" sz="2000" smtClean="0"/>
              <a:t>IF OBJECT_ID('schema_name.Students', 'U') IS NOT NULL</a:t>
            </a:r>
          </a:p>
          <a:p>
            <a:pPr lvl="1">
              <a:lnSpc>
                <a:spcPct val="90000"/>
              </a:lnSpc>
              <a:buFont typeface="Wingdings 2" pitchFamily="-105" charset="2"/>
              <a:buNone/>
            </a:pPr>
            <a:r>
              <a:rPr lang="en-US" sz="2000" smtClean="0"/>
              <a:t>   DROP TABLE schema_name.Students;</a:t>
            </a:r>
          </a:p>
          <a:p>
            <a:pPr lvl="1">
              <a:lnSpc>
                <a:spcPct val="90000"/>
              </a:lnSpc>
              <a:buFont typeface="Wingdings 2" pitchFamily="-105" charset="2"/>
              <a:buNone/>
            </a:pPr>
            <a:r>
              <a:rPr lang="en-US" sz="2000"/>
              <a:t> </a:t>
            </a:r>
            <a:r>
              <a:rPr lang="en-US" sz="2000" smtClean="0"/>
              <a:t>  </a:t>
            </a:r>
            <a:r>
              <a:rPr lang="en-US" sz="2000" smtClean="0">
                <a:solidFill>
                  <a:srgbClr val="0070C0"/>
                </a:solidFill>
              </a:rPr>
              <a:t>-- Could instead keep the table if it exists; only create it if doesn't exist.</a:t>
            </a:r>
          </a:p>
          <a:p>
            <a:pPr lvl="1">
              <a:lnSpc>
                <a:spcPct val="90000"/>
              </a:lnSpc>
              <a:buFont typeface="Wingdings 2" pitchFamily="-105" charset="2"/>
              <a:buNone/>
            </a:pPr>
            <a:endParaRPr lang="en-US" sz="2000" smtClean="0"/>
          </a:p>
          <a:p>
            <a:pPr lvl="1">
              <a:lnSpc>
                <a:spcPct val="90000"/>
              </a:lnSpc>
              <a:buFont typeface="Wingdings 2" pitchFamily="-105" charset="2"/>
              <a:buNone/>
            </a:pPr>
            <a:r>
              <a:rPr lang="en-US" sz="2000" b="1" smtClean="0">
                <a:solidFill>
                  <a:srgbClr val="FF0000"/>
                </a:solidFill>
              </a:rPr>
              <a:t>CREATE TABLE </a:t>
            </a:r>
            <a:r>
              <a:rPr lang="en-US" sz="2000" smtClean="0"/>
              <a:t>schema_name.Student</a:t>
            </a:r>
          </a:p>
          <a:p>
            <a:pPr lvl="1">
              <a:lnSpc>
                <a:spcPct val="90000"/>
              </a:lnSpc>
              <a:buFont typeface="Wingdings 2" pitchFamily="-105" charset="2"/>
              <a:buNone/>
            </a:pPr>
            <a:r>
              <a:rPr lang="en-US" sz="2000" smtClean="0"/>
              <a:t>      (studentid		INT		NOT NULL,</a:t>
            </a:r>
          </a:p>
          <a:p>
            <a:pPr lvl="1">
              <a:lnSpc>
                <a:spcPct val="90000"/>
              </a:lnSpc>
              <a:buFont typeface="Wingdings 2" pitchFamily="-105" charset="2"/>
              <a:buNone/>
            </a:pPr>
            <a:r>
              <a:rPr lang="en-US" sz="2000" smtClean="0"/>
              <a:t>	 firstname		VARCHAR(30)	NOT NULL,</a:t>
            </a:r>
          </a:p>
          <a:p>
            <a:pPr lvl="1">
              <a:lnSpc>
                <a:spcPct val="90000"/>
              </a:lnSpc>
              <a:buFont typeface="Wingdings 2" pitchFamily="-105" charset="2"/>
              <a:buNone/>
            </a:pPr>
            <a:r>
              <a:rPr lang="en-US" sz="2000" smtClean="0"/>
              <a:t>	 lastname		VARCHAR(30) 	NOT NULL,</a:t>
            </a:r>
          </a:p>
          <a:p>
            <a:pPr lvl="1">
              <a:lnSpc>
                <a:spcPct val="90000"/>
              </a:lnSpc>
              <a:buFont typeface="Wingdings 2" pitchFamily="-105" charset="2"/>
              <a:buNone/>
            </a:pPr>
            <a:r>
              <a:rPr lang="en-US" sz="2000" smtClean="0"/>
              <a:t>	 major		VARCHAR(30) 	NULL,</a:t>
            </a:r>
          </a:p>
          <a:p>
            <a:pPr lvl="1">
              <a:lnSpc>
                <a:spcPct val="90000"/>
              </a:lnSpc>
              <a:buFont typeface="Wingdings 2" pitchFamily="-105" charset="2"/>
              <a:buNone/>
            </a:pPr>
            <a:r>
              <a:rPr lang="en-US" sz="2000"/>
              <a:t>	</a:t>
            </a:r>
            <a:r>
              <a:rPr lang="en-US" sz="2000" smtClean="0"/>
              <a:t> </a:t>
            </a:r>
            <a:r>
              <a:rPr lang="en-US" sz="2000" b="1" smtClean="0">
                <a:solidFill>
                  <a:srgbClr val="FF0000"/>
                </a:solidFill>
              </a:rPr>
              <a:t>PRIMARY KEY</a:t>
            </a:r>
            <a:r>
              <a:rPr lang="en-US" sz="2000" smtClean="0"/>
              <a:t>(studentid)</a:t>
            </a:r>
          </a:p>
          <a:p>
            <a:pPr lvl="1">
              <a:lnSpc>
                <a:spcPct val="90000"/>
              </a:lnSpc>
              <a:buFont typeface="Wingdings 2" pitchFamily="-105" charset="2"/>
              <a:buNone/>
            </a:pPr>
            <a:r>
              <a:rPr lang="en-US" sz="2000"/>
              <a:t> </a:t>
            </a:r>
            <a:r>
              <a:rPr lang="en-US" sz="2000" smtClean="0"/>
              <a:t>     );</a:t>
            </a:r>
          </a:p>
          <a:p>
            <a:pPr lvl="1">
              <a:lnSpc>
                <a:spcPct val="90000"/>
              </a:lnSpc>
              <a:buFont typeface="Wingdings 2" pitchFamily="-105" charset="2"/>
              <a:buNone/>
            </a:pPr>
            <a:endParaRPr lang="en-US" sz="1800" smtClean="0"/>
          </a:p>
          <a:p>
            <a:pPr lvl="1">
              <a:lnSpc>
                <a:spcPct val="90000"/>
              </a:lnSpc>
              <a:buFont typeface="Wingdings 2" pitchFamily="-105" charset="2"/>
              <a:buNone/>
            </a:pPr>
            <a:r>
              <a:rPr lang="en-US" sz="2200" smtClean="0"/>
              <a:t>-- </a:t>
            </a:r>
            <a:r>
              <a:rPr lang="en-US" sz="2200" smtClean="0">
                <a:solidFill>
                  <a:srgbClr val="0070C0"/>
                </a:solidFill>
              </a:rPr>
              <a:t>The primary key can contain multiple attributes – separate them with commas.</a:t>
            </a:r>
            <a:endParaRPr lang="en-US" sz="2200">
              <a:solidFill>
                <a:srgbClr val="0070C0"/>
              </a:solidFill>
            </a:endParaRPr>
          </a:p>
          <a:p>
            <a:pPr lvl="1">
              <a:lnSpc>
                <a:spcPct val="90000"/>
              </a:lnSpc>
              <a:buFont typeface="Wingdings 2" pitchFamily="-105" charset="2"/>
              <a:buNone/>
            </a:pPr>
            <a:r>
              <a:rPr lang="en-US" sz="1900" smtClean="0"/>
              <a:t>									</a:t>
            </a:r>
          </a:p>
        </p:txBody>
      </p:sp>
      <p:sp>
        <p:nvSpPr>
          <p:cNvPr id="2" name="TextBox 1"/>
          <p:cNvSpPr txBox="1"/>
          <p:nvPr/>
        </p:nvSpPr>
        <p:spPr>
          <a:xfrm>
            <a:off x="4637567" y="2106581"/>
            <a:ext cx="4282839" cy="369332"/>
          </a:xfrm>
          <a:prstGeom prst="rect">
            <a:avLst/>
          </a:prstGeom>
          <a:noFill/>
        </p:spPr>
        <p:txBody>
          <a:bodyPr wrap="none" rtlCol="0">
            <a:spAutoFit/>
          </a:bodyPr>
          <a:lstStyle/>
          <a:p>
            <a:r>
              <a:rPr lang="en-US" smtClean="0">
                <a:solidFill>
                  <a:srgbClr val="0070C0"/>
                </a:solidFill>
              </a:rPr>
              <a:t>--'U' stands for User Table – can be omitted.</a:t>
            </a:r>
          </a:p>
        </p:txBody>
      </p:sp>
      <p:cxnSp>
        <p:nvCxnSpPr>
          <p:cNvPr id="5" name="Straight Arrow Connector 4"/>
          <p:cNvCxnSpPr/>
          <p:nvPr/>
        </p:nvCxnSpPr>
        <p:spPr>
          <a:xfrm>
            <a:off x="5029200" y="2438400"/>
            <a:ext cx="0" cy="299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6425364" y="3962400"/>
            <a:ext cx="2495042" cy="2031325"/>
          </a:xfrm>
          <a:prstGeom prst="rect">
            <a:avLst/>
          </a:prstGeom>
          <a:noFill/>
        </p:spPr>
        <p:txBody>
          <a:bodyPr wrap="none" rtlCol="0">
            <a:spAutoFit/>
          </a:bodyPr>
          <a:lstStyle/>
          <a:p>
            <a:r>
              <a:rPr lang="en-US" b="1" smtClean="0">
                <a:solidFill>
                  <a:srgbClr val="00B050"/>
                </a:solidFill>
              </a:rPr>
              <a:t>Put NOT NULL for every</a:t>
            </a:r>
          </a:p>
          <a:p>
            <a:r>
              <a:rPr lang="en-US" b="1">
                <a:solidFill>
                  <a:srgbClr val="00B050"/>
                </a:solidFill>
              </a:rPr>
              <a:t>a</a:t>
            </a:r>
            <a:r>
              <a:rPr lang="en-US" b="1" smtClean="0">
                <a:solidFill>
                  <a:srgbClr val="00B050"/>
                </a:solidFill>
              </a:rPr>
              <a:t>ttribute unless you are</a:t>
            </a:r>
          </a:p>
          <a:p>
            <a:r>
              <a:rPr lang="en-US" b="1" u="sng">
                <a:solidFill>
                  <a:srgbClr val="00B050"/>
                </a:solidFill>
              </a:rPr>
              <a:t>r</a:t>
            </a:r>
            <a:r>
              <a:rPr lang="en-US" b="1" u="sng" smtClean="0">
                <a:solidFill>
                  <a:srgbClr val="00B050"/>
                </a:solidFill>
              </a:rPr>
              <a:t>eally sure</a:t>
            </a:r>
            <a:r>
              <a:rPr lang="en-US" b="1" smtClean="0">
                <a:solidFill>
                  <a:srgbClr val="00B050"/>
                </a:solidFill>
              </a:rPr>
              <a:t> that nulls </a:t>
            </a:r>
          </a:p>
          <a:p>
            <a:r>
              <a:rPr lang="en-US" b="1">
                <a:solidFill>
                  <a:srgbClr val="00B050"/>
                </a:solidFill>
              </a:rPr>
              <a:t>n</a:t>
            </a:r>
            <a:r>
              <a:rPr lang="en-US" b="1" smtClean="0">
                <a:solidFill>
                  <a:srgbClr val="00B050"/>
                </a:solidFill>
              </a:rPr>
              <a:t>eed to be allowed.</a:t>
            </a:r>
          </a:p>
          <a:p>
            <a:endParaRPr lang="en-US" b="1" smtClean="0">
              <a:solidFill>
                <a:srgbClr val="00B050"/>
              </a:solidFill>
            </a:endParaRPr>
          </a:p>
          <a:p>
            <a:r>
              <a:rPr lang="en-US" b="1" smtClean="0">
                <a:solidFill>
                  <a:srgbClr val="7030A0"/>
                </a:solidFill>
              </a:rPr>
              <a:t>NULL is the default </a:t>
            </a:r>
          </a:p>
          <a:p>
            <a:r>
              <a:rPr lang="en-US" b="1" smtClean="0">
                <a:solidFill>
                  <a:srgbClr val="7030A0"/>
                </a:solidFill>
              </a:rPr>
              <a:t>– undesirable!</a:t>
            </a:r>
            <a:endParaRPr lang="en-US" b="1">
              <a:solidFill>
                <a:srgbClr val="7030A0"/>
              </a:solidFill>
            </a:endParaRPr>
          </a:p>
        </p:txBody>
      </p:sp>
    </p:spTree>
    <p:extLst>
      <p:ext uri="{BB962C8B-B14F-4D97-AF65-F5344CB8AC3E}">
        <p14:creationId xmlns:p14="http://schemas.microsoft.com/office/powerpoint/2010/main" val="42843325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Primary Key</a:t>
            </a:r>
            <a:endParaRPr lang="en-US"/>
          </a:p>
        </p:txBody>
      </p:sp>
      <p:sp>
        <p:nvSpPr>
          <p:cNvPr id="3" name="Content Placeholder 2"/>
          <p:cNvSpPr>
            <a:spLocks noGrp="1"/>
          </p:cNvSpPr>
          <p:nvPr>
            <p:ph idx="1"/>
          </p:nvPr>
        </p:nvSpPr>
        <p:spPr>
          <a:xfrm>
            <a:off x="457200" y="1600200"/>
            <a:ext cx="8229600" cy="4724400"/>
          </a:xfrm>
        </p:spPr>
        <p:txBody>
          <a:bodyPr>
            <a:normAutofit fontScale="92500" lnSpcReduction="10000"/>
          </a:bodyPr>
          <a:lstStyle/>
          <a:p>
            <a:r>
              <a:rPr lang="en-US" sz="2800" smtClean="0"/>
              <a:t>SQL does allow a table to be created without a PK. Don't do this!</a:t>
            </a:r>
          </a:p>
          <a:p>
            <a:pPr marL="0" indent="0">
              <a:buNone/>
            </a:pPr>
            <a:endParaRPr lang="en-US" sz="2800" smtClean="0"/>
          </a:p>
          <a:p>
            <a:r>
              <a:rPr lang="en-US" sz="2400" smtClean="0"/>
              <a:t>Primary keys are usually specified in one of two ways:</a:t>
            </a:r>
          </a:p>
          <a:p>
            <a:pPr marL="914400" lvl="1" indent="-457200">
              <a:buAutoNum type="arabicParenBoth"/>
            </a:pPr>
            <a:r>
              <a:rPr lang="en-US" sz="2400" smtClean="0"/>
              <a:t>After all the columns have been listed, add a constraint in the form </a:t>
            </a:r>
            <a:r>
              <a:rPr lang="en-US" sz="2400" b="1" smtClean="0"/>
              <a:t>PRIMARY KEY(column1, column2, …)</a:t>
            </a:r>
          </a:p>
          <a:p>
            <a:pPr marL="914400" lvl="1" indent="-457200">
              <a:buAutoNum type="arabicParenBoth"/>
            </a:pPr>
            <a:endParaRPr lang="en-US" sz="2400" b="1" smtClean="0"/>
          </a:p>
          <a:p>
            <a:pPr marL="914400" lvl="1" indent="-457200">
              <a:buAutoNum type="arabicParenBoth"/>
            </a:pPr>
            <a:r>
              <a:rPr lang="en-US" sz="2400" smtClean="0"/>
              <a:t>When listing a column, specify whether it is the PK (one column only).</a:t>
            </a:r>
          </a:p>
          <a:p>
            <a:pPr marL="457200" lvl="1" indent="0">
              <a:buNone/>
            </a:pPr>
            <a:r>
              <a:rPr lang="en-US" sz="2400" b="1"/>
              <a:t>	</a:t>
            </a:r>
            <a:r>
              <a:rPr lang="en-US" sz="2400" smtClean="0"/>
              <a:t>E.g. Team_ID	  INT	PRIMARY KEY</a:t>
            </a:r>
          </a:p>
          <a:p>
            <a:pPr marL="457200" lvl="1" indent="0">
              <a:buNone/>
            </a:pPr>
            <a:r>
              <a:rPr lang="en-US" sz="2400"/>
              <a:t>	</a:t>
            </a:r>
            <a:r>
              <a:rPr lang="en-US" sz="2400" smtClean="0"/>
              <a:t>Note that NOT NULL can be omitted here, because the PK doesn't allow NULLs.</a:t>
            </a:r>
            <a:endParaRPr lang="en-US" sz="2400"/>
          </a:p>
          <a:p>
            <a:pPr marL="457200" lvl="1" indent="0">
              <a:buNone/>
            </a:pPr>
            <a:endParaRPr lang="en-US" sz="2000" b="1"/>
          </a:p>
        </p:txBody>
      </p:sp>
    </p:spTree>
    <p:extLst>
      <p:ext uri="{BB962C8B-B14F-4D97-AF65-F5344CB8AC3E}">
        <p14:creationId xmlns:p14="http://schemas.microsoft.com/office/powerpoint/2010/main" val="35993245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IDENTITY Columns</a:t>
            </a:r>
            <a:endParaRPr lang="en-US"/>
          </a:p>
        </p:txBody>
      </p:sp>
      <p:sp>
        <p:nvSpPr>
          <p:cNvPr id="3" name="Content Placeholder 2"/>
          <p:cNvSpPr>
            <a:spLocks noGrp="1"/>
          </p:cNvSpPr>
          <p:nvPr>
            <p:ph idx="1"/>
          </p:nvPr>
        </p:nvSpPr>
        <p:spPr>
          <a:xfrm>
            <a:off x="438150" y="1295400"/>
            <a:ext cx="8229600" cy="5410200"/>
          </a:xfrm>
        </p:spPr>
        <p:txBody>
          <a:bodyPr>
            <a:noAutofit/>
          </a:bodyPr>
          <a:lstStyle/>
          <a:p>
            <a:r>
              <a:rPr lang="en-US" sz="2400" smtClean="0"/>
              <a:t>A column can be specified as an </a:t>
            </a:r>
            <a:r>
              <a:rPr lang="en-US" sz="2400" smtClean="0">
                <a:solidFill>
                  <a:srgbClr val="FF0000"/>
                </a:solidFill>
              </a:rPr>
              <a:t>IDENTITY</a:t>
            </a:r>
            <a:r>
              <a:rPr lang="en-US" sz="2400" smtClean="0"/>
              <a:t> column in the CREATE TABLE statement.</a:t>
            </a:r>
          </a:p>
          <a:p>
            <a:pPr marL="457200" lvl="1" indent="0">
              <a:buNone/>
            </a:pPr>
            <a:r>
              <a:rPr lang="en-US" sz="2000" smtClean="0"/>
              <a:t>E.g. studentID		INT 		IDENTITY(2,3)</a:t>
            </a:r>
          </a:p>
          <a:p>
            <a:endParaRPr lang="en-US" sz="1600" smtClean="0"/>
          </a:p>
          <a:p>
            <a:r>
              <a:rPr lang="en-US" sz="2400" smtClean="0"/>
              <a:t>This causes the </a:t>
            </a:r>
            <a:r>
              <a:rPr lang="en-US" sz="2400" smtClean="0">
                <a:solidFill>
                  <a:srgbClr val="0070C0"/>
                </a:solidFill>
              </a:rPr>
              <a:t>columns values to be automatically inserted for each row</a:t>
            </a:r>
            <a:r>
              <a:rPr lang="en-US" sz="2400" smtClean="0"/>
              <a:t> based on the </a:t>
            </a:r>
            <a:r>
              <a:rPr lang="en-US" sz="2400" smtClean="0">
                <a:solidFill>
                  <a:srgbClr val="FF0000"/>
                </a:solidFill>
              </a:rPr>
              <a:t>seed</a:t>
            </a:r>
            <a:r>
              <a:rPr lang="en-US" sz="2400" smtClean="0"/>
              <a:t> and </a:t>
            </a:r>
            <a:r>
              <a:rPr lang="en-US" sz="2400" smtClean="0">
                <a:solidFill>
                  <a:srgbClr val="FF0000"/>
                </a:solidFill>
              </a:rPr>
              <a:t>increment</a:t>
            </a:r>
            <a:r>
              <a:rPr lang="en-US" sz="2400" smtClean="0"/>
              <a:t> values.</a:t>
            </a:r>
          </a:p>
          <a:p>
            <a:pPr lvl="1"/>
            <a:r>
              <a:rPr lang="en-US" sz="2000" smtClean="0"/>
              <a:t>In this example seed is 2 and increment is 3, so the studentID’s of successive rows in the table will be: 2, 5, 8, 11, 14, etc.</a:t>
            </a:r>
            <a:endParaRPr lang="en-US" sz="2400" smtClean="0"/>
          </a:p>
          <a:p>
            <a:r>
              <a:rPr lang="en-US" sz="2400" smtClean="0"/>
              <a:t>The most common values for seed and increment are 1; these are the defaults.</a:t>
            </a:r>
          </a:p>
          <a:p>
            <a:pPr lvl="1"/>
            <a:r>
              <a:rPr lang="en-US" sz="2000" smtClean="0"/>
              <a:t>i.e. specifying IDENTITY means the values will be 1,2,3, and so on.</a:t>
            </a:r>
          </a:p>
          <a:p>
            <a:pPr lvl="1"/>
            <a:endParaRPr lang="en-US" sz="2000"/>
          </a:p>
          <a:p>
            <a:r>
              <a:rPr lang="en-US" sz="2400" smtClean="0"/>
              <a:t>Since SQL Server 2012, there is another way of creating automatic values – </a:t>
            </a:r>
            <a:r>
              <a:rPr lang="en-US" sz="2400" smtClean="0">
                <a:solidFill>
                  <a:srgbClr val="FF0000"/>
                </a:solidFill>
              </a:rPr>
              <a:t>SEQUENCE</a:t>
            </a:r>
            <a:r>
              <a:rPr lang="en-US" sz="2400" smtClean="0"/>
              <a:t> objects. (See CIS 355.)</a:t>
            </a:r>
          </a:p>
        </p:txBody>
      </p:sp>
    </p:spTree>
    <p:extLst>
      <p:ext uri="{BB962C8B-B14F-4D97-AF65-F5344CB8AC3E}">
        <p14:creationId xmlns:p14="http://schemas.microsoft.com/office/powerpoint/2010/main" val="4916319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Where is the Table?</a:t>
            </a:r>
            <a:endParaRPr lang="en-US"/>
          </a:p>
        </p:txBody>
      </p:sp>
      <p:sp>
        <p:nvSpPr>
          <p:cNvPr id="3" name="Content Placeholder 2"/>
          <p:cNvSpPr>
            <a:spLocks noGrp="1"/>
          </p:cNvSpPr>
          <p:nvPr>
            <p:ph idx="1"/>
          </p:nvPr>
        </p:nvSpPr>
        <p:spPr/>
        <p:txBody>
          <a:bodyPr>
            <a:normAutofit/>
          </a:bodyPr>
          <a:lstStyle/>
          <a:p>
            <a:r>
              <a:rPr lang="en-US" sz="2400" smtClean="0"/>
              <a:t>If you execute a script using a CREATE TABLE command successfully, and </a:t>
            </a:r>
            <a:r>
              <a:rPr lang="en-US" sz="2400" u="sng" smtClean="0"/>
              <a:t>cannot find the table even after refreshing the database</a:t>
            </a:r>
            <a:r>
              <a:rPr lang="en-US" sz="2400" smtClean="0"/>
              <a:t>:</a:t>
            </a:r>
          </a:p>
          <a:p>
            <a:r>
              <a:rPr lang="en-US" sz="2400" smtClean="0"/>
              <a:t>Look in the System Databases – it may have been placed there if you </a:t>
            </a:r>
            <a:r>
              <a:rPr lang="en-US" sz="2400" b="1" smtClean="0">
                <a:solidFill>
                  <a:srgbClr val="7030A0"/>
                </a:solidFill>
              </a:rPr>
              <a:t>forgot to specify the database with a USE statement</a:t>
            </a:r>
            <a:r>
              <a:rPr lang="en-US" sz="2400" smtClean="0"/>
              <a:t>.</a:t>
            </a:r>
          </a:p>
          <a:p>
            <a:r>
              <a:rPr lang="en-US" sz="2400" smtClean="0"/>
              <a:t>Delete it there;</a:t>
            </a:r>
          </a:p>
          <a:p>
            <a:r>
              <a:rPr lang="en-US" sz="2400" smtClean="0"/>
              <a:t>Put the USE statement into the script;</a:t>
            </a:r>
          </a:p>
          <a:p>
            <a:r>
              <a:rPr lang="en-US" sz="2400" smtClean="0"/>
              <a:t>Create it again and check if it’s in the correct place.</a:t>
            </a:r>
            <a:endParaRPr lang="en-US" sz="2400"/>
          </a:p>
        </p:txBody>
      </p:sp>
    </p:spTree>
    <p:extLst>
      <p:ext uri="{BB962C8B-B14F-4D97-AF65-F5344CB8AC3E}">
        <p14:creationId xmlns:p14="http://schemas.microsoft.com/office/powerpoint/2010/main" val="24013371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Foreign Keys</a:t>
            </a:r>
            <a:endParaRPr lang="en-US"/>
          </a:p>
        </p:txBody>
      </p:sp>
      <p:sp>
        <p:nvSpPr>
          <p:cNvPr id="3" name="Content Placeholder 2"/>
          <p:cNvSpPr>
            <a:spLocks noGrp="1"/>
          </p:cNvSpPr>
          <p:nvPr>
            <p:ph idx="1"/>
          </p:nvPr>
        </p:nvSpPr>
        <p:spPr>
          <a:xfrm>
            <a:off x="457200" y="1295400"/>
            <a:ext cx="8229600" cy="5334000"/>
          </a:xfrm>
        </p:spPr>
        <p:txBody>
          <a:bodyPr>
            <a:normAutofit fontScale="92500" lnSpcReduction="10000"/>
          </a:bodyPr>
          <a:lstStyle/>
          <a:p>
            <a:r>
              <a:rPr lang="en-US" sz="2600" smtClean="0"/>
              <a:t>Suppose we want an ENROLL table with a foreign key for the studentid's who are enrolled.</a:t>
            </a:r>
          </a:p>
          <a:p>
            <a:endParaRPr lang="en-US" sz="2400"/>
          </a:p>
          <a:p>
            <a:pPr marL="0" indent="0">
              <a:buNone/>
            </a:pPr>
            <a:r>
              <a:rPr lang="en-US" sz="2200"/>
              <a:t>IF OBJECT_ID(</a:t>
            </a:r>
            <a:r>
              <a:rPr lang="en-US" sz="2200" smtClean="0"/>
              <a:t>'schema_name.Enroll', </a:t>
            </a:r>
            <a:r>
              <a:rPr lang="en-US" sz="2200"/>
              <a:t>'U') IS NOT NULL</a:t>
            </a:r>
          </a:p>
          <a:p>
            <a:pPr marL="0" indent="0">
              <a:buNone/>
            </a:pPr>
            <a:r>
              <a:rPr lang="en-US" sz="2200"/>
              <a:t>   DROP TABLE </a:t>
            </a:r>
            <a:r>
              <a:rPr lang="en-US" sz="2200" smtClean="0"/>
              <a:t>schema_name.Enroll;</a:t>
            </a:r>
          </a:p>
          <a:p>
            <a:pPr marL="0" indent="0">
              <a:buNone/>
            </a:pPr>
            <a:endParaRPr lang="en-US" sz="2200"/>
          </a:p>
          <a:p>
            <a:pPr marL="0" indent="0">
              <a:buNone/>
            </a:pPr>
            <a:r>
              <a:rPr lang="en-US" sz="2200" smtClean="0"/>
              <a:t>CREATE </a:t>
            </a:r>
            <a:r>
              <a:rPr lang="en-US" sz="2200"/>
              <a:t>TABLE </a:t>
            </a:r>
            <a:r>
              <a:rPr lang="en-US" sz="2200" smtClean="0"/>
              <a:t>schema_name.Enroll</a:t>
            </a:r>
            <a:endParaRPr lang="en-US" sz="2200"/>
          </a:p>
          <a:p>
            <a:pPr marL="0" indent="0">
              <a:buNone/>
            </a:pPr>
            <a:r>
              <a:rPr lang="en-US" sz="2200"/>
              <a:t>(</a:t>
            </a:r>
          </a:p>
          <a:p>
            <a:pPr marL="0" indent="0">
              <a:buNone/>
            </a:pPr>
            <a:r>
              <a:rPr lang="en-US" sz="2200"/>
              <a:t>  </a:t>
            </a:r>
            <a:r>
              <a:rPr lang="en-US" sz="2200" smtClean="0"/>
              <a:t>classID		INT		NOT NULL</a:t>
            </a:r>
          </a:p>
          <a:p>
            <a:pPr marL="0" indent="0">
              <a:buNone/>
            </a:pPr>
            <a:r>
              <a:rPr lang="en-US" sz="2200"/>
              <a:t> </a:t>
            </a:r>
            <a:r>
              <a:rPr lang="en-US" sz="2200" smtClean="0"/>
              <a:t> studentID  	INT          	NOT </a:t>
            </a:r>
            <a:r>
              <a:rPr lang="en-US" sz="2200"/>
              <a:t>NULL,</a:t>
            </a:r>
          </a:p>
          <a:p>
            <a:pPr marL="0" indent="0">
              <a:buNone/>
            </a:pPr>
            <a:r>
              <a:rPr lang="en-US" sz="2200"/>
              <a:t>  </a:t>
            </a:r>
            <a:r>
              <a:rPr lang="en-US" sz="2200" smtClean="0"/>
              <a:t>studentGrade 	VARCHAR(20</a:t>
            </a:r>
            <a:r>
              <a:rPr lang="en-US" sz="2200"/>
              <a:t>)</a:t>
            </a:r>
            <a:r>
              <a:rPr lang="en-US" sz="2200" smtClean="0"/>
              <a:t>      	NOT </a:t>
            </a:r>
            <a:r>
              <a:rPr lang="en-US" sz="2200"/>
              <a:t>NULL,</a:t>
            </a:r>
          </a:p>
          <a:p>
            <a:pPr marL="0" indent="0">
              <a:buNone/>
            </a:pPr>
            <a:r>
              <a:rPr lang="en-US" sz="2200"/>
              <a:t>  </a:t>
            </a:r>
            <a:r>
              <a:rPr lang="en-US" sz="2200" smtClean="0"/>
              <a:t>  </a:t>
            </a:r>
            <a:endParaRPr lang="en-US" sz="2200"/>
          </a:p>
          <a:p>
            <a:pPr marL="0" indent="0">
              <a:buNone/>
            </a:pPr>
            <a:r>
              <a:rPr lang="en-US" sz="2200"/>
              <a:t>  PRIMARY </a:t>
            </a:r>
            <a:r>
              <a:rPr lang="en-US" sz="2200" smtClean="0"/>
              <a:t>KEY(classID</a:t>
            </a:r>
            <a:r>
              <a:rPr lang="en-US" sz="2200"/>
              <a:t>),</a:t>
            </a:r>
          </a:p>
          <a:p>
            <a:pPr marL="0" indent="0">
              <a:buNone/>
            </a:pPr>
            <a:r>
              <a:rPr lang="en-US" sz="2200"/>
              <a:t>  </a:t>
            </a:r>
            <a:r>
              <a:rPr lang="en-US" sz="2600" b="1">
                <a:solidFill>
                  <a:srgbClr val="FF0000"/>
                </a:solidFill>
              </a:rPr>
              <a:t>FOREIGN </a:t>
            </a:r>
            <a:r>
              <a:rPr lang="en-US" sz="2600" b="1" smtClean="0">
                <a:solidFill>
                  <a:srgbClr val="FF0000"/>
                </a:solidFill>
              </a:rPr>
              <a:t>KEY</a:t>
            </a:r>
            <a:r>
              <a:rPr lang="en-US" sz="2600" b="1" smtClean="0"/>
              <a:t>(studentID</a:t>
            </a:r>
            <a:r>
              <a:rPr lang="en-US" sz="2600" b="1"/>
              <a:t>) REFERENCES </a:t>
            </a:r>
            <a:r>
              <a:rPr lang="en-US" sz="2600" b="1" smtClean="0"/>
              <a:t>schema_name.Student</a:t>
            </a:r>
            <a:endParaRPr lang="en-US" sz="2200" b="1"/>
          </a:p>
          <a:p>
            <a:pPr marL="0" indent="0">
              <a:buNone/>
            </a:pPr>
            <a:r>
              <a:rPr lang="en-US" sz="2200"/>
              <a:t>  );</a:t>
            </a:r>
          </a:p>
          <a:p>
            <a:endParaRPr lang="en-US" sz="2400"/>
          </a:p>
        </p:txBody>
      </p:sp>
    </p:spTree>
    <p:extLst>
      <p:ext uri="{BB962C8B-B14F-4D97-AF65-F5344CB8AC3E}">
        <p14:creationId xmlns:p14="http://schemas.microsoft.com/office/powerpoint/2010/main" val="17558771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Common Error</a:t>
            </a:r>
            <a:endParaRPr lang="en-US"/>
          </a:p>
        </p:txBody>
      </p:sp>
      <p:sp>
        <p:nvSpPr>
          <p:cNvPr id="3" name="Content Placeholder 2"/>
          <p:cNvSpPr>
            <a:spLocks noGrp="1"/>
          </p:cNvSpPr>
          <p:nvPr>
            <p:ph idx="1"/>
          </p:nvPr>
        </p:nvSpPr>
        <p:spPr>
          <a:xfrm>
            <a:off x="381000" y="1371600"/>
            <a:ext cx="8534400" cy="5486400"/>
          </a:xfrm>
        </p:spPr>
        <p:txBody>
          <a:bodyPr>
            <a:normAutofit fontScale="85000" lnSpcReduction="10000"/>
          </a:bodyPr>
          <a:lstStyle/>
          <a:p>
            <a:r>
              <a:rPr lang="en-US" sz="2600" smtClean="0"/>
              <a:t>NOTE: If you have already created a table with a foreign key reference to another table, then you must drop that table first. </a:t>
            </a:r>
            <a:r>
              <a:rPr lang="en-US" sz="2600" u="sng" smtClean="0"/>
              <a:t>You cannot drop a table if it referenced by another table that exists</a:t>
            </a:r>
            <a:r>
              <a:rPr lang="en-US" sz="2600" smtClean="0"/>
              <a:t>.</a:t>
            </a:r>
          </a:p>
          <a:p>
            <a:endParaRPr lang="en-US" sz="2400" smtClean="0"/>
          </a:p>
          <a:p>
            <a:pPr marL="0" indent="0">
              <a:buNone/>
            </a:pPr>
            <a:r>
              <a:rPr lang="en-US" sz="2400"/>
              <a:t> </a:t>
            </a:r>
            <a:r>
              <a:rPr lang="en-US" sz="2400" smtClean="0"/>
              <a:t>    E.g. the following will NOT work (assuming the 2 tables already exist and ENROLL has a FK referencing Student):</a:t>
            </a:r>
          </a:p>
          <a:p>
            <a:pPr marL="0" indent="0">
              <a:buNone/>
            </a:pPr>
            <a:endParaRPr lang="en-US" sz="2400" smtClean="0"/>
          </a:p>
          <a:p>
            <a:pPr lvl="1">
              <a:lnSpc>
                <a:spcPct val="90000"/>
              </a:lnSpc>
              <a:buFont typeface="Wingdings 2" pitchFamily="-105" charset="2"/>
              <a:buNone/>
            </a:pPr>
            <a:r>
              <a:rPr lang="en-US" sz="2400"/>
              <a:t>	</a:t>
            </a:r>
            <a:r>
              <a:rPr lang="en-US" sz="2200"/>
              <a:t>IF OBJECT_ID(</a:t>
            </a:r>
            <a:r>
              <a:rPr lang="en-US" sz="2200" smtClean="0"/>
              <a:t>'schema_name.Student', </a:t>
            </a:r>
            <a:r>
              <a:rPr lang="en-US" sz="2200"/>
              <a:t>'U') IS NOT NULL</a:t>
            </a:r>
          </a:p>
          <a:p>
            <a:pPr lvl="1">
              <a:lnSpc>
                <a:spcPct val="90000"/>
              </a:lnSpc>
              <a:buFont typeface="Wingdings 2" pitchFamily="-105" charset="2"/>
              <a:buNone/>
            </a:pPr>
            <a:r>
              <a:rPr lang="en-US" sz="2200"/>
              <a:t>   </a:t>
            </a:r>
            <a:r>
              <a:rPr lang="en-US" sz="2200" smtClean="0"/>
              <a:t>       DROP </a:t>
            </a:r>
            <a:r>
              <a:rPr lang="en-US" sz="2200"/>
              <a:t>TABLE </a:t>
            </a:r>
            <a:r>
              <a:rPr lang="en-US" sz="2200" smtClean="0"/>
              <a:t>schema_name.Student;</a:t>
            </a:r>
          </a:p>
          <a:p>
            <a:pPr marL="0" indent="0">
              <a:buNone/>
            </a:pPr>
            <a:r>
              <a:rPr lang="en-US" sz="3000"/>
              <a:t> </a:t>
            </a:r>
            <a:r>
              <a:rPr lang="en-US" sz="3000" smtClean="0"/>
              <a:t>           </a:t>
            </a:r>
            <a:r>
              <a:rPr lang="en-US" sz="2200" smtClean="0"/>
              <a:t>IF </a:t>
            </a:r>
            <a:r>
              <a:rPr lang="en-US" sz="2200"/>
              <a:t>OBJECT_ID(</a:t>
            </a:r>
            <a:r>
              <a:rPr lang="en-US" sz="2200" smtClean="0"/>
              <a:t>'schema_name.Enroll</a:t>
            </a:r>
            <a:r>
              <a:rPr lang="en-US" sz="2200"/>
              <a:t>', 'U') IS NOT NULL</a:t>
            </a:r>
          </a:p>
          <a:p>
            <a:pPr marL="0" indent="0">
              <a:buNone/>
            </a:pPr>
            <a:r>
              <a:rPr lang="en-US" sz="2200"/>
              <a:t>  </a:t>
            </a:r>
            <a:r>
              <a:rPr lang="en-US" sz="2200" smtClean="0"/>
              <a:t>                 </a:t>
            </a:r>
            <a:r>
              <a:rPr lang="en-US" sz="2200"/>
              <a:t>DROP TABLE </a:t>
            </a:r>
            <a:r>
              <a:rPr lang="en-US" sz="2200" smtClean="0"/>
              <a:t>schema_name.Enroll;</a:t>
            </a:r>
          </a:p>
          <a:p>
            <a:pPr marL="0" indent="0">
              <a:buNone/>
            </a:pPr>
            <a:endParaRPr lang="en-US" sz="2200" smtClean="0"/>
          </a:p>
          <a:p>
            <a:pPr marL="0" indent="0">
              <a:buNone/>
            </a:pPr>
            <a:r>
              <a:rPr lang="en-US" sz="2200" smtClean="0"/>
              <a:t>               CREATE TABLE schema_name.Student </a:t>
            </a:r>
          </a:p>
          <a:p>
            <a:pPr marL="0" indent="0">
              <a:buNone/>
            </a:pPr>
            <a:r>
              <a:rPr lang="en-US" sz="2200"/>
              <a:t>	</a:t>
            </a:r>
            <a:r>
              <a:rPr lang="en-US" sz="2200" smtClean="0"/>
              <a:t>…..</a:t>
            </a:r>
          </a:p>
          <a:p>
            <a:pPr marL="0" indent="0">
              <a:buNone/>
            </a:pPr>
            <a:endParaRPr lang="en-US" sz="1800"/>
          </a:p>
          <a:p>
            <a:pPr marL="0" indent="0">
              <a:buNone/>
            </a:pPr>
            <a:r>
              <a:rPr lang="en-US" sz="2400"/>
              <a:t> </a:t>
            </a:r>
            <a:r>
              <a:rPr lang="en-US" sz="2400" smtClean="0"/>
              <a:t>    The error message is: "</a:t>
            </a:r>
            <a:r>
              <a:rPr lang="en-US" sz="2400" smtClean="0">
                <a:solidFill>
                  <a:srgbClr val="FF0000"/>
                </a:solidFill>
              </a:rPr>
              <a:t>Could </a:t>
            </a:r>
            <a:r>
              <a:rPr lang="en-US" sz="2400">
                <a:solidFill>
                  <a:srgbClr val="FF0000"/>
                </a:solidFill>
              </a:rPr>
              <a:t>not drop object </a:t>
            </a:r>
            <a:r>
              <a:rPr lang="en-US" sz="2400" smtClean="0">
                <a:solidFill>
                  <a:srgbClr val="FF0000"/>
                </a:solidFill>
              </a:rPr>
              <a:t>'schema_name.Student' </a:t>
            </a:r>
            <a:r>
              <a:rPr lang="en-US" sz="2400">
                <a:solidFill>
                  <a:srgbClr val="FF0000"/>
                </a:solidFill>
              </a:rPr>
              <a:t>because it is referenced by a FOREIGN KEY constraint</a:t>
            </a:r>
            <a:r>
              <a:rPr lang="en-US" sz="2400" smtClean="0">
                <a:solidFill>
                  <a:srgbClr val="FF0000"/>
                </a:solidFill>
              </a:rPr>
              <a:t>.</a:t>
            </a:r>
            <a:r>
              <a:rPr lang="en-US" sz="2400" smtClean="0"/>
              <a:t>"</a:t>
            </a:r>
            <a:endParaRPr lang="en-US" sz="2400"/>
          </a:p>
          <a:p>
            <a:pPr marL="0" indent="0">
              <a:buNone/>
            </a:pPr>
            <a:endParaRPr lang="en-US" sz="1800"/>
          </a:p>
          <a:p>
            <a:pPr lvl="1">
              <a:lnSpc>
                <a:spcPct val="90000"/>
              </a:lnSpc>
              <a:buFont typeface="Wingdings 2" pitchFamily="-105" charset="2"/>
              <a:buNone/>
            </a:pPr>
            <a:endParaRPr lang="en-US" sz="2000"/>
          </a:p>
          <a:p>
            <a:pPr marL="0" indent="0">
              <a:buNone/>
            </a:pPr>
            <a:endParaRPr lang="en-US" sz="2400" smtClean="0"/>
          </a:p>
          <a:p>
            <a:pPr marL="0" indent="0">
              <a:buNone/>
            </a:pPr>
            <a:endParaRPr lang="en-US" sz="2400"/>
          </a:p>
        </p:txBody>
      </p:sp>
    </p:spTree>
    <p:extLst>
      <p:ext uri="{BB962C8B-B14F-4D97-AF65-F5344CB8AC3E}">
        <p14:creationId xmlns:p14="http://schemas.microsoft.com/office/powerpoint/2010/main" val="33627782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200" y="1066800"/>
            <a:ext cx="9005359" cy="2795587"/>
          </a:xfrm>
          <a:prstGeom prst="rect">
            <a:avLst/>
          </a:prstGeom>
        </p:spPr>
      </p:pic>
    </p:spTree>
    <p:extLst>
      <p:ext uri="{BB962C8B-B14F-4D97-AF65-F5344CB8AC3E}">
        <p14:creationId xmlns:p14="http://schemas.microsoft.com/office/powerpoint/2010/main" val="537303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Order is Important</a:t>
            </a:r>
            <a:endParaRPr lang="en-US"/>
          </a:p>
        </p:txBody>
      </p:sp>
      <p:sp>
        <p:nvSpPr>
          <p:cNvPr id="3" name="Content Placeholder 2"/>
          <p:cNvSpPr>
            <a:spLocks noGrp="1"/>
          </p:cNvSpPr>
          <p:nvPr>
            <p:ph idx="1"/>
          </p:nvPr>
        </p:nvSpPr>
        <p:spPr>
          <a:xfrm>
            <a:off x="381000" y="1371600"/>
            <a:ext cx="8229600" cy="5105400"/>
          </a:xfrm>
        </p:spPr>
        <p:txBody>
          <a:bodyPr>
            <a:normAutofit lnSpcReduction="10000"/>
          </a:bodyPr>
          <a:lstStyle/>
          <a:p>
            <a:r>
              <a:rPr lang="en-US" sz="2400" smtClean="0"/>
              <a:t>To fix this, </a:t>
            </a:r>
            <a:r>
              <a:rPr lang="en-US" sz="2800" b="1" smtClean="0">
                <a:solidFill>
                  <a:srgbClr val="00B050"/>
                </a:solidFill>
              </a:rPr>
              <a:t>drop the referencing table first</a:t>
            </a:r>
            <a:r>
              <a:rPr lang="en-US" sz="2400" smtClean="0"/>
              <a:t>.</a:t>
            </a:r>
          </a:p>
          <a:p>
            <a:pPr marL="0" indent="0">
              <a:buNone/>
            </a:pPr>
            <a:endParaRPr lang="en-US" sz="2400" smtClean="0"/>
          </a:p>
          <a:p>
            <a:pPr marL="0" indent="0">
              <a:buNone/>
            </a:pPr>
            <a:r>
              <a:rPr lang="en-US" sz="2800" smtClean="0"/>
              <a:t>           </a:t>
            </a:r>
            <a:r>
              <a:rPr lang="en-US" sz="2000" smtClean="0"/>
              <a:t>IF </a:t>
            </a:r>
            <a:r>
              <a:rPr lang="en-US" sz="2000"/>
              <a:t>OBJECT_ID(</a:t>
            </a:r>
            <a:r>
              <a:rPr lang="en-US" sz="2000" smtClean="0"/>
              <a:t>'schema_name.Enroll</a:t>
            </a:r>
            <a:r>
              <a:rPr lang="en-US" sz="2000"/>
              <a:t>', 'U') IS NOT NULL</a:t>
            </a:r>
          </a:p>
          <a:p>
            <a:pPr marL="0" indent="0">
              <a:buNone/>
            </a:pPr>
            <a:r>
              <a:rPr lang="en-US" sz="2000"/>
              <a:t>  </a:t>
            </a:r>
            <a:r>
              <a:rPr lang="en-US" sz="2000" smtClean="0"/>
              <a:t>                    DROP </a:t>
            </a:r>
            <a:r>
              <a:rPr lang="en-US" sz="2000"/>
              <a:t>TABLE </a:t>
            </a:r>
            <a:r>
              <a:rPr lang="en-US" sz="2000" smtClean="0"/>
              <a:t>schema_name.</a:t>
            </a:r>
            <a:r>
              <a:rPr lang="en-US" sz="2000" smtClean="0">
                <a:solidFill>
                  <a:srgbClr val="0070C0"/>
                </a:solidFill>
              </a:rPr>
              <a:t>Enroll</a:t>
            </a:r>
            <a:r>
              <a:rPr lang="en-US" sz="2000" smtClean="0"/>
              <a:t>;</a:t>
            </a:r>
          </a:p>
          <a:p>
            <a:pPr marL="0" indent="0">
              <a:buNone/>
            </a:pPr>
            <a:endParaRPr lang="en-US" sz="2000" smtClean="0"/>
          </a:p>
          <a:p>
            <a:pPr lvl="1">
              <a:lnSpc>
                <a:spcPct val="90000"/>
              </a:lnSpc>
              <a:buFont typeface="Wingdings 2" pitchFamily="-105" charset="2"/>
              <a:buNone/>
            </a:pPr>
            <a:r>
              <a:rPr lang="en-US" sz="2000" smtClean="0"/>
              <a:t>	  IF </a:t>
            </a:r>
            <a:r>
              <a:rPr lang="en-US" sz="2000"/>
              <a:t>OBJECT_ID(</a:t>
            </a:r>
            <a:r>
              <a:rPr lang="en-US" sz="2000" smtClean="0"/>
              <a:t>'schema_name.Student', </a:t>
            </a:r>
            <a:r>
              <a:rPr lang="en-US" sz="2000"/>
              <a:t>'U') IS NOT NULL</a:t>
            </a:r>
          </a:p>
          <a:p>
            <a:pPr lvl="1">
              <a:lnSpc>
                <a:spcPct val="90000"/>
              </a:lnSpc>
              <a:buFont typeface="Wingdings 2" pitchFamily="-105" charset="2"/>
              <a:buNone/>
            </a:pPr>
            <a:r>
              <a:rPr lang="en-US" sz="2000"/>
              <a:t>          </a:t>
            </a:r>
            <a:r>
              <a:rPr lang="en-US" sz="2000" smtClean="0"/>
              <a:t>   DROP </a:t>
            </a:r>
            <a:r>
              <a:rPr lang="en-US" sz="2000"/>
              <a:t>TABLE </a:t>
            </a:r>
            <a:r>
              <a:rPr lang="en-US" sz="2000" smtClean="0"/>
              <a:t>schema_name.</a:t>
            </a:r>
            <a:r>
              <a:rPr lang="en-US" sz="2000" smtClean="0">
                <a:solidFill>
                  <a:srgbClr val="FF0000"/>
                </a:solidFill>
              </a:rPr>
              <a:t>Student</a:t>
            </a:r>
            <a:r>
              <a:rPr lang="en-US" sz="2000" smtClean="0"/>
              <a:t>;</a:t>
            </a:r>
            <a:endParaRPr lang="en-US" sz="2000"/>
          </a:p>
          <a:p>
            <a:pPr marL="0" indent="0">
              <a:buNone/>
            </a:pPr>
            <a:endParaRPr lang="en-US" sz="2000" smtClean="0"/>
          </a:p>
          <a:p>
            <a:pPr marL="0" indent="0">
              <a:buNone/>
            </a:pPr>
            <a:r>
              <a:rPr lang="en-US" sz="2000" smtClean="0"/>
              <a:t>               CREATE TABLE schema_name.</a:t>
            </a:r>
            <a:r>
              <a:rPr lang="en-US" sz="2000" smtClean="0">
                <a:solidFill>
                  <a:srgbClr val="FF0000"/>
                </a:solidFill>
              </a:rPr>
              <a:t>Student</a:t>
            </a:r>
            <a:r>
              <a:rPr lang="en-US" sz="2000" smtClean="0"/>
              <a:t> …..</a:t>
            </a:r>
          </a:p>
          <a:p>
            <a:pPr marL="0" indent="0">
              <a:buNone/>
            </a:pPr>
            <a:endParaRPr lang="en-US" sz="2000" smtClean="0"/>
          </a:p>
          <a:p>
            <a:pPr marL="0" indent="0">
              <a:buNone/>
            </a:pPr>
            <a:r>
              <a:rPr lang="en-US" sz="2000" smtClean="0"/>
              <a:t>               CREATE </a:t>
            </a:r>
            <a:r>
              <a:rPr lang="en-US" sz="2000"/>
              <a:t>TABLE </a:t>
            </a:r>
            <a:r>
              <a:rPr lang="en-US" sz="2000" smtClean="0"/>
              <a:t>schema_name.</a:t>
            </a:r>
            <a:r>
              <a:rPr lang="en-US" sz="2000" smtClean="0">
                <a:solidFill>
                  <a:srgbClr val="0070C0"/>
                </a:solidFill>
              </a:rPr>
              <a:t>Enroll</a:t>
            </a:r>
            <a:r>
              <a:rPr lang="en-US" sz="2000" smtClean="0"/>
              <a:t> </a:t>
            </a:r>
            <a:r>
              <a:rPr lang="en-US" sz="2000"/>
              <a:t>…..</a:t>
            </a:r>
          </a:p>
          <a:p>
            <a:pPr marL="0" indent="0">
              <a:buNone/>
            </a:pPr>
            <a:endParaRPr lang="en-US" sz="1800"/>
          </a:p>
          <a:p>
            <a:r>
              <a:rPr lang="en-US" sz="2400" b="1" smtClean="0"/>
              <a:t>Inverse order: The last table dropped should be the first table added.</a:t>
            </a:r>
            <a:endParaRPr lang="en-US" sz="2400" b="1"/>
          </a:p>
          <a:p>
            <a:pPr lvl="1">
              <a:lnSpc>
                <a:spcPct val="90000"/>
              </a:lnSpc>
              <a:buFont typeface="Wingdings 2" pitchFamily="-105" charset="2"/>
              <a:buNone/>
            </a:pPr>
            <a:endParaRPr lang="en-US" sz="2000"/>
          </a:p>
          <a:p>
            <a:pPr marL="0" indent="0">
              <a:buNone/>
            </a:pPr>
            <a:endParaRPr lang="en-US" sz="2400" smtClean="0"/>
          </a:p>
          <a:p>
            <a:pPr marL="0" indent="0">
              <a:buNone/>
            </a:pPr>
            <a:endParaRPr lang="en-US" sz="2400"/>
          </a:p>
        </p:txBody>
      </p:sp>
    </p:spTree>
    <p:extLst>
      <p:ext uri="{BB962C8B-B14F-4D97-AF65-F5344CB8AC3E}">
        <p14:creationId xmlns:p14="http://schemas.microsoft.com/office/powerpoint/2010/main" val="21067027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Giving Names to Keys</a:t>
            </a:r>
            <a:endParaRPr lang="en-US"/>
          </a:p>
        </p:txBody>
      </p:sp>
      <p:sp>
        <p:nvSpPr>
          <p:cNvPr id="3" name="Content Placeholder 2"/>
          <p:cNvSpPr>
            <a:spLocks noGrp="1"/>
          </p:cNvSpPr>
          <p:nvPr>
            <p:ph idx="1"/>
          </p:nvPr>
        </p:nvSpPr>
        <p:spPr>
          <a:xfrm>
            <a:off x="152400" y="1371600"/>
            <a:ext cx="8534400" cy="5715000"/>
          </a:xfrm>
        </p:spPr>
        <p:txBody>
          <a:bodyPr>
            <a:normAutofit/>
          </a:bodyPr>
          <a:lstStyle/>
          <a:p>
            <a:r>
              <a:rPr lang="en-US" sz="2600" smtClean="0"/>
              <a:t>Instead of just saying </a:t>
            </a:r>
            <a:r>
              <a:rPr lang="en-US" sz="2000" b="1"/>
              <a:t>PRIMARY KEY(studentid)</a:t>
            </a:r>
            <a:r>
              <a:rPr lang="en-US" sz="2000"/>
              <a:t>, </a:t>
            </a:r>
            <a:r>
              <a:rPr lang="en-US" sz="2600" smtClean="0"/>
              <a:t>an alternative syntax allows you to </a:t>
            </a:r>
            <a:r>
              <a:rPr lang="en-US" sz="2600" u="sng" smtClean="0"/>
              <a:t>name the key</a:t>
            </a:r>
            <a:r>
              <a:rPr lang="en-US" sz="2600" smtClean="0"/>
              <a:t>:</a:t>
            </a:r>
          </a:p>
          <a:p>
            <a:pPr marL="0" indent="0">
              <a:buNone/>
            </a:pPr>
            <a:r>
              <a:rPr lang="en-US" sz="2400"/>
              <a:t>	</a:t>
            </a:r>
            <a:r>
              <a:rPr lang="en-US" sz="2200" b="1" smtClean="0"/>
              <a:t>CONSTRAINT PK_Students PRIMARY </a:t>
            </a:r>
            <a:r>
              <a:rPr lang="en-US" sz="2200" b="1"/>
              <a:t>KEY(studentid</a:t>
            </a:r>
            <a:r>
              <a:rPr lang="en-US" sz="2200" b="1" smtClean="0"/>
              <a:t>)</a:t>
            </a:r>
          </a:p>
          <a:p>
            <a:pPr marL="0" indent="0">
              <a:buNone/>
            </a:pPr>
            <a:endParaRPr lang="en-US" sz="2400" smtClean="0"/>
          </a:p>
          <a:p>
            <a:r>
              <a:rPr lang="en-US" sz="2600" smtClean="0"/>
              <a:t>Similarly, for foreign keys, instead of</a:t>
            </a:r>
          </a:p>
          <a:p>
            <a:pPr marL="0" indent="0">
              <a:buNone/>
            </a:pPr>
            <a:r>
              <a:rPr lang="en-US" sz="2400"/>
              <a:t>	</a:t>
            </a:r>
            <a:r>
              <a:rPr lang="en-US" sz="2200" b="1" smtClean="0"/>
              <a:t>FOREIGN </a:t>
            </a:r>
            <a:r>
              <a:rPr lang="en-US" sz="2200" b="1"/>
              <a:t>KEY(studentID) REFERENCES </a:t>
            </a:r>
            <a:r>
              <a:rPr lang="en-US" sz="2200" b="1" smtClean="0"/>
              <a:t>schema_name.Student</a:t>
            </a:r>
          </a:p>
          <a:p>
            <a:pPr marL="0" indent="0">
              <a:buNone/>
            </a:pPr>
            <a:r>
              <a:rPr lang="en-US" sz="2400" smtClean="0"/>
              <a:t>       you </a:t>
            </a:r>
            <a:r>
              <a:rPr lang="en-US" sz="2600" smtClean="0"/>
              <a:t>can name the key:</a:t>
            </a:r>
          </a:p>
          <a:p>
            <a:pPr marL="0" indent="0">
              <a:buNone/>
            </a:pPr>
            <a:r>
              <a:rPr lang="en-US" sz="2400"/>
              <a:t>	 </a:t>
            </a:r>
            <a:r>
              <a:rPr lang="en-US" sz="2200" b="1"/>
              <a:t>CONSTRAINT </a:t>
            </a:r>
            <a:r>
              <a:rPr lang="en-US" sz="2200" b="1" smtClean="0"/>
              <a:t>FK_Enroll_Student</a:t>
            </a:r>
          </a:p>
          <a:p>
            <a:pPr marL="0" indent="0">
              <a:buNone/>
            </a:pPr>
            <a:r>
              <a:rPr lang="en-US" sz="2200" b="1"/>
              <a:t>	</a:t>
            </a:r>
            <a:r>
              <a:rPr lang="en-US" sz="2200" b="1" smtClean="0"/>
              <a:t> </a:t>
            </a:r>
            <a:r>
              <a:rPr lang="en-US" sz="2200" b="1"/>
              <a:t>FOREIGN KEY(studentID) REFERENCES </a:t>
            </a:r>
            <a:r>
              <a:rPr lang="en-US" sz="2200" b="1" smtClean="0"/>
              <a:t>schema_name.Student</a:t>
            </a:r>
          </a:p>
          <a:p>
            <a:pPr marL="0" indent="0">
              <a:buNone/>
            </a:pPr>
            <a:endParaRPr lang="en-US" sz="2200" smtClean="0"/>
          </a:p>
          <a:p>
            <a:pPr marL="0" indent="0">
              <a:buNone/>
            </a:pPr>
            <a:r>
              <a:rPr lang="en-US" sz="2600" smtClean="0"/>
              <a:t>Note the </a:t>
            </a:r>
            <a:r>
              <a:rPr lang="en-US" sz="2600" b="1" smtClean="0">
                <a:solidFill>
                  <a:srgbClr val="00B050"/>
                </a:solidFill>
              </a:rPr>
              <a:t>convention is for a foreign key name to contain both table names</a:t>
            </a:r>
            <a:r>
              <a:rPr lang="en-US" sz="2600" smtClean="0"/>
              <a:t>.</a:t>
            </a:r>
            <a:endParaRPr lang="en-US" sz="2600"/>
          </a:p>
          <a:p>
            <a:pPr marL="0" indent="0">
              <a:buNone/>
            </a:pPr>
            <a:r>
              <a:rPr lang="en-US" sz="2400" smtClean="0"/>
              <a:t> </a:t>
            </a:r>
            <a:endParaRPr lang="en-US" sz="2400"/>
          </a:p>
        </p:txBody>
      </p:sp>
    </p:spTree>
    <p:extLst>
      <p:ext uri="{BB962C8B-B14F-4D97-AF65-F5344CB8AC3E}">
        <p14:creationId xmlns:p14="http://schemas.microsoft.com/office/powerpoint/2010/main" val="40728085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7721"/>
            <a:ext cx="8229600" cy="1143000"/>
          </a:xfrm>
        </p:spPr>
        <p:txBody>
          <a:bodyPr/>
          <a:lstStyle/>
          <a:p>
            <a:r>
              <a:rPr lang="en-US" smtClean="0"/>
              <a:t>Data Manipulation Language</a:t>
            </a:r>
            <a:endParaRPr lang="en-US"/>
          </a:p>
        </p:txBody>
      </p:sp>
      <p:pic>
        <p:nvPicPr>
          <p:cNvPr id="8196" name="Picture 5" descr="Tbl07-01.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1" y="1295400"/>
            <a:ext cx="6324600" cy="530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457201" y="1524000"/>
            <a:ext cx="1828800" cy="1938992"/>
          </a:xfrm>
          <a:prstGeom prst="rect">
            <a:avLst/>
          </a:prstGeom>
          <a:noFill/>
        </p:spPr>
        <p:txBody>
          <a:bodyPr wrap="square" rtlCol="0">
            <a:spAutoFit/>
          </a:bodyPr>
          <a:lstStyle/>
          <a:p>
            <a:r>
              <a:rPr lang="en-US" sz="2000" smtClean="0"/>
              <a:t>Note: Inserting rows is a </a:t>
            </a:r>
            <a:r>
              <a:rPr lang="en-US" sz="2000" u="sng" smtClean="0"/>
              <a:t>data manipulation function</a:t>
            </a:r>
            <a:r>
              <a:rPr lang="en-US" sz="2000" smtClean="0"/>
              <a:t>, not a data definition function.</a:t>
            </a:r>
            <a:endParaRPr lang="en-US" sz="2000"/>
          </a:p>
        </p:txBody>
      </p:sp>
    </p:spTree>
    <p:extLst>
      <p:ext uri="{BB962C8B-B14F-4D97-AF65-F5344CB8AC3E}">
        <p14:creationId xmlns:p14="http://schemas.microsoft.com/office/powerpoint/2010/main" val="23251967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304800" y="533400"/>
            <a:ext cx="8229600" cy="733425"/>
          </a:xfrm>
        </p:spPr>
        <p:txBody>
          <a:bodyPr>
            <a:normAutofit fontScale="90000"/>
          </a:bodyPr>
          <a:lstStyle/>
          <a:p>
            <a:r>
              <a:rPr lang="en-US" smtClean="0"/>
              <a:t>INSERT INTO</a:t>
            </a:r>
            <a:endParaRPr lang="en-US" dirty="0" smtClean="0"/>
          </a:p>
        </p:txBody>
      </p:sp>
      <p:sp>
        <p:nvSpPr>
          <p:cNvPr id="3" name="Content Placeholder 2"/>
          <p:cNvSpPr>
            <a:spLocks noGrp="1"/>
          </p:cNvSpPr>
          <p:nvPr>
            <p:ph idx="1"/>
          </p:nvPr>
        </p:nvSpPr>
        <p:spPr>
          <a:xfrm>
            <a:off x="76200" y="1371600"/>
            <a:ext cx="8991600" cy="5410200"/>
          </a:xfrm>
        </p:spPr>
        <p:txBody>
          <a:bodyPr>
            <a:normAutofit/>
          </a:bodyPr>
          <a:lstStyle/>
          <a:p>
            <a:pPr>
              <a:lnSpc>
                <a:spcPct val="90000"/>
              </a:lnSpc>
              <a:buFont typeface="Wingdings 2" pitchFamily="26" charset="2"/>
              <a:buNone/>
            </a:pPr>
            <a:r>
              <a:rPr lang="en-US" sz="2400" b="1" dirty="0" smtClean="0">
                <a:solidFill>
                  <a:srgbClr val="FF0000"/>
                </a:solidFill>
              </a:rPr>
              <a:t>INSERT </a:t>
            </a:r>
            <a:r>
              <a:rPr lang="en-US" sz="2400" b="1" smtClean="0">
                <a:solidFill>
                  <a:srgbClr val="FF0000"/>
                </a:solidFill>
              </a:rPr>
              <a:t>INTO</a:t>
            </a:r>
            <a:r>
              <a:rPr lang="en-US" sz="2400" smtClean="0">
                <a:solidFill>
                  <a:srgbClr val="FF0000"/>
                </a:solidFill>
              </a:rPr>
              <a:t> </a:t>
            </a:r>
            <a:r>
              <a:rPr lang="en-US" sz="2400" smtClean="0"/>
              <a:t>tablename(col1, col2, …)</a:t>
            </a:r>
            <a:endParaRPr lang="en-US" sz="2400" dirty="0"/>
          </a:p>
          <a:p>
            <a:pPr>
              <a:lnSpc>
                <a:spcPct val="90000"/>
              </a:lnSpc>
              <a:buFont typeface="Wingdings 2" pitchFamily="26" charset="2"/>
              <a:buNone/>
            </a:pPr>
            <a:r>
              <a:rPr lang="en-US" sz="2400" b="1" dirty="0" smtClean="0">
                <a:solidFill>
                  <a:srgbClr val="FF0000"/>
                </a:solidFill>
              </a:rPr>
              <a:t>	</a:t>
            </a:r>
            <a:r>
              <a:rPr lang="en-US" sz="2400" b="1" smtClean="0">
                <a:solidFill>
                  <a:srgbClr val="FF0000"/>
                </a:solidFill>
              </a:rPr>
              <a:t>VALUES</a:t>
            </a:r>
            <a:r>
              <a:rPr lang="en-US" sz="2400" smtClean="0"/>
              <a:t>(value for col1, value for col2, </a:t>
            </a:r>
            <a:r>
              <a:rPr lang="en-US" sz="2400" dirty="0" smtClean="0"/>
              <a:t>…)</a:t>
            </a:r>
          </a:p>
          <a:p>
            <a:pPr>
              <a:lnSpc>
                <a:spcPct val="90000"/>
              </a:lnSpc>
              <a:buFont typeface="Wingdings 2" pitchFamily="26" charset="2"/>
              <a:buNone/>
            </a:pPr>
            <a:endParaRPr lang="en-US" sz="1800" smtClean="0"/>
          </a:p>
          <a:p>
            <a:pPr>
              <a:lnSpc>
                <a:spcPct val="90000"/>
              </a:lnSpc>
            </a:pPr>
            <a:r>
              <a:rPr lang="en-US" sz="2400" smtClean="0"/>
              <a:t>NOTE: </a:t>
            </a:r>
            <a:r>
              <a:rPr lang="en-US" sz="2400" b="1" smtClean="0">
                <a:solidFill>
                  <a:srgbClr val="FF0000"/>
                </a:solidFill>
              </a:rPr>
              <a:t>INTO</a:t>
            </a:r>
            <a:r>
              <a:rPr lang="en-US" sz="2400" smtClean="0"/>
              <a:t> is optional, but is usually included.</a:t>
            </a:r>
            <a:endParaRPr lang="en-US" sz="2400" dirty="0" smtClean="0"/>
          </a:p>
          <a:p>
            <a:pPr>
              <a:lnSpc>
                <a:spcPct val="90000"/>
              </a:lnSpc>
            </a:pPr>
            <a:r>
              <a:rPr lang="en-US" sz="2400"/>
              <a:t>I</a:t>
            </a:r>
            <a:r>
              <a:rPr lang="en-US" sz="2400" smtClean="0"/>
              <a:t>nserts </a:t>
            </a:r>
            <a:r>
              <a:rPr lang="en-US" sz="2400" b="1" dirty="0" smtClean="0">
                <a:solidFill>
                  <a:srgbClr val="00B050"/>
                </a:solidFill>
              </a:rPr>
              <a:t>one row</a:t>
            </a:r>
            <a:r>
              <a:rPr lang="en-US" sz="2400" dirty="0" smtClean="0"/>
              <a:t> into the table specified </a:t>
            </a:r>
            <a:r>
              <a:rPr lang="en-US" sz="2400" smtClean="0"/>
              <a:t>by tablename</a:t>
            </a:r>
            <a:r>
              <a:rPr lang="en-US" sz="2400" dirty="0" smtClean="0"/>
              <a:t>.</a:t>
            </a:r>
          </a:p>
          <a:p>
            <a:pPr lvl="1">
              <a:lnSpc>
                <a:spcPct val="90000"/>
              </a:lnSpc>
            </a:pPr>
            <a:r>
              <a:rPr lang="en-US" sz="2400" dirty="0" smtClean="0"/>
              <a:t>The </a:t>
            </a:r>
            <a:r>
              <a:rPr lang="en-US" sz="2400" smtClean="0"/>
              <a:t>column names can be </a:t>
            </a:r>
            <a:r>
              <a:rPr lang="en-US" sz="2400" u="sng" smtClean="0"/>
              <a:t>optionally</a:t>
            </a:r>
            <a:r>
              <a:rPr lang="en-US" sz="2400" smtClean="0"/>
              <a:t> listed </a:t>
            </a:r>
            <a:r>
              <a:rPr lang="en-US" sz="2400" dirty="0" smtClean="0"/>
              <a:t>after the </a:t>
            </a:r>
            <a:r>
              <a:rPr lang="en-US" sz="2400" smtClean="0"/>
              <a:t>table name.</a:t>
            </a:r>
            <a:endParaRPr lang="en-US" sz="2400" dirty="0" smtClean="0"/>
          </a:p>
          <a:p>
            <a:pPr lvl="1">
              <a:lnSpc>
                <a:spcPct val="90000"/>
              </a:lnSpc>
            </a:pPr>
            <a:r>
              <a:rPr lang="en-US" sz="2400" dirty="0" smtClean="0"/>
              <a:t>The values to insert into each column are listed after the </a:t>
            </a:r>
            <a:r>
              <a:rPr lang="en-US" sz="2400" b="1" dirty="0" smtClean="0">
                <a:solidFill>
                  <a:srgbClr val="FF0000"/>
                </a:solidFill>
              </a:rPr>
              <a:t>VALUES</a:t>
            </a:r>
            <a:r>
              <a:rPr lang="en-US" sz="2400" dirty="0" smtClean="0"/>
              <a:t> keyword in the </a:t>
            </a:r>
            <a:r>
              <a:rPr lang="en-US" sz="2400" u="sng" dirty="0" smtClean="0"/>
              <a:t>same order as the columns</a:t>
            </a:r>
            <a:r>
              <a:rPr lang="en-US" sz="2400" dirty="0" smtClean="0"/>
              <a:t>.</a:t>
            </a:r>
          </a:p>
          <a:p>
            <a:pPr lvl="2">
              <a:lnSpc>
                <a:spcPct val="90000"/>
              </a:lnSpc>
            </a:pPr>
            <a:r>
              <a:rPr lang="en-US" dirty="0" smtClean="0"/>
              <a:t>If a value is specified for a column it will be used.</a:t>
            </a:r>
          </a:p>
          <a:p>
            <a:pPr lvl="2">
              <a:lnSpc>
                <a:spcPct val="90000"/>
              </a:lnSpc>
            </a:pPr>
            <a:r>
              <a:rPr lang="en-US" u="sng" dirty="0" smtClean="0"/>
              <a:t>If no value is specified for </a:t>
            </a:r>
            <a:r>
              <a:rPr lang="en-US" u="sng" smtClean="0"/>
              <a:t>a column</a:t>
            </a:r>
            <a:r>
              <a:rPr lang="en-US" smtClean="0"/>
              <a:t> </a:t>
            </a:r>
            <a:r>
              <a:rPr lang="en-US" b="1" smtClean="0"/>
              <a:t>and the </a:t>
            </a:r>
            <a:r>
              <a:rPr lang="en-US" b="1"/>
              <a:t>column names are listed after the table </a:t>
            </a:r>
            <a:r>
              <a:rPr lang="en-US" b="1" smtClean="0"/>
              <a:t>name, </a:t>
            </a:r>
            <a:r>
              <a:rPr lang="en-US" u="sng" smtClean="0"/>
              <a:t>a </a:t>
            </a:r>
            <a:r>
              <a:rPr lang="en-US" u="sng" dirty="0" smtClean="0"/>
              <a:t>default </a:t>
            </a:r>
            <a:r>
              <a:rPr lang="en-US" u="sng" smtClean="0"/>
              <a:t>value</a:t>
            </a:r>
            <a:r>
              <a:rPr lang="en-US" smtClean="0"/>
              <a:t> will be used, if specified in the CREATE TABLE statement</a:t>
            </a:r>
            <a:r>
              <a:rPr lang="en-US" sz="2200" b="1" smtClean="0"/>
              <a:t>.</a:t>
            </a:r>
            <a:endParaRPr lang="en-US" sz="1900" b="1" dirty="0" smtClean="0"/>
          </a:p>
          <a:p>
            <a:pPr lvl="3">
              <a:lnSpc>
                <a:spcPct val="90000"/>
              </a:lnSpc>
            </a:pPr>
            <a:r>
              <a:rPr lang="en-US" dirty="0" smtClean="0"/>
              <a:t>If no default exists, NULL will </a:t>
            </a:r>
            <a:r>
              <a:rPr lang="en-US" smtClean="0"/>
              <a:t>be inserted </a:t>
            </a:r>
          </a:p>
          <a:p>
            <a:pPr lvl="3">
              <a:lnSpc>
                <a:spcPct val="90000"/>
              </a:lnSpc>
            </a:pPr>
            <a:r>
              <a:rPr lang="en-US" sz="2000" smtClean="0"/>
              <a:t>If the column doesn't allows NULL, an error occurs.</a:t>
            </a:r>
            <a:endParaRPr lang="en-US" sz="2000" dirty="0" smtClean="0"/>
          </a:p>
        </p:txBody>
      </p:sp>
    </p:spTree>
    <p:extLst>
      <p:ext uri="{BB962C8B-B14F-4D97-AF65-F5344CB8AC3E}">
        <p14:creationId xmlns:p14="http://schemas.microsoft.com/office/powerpoint/2010/main" val="34537556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533400" y="457200"/>
            <a:ext cx="8229600" cy="901700"/>
          </a:xfrm>
        </p:spPr>
        <p:txBody>
          <a:bodyPr/>
          <a:lstStyle/>
          <a:p>
            <a:r>
              <a:rPr lang="en-US"/>
              <a:t>Inserting </a:t>
            </a:r>
            <a:r>
              <a:rPr lang="en-US" smtClean="0"/>
              <a:t>Rows - Examples</a:t>
            </a:r>
            <a:endParaRPr lang="en-US" sz="3600" dirty="0" smtClean="0"/>
          </a:p>
        </p:txBody>
      </p:sp>
      <p:sp>
        <p:nvSpPr>
          <p:cNvPr id="3" name="Content Placeholder 2"/>
          <p:cNvSpPr>
            <a:spLocks noGrp="1"/>
          </p:cNvSpPr>
          <p:nvPr>
            <p:ph idx="1"/>
          </p:nvPr>
        </p:nvSpPr>
        <p:spPr>
          <a:xfrm>
            <a:off x="228600" y="1447800"/>
            <a:ext cx="8839200" cy="5181600"/>
          </a:xfrm>
        </p:spPr>
        <p:txBody>
          <a:bodyPr>
            <a:normAutofit lnSpcReduction="10000"/>
          </a:bodyPr>
          <a:lstStyle/>
          <a:p>
            <a:pPr>
              <a:lnSpc>
                <a:spcPct val="80000"/>
              </a:lnSpc>
            </a:pPr>
            <a:r>
              <a:rPr lang="en-US" sz="2400" smtClean="0"/>
              <a:t>Column-names not specified:</a:t>
            </a:r>
          </a:p>
          <a:p>
            <a:pPr marL="0" indent="0">
              <a:lnSpc>
                <a:spcPct val="80000"/>
              </a:lnSpc>
              <a:buNone/>
            </a:pPr>
            <a:r>
              <a:rPr lang="en-US" sz="2400"/>
              <a:t> </a:t>
            </a:r>
            <a:r>
              <a:rPr lang="en-US" sz="2400" smtClean="0"/>
              <a:t>    INSERT </a:t>
            </a:r>
            <a:r>
              <a:rPr lang="en-US" sz="2400"/>
              <a:t>INTO </a:t>
            </a:r>
            <a:r>
              <a:rPr lang="en-US" sz="2400" smtClean="0"/>
              <a:t>dbo.Orders VALUES(10001</a:t>
            </a:r>
            <a:r>
              <a:rPr lang="en-US" sz="2400"/>
              <a:t>, ‘2009-02-12’, 3, ‘A’);</a:t>
            </a:r>
          </a:p>
          <a:p>
            <a:pPr>
              <a:lnSpc>
                <a:spcPct val="80000"/>
              </a:lnSpc>
            </a:pPr>
            <a:endParaRPr lang="en-US" sz="2400"/>
          </a:p>
          <a:p>
            <a:pPr>
              <a:lnSpc>
                <a:spcPct val="80000"/>
              </a:lnSpc>
            </a:pPr>
            <a:r>
              <a:rPr lang="en-US" sz="2400" smtClean="0"/>
              <a:t>All column-names and values specified:</a:t>
            </a:r>
            <a:endParaRPr lang="en-US" sz="2400" dirty="0" smtClean="0"/>
          </a:p>
          <a:p>
            <a:pPr>
              <a:lnSpc>
                <a:spcPct val="80000"/>
              </a:lnSpc>
              <a:buFont typeface="Wingdings 2" pitchFamily="26" charset="2"/>
              <a:buNone/>
            </a:pPr>
            <a:r>
              <a:rPr lang="en-US" sz="2400" smtClean="0"/>
              <a:t>	INSERT INTO dbo.Orders(orderid</a:t>
            </a:r>
            <a:r>
              <a:rPr lang="en-US" sz="2400" dirty="0" smtClean="0"/>
              <a:t>, </a:t>
            </a:r>
            <a:r>
              <a:rPr lang="en-US" sz="2400" dirty="0" err="1" smtClean="0"/>
              <a:t>orderdate</a:t>
            </a:r>
            <a:r>
              <a:rPr lang="en-US" sz="2400" dirty="0" smtClean="0"/>
              <a:t>, </a:t>
            </a:r>
            <a:r>
              <a:rPr lang="en-US" sz="2400" dirty="0" err="1" smtClean="0"/>
              <a:t>empid</a:t>
            </a:r>
            <a:r>
              <a:rPr lang="en-US" sz="2400" smtClean="0"/>
              <a:t>, custid) VALUES(10001</a:t>
            </a:r>
            <a:r>
              <a:rPr lang="en-US" sz="2400" dirty="0" smtClean="0"/>
              <a:t>, </a:t>
            </a:r>
            <a:r>
              <a:rPr lang="en-US" sz="2400" smtClean="0"/>
              <a:t>‘2009-02-12</a:t>
            </a:r>
            <a:r>
              <a:rPr lang="en-US" sz="2400" dirty="0" smtClean="0"/>
              <a:t>’, 3, ‘A’);</a:t>
            </a:r>
          </a:p>
          <a:p>
            <a:pPr>
              <a:lnSpc>
                <a:spcPct val="80000"/>
              </a:lnSpc>
              <a:buFont typeface="Wingdings 2" pitchFamily="26" charset="2"/>
              <a:buNone/>
            </a:pPr>
            <a:endParaRPr lang="en-US" sz="2400" dirty="0" smtClean="0"/>
          </a:p>
          <a:p>
            <a:pPr>
              <a:lnSpc>
                <a:spcPct val="80000"/>
              </a:lnSpc>
            </a:pPr>
            <a:r>
              <a:rPr lang="en-US" sz="2400" smtClean="0"/>
              <a:t>Use of default value:</a:t>
            </a:r>
            <a:endParaRPr lang="en-US" sz="2400" dirty="0" smtClean="0"/>
          </a:p>
          <a:p>
            <a:pPr>
              <a:lnSpc>
                <a:spcPct val="80000"/>
              </a:lnSpc>
              <a:buFont typeface="Wingdings 2" pitchFamily="26" charset="2"/>
              <a:buNone/>
            </a:pPr>
            <a:r>
              <a:rPr lang="en-US" sz="2400" smtClean="0"/>
              <a:t>	INSERT INTO dbo.Orders(orderid</a:t>
            </a:r>
            <a:r>
              <a:rPr lang="en-US" sz="2400" dirty="0" smtClean="0"/>
              <a:t>, </a:t>
            </a:r>
            <a:r>
              <a:rPr lang="en-US" sz="2400" dirty="0" err="1" smtClean="0"/>
              <a:t>empid</a:t>
            </a:r>
            <a:r>
              <a:rPr lang="en-US" sz="2400" smtClean="0"/>
              <a:t>, custid) VALUES(10002</a:t>
            </a:r>
            <a:r>
              <a:rPr lang="en-US" sz="2400" dirty="0" smtClean="0"/>
              <a:t>, 5, ‘</a:t>
            </a:r>
            <a:r>
              <a:rPr lang="en-US" sz="2400" smtClean="0"/>
              <a:t>B’);</a:t>
            </a:r>
          </a:p>
          <a:p>
            <a:pPr>
              <a:lnSpc>
                <a:spcPct val="80000"/>
              </a:lnSpc>
              <a:buFont typeface="Wingdings 2" pitchFamily="26" charset="2"/>
              <a:buNone/>
            </a:pPr>
            <a:r>
              <a:rPr lang="en-US" sz="2000" smtClean="0">
                <a:latin typeface="Aharoni" panose="02010803020104030203" pitchFamily="2" charset="-79"/>
                <a:cs typeface="Aharoni" panose="02010803020104030203" pitchFamily="2" charset="-79"/>
              </a:rPr>
              <a:t>-- No value specified for </a:t>
            </a:r>
            <a:r>
              <a:rPr lang="en-US" sz="2400" smtClean="0">
                <a:cs typeface="Aharoni" panose="02010803020104030203" pitchFamily="2" charset="-79"/>
              </a:rPr>
              <a:t>orderdate</a:t>
            </a:r>
            <a:r>
              <a:rPr lang="en-US" sz="2000" smtClean="0">
                <a:latin typeface="Aharoni" panose="02010803020104030203" pitchFamily="2" charset="-79"/>
                <a:cs typeface="Aharoni" panose="02010803020104030203" pitchFamily="2" charset="-79"/>
              </a:rPr>
              <a:t> – default will be used.</a:t>
            </a:r>
            <a:endParaRPr lang="en-US" sz="2000" dirty="0" smtClean="0">
              <a:latin typeface="Aharoni" panose="02010803020104030203" pitchFamily="2" charset="-79"/>
              <a:cs typeface="Aharoni" panose="02010803020104030203" pitchFamily="2" charset="-79"/>
            </a:endParaRPr>
          </a:p>
          <a:p>
            <a:pPr>
              <a:lnSpc>
                <a:spcPct val="80000"/>
              </a:lnSpc>
              <a:buFont typeface="Wingdings 2" pitchFamily="26" charset="2"/>
              <a:buNone/>
            </a:pPr>
            <a:endParaRPr lang="en-US" sz="2400" dirty="0" smtClean="0"/>
          </a:p>
          <a:p>
            <a:pPr>
              <a:lnSpc>
                <a:spcPct val="80000"/>
              </a:lnSpc>
            </a:pPr>
            <a:r>
              <a:rPr lang="en-US" sz="2400" dirty="0" smtClean="0"/>
              <a:t>Missing value without </a:t>
            </a:r>
            <a:r>
              <a:rPr lang="en-US" sz="2400" smtClean="0"/>
              <a:t>a default, no NULLs allowed.</a:t>
            </a:r>
            <a:endParaRPr lang="en-US" sz="2400" dirty="0" smtClean="0"/>
          </a:p>
          <a:p>
            <a:pPr>
              <a:lnSpc>
                <a:spcPct val="80000"/>
              </a:lnSpc>
              <a:buFont typeface="Wingdings 2" pitchFamily="26" charset="2"/>
              <a:buNone/>
            </a:pPr>
            <a:r>
              <a:rPr lang="en-US" sz="2400" smtClean="0"/>
              <a:t>	INSERT INTO dbo.Orders(orderid, empid) VALUES(10003</a:t>
            </a:r>
            <a:r>
              <a:rPr lang="en-US" sz="2400" dirty="0" smtClean="0"/>
              <a:t>, </a:t>
            </a:r>
            <a:r>
              <a:rPr lang="en-US" sz="2400" smtClean="0"/>
              <a:t>4);</a:t>
            </a:r>
          </a:p>
          <a:p>
            <a:pPr>
              <a:lnSpc>
                <a:spcPct val="80000"/>
              </a:lnSpc>
              <a:buFont typeface="Wingdings 2" pitchFamily="26" charset="2"/>
              <a:buNone/>
            </a:pPr>
            <a:r>
              <a:rPr lang="en-US" sz="2000" smtClean="0">
                <a:latin typeface="Aharoni" panose="02010803020104030203" pitchFamily="2" charset="-79"/>
                <a:cs typeface="Aharoni" panose="02010803020104030203" pitchFamily="2" charset="-79"/>
              </a:rPr>
              <a:t>-- Error results because </a:t>
            </a:r>
            <a:r>
              <a:rPr lang="en-US" sz="2400" smtClean="0"/>
              <a:t>custid </a:t>
            </a:r>
            <a:r>
              <a:rPr lang="en-US" sz="2000" smtClean="0">
                <a:latin typeface="Aharoni" panose="02010803020104030203" pitchFamily="2" charset="-79"/>
                <a:cs typeface="Aharoni" panose="02010803020104030203" pitchFamily="2" charset="-79"/>
              </a:rPr>
              <a:t>value is missing and </a:t>
            </a:r>
            <a:r>
              <a:rPr lang="en-US" sz="2400" smtClean="0"/>
              <a:t>custid </a:t>
            </a:r>
            <a:r>
              <a:rPr lang="en-US" sz="2000" smtClean="0">
                <a:latin typeface="Aharoni" panose="02010803020104030203" pitchFamily="2" charset="-79"/>
                <a:cs typeface="Aharoni" panose="02010803020104030203" pitchFamily="2" charset="-79"/>
              </a:rPr>
              <a:t>is</a:t>
            </a:r>
            <a:r>
              <a:rPr lang="en-US" sz="2400" smtClean="0"/>
              <a:t> NOT NULL.</a:t>
            </a:r>
            <a:endParaRPr lang="en-US" sz="2400" dirty="0" smtClean="0"/>
          </a:p>
          <a:p>
            <a:pPr>
              <a:lnSpc>
                <a:spcPct val="80000"/>
              </a:lnSpc>
              <a:buFont typeface="Wingdings 2" pitchFamily="26" charset="2"/>
              <a:buNone/>
            </a:pPr>
            <a:endParaRPr lang="en-US" sz="2400" dirty="0" smtClean="0"/>
          </a:p>
          <a:p>
            <a:pPr>
              <a:lnSpc>
                <a:spcPct val="80000"/>
              </a:lnSpc>
              <a:buFont typeface="Wingdings 2" pitchFamily="26" charset="2"/>
              <a:buNone/>
            </a:pPr>
            <a:endParaRPr lang="en-US" sz="2400" dirty="0" smtClean="0"/>
          </a:p>
        </p:txBody>
      </p:sp>
    </p:spTree>
    <p:extLst>
      <p:ext uri="{BB962C8B-B14F-4D97-AF65-F5344CB8AC3E}">
        <p14:creationId xmlns:p14="http://schemas.microsoft.com/office/powerpoint/2010/main" val="33667514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Common Insert Error</a:t>
            </a:r>
            <a:endParaRPr lang="en-US"/>
          </a:p>
        </p:txBody>
      </p:sp>
      <p:sp>
        <p:nvSpPr>
          <p:cNvPr id="3" name="Content Placeholder 2"/>
          <p:cNvSpPr>
            <a:spLocks noGrp="1"/>
          </p:cNvSpPr>
          <p:nvPr>
            <p:ph idx="1"/>
          </p:nvPr>
        </p:nvSpPr>
        <p:spPr/>
        <p:txBody>
          <a:bodyPr>
            <a:normAutofit/>
          </a:bodyPr>
          <a:lstStyle/>
          <a:p>
            <a:r>
              <a:rPr lang="en-US" sz="2400" smtClean="0"/>
              <a:t>When inserting data, an error message of the form </a:t>
            </a:r>
            <a:r>
              <a:rPr lang="en-US" sz="2400" smtClean="0">
                <a:solidFill>
                  <a:srgbClr val="FF0000"/>
                </a:solidFill>
              </a:rPr>
              <a:t>"….. data will be truncated</a:t>
            </a:r>
            <a:r>
              <a:rPr lang="en-US" sz="2400" smtClean="0"/>
              <a:t>" usually means you are trying to insert something with too many characters.</a:t>
            </a:r>
          </a:p>
          <a:p>
            <a:pPr marL="0" indent="0">
              <a:buNone/>
            </a:pPr>
            <a:endParaRPr lang="en-US" sz="2400" smtClean="0"/>
          </a:p>
          <a:p>
            <a:r>
              <a:rPr lang="en-US" sz="2400" smtClean="0"/>
              <a:t>E.g. if a column is declared as CHAR(20), inserting something with more than 20 characters will cause this error.</a:t>
            </a:r>
            <a:endParaRPr lang="en-US" sz="2400"/>
          </a:p>
        </p:txBody>
      </p:sp>
    </p:spTree>
    <p:extLst>
      <p:ext uri="{BB962C8B-B14F-4D97-AF65-F5344CB8AC3E}">
        <p14:creationId xmlns:p14="http://schemas.microsoft.com/office/powerpoint/2010/main" val="1546453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GO</a:t>
            </a:r>
            <a:endParaRPr lang="en-US"/>
          </a:p>
        </p:txBody>
      </p:sp>
      <p:sp>
        <p:nvSpPr>
          <p:cNvPr id="3" name="Content Placeholder 2"/>
          <p:cNvSpPr>
            <a:spLocks noGrp="1"/>
          </p:cNvSpPr>
          <p:nvPr>
            <p:ph idx="1"/>
          </p:nvPr>
        </p:nvSpPr>
        <p:spPr/>
        <p:txBody>
          <a:bodyPr>
            <a:normAutofit/>
          </a:bodyPr>
          <a:lstStyle/>
          <a:p>
            <a:r>
              <a:rPr lang="en-US" sz="2400" smtClean="0"/>
              <a:t>GO is </a:t>
            </a:r>
            <a:r>
              <a:rPr lang="en-US" sz="2400" u="sng" smtClean="0"/>
              <a:t>not</a:t>
            </a:r>
            <a:r>
              <a:rPr lang="en-US" sz="2400" smtClean="0"/>
              <a:t> a SQL statement; it is a Microsoft SQL Server instruction that divides a file of SQL commands into different "</a:t>
            </a:r>
            <a:r>
              <a:rPr lang="en-US" sz="2400" smtClean="0">
                <a:solidFill>
                  <a:srgbClr val="FF0000"/>
                </a:solidFill>
              </a:rPr>
              <a:t>batches</a:t>
            </a:r>
            <a:r>
              <a:rPr lang="en-US" sz="2400" smtClean="0"/>
              <a:t>". Each batch is guaranteed to complete execution before the next one starts.</a:t>
            </a:r>
          </a:p>
          <a:p>
            <a:endParaRPr lang="en-US" sz="2400"/>
          </a:p>
          <a:p>
            <a:r>
              <a:rPr lang="en-US" sz="2400" smtClean="0"/>
              <a:t>GO should definitely be used in the following cases. It can be added in other places if needed.</a:t>
            </a:r>
            <a:endParaRPr lang="en-US" sz="2400"/>
          </a:p>
          <a:p>
            <a:pPr lvl="1"/>
            <a:r>
              <a:rPr lang="en-US" sz="2400" smtClean="0"/>
              <a:t>Before and after any CREATE SCHEMA statement.</a:t>
            </a:r>
          </a:p>
          <a:p>
            <a:pPr lvl="1"/>
            <a:r>
              <a:rPr lang="en-US" sz="2400" smtClean="0"/>
              <a:t>Between creating the tables and inserting the data.</a:t>
            </a:r>
            <a:endParaRPr lang="en-US" sz="2400"/>
          </a:p>
        </p:txBody>
      </p:sp>
    </p:spTree>
    <p:extLst>
      <p:ext uri="{BB962C8B-B14F-4D97-AF65-F5344CB8AC3E}">
        <p14:creationId xmlns:p14="http://schemas.microsoft.com/office/powerpoint/2010/main" val="103663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381000"/>
            <a:ext cx="8229600" cy="779463"/>
          </a:xfrm>
        </p:spPr>
        <p:txBody>
          <a:bodyPr/>
          <a:lstStyle/>
          <a:p>
            <a:r>
              <a:rPr lang="en-US" dirty="0" smtClean="0"/>
              <a:t>INSERT SELECT</a:t>
            </a:r>
          </a:p>
        </p:txBody>
      </p:sp>
      <p:sp>
        <p:nvSpPr>
          <p:cNvPr id="3" name="Content Placeholder 2"/>
          <p:cNvSpPr>
            <a:spLocks noGrp="1"/>
          </p:cNvSpPr>
          <p:nvPr>
            <p:ph idx="1"/>
          </p:nvPr>
        </p:nvSpPr>
        <p:spPr>
          <a:xfrm>
            <a:off x="433633" y="1371600"/>
            <a:ext cx="8229600" cy="5486400"/>
          </a:xfrm>
        </p:spPr>
        <p:txBody>
          <a:bodyPr>
            <a:normAutofit fontScale="92500" lnSpcReduction="20000"/>
          </a:bodyPr>
          <a:lstStyle/>
          <a:p>
            <a:r>
              <a:rPr lang="en-US" sz="2400" b="1" smtClean="0">
                <a:solidFill>
                  <a:srgbClr val="FF0000"/>
                </a:solidFill>
              </a:rPr>
              <a:t>INSERT INTO … SELECT </a:t>
            </a:r>
            <a:r>
              <a:rPr lang="en-US" sz="2400" dirty="0" smtClean="0">
                <a:solidFill>
                  <a:srgbClr val="0070C0"/>
                </a:solidFill>
              </a:rPr>
              <a:t>inserts a set of </a:t>
            </a:r>
            <a:r>
              <a:rPr lang="en-US" sz="2400" smtClean="0">
                <a:solidFill>
                  <a:srgbClr val="0070C0"/>
                </a:solidFill>
              </a:rPr>
              <a:t>rows that </a:t>
            </a:r>
            <a:r>
              <a:rPr lang="en-US" sz="2400" dirty="0" smtClean="0">
                <a:solidFill>
                  <a:srgbClr val="0070C0"/>
                </a:solidFill>
              </a:rPr>
              <a:t>were returned by a </a:t>
            </a:r>
            <a:r>
              <a:rPr lang="en-US" sz="2400" smtClean="0">
                <a:solidFill>
                  <a:srgbClr val="0070C0"/>
                </a:solidFill>
              </a:rPr>
              <a:t>SELECT query.</a:t>
            </a:r>
            <a:endParaRPr lang="en-US" sz="2400" dirty="0" smtClean="0">
              <a:solidFill>
                <a:srgbClr val="0070C0"/>
              </a:solidFill>
            </a:endParaRPr>
          </a:p>
          <a:p>
            <a:pPr lvl="1"/>
            <a:r>
              <a:rPr lang="en-US" sz="2200" dirty="0" smtClean="0"/>
              <a:t>If values are not specified for all the columns, defaults and NULLs are used in the same way as </a:t>
            </a:r>
            <a:r>
              <a:rPr lang="en-US" sz="2200" smtClean="0"/>
              <a:t>with INSERT INTO … VALUES.</a:t>
            </a:r>
            <a:endParaRPr lang="en-US" sz="2200" dirty="0" smtClean="0"/>
          </a:p>
          <a:p>
            <a:pPr marL="0" indent="0">
              <a:buNone/>
            </a:pPr>
            <a:endParaRPr lang="en-US" sz="2400" smtClean="0"/>
          </a:p>
          <a:p>
            <a:r>
              <a:rPr lang="en-US" sz="2400" smtClean="0"/>
              <a:t>INSERT SELECT can be used to insert one row at a time.</a:t>
            </a:r>
          </a:p>
          <a:p>
            <a:pPr marL="0" indent="0">
              <a:buNone/>
            </a:pPr>
            <a:r>
              <a:rPr lang="en-US" sz="2400"/>
              <a:t>E.g. </a:t>
            </a:r>
            <a:r>
              <a:rPr lang="en-US" sz="2400" smtClean="0"/>
              <a:t>Instead of </a:t>
            </a:r>
          </a:p>
          <a:p>
            <a:pPr marL="0" indent="0">
              <a:buNone/>
            </a:pPr>
            <a:r>
              <a:rPr lang="en-US" sz="2400" smtClean="0"/>
              <a:t>	INSERT </a:t>
            </a:r>
            <a:r>
              <a:rPr lang="en-US" sz="2400"/>
              <a:t>INTO dbo.Orders VALUES(10001, ‘2009-02-12’, 3, ‘A</a:t>
            </a:r>
            <a:r>
              <a:rPr lang="en-US" sz="2400" smtClean="0"/>
              <a:t>’);</a:t>
            </a:r>
          </a:p>
          <a:p>
            <a:pPr marL="0" indent="0">
              <a:buNone/>
            </a:pPr>
            <a:r>
              <a:rPr lang="en-US" sz="2400"/>
              <a:t>d</a:t>
            </a:r>
            <a:r>
              <a:rPr lang="en-US" sz="2400" smtClean="0"/>
              <a:t>o 	</a:t>
            </a:r>
            <a:r>
              <a:rPr lang="en-US" sz="2400" b="1" smtClean="0">
                <a:solidFill>
                  <a:srgbClr val="FF0000"/>
                </a:solidFill>
              </a:rPr>
              <a:t>INSERT </a:t>
            </a:r>
            <a:r>
              <a:rPr lang="en-US" sz="2400" b="1">
                <a:solidFill>
                  <a:srgbClr val="FF0000"/>
                </a:solidFill>
              </a:rPr>
              <a:t>INTO</a:t>
            </a:r>
            <a:r>
              <a:rPr lang="en-US" sz="2400"/>
              <a:t> dbo.Orders </a:t>
            </a:r>
            <a:r>
              <a:rPr lang="en-US" sz="2400" b="1" smtClean="0">
                <a:solidFill>
                  <a:srgbClr val="FF0000"/>
                </a:solidFill>
              </a:rPr>
              <a:t>SELECT</a:t>
            </a:r>
            <a:r>
              <a:rPr lang="en-US" sz="2400" smtClean="0"/>
              <a:t> 10001</a:t>
            </a:r>
            <a:r>
              <a:rPr lang="en-US" sz="2400"/>
              <a:t>, ‘2009-02-12’, 3, ‘A</a:t>
            </a:r>
            <a:r>
              <a:rPr lang="en-US" sz="2400" smtClean="0"/>
              <a:t>’; </a:t>
            </a:r>
          </a:p>
          <a:p>
            <a:pPr marL="0" indent="0">
              <a:buNone/>
            </a:pPr>
            <a:r>
              <a:rPr lang="en-US" sz="2400"/>
              <a:t>	</a:t>
            </a:r>
            <a:r>
              <a:rPr lang="en-US" sz="2400" smtClean="0"/>
              <a:t>-- NOTE: no brackets around the values.</a:t>
            </a:r>
            <a:endParaRPr lang="en-US" sz="2400"/>
          </a:p>
          <a:p>
            <a:pPr marL="0" indent="0">
              <a:buNone/>
            </a:pPr>
            <a:endParaRPr lang="en-US" sz="2400" smtClean="0"/>
          </a:p>
          <a:p>
            <a:r>
              <a:rPr lang="en-US" sz="2400" smtClean="0"/>
              <a:t>INSERT SELECT can insert multiple rows from another table. E.g.</a:t>
            </a:r>
            <a:endParaRPr lang="en-US" sz="2400" dirty="0" smtClean="0"/>
          </a:p>
          <a:p>
            <a:pPr>
              <a:buFont typeface="Wingdings 2" pitchFamily="26" charset="2"/>
              <a:buNone/>
            </a:pPr>
            <a:r>
              <a:rPr lang="en-US" sz="2400" b="1" dirty="0" smtClean="0">
                <a:solidFill>
                  <a:srgbClr val="FF0000"/>
                </a:solidFill>
              </a:rPr>
              <a:t>INSERT </a:t>
            </a:r>
            <a:r>
              <a:rPr lang="en-US" sz="2400" b="1" smtClean="0">
                <a:solidFill>
                  <a:srgbClr val="FF0000"/>
                </a:solidFill>
              </a:rPr>
              <a:t>INTO</a:t>
            </a:r>
            <a:r>
              <a:rPr lang="en-US" sz="2400" smtClean="0"/>
              <a:t> dbo.Orders(orderid</a:t>
            </a:r>
            <a:r>
              <a:rPr lang="en-US" sz="2400" dirty="0" smtClean="0"/>
              <a:t>, </a:t>
            </a:r>
            <a:r>
              <a:rPr lang="en-US" sz="2400" dirty="0" err="1" smtClean="0"/>
              <a:t>orderdate</a:t>
            </a:r>
            <a:r>
              <a:rPr lang="en-US" sz="2400" dirty="0" smtClean="0"/>
              <a:t>, </a:t>
            </a:r>
            <a:r>
              <a:rPr lang="en-US" sz="2400" dirty="0" err="1" smtClean="0"/>
              <a:t>empid</a:t>
            </a:r>
            <a:r>
              <a:rPr lang="en-US" sz="2400" dirty="0" smtClean="0"/>
              <a:t>, </a:t>
            </a:r>
            <a:r>
              <a:rPr lang="en-US" sz="2400" dirty="0" err="1" smtClean="0"/>
              <a:t>custid</a:t>
            </a:r>
            <a:r>
              <a:rPr lang="en-US" sz="2400" dirty="0" smtClean="0"/>
              <a:t>)</a:t>
            </a:r>
          </a:p>
          <a:p>
            <a:pPr>
              <a:buFont typeface="Wingdings 2" pitchFamily="26" charset="2"/>
              <a:buNone/>
            </a:pPr>
            <a:r>
              <a:rPr lang="en-US" sz="2400" dirty="0" smtClean="0"/>
              <a:t>	</a:t>
            </a:r>
            <a:r>
              <a:rPr lang="en-US" sz="2400" b="1" dirty="0" smtClean="0">
                <a:solidFill>
                  <a:srgbClr val="FF0000"/>
                </a:solidFill>
              </a:rPr>
              <a:t>SELECT</a:t>
            </a:r>
            <a:r>
              <a:rPr lang="en-US" sz="2400" dirty="0" smtClean="0"/>
              <a:t> </a:t>
            </a:r>
            <a:r>
              <a:rPr lang="en-US" sz="2400" dirty="0" err="1" smtClean="0"/>
              <a:t>orderid</a:t>
            </a:r>
            <a:r>
              <a:rPr lang="en-US" sz="2400" dirty="0" smtClean="0"/>
              <a:t>, </a:t>
            </a:r>
            <a:r>
              <a:rPr lang="en-US" sz="2400" dirty="0" err="1" smtClean="0"/>
              <a:t>orderdate</a:t>
            </a:r>
            <a:r>
              <a:rPr lang="en-US" sz="2400" dirty="0" smtClean="0"/>
              <a:t>, </a:t>
            </a:r>
            <a:r>
              <a:rPr lang="en-US" sz="2400" dirty="0" err="1" smtClean="0"/>
              <a:t>empid</a:t>
            </a:r>
            <a:r>
              <a:rPr lang="en-US" sz="2400" dirty="0" smtClean="0"/>
              <a:t>, </a:t>
            </a:r>
            <a:r>
              <a:rPr lang="en-US" sz="2400" dirty="0" err="1" smtClean="0"/>
              <a:t>custid</a:t>
            </a:r>
            <a:endParaRPr lang="en-US" sz="2400" dirty="0" smtClean="0"/>
          </a:p>
          <a:p>
            <a:pPr>
              <a:buFont typeface="Wingdings 2" pitchFamily="26" charset="2"/>
              <a:buNone/>
            </a:pPr>
            <a:r>
              <a:rPr lang="en-US" sz="2400" dirty="0" smtClean="0"/>
              <a:t>	</a:t>
            </a:r>
            <a:r>
              <a:rPr lang="en-US" sz="2400" smtClean="0"/>
              <a:t>FROM TSQL2012.Sales.Orders</a:t>
            </a:r>
            <a:endParaRPr lang="en-US" sz="2400" dirty="0" smtClean="0"/>
          </a:p>
          <a:p>
            <a:pPr>
              <a:buFont typeface="Wingdings 2" pitchFamily="26" charset="2"/>
              <a:buNone/>
            </a:pPr>
            <a:r>
              <a:rPr lang="en-US" sz="2400" dirty="0" smtClean="0"/>
              <a:t>	WHERE </a:t>
            </a:r>
            <a:r>
              <a:rPr lang="en-US" sz="2400" dirty="0" err="1" smtClean="0"/>
              <a:t>shipcountry</a:t>
            </a:r>
            <a:r>
              <a:rPr lang="en-US" sz="2400" dirty="0" smtClean="0"/>
              <a:t> = ‘</a:t>
            </a:r>
            <a:r>
              <a:rPr lang="en-US" sz="2400" smtClean="0"/>
              <a:t>UK’;</a:t>
            </a:r>
          </a:p>
          <a:p>
            <a:pPr>
              <a:buFont typeface="Wingdings 2" pitchFamily="26" charset="2"/>
              <a:buNone/>
            </a:pPr>
            <a:endParaRPr lang="en-US" sz="2400"/>
          </a:p>
          <a:p>
            <a:pPr>
              <a:buFont typeface="Wingdings 2" pitchFamily="26" charset="2"/>
              <a:buNone/>
            </a:pPr>
            <a:endParaRPr lang="en-US" sz="2400" dirty="0" smtClean="0"/>
          </a:p>
        </p:txBody>
      </p:sp>
    </p:spTree>
    <p:extLst>
      <p:ext uri="{BB962C8B-B14F-4D97-AF65-F5344CB8AC3E}">
        <p14:creationId xmlns:p14="http://schemas.microsoft.com/office/powerpoint/2010/main" val="27430838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0" y="685800"/>
            <a:ext cx="9296400" cy="733425"/>
          </a:xfrm>
        </p:spPr>
        <p:txBody>
          <a:bodyPr>
            <a:normAutofit fontScale="90000"/>
          </a:bodyPr>
          <a:lstStyle/>
          <a:p>
            <a:r>
              <a:rPr lang="en-US" smtClean="0"/>
              <a:t>Inserting Multiple Rows (T-SQL)</a:t>
            </a:r>
          </a:p>
        </p:txBody>
      </p:sp>
      <p:sp>
        <p:nvSpPr>
          <p:cNvPr id="18435" name="Content Placeholder 2"/>
          <p:cNvSpPr>
            <a:spLocks noGrp="1"/>
          </p:cNvSpPr>
          <p:nvPr>
            <p:ph idx="1"/>
          </p:nvPr>
        </p:nvSpPr>
        <p:spPr/>
        <p:txBody>
          <a:bodyPr>
            <a:normAutofit lnSpcReduction="10000"/>
          </a:bodyPr>
          <a:lstStyle/>
          <a:p>
            <a:r>
              <a:rPr lang="en-US" sz="2400" smtClean="0"/>
              <a:t>T-SQL allows </a:t>
            </a:r>
            <a:r>
              <a:rPr lang="en-US" sz="2400" smtClean="0">
                <a:solidFill>
                  <a:srgbClr val="00B050"/>
                </a:solidFill>
              </a:rPr>
              <a:t>multiple rows</a:t>
            </a:r>
            <a:r>
              <a:rPr lang="en-US" sz="2400" smtClean="0"/>
              <a:t> to be inserted at once by putting multiple rows in the VALUES clause.</a:t>
            </a:r>
          </a:p>
          <a:p>
            <a:pPr>
              <a:buFont typeface="Wingdings 2" pitchFamily="26" charset="2"/>
              <a:buNone/>
            </a:pPr>
            <a:r>
              <a:rPr lang="en-US" sz="2400" smtClean="0"/>
              <a:t>E.g.</a:t>
            </a:r>
          </a:p>
          <a:p>
            <a:pPr>
              <a:buFont typeface="Wingdings 2" pitchFamily="26" charset="2"/>
              <a:buNone/>
            </a:pPr>
            <a:r>
              <a:rPr lang="en-US" sz="2400" b="1" smtClean="0">
                <a:solidFill>
                  <a:srgbClr val="FF0000"/>
                </a:solidFill>
              </a:rPr>
              <a:t>INSERT INTO</a:t>
            </a:r>
            <a:r>
              <a:rPr lang="en-US" sz="2400" smtClean="0"/>
              <a:t> dbo.Orders(orderid</a:t>
            </a:r>
            <a:r>
              <a:rPr lang="en-US" sz="2400" dirty="0" smtClean="0"/>
              <a:t>, </a:t>
            </a:r>
            <a:r>
              <a:rPr lang="en-US" sz="2400" dirty="0" err="1" smtClean="0"/>
              <a:t>orderdate</a:t>
            </a:r>
            <a:r>
              <a:rPr lang="en-US" sz="2400" dirty="0" smtClean="0"/>
              <a:t>, </a:t>
            </a:r>
            <a:r>
              <a:rPr lang="en-US" sz="2400" dirty="0" err="1" smtClean="0"/>
              <a:t>empid</a:t>
            </a:r>
            <a:r>
              <a:rPr lang="en-US" sz="2400" dirty="0" smtClean="0"/>
              <a:t>, </a:t>
            </a:r>
            <a:r>
              <a:rPr lang="en-US" sz="2400" dirty="0" err="1" smtClean="0"/>
              <a:t>custid</a:t>
            </a:r>
            <a:r>
              <a:rPr lang="en-US" sz="2400" dirty="0" smtClean="0"/>
              <a:t>)</a:t>
            </a:r>
          </a:p>
          <a:p>
            <a:pPr>
              <a:buFont typeface="Wingdings 2" pitchFamily="26" charset="2"/>
              <a:buNone/>
            </a:pPr>
            <a:r>
              <a:rPr lang="en-US" sz="2400" dirty="0" smtClean="0"/>
              <a:t>	</a:t>
            </a:r>
            <a:r>
              <a:rPr lang="en-US" sz="2400" b="1" dirty="0" smtClean="0">
                <a:solidFill>
                  <a:srgbClr val="FF0000"/>
                </a:solidFill>
              </a:rPr>
              <a:t>VALUES</a:t>
            </a:r>
          </a:p>
          <a:p>
            <a:pPr>
              <a:buFont typeface="Wingdings 2" pitchFamily="26" charset="2"/>
              <a:buNone/>
            </a:pPr>
            <a:r>
              <a:rPr lang="en-US" sz="2400" dirty="0" smtClean="0"/>
              <a:t>		(10003</a:t>
            </a:r>
            <a:r>
              <a:rPr lang="en-US" sz="2400" smtClean="0"/>
              <a:t>, ’2009-02-13</a:t>
            </a:r>
            <a:r>
              <a:rPr lang="en-US" sz="2400" dirty="0" smtClean="0"/>
              <a:t>’, 4, ‘B’),</a:t>
            </a:r>
          </a:p>
          <a:p>
            <a:pPr>
              <a:buFont typeface="Wingdings 2" pitchFamily="26" charset="2"/>
              <a:buNone/>
            </a:pPr>
            <a:r>
              <a:rPr lang="en-US" sz="2400" dirty="0" smtClean="0"/>
              <a:t>	        (10004, </a:t>
            </a:r>
            <a:r>
              <a:rPr lang="en-US" sz="2400" smtClean="0"/>
              <a:t>‘2009-02-14</a:t>
            </a:r>
            <a:r>
              <a:rPr lang="en-US" sz="2400" dirty="0" smtClean="0"/>
              <a:t>’, 1, ‘A’),</a:t>
            </a:r>
          </a:p>
          <a:p>
            <a:pPr>
              <a:buFont typeface="Wingdings 2" pitchFamily="26" charset="2"/>
              <a:buNone/>
            </a:pPr>
            <a:r>
              <a:rPr lang="en-US" sz="2400" dirty="0" smtClean="0"/>
              <a:t>	        (10005, </a:t>
            </a:r>
            <a:r>
              <a:rPr lang="en-US" sz="2400" smtClean="0"/>
              <a:t>‘2009-02-13</a:t>
            </a:r>
            <a:r>
              <a:rPr lang="en-US" sz="2400" dirty="0" smtClean="0"/>
              <a:t>’, 1, ‘</a:t>
            </a:r>
            <a:r>
              <a:rPr lang="en-US" sz="2400" smtClean="0"/>
              <a:t>C’);</a:t>
            </a:r>
          </a:p>
          <a:p>
            <a:pPr>
              <a:buFont typeface="Wingdings 2" pitchFamily="26" charset="2"/>
              <a:buNone/>
            </a:pPr>
            <a:endParaRPr lang="en-US" sz="2400" smtClean="0"/>
          </a:p>
          <a:p>
            <a:r>
              <a:rPr lang="en-US" sz="2400" smtClean="0"/>
              <a:t>NOTE: The statement is </a:t>
            </a:r>
            <a:r>
              <a:rPr lang="en-US" sz="2400" smtClean="0">
                <a:solidFill>
                  <a:srgbClr val="FF0000"/>
                </a:solidFill>
              </a:rPr>
              <a:t>atomic</a:t>
            </a:r>
            <a:r>
              <a:rPr lang="en-US" sz="2400" smtClean="0"/>
              <a:t> - </a:t>
            </a:r>
            <a:r>
              <a:rPr lang="en-US" sz="2400" u="sng"/>
              <a:t>i</a:t>
            </a:r>
            <a:r>
              <a:rPr lang="en-US" sz="2400" u="sng" smtClean="0"/>
              <a:t>f ANY row fails, NONE of the rows are added</a:t>
            </a:r>
            <a:r>
              <a:rPr lang="en-US" sz="2400" smtClean="0"/>
              <a:t>.</a:t>
            </a:r>
            <a:endParaRPr lang="en-US" sz="2400" dirty="0" smtClean="0"/>
          </a:p>
        </p:txBody>
      </p:sp>
    </p:spTree>
    <p:extLst>
      <p:ext uri="{BB962C8B-B14F-4D97-AF65-F5344CB8AC3E}">
        <p14:creationId xmlns:p14="http://schemas.microsoft.com/office/powerpoint/2010/main" val="13388038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0" y="685800"/>
            <a:ext cx="9296400" cy="733425"/>
          </a:xfrm>
        </p:spPr>
        <p:txBody>
          <a:bodyPr>
            <a:normAutofit fontScale="90000"/>
          </a:bodyPr>
          <a:lstStyle/>
          <a:p>
            <a:r>
              <a:rPr lang="en-US" smtClean="0"/>
              <a:t>Inserting Multiple Rows (Standard SQL)</a:t>
            </a:r>
          </a:p>
        </p:txBody>
      </p:sp>
      <p:sp>
        <p:nvSpPr>
          <p:cNvPr id="18435" name="Content Placeholder 2"/>
          <p:cNvSpPr>
            <a:spLocks noGrp="1"/>
          </p:cNvSpPr>
          <p:nvPr>
            <p:ph idx="1"/>
          </p:nvPr>
        </p:nvSpPr>
        <p:spPr>
          <a:xfrm>
            <a:off x="457200" y="1600200"/>
            <a:ext cx="8229600" cy="4876800"/>
          </a:xfrm>
        </p:spPr>
        <p:txBody>
          <a:bodyPr>
            <a:normAutofit fontScale="92500" lnSpcReduction="20000"/>
          </a:bodyPr>
          <a:lstStyle/>
          <a:p>
            <a:r>
              <a:rPr lang="en-US" sz="2600" smtClean="0"/>
              <a:t>In standard SQL, to insert </a:t>
            </a:r>
            <a:r>
              <a:rPr lang="en-US" sz="2600" smtClean="0">
                <a:solidFill>
                  <a:srgbClr val="00B050"/>
                </a:solidFill>
              </a:rPr>
              <a:t>multiple rows</a:t>
            </a:r>
            <a:r>
              <a:rPr lang="en-US" sz="2600" smtClean="0"/>
              <a:t>, either:</a:t>
            </a:r>
          </a:p>
          <a:p>
            <a:endParaRPr lang="en-US" sz="2600" smtClean="0"/>
          </a:p>
          <a:p>
            <a:pPr marL="0" indent="0">
              <a:buNone/>
            </a:pPr>
            <a:r>
              <a:rPr lang="en-US" sz="2600" smtClean="0"/>
              <a:t>Use multiple INSERT INTO statements</a:t>
            </a:r>
            <a:r>
              <a:rPr lang="en-US" sz="2600"/>
              <a:t> o</a:t>
            </a:r>
            <a:r>
              <a:rPr lang="en-US" sz="2600" smtClean="0"/>
              <a:t>r</a:t>
            </a:r>
          </a:p>
          <a:p>
            <a:pPr marL="0" indent="0">
              <a:buNone/>
            </a:pPr>
            <a:endParaRPr lang="en-US" sz="2600" smtClean="0"/>
          </a:p>
          <a:p>
            <a:pPr marL="0" indent="0">
              <a:buNone/>
            </a:pPr>
            <a:r>
              <a:rPr lang="en-US" sz="2600" smtClean="0"/>
              <a:t>Use </a:t>
            </a:r>
            <a:r>
              <a:rPr lang="en-US" sz="2600" b="1" smtClean="0">
                <a:solidFill>
                  <a:srgbClr val="FF0000"/>
                </a:solidFill>
              </a:rPr>
              <a:t>INSERT SELECT</a:t>
            </a:r>
            <a:r>
              <a:rPr lang="en-US" sz="2600" smtClean="0"/>
              <a:t> with </a:t>
            </a:r>
            <a:r>
              <a:rPr lang="en-US" sz="2600" b="1" smtClean="0">
                <a:solidFill>
                  <a:srgbClr val="FF0000"/>
                </a:solidFill>
              </a:rPr>
              <a:t>UNION ALL</a:t>
            </a:r>
          </a:p>
          <a:p>
            <a:pPr>
              <a:buFont typeface="Wingdings 2" pitchFamily="26" charset="2"/>
              <a:buNone/>
            </a:pPr>
            <a:r>
              <a:rPr lang="en-US" sz="2600" smtClean="0"/>
              <a:t>E.g.</a:t>
            </a:r>
          </a:p>
          <a:p>
            <a:pPr>
              <a:buFont typeface="Wingdings 2" pitchFamily="26" charset="2"/>
              <a:buNone/>
            </a:pPr>
            <a:r>
              <a:rPr lang="en-US" sz="2600" smtClean="0"/>
              <a:t>INSERT INTO dbo.Orders(orderid</a:t>
            </a:r>
            <a:r>
              <a:rPr lang="en-US" sz="2600" dirty="0" smtClean="0"/>
              <a:t>, </a:t>
            </a:r>
            <a:r>
              <a:rPr lang="en-US" sz="2600" dirty="0" err="1" smtClean="0"/>
              <a:t>orderdate</a:t>
            </a:r>
            <a:r>
              <a:rPr lang="en-US" sz="2600" dirty="0" smtClean="0"/>
              <a:t>, </a:t>
            </a:r>
            <a:r>
              <a:rPr lang="en-US" sz="2600" dirty="0" err="1" smtClean="0"/>
              <a:t>empid</a:t>
            </a:r>
            <a:r>
              <a:rPr lang="en-US" sz="2600" dirty="0" smtClean="0"/>
              <a:t>, </a:t>
            </a:r>
            <a:r>
              <a:rPr lang="en-US" sz="2600" dirty="0" err="1" smtClean="0"/>
              <a:t>custid</a:t>
            </a:r>
            <a:r>
              <a:rPr lang="en-US" sz="2600" dirty="0" smtClean="0"/>
              <a:t>)</a:t>
            </a:r>
          </a:p>
          <a:p>
            <a:pPr>
              <a:buFont typeface="Wingdings 2" pitchFamily="26" charset="2"/>
              <a:buNone/>
            </a:pPr>
            <a:r>
              <a:rPr lang="en-US" sz="2600" smtClean="0"/>
              <a:t>	SELECT</a:t>
            </a:r>
            <a:r>
              <a:rPr lang="en-US" sz="2600" dirty="0"/>
              <a:t> </a:t>
            </a:r>
            <a:r>
              <a:rPr lang="en-US" sz="2600" smtClean="0"/>
              <a:t>10003, ’2009-02-13</a:t>
            </a:r>
            <a:r>
              <a:rPr lang="en-US" sz="2600" dirty="0" smtClean="0"/>
              <a:t>’, 4, ‘</a:t>
            </a:r>
            <a:r>
              <a:rPr lang="en-US" sz="2600" smtClean="0"/>
              <a:t>B’,</a:t>
            </a:r>
          </a:p>
          <a:p>
            <a:pPr>
              <a:buFont typeface="Wingdings 2" pitchFamily="26" charset="2"/>
              <a:buNone/>
            </a:pPr>
            <a:r>
              <a:rPr lang="en-US" sz="2600"/>
              <a:t>	</a:t>
            </a:r>
            <a:r>
              <a:rPr lang="en-US" sz="2600" smtClean="0"/>
              <a:t>UNION ALL</a:t>
            </a:r>
          </a:p>
          <a:p>
            <a:pPr>
              <a:buFont typeface="Wingdings 2" pitchFamily="26" charset="2"/>
              <a:buNone/>
            </a:pPr>
            <a:r>
              <a:rPr lang="en-US" sz="2600"/>
              <a:t>	</a:t>
            </a:r>
            <a:r>
              <a:rPr lang="en-US" sz="2600" smtClean="0"/>
              <a:t>SELECT 10004</a:t>
            </a:r>
            <a:r>
              <a:rPr lang="en-US" sz="2600" dirty="0" smtClean="0"/>
              <a:t>, </a:t>
            </a:r>
            <a:r>
              <a:rPr lang="en-US" sz="2600" smtClean="0"/>
              <a:t>‘2009-02-14</a:t>
            </a:r>
            <a:r>
              <a:rPr lang="en-US" sz="2600" dirty="0" smtClean="0"/>
              <a:t>’, 1, ‘</a:t>
            </a:r>
            <a:r>
              <a:rPr lang="en-US" sz="2600" smtClean="0"/>
              <a:t>A’,</a:t>
            </a:r>
          </a:p>
          <a:p>
            <a:pPr>
              <a:buFont typeface="Wingdings 2" pitchFamily="26" charset="2"/>
              <a:buNone/>
            </a:pPr>
            <a:r>
              <a:rPr lang="en-US" sz="2600"/>
              <a:t>	</a:t>
            </a:r>
            <a:r>
              <a:rPr lang="en-US" sz="2600" smtClean="0"/>
              <a:t>UNION </a:t>
            </a:r>
            <a:r>
              <a:rPr lang="en-US" sz="2600"/>
              <a:t>ALL</a:t>
            </a:r>
          </a:p>
          <a:p>
            <a:pPr>
              <a:buFont typeface="Wingdings 2" pitchFamily="26" charset="2"/>
              <a:buNone/>
            </a:pPr>
            <a:r>
              <a:rPr lang="en-US" sz="2600"/>
              <a:t>	SELECT </a:t>
            </a:r>
            <a:r>
              <a:rPr lang="en-US" sz="2600" smtClean="0"/>
              <a:t>10005</a:t>
            </a:r>
            <a:r>
              <a:rPr lang="en-US" sz="2600" dirty="0" smtClean="0"/>
              <a:t>, </a:t>
            </a:r>
            <a:r>
              <a:rPr lang="en-US" sz="2600" smtClean="0"/>
              <a:t>‘2009-02-13</a:t>
            </a:r>
            <a:r>
              <a:rPr lang="en-US" sz="2600" dirty="0" smtClean="0"/>
              <a:t>’, 1, ‘</a:t>
            </a:r>
            <a:r>
              <a:rPr lang="en-US" sz="2600" smtClean="0"/>
              <a:t>C’;</a:t>
            </a:r>
            <a:endParaRPr lang="en-US" sz="2600" dirty="0" smtClean="0"/>
          </a:p>
          <a:p>
            <a:pPr>
              <a:buFont typeface="Wingdings 2" pitchFamily="26" charset="2"/>
              <a:buNone/>
            </a:pPr>
            <a:r>
              <a:rPr lang="en-US" sz="2400" smtClean="0"/>
              <a:t>	</a:t>
            </a:r>
            <a:endParaRPr lang="en-US" sz="2400" dirty="0" smtClean="0"/>
          </a:p>
        </p:txBody>
      </p:sp>
    </p:spTree>
    <p:extLst>
      <p:ext uri="{BB962C8B-B14F-4D97-AF65-F5344CB8AC3E}">
        <p14:creationId xmlns:p14="http://schemas.microsoft.com/office/powerpoint/2010/main" val="20237134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4313" y="457200"/>
            <a:ext cx="8305800" cy="907329"/>
          </a:xfrm>
        </p:spPr>
        <p:txBody>
          <a:bodyPr/>
          <a:lstStyle/>
          <a:p>
            <a:pPr fontAlgn="auto">
              <a:spcAft>
                <a:spcPts val="0"/>
              </a:spcAft>
              <a:defRPr/>
            </a:pPr>
            <a:r>
              <a:rPr lang="en-US" sz="3600" dirty="0" smtClean="0"/>
              <a:t>SQL Server Architecture</a:t>
            </a:r>
            <a:endParaRPr lang="en-US" sz="3600" dirty="0"/>
          </a:p>
        </p:txBody>
      </p:sp>
      <p:graphicFrame>
        <p:nvGraphicFramePr>
          <p:cNvPr id="2" name="Object 1"/>
          <p:cNvGraphicFramePr>
            <a:graphicFrameLocks noChangeAspect="1"/>
          </p:cNvGraphicFramePr>
          <p:nvPr>
            <p:extLst>
              <p:ext uri="{D42A27DB-BD31-4B8C-83A1-F6EECF244321}">
                <p14:modId xmlns:p14="http://schemas.microsoft.com/office/powerpoint/2010/main" val="1817479541"/>
              </p:ext>
            </p:extLst>
          </p:nvPr>
        </p:nvGraphicFramePr>
        <p:xfrm>
          <a:off x="838200" y="462544"/>
          <a:ext cx="6473825" cy="4534617"/>
        </p:xfrm>
        <a:graphic>
          <a:graphicData uri="http://schemas.openxmlformats.org/presentationml/2006/ole">
            <mc:AlternateContent xmlns:mc="http://schemas.openxmlformats.org/markup-compatibility/2006">
              <mc:Choice xmlns:v="urn:schemas-microsoft-com:vml" Requires="v">
                <p:oleObj spid="_x0000_s1112" name="Document" r:id="rId3" imgW="7695917" imgH="5397301" progId="Word.Document.8">
                  <p:embed/>
                </p:oleObj>
              </mc:Choice>
              <mc:Fallback>
                <p:oleObj name="Document" r:id="rId3" imgW="7695917" imgH="5397301"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62544"/>
                        <a:ext cx="6473825" cy="4534617"/>
                      </a:xfrm>
                      <a:prstGeom prst="rect">
                        <a:avLst/>
                      </a:prstGeom>
                      <a:noFill/>
                      <a:ln>
                        <a:noFill/>
                      </a:ln>
                      <a:effectLst/>
                      <a:extLst/>
                    </p:spPr>
                  </p:pic>
                </p:oleObj>
              </mc:Fallback>
            </mc:AlternateContent>
          </a:graphicData>
        </a:graphic>
      </p:graphicFrame>
      <p:sp>
        <p:nvSpPr>
          <p:cNvPr id="8" name="TextBox 7"/>
          <p:cNvSpPr txBox="1"/>
          <p:nvPr/>
        </p:nvSpPr>
        <p:spPr>
          <a:xfrm>
            <a:off x="0" y="4949785"/>
            <a:ext cx="9351919" cy="1908215"/>
          </a:xfrm>
          <a:prstGeom prst="rect">
            <a:avLst/>
          </a:prstGeom>
          <a:noFill/>
        </p:spPr>
        <p:txBody>
          <a:bodyPr wrap="none" rtlCol="0">
            <a:spAutoFit/>
          </a:bodyPr>
          <a:lstStyle/>
          <a:p>
            <a:r>
              <a:rPr lang="en-US" sz="2000" smtClean="0"/>
              <a:t>NOTE: With NUMERIC, specify both the total number of places and the number of places</a:t>
            </a:r>
          </a:p>
          <a:p>
            <a:r>
              <a:rPr lang="en-US" sz="2000" smtClean="0"/>
              <a:t>after the decimal point; e.g NUMERIC(5,2). Omitting these can cause problems.</a:t>
            </a:r>
          </a:p>
          <a:p>
            <a:endParaRPr lang="en-US" sz="2000" smtClean="0"/>
          </a:p>
          <a:p>
            <a:r>
              <a:rPr lang="en-US" sz="2000"/>
              <a:t>Full list </a:t>
            </a:r>
            <a:r>
              <a:rPr lang="en-US" sz="2000" smtClean="0"/>
              <a:t>of data types is </a:t>
            </a:r>
            <a:r>
              <a:rPr lang="en-US" sz="2000"/>
              <a:t>at </a:t>
            </a:r>
          </a:p>
          <a:p>
            <a:r>
              <a:rPr lang="en-US" sz="2000"/>
              <a:t>	</a:t>
            </a:r>
            <a:r>
              <a:rPr lang="en-US" sz="2000">
                <a:hlinkClick r:id="rId5"/>
              </a:rPr>
              <a:t>http://technet.microsoft.com/en-us/library/ms190309.aspx</a:t>
            </a:r>
            <a:endParaRPr lang="en-US" sz="2000"/>
          </a:p>
          <a:p>
            <a:endParaRPr lang="en-US"/>
          </a:p>
        </p:txBody>
      </p:sp>
    </p:spTree>
    <p:extLst>
      <p:ext uri="{BB962C8B-B14F-4D97-AF65-F5344CB8AC3E}">
        <p14:creationId xmlns:p14="http://schemas.microsoft.com/office/powerpoint/2010/main" val="32134559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533400"/>
            <a:ext cx="8229600" cy="779463"/>
          </a:xfrm>
        </p:spPr>
        <p:txBody>
          <a:bodyPr/>
          <a:lstStyle/>
          <a:p>
            <a:r>
              <a:rPr lang="en-US" smtClean="0"/>
              <a:t>BULK INSERT (T-SQL)</a:t>
            </a:r>
            <a:endParaRPr lang="en-US" dirty="0" smtClean="0"/>
          </a:p>
        </p:txBody>
      </p:sp>
      <p:sp>
        <p:nvSpPr>
          <p:cNvPr id="3" name="Content Placeholder 2"/>
          <p:cNvSpPr>
            <a:spLocks noGrp="1"/>
          </p:cNvSpPr>
          <p:nvPr>
            <p:ph idx="1"/>
          </p:nvPr>
        </p:nvSpPr>
        <p:spPr>
          <a:xfrm>
            <a:off x="457200" y="1371601"/>
            <a:ext cx="8229600" cy="4953000"/>
          </a:xfrm>
        </p:spPr>
        <p:txBody>
          <a:bodyPr>
            <a:normAutofit/>
          </a:bodyPr>
          <a:lstStyle/>
          <a:p>
            <a:pPr>
              <a:lnSpc>
                <a:spcPct val="80000"/>
              </a:lnSpc>
            </a:pPr>
            <a:r>
              <a:rPr lang="en-US" sz="2400" b="1" smtClean="0">
                <a:solidFill>
                  <a:srgbClr val="FF0000"/>
                </a:solidFill>
              </a:rPr>
              <a:t>BULK INSERT  </a:t>
            </a:r>
            <a:r>
              <a:rPr lang="en-US" sz="2400" smtClean="0">
                <a:solidFill>
                  <a:srgbClr val="0070C0"/>
                </a:solidFill>
              </a:rPr>
              <a:t>populates a </a:t>
            </a:r>
            <a:r>
              <a:rPr lang="en-US" sz="2400" dirty="0" smtClean="0">
                <a:solidFill>
                  <a:srgbClr val="0070C0"/>
                </a:solidFill>
              </a:rPr>
              <a:t>table with data from a </a:t>
            </a:r>
            <a:r>
              <a:rPr lang="en-US" sz="2400" b="1" dirty="0" smtClean="0">
                <a:solidFill>
                  <a:srgbClr val="0070C0"/>
                </a:solidFill>
              </a:rPr>
              <a:t>file</a:t>
            </a:r>
            <a:r>
              <a:rPr lang="en-US" sz="2400" dirty="0" smtClean="0">
                <a:solidFill>
                  <a:srgbClr val="0070C0"/>
                </a:solidFill>
              </a:rPr>
              <a:t>.</a:t>
            </a:r>
          </a:p>
          <a:p>
            <a:pPr>
              <a:lnSpc>
                <a:spcPct val="80000"/>
              </a:lnSpc>
            </a:pPr>
            <a:r>
              <a:rPr lang="en-US" sz="2400" dirty="0" smtClean="0"/>
              <a:t>Need </a:t>
            </a:r>
            <a:r>
              <a:rPr lang="en-US" sz="2400" smtClean="0"/>
              <a:t>to specify:</a:t>
            </a:r>
            <a:endParaRPr lang="en-US" sz="2400" dirty="0" smtClean="0"/>
          </a:p>
          <a:p>
            <a:pPr lvl="1">
              <a:lnSpc>
                <a:spcPct val="80000"/>
              </a:lnSpc>
            </a:pPr>
            <a:r>
              <a:rPr lang="en-US" sz="2400" dirty="0" smtClean="0"/>
              <a:t>The </a:t>
            </a:r>
            <a:r>
              <a:rPr lang="en-US" sz="2400" smtClean="0"/>
              <a:t>target table;</a:t>
            </a:r>
            <a:endParaRPr lang="en-US" sz="2400" dirty="0" smtClean="0"/>
          </a:p>
          <a:p>
            <a:pPr lvl="1">
              <a:lnSpc>
                <a:spcPct val="80000"/>
              </a:lnSpc>
            </a:pPr>
            <a:r>
              <a:rPr lang="en-US" sz="2400" dirty="0" smtClean="0"/>
              <a:t>The </a:t>
            </a:r>
            <a:r>
              <a:rPr lang="en-US" sz="2400" smtClean="0"/>
              <a:t>source file;</a:t>
            </a:r>
            <a:endParaRPr lang="en-US" sz="2400" dirty="0" smtClean="0"/>
          </a:p>
          <a:p>
            <a:pPr lvl="1">
              <a:lnSpc>
                <a:spcPct val="80000"/>
              </a:lnSpc>
            </a:pPr>
            <a:r>
              <a:rPr lang="en-US" sz="2400" smtClean="0"/>
              <a:t>Options such as </a:t>
            </a:r>
            <a:r>
              <a:rPr lang="en-US" sz="2400" dirty="0" smtClean="0"/>
              <a:t>file type, field terminator, and </a:t>
            </a:r>
            <a:r>
              <a:rPr lang="en-US" sz="2400" smtClean="0"/>
              <a:t>row terminator.</a:t>
            </a:r>
            <a:endParaRPr lang="en-US" sz="2400" dirty="0" smtClean="0"/>
          </a:p>
          <a:p>
            <a:pPr marL="0" indent="0">
              <a:lnSpc>
                <a:spcPct val="80000"/>
              </a:lnSpc>
              <a:buNone/>
            </a:pPr>
            <a:endParaRPr lang="en-US" sz="2000" smtClean="0"/>
          </a:p>
          <a:p>
            <a:pPr marL="0" indent="0">
              <a:lnSpc>
                <a:spcPct val="80000"/>
              </a:lnSpc>
              <a:buNone/>
            </a:pPr>
            <a:r>
              <a:rPr lang="en-US" sz="2000" smtClean="0"/>
              <a:t>E.g.</a:t>
            </a:r>
            <a:endParaRPr lang="en-US" sz="2000" dirty="0" smtClean="0"/>
          </a:p>
          <a:p>
            <a:pPr>
              <a:lnSpc>
                <a:spcPct val="80000"/>
              </a:lnSpc>
              <a:buFont typeface="Wingdings 2" pitchFamily="26" charset="2"/>
              <a:buNone/>
            </a:pPr>
            <a:r>
              <a:rPr lang="en-US" sz="2400" dirty="0" smtClean="0">
                <a:solidFill>
                  <a:srgbClr val="FF0000"/>
                </a:solidFill>
              </a:rPr>
              <a:t>BULK </a:t>
            </a:r>
            <a:r>
              <a:rPr lang="en-US" sz="2400" smtClean="0">
                <a:solidFill>
                  <a:srgbClr val="FF0000"/>
                </a:solidFill>
              </a:rPr>
              <a:t>INSERT </a:t>
            </a:r>
            <a:r>
              <a:rPr lang="en-US" sz="2400" smtClean="0"/>
              <a:t>dbo.Orders </a:t>
            </a:r>
            <a:r>
              <a:rPr lang="en-US" sz="2400" dirty="0" smtClean="0"/>
              <a:t>FROM ‘c:\temp\orders.txt’</a:t>
            </a:r>
          </a:p>
          <a:p>
            <a:pPr>
              <a:lnSpc>
                <a:spcPct val="80000"/>
              </a:lnSpc>
              <a:buFont typeface="Wingdings 2" pitchFamily="26" charset="2"/>
              <a:buNone/>
            </a:pPr>
            <a:r>
              <a:rPr lang="en-US" sz="2400" dirty="0" smtClean="0"/>
              <a:t>	WITH (</a:t>
            </a:r>
          </a:p>
          <a:p>
            <a:pPr>
              <a:lnSpc>
                <a:spcPct val="80000"/>
              </a:lnSpc>
              <a:buFont typeface="Wingdings 2" pitchFamily="26" charset="2"/>
              <a:buNone/>
            </a:pPr>
            <a:r>
              <a:rPr lang="en-US" sz="2400" dirty="0" smtClean="0"/>
              <a:t>	</a:t>
            </a:r>
            <a:r>
              <a:rPr lang="en-US" sz="2400" smtClean="0"/>
              <a:t>	DATAFILETYPE </a:t>
            </a:r>
            <a:r>
              <a:rPr lang="en-US" sz="2400" dirty="0" smtClean="0"/>
              <a:t>= ‘char’,</a:t>
            </a:r>
          </a:p>
          <a:p>
            <a:pPr>
              <a:lnSpc>
                <a:spcPct val="80000"/>
              </a:lnSpc>
              <a:buFont typeface="Wingdings 2" pitchFamily="26" charset="2"/>
              <a:buNone/>
            </a:pPr>
            <a:r>
              <a:rPr lang="en-US" sz="2400" smtClean="0"/>
              <a:t>		FIELDTERMINATOR </a:t>
            </a:r>
            <a:r>
              <a:rPr lang="en-US" sz="2400" dirty="0" smtClean="0"/>
              <a:t>= ‘,’,</a:t>
            </a:r>
          </a:p>
          <a:p>
            <a:pPr>
              <a:lnSpc>
                <a:spcPct val="80000"/>
              </a:lnSpc>
              <a:buFont typeface="Wingdings 2" pitchFamily="26" charset="2"/>
              <a:buNone/>
            </a:pPr>
            <a:r>
              <a:rPr lang="en-US" sz="2400" dirty="0" smtClean="0"/>
              <a:t>		ROWTERMINATOR = ‘\n’</a:t>
            </a:r>
          </a:p>
          <a:p>
            <a:pPr>
              <a:lnSpc>
                <a:spcPct val="80000"/>
              </a:lnSpc>
              <a:buFont typeface="Wingdings 2" pitchFamily="26" charset="2"/>
              <a:buNone/>
            </a:pPr>
            <a:r>
              <a:rPr lang="en-US" sz="2400" smtClean="0"/>
              <a:t>		);</a:t>
            </a:r>
            <a:endParaRPr lang="en-US" sz="2400" dirty="0" smtClean="0"/>
          </a:p>
          <a:p>
            <a:pPr lvl="1">
              <a:lnSpc>
                <a:spcPct val="80000"/>
              </a:lnSpc>
            </a:pPr>
            <a:endParaRPr lang="en-US" sz="2200" dirty="0" smtClean="0"/>
          </a:p>
        </p:txBody>
      </p:sp>
    </p:spTree>
    <p:extLst>
      <p:ext uri="{BB962C8B-B14F-4D97-AF65-F5344CB8AC3E}">
        <p14:creationId xmlns:p14="http://schemas.microsoft.com/office/powerpoint/2010/main" val="7698276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Unique Constraints</a:t>
            </a:r>
            <a:endParaRPr lang="en-US"/>
          </a:p>
        </p:txBody>
      </p:sp>
      <p:sp>
        <p:nvSpPr>
          <p:cNvPr id="3" name="Content Placeholder 2"/>
          <p:cNvSpPr>
            <a:spLocks noGrp="1"/>
          </p:cNvSpPr>
          <p:nvPr>
            <p:ph idx="1"/>
          </p:nvPr>
        </p:nvSpPr>
        <p:spPr>
          <a:xfrm>
            <a:off x="381000" y="1295400"/>
            <a:ext cx="8229600" cy="5562600"/>
          </a:xfrm>
        </p:spPr>
        <p:txBody>
          <a:bodyPr>
            <a:normAutofit lnSpcReduction="10000"/>
          </a:bodyPr>
          <a:lstStyle/>
          <a:p>
            <a:r>
              <a:rPr lang="en-US" sz="2400" smtClean="0">
                <a:solidFill>
                  <a:srgbClr val="FF0000"/>
                </a:solidFill>
              </a:rPr>
              <a:t>Constraints</a:t>
            </a:r>
            <a:r>
              <a:rPr lang="en-US" sz="2400"/>
              <a:t> </a:t>
            </a:r>
            <a:r>
              <a:rPr lang="en-US" sz="2400" smtClean="0"/>
              <a:t>– Attributes can be constrained in various ways.</a:t>
            </a:r>
          </a:p>
          <a:p>
            <a:pPr marL="0" indent="0">
              <a:buNone/>
            </a:pPr>
            <a:endParaRPr lang="en-US" sz="1050" smtClean="0"/>
          </a:p>
          <a:p>
            <a:r>
              <a:rPr lang="en-US" sz="2400" smtClean="0"/>
              <a:t>An attribute or combination of attributes can be constrained to have </a:t>
            </a:r>
            <a:r>
              <a:rPr lang="en-US" sz="2400" u="sng" smtClean="0"/>
              <a:t>unique</a:t>
            </a:r>
            <a:r>
              <a:rPr lang="en-US" sz="2400" smtClean="0"/>
              <a:t> values.</a:t>
            </a:r>
          </a:p>
          <a:p>
            <a:pPr lvl="1"/>
            <a:r>
              <a:rPr lang="en-US" sz="2400" smtClean="0"/>
              <a:t>For single attributes this can be done in 2 ways, either when declaring the attribute or in the list of constraints.</a:t>
            </a:r>
          </a:p>
          <a:p>
            <a:pPr marL="457200" lvl="1" indent="0">
              <a:buNone/>
            </a:pPr>
            <a:r>
              <a:rPr lang="en-US" sz="2000" smtClean="0"/>
              <a:t>E.g. </a:t>
            </a:r>
          </a:p>
          <a:p>
            <a:pPr marL="457200" lvl="1" indent="0">
              <a:buNone/>
            </a:pPr>
            <a:r>
              <a:rPr lang="en-US" sz="2000" smtClean="0">
                <a:latin typeface="Arial" panose="020B0604020202020204" pitchFamily="34" charset="0"/>
                <a:cs typeface="Arial" panose="020B0604020202020204" pitchFamily="34" charset="0"/>
              </a:rPr>
              <a:t>Team_Name 	 </a:t>
            </a:r>
            <a:r>
              <a:rPr lang="en-US" sz="2000">
                <a:latin typeface="Arial" panose="020B0604020202020204" pitchFamily="34" charset="0"/>
                <a:cs typeface="Arial" panose="020B0604020202020204" pitchFamily="34" charset="0"/>
              </a:rPr>
              <a:t>CHAR(20</a:t>
            </a:r>
            <a:r>
              <a:rPr lang="en-US" sz="2000" smtClean="0">
                <a:latin typeface="Arial" panose="020B0604020202020204" pitchFamily="34" charset="0"/>
                <a:cs typeface="Arial" panose="020B0604020202020204" pitchFamily="34" charset="0"/>
              </a:rPr>
              <a:t>)	NOT NULL	</a:t>
            </a:r>
            <a:r>
              <a:rPr lang="en-US" sz="2000" b="1" smtClean="0">
                <a:latin typeface="Arial" panose="020B0604020202020204" pitchFamily="34" charset="0"/>
                <a:cs typeface="Arial" panose="020B0604020202020204" pitchFamily="34" charset="0"/>
              </a:rPr>
              <a:t>UNIQUE</a:t>
            </a:r>
            <a:r>
              <a:rPr lang="en-US" sz="2000" smtClean="0">
                <a:latin typeface="Arial" panose="020B0604020202020204" pitchFamily="34" charset="0"/>
                <a:cs typeface="Arial" panose="020B0604020202020204" pitchFamily="34" charset="0"/>
              </a:rPr>
              <a:t>,</a:t>
            </a:r>
          </a:p>
          <a:p>
            <a:pPr marL="914400" lvl="2" indent="0">
              <a:buNone/>
            </a:pPr>
            <a:r>
              <a:rPr lang="en-US" sz="2800" u="sng" smtClean="0"/>
              <a:t>OR</a:t>
            </a:r>
          </a:p>
          <a:p>
            <a:pPr marL="457200" lvl="1" indent="0">
              <a:buNone/>
            </a:pPr>
            <a:r>
              <a:rPr lang="en-US" sz="2000" smtClean="0">
                <a:latin typeface="Arial" panose="020B0604020202020204" pitchFamily="34" charset="0"/>
                <a:cs typeface="Arial" panose="020B0604020202020204" pitchFamily="34" charset="0"/>
              </a:rPr>
              <a:t>Team_Name </a:t>
            </a:r>
            <a:r>
              <a:rPr lang="en-US" sz="2000">
                <a:latin typeface="Arial" panose="020B0604020202020204" pitchFamily="34" charset="0"/>
                <a:cs typeface="Arial" panose="020B0604020202020204" pitchFamily="34" charset="0"/>
              </a:rPr>
              <a:t>	 CHAR(20)	NOT </a:t>
            </a:r>
            <a:r>
              <a:rPr lang="en-US" sz="2000" smtClean="0">
                <a:latin typeface="Arial" panose="020B0604020202020204" pitchFamily="34" charset="0"/>
                <a:cs typeface="Arial" panose="020B0604020202020204" pitchFamily="34" charset="0"/>
              </a:rPr>
              <a:t>NULL,</a:t>
            </a:r>
          </a:p>
          <a:p>
            <a:pPr marL="457200" lvl="1" indent="0">
              <a:buNone/>
            </a:pPr>
            <a:r>
              <a:rPr lang="en-US" sz="2000" smtClean="0">
                <a:latin typeface="Arial" panose="020B0604020202020204" pitchFamily="34" charset="0"/>
                <a:cs typeface="Arial" panose="020B0604020202020204" pitchFamily="34" charset="0"/>
              </a:rPr>
              <a:t>………..</a:t>
            </a:r>
          </a:p>
          <a:p>
            <a:pPr marL="457200" lvl="1" indent="0">
              <a:buNone/>
            </a:pPr>
            <a:r>
              <a:rPr lang="en-US" sz="2000" smtClean="0">
                <a:latin typeface="Arial" panose="020B0604020202020204" pitchFamily="34" charset="0"/>
                <a:cs typeface="Arial" panose="020B0604020202020204" pitchFamily="34" charset="0"/>
              </a:rPr>
              <a:t>PRIMARY KEY(…..),</a:t>
            </a:r>
          </a:p>
          <a:p>
            <a:pPr marL="457200" lvl="1" indent="0">
              <a:buNone/>
            </a:pPr>
            <a:r>
              <a:rPr lang="en-US" sz="2000" b="1" smtClean="0">
                <a:latin typeface="Arial" panose="020B0604020202020204" pitchFamily="34" charset="0"/>
                <a:cs typeface="Arial" panose="020B0604020202020204" pitchFamily="34" charset="0"/>
              </a:rPr>
              <a:t>UNIQUE(Team_Name)</a:t>
            </a:r>
            <a:endParaRPr lang="en-US" sz="2000" b="1">
              <a:latin typeface="Arial" panose="020B0604020202020204" pitchFamily="34" charset="0"/>
              <a:cs typeface="Arial" panose="020B0604020202020204" pitchFamily="34" charset="0"/>
            </a:endParaRPr>
          </a:p>
          <a:p>
            <a:pPr marL="914400" lvl="2" indent="0">
              <a:buNone/>
            </a:pPr>
            <a:endParaRPr lang="en-US" sz="2000" smtClean="0"/>
          </a:p>
          <a:p>
            <a:r>
              <a:rPr lang="en-US" sz="2400" smtClean="0"/>
              <a:t>NOTE: The PK is constrained to be unique automatically.</a:t>
            </a:r>
          </a:p>
          <a:p>
            <a:pPr marL="914400" lvl="2" indent="0">
              <a:buNone/>
            </a:pPr>
            <a:endParaRPr lang="en-US" smtClean="0"/>
          </a:p>
          <a:p>
            <a:pPr marL="457200" lvl="1" indent="0">
              <a:buNone/>
            </a:pPr>
            <a:endParaRPr lang="en-US" sz="2400" smtClean="0"/>
          </a:p>
          <a:p>
            <a:pPr lvl="2"/>
            <a:endParaRPr lang="en-US" sz="1600" smtClean="0"/>
          </a:p>
          <a:p>
            <a:pPr lvl="1"/>
            <a:endParaRPr lang="en-US" sz="2000" smtClean="0"/>
          </a:p>
          <a:p>
            <a:endParaRPr lang="en-US" sz="4000"/>
          </a:p>
        </p:txBody>
      </p:sp>
    </p:spTree>
    <p:extLst>
      <p:ext uri="{BB962C8B-B14F-4D97-AF65-F5344CB8AC3E}">
        <p14:creationId xmlns:p14="http://schemas.microsoft.com/office/powerpoint/2010/main" val="28234182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mtClean="0"/>
              <a:t>Surrogate Keys and Unique Constraints</a:t>
            </a:r>
            <a:endParaRPr lang="en-US"/>
          </a:p>
        </p:txBody>
      </p:sp>
      <p:sp>
        <p:nvSpPr>
          <p:cNvPr id="7" name="Content Placeholder 6"/>
          <p:cNvSpPr>
            <a:spLocks noGrp="1"/>
          </p:cNvSpPr>
          <p:nvPr>
            <p:ph idx="1"/>
          </p:nvPr>
        </p:nvSpPr>
        <p:spPr>
          <a:xfrm>
            <a:off x="76200" y="3733800"/>
            <a:ext cx="8839200" cy="2667000"/>
          </a:xfrm>
        </p:spPr>
        <p:txBody>
          <a:bodyPr>
            <a:normAutofit/>
          </a:bodyPr>
          <a:lstStyle/>
          <a:p>
            <a:r>
              <a:rPr lang="en-US" sz="2400" smtClean="0"/>
              <a:t>In </a:t>
            </a:r>
            <a:r>
              <a:rPr lang="en-US" sz="2400"/>
              <a:t>the above table, the combination of DATE, TIME_START, and ROOM must be </a:t>
            </a:r>
            <a:r>
              <a:rPr lang="en-US" sz="2400" smtClean="0"/>
              <a:t>unique, but this makes an awkward PK.</a:t>
            </a:r>
          </a:p>
          <a:p>
            <a:r>
              <a:rPr lang="en-US" sz="2400" smtClean="0"/>
              <a:t>Could create a surrogate PK by giving each row a unique number. But then need to  guarantee uniqueness</a:t>
            </a:r>
            <a:r>
              <a:rPr lang="en-US" sz="2400"/>
              <a:t> </a:t>
            </a:r>
            <a:r>
              <a:rPr lang="en-US" sz="2400" smtClean="0"/>
              <a:t>of the combination date,time,room to </a:t>
            </a:r>
            <a:r>
              <a:rPr lang="en-US" sz="2400" b="1" smtClean="0"/>
              <a:t>PREVENT accidental data duplication</a:t>
            </a:r>
            <a:r>
              <a:rPr lang="en-US" sz="2400" smtClean="0"/>
              <a:t>. </a:t>
            </a:r>
          </a:p>
          <a:p>
            <a:pPr marL="457200" lvl="1" indent="0">
              <a:buNone/>
            </a:pPr>
            <a:r>
              <a:rPr lang="en-US" sz="2400" smtClean="0">
                <a:solidFill>
                  <a:srgbClr val="FF0000"/>
                </a:solidFill>
              </a:rPr>
              <a:t>UNIQUE</a:t>
            </a:r>
            <a:r>
              <a:rPr lang="en-US" sz="2400" smtClean="0"/>
              <a:t>(DATE</a:t>
            </a:r>
            <a:r>
              <a:rPr lang="en-US" sz="2400"/>
              <a:t>, </a:t>
            </a:r>
            <a:r>
              <a:rPr lang="en-US" sz="2400" smtClean="0"/>
              <a:t>TIME_START</a:t>
            </a:r>
            <a:r>
              <a:rPr lang="en-US" sz="2400"/>
              <a:t>, </a:t>
            </a:r>
            <a:r>
              <a:rPr lang="en-US" sz="2400" smtClean="0"/>
              <a:t>ROOM) </a:t>
            </a:r>
            <a:endParaRPr lang="en-US" sz="2400"/>
          </a:p>
          <a:p>
            <a:endParaRPr lang="en-US"/>
          </a:p>
        </p:txBody>
      </p:sp>
      <p:pic>
        <p:nvPicPr>
          <p:cNvPr id="5" name="Picture 4" descr="Tbl05-04.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17638"/>
            <a:ext cx="7167529"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71820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Check Constraints</a:t>
            </a:r>
            <a:endParaRPr lang="en-US"/>
          </a:p>
        </p:txBody>
      </p:sp>
      <p:sp>
        <p:nvSpPr>
          <p:cNvPr id="3" name="Content Placeholder 2"/>
          <p:cNvSpPr>
            <a:spLocks noGrp="1"/>
          </p:cNvSpPr>
          <p:nvPr>
            <p:ph idx="1"/>
          </p:nvPr>
        </p:nvSpPr>
        <p:spPr>
          <a:xfrm>
            <a:off x="381000" y="1295400"/>
            <a:ext cx="8229600" cy="5562600"/>
          </a:xfrm>
        </p:spPr>
        <p:txBody>
          <a:bodyPr>
            <a:normAutofit lnSpcReduction="10000"/>
          </a:bodyPr>
          <a:lstStyle/>
          <a:p>
            <a:r>
              <a:rPr lang="en-US" sz="2400" smtClean="0"/>
              <a:t>An </a:t>
            </a:r>
            <a:r>
              <a:rPr lang="en-US" sz="2400" smtClean="0">
                <a:solidFill>
                  <a:srgbClr val="0070C0"/>
                </a:solidFill>
              </a:rPr>
              <a:t>attribute's allowed values (or a combination of attributes) can be specified</a:t>
            </a:r>
            <a:r>
              <a:rPr lang="en-US" sz="2400" smtClean="0"/>
              <a:t> by a </a:t>
            </a:r>
            <a:r>
              <a:rPr lang="en-US" sz="2400" smtClean="0">
                <a:solidFill>
                  <a:srgbClr val="FF0000"/>
                </a:solidFill>
              </a:rPr>
              <a:t>check constraint.</a:t>
            </a:r>
            <a:endParaRPr lang="en-US" sz="2400" smtClean="0"/>
          </a:p>
          <a:p>
            <a:pPr marL="457200" lvl="1" indent="0">
              <a:buNone/>
            </a:pPr>
            <a:r>
              <a:rPr lang="en-US" sz="2400" smtClean="0"/>
              <a:t>E.g.</a:t>
            </a:r>
          </a:p>
          <a:p>
            <a:pPr marL="457200" lvl="1" indent="0">
              <a:buNone/>
            </a:pPr>
            <a:r>
              <a:rPr lang="en-US" sz="2000" smtClean="0"/>
              <a:t>CHECK(Student_ID &gt; 0)</a:t>
            </a:r>
            <a:endParaRPr lang="en-US" sz="2000"/>
          </a:p>
          <a:p>
            <a:pPr marL="457200" lvl="1" indent="0">
              <a:buNone/>
            </a:pPr>
            <a:r>
              <a:rPr lang="en-US" sz="2000" smtClean="0"/>
              <a:t>CHECK(Gender </a:t>
            </a:r>
            <a:r>
              <a:rPr lang="en-US" sz="2000"/>
              <a:t>IN (</a:t>
            </a:r>
            <a:r>
              <a:rPr lang="en-US" sz="2000" smtClean="0"/>
              <a:t>'M</a:t>
            </a:r>
            <a:r>
              <a:rPr lang="en-US" sz="2000"/>
              <a:t>'</a:t>
            </a:r>
            <a:r>
              <a:rPr lang="en-US" sz="2000" smtClean="0"/>
              <a:t>, 'F</a:t>
            </a:r>
            <a:r>
              <a:rPr lang="en-US" sz="2000"/>
              <a:t>'</a:t>
            </a:r>
            <a:r>
              <a:rPr lang="en-US" sz="2000" smtClean="0"/>
              <a:t>))</a:t>
            </a:r>
            <a:endParaRPr lang="en-US" sz="2000"/>
          </a:p>
          <a:p>
            <a:pPr marL="457200" lvl="1" indent="0">
              <a:buNone/>
            </a:pPr>
            <a:r>
              <a:rPr lang="en-US" sz="2000" smtClean="0"/>
              <a:t>CHECK(Age BETWEEN 0 AND 140)</a:t>
            </a:r>
          </a:p>
          <a:p>
            <a:pPr marL="457200" lvl="1" indent="0">
              <a:buNone/>
            </a:pPr>
            <a:r>
              <a:rPr lang="en-US" sz="2000" smtClean="0"/>
              <a:t>CHECK(PhoneNumber IS NOT NULL OR CellNumber IS NOT NULL)</a:t>
            </a:r>
          </a:p>
          <a:p>
            <a:pPr marL="457200" lvl="1" indent="0">
              <a:buNone/>
            </a:pPr>
            <a:r>
              <a:rPr lang="en-US" sz="2000" smtClean="0"/>
              <a:t>CHECK(ZipCode LIKE '[0-9][0-9][0-9][0-9][0-9]')</a:t>
            </a:r>
          </a:p>
          <a:p>
            <a:pPr marL="457200" lvl="1" indent="0">
              <a:buNone/>
            </a:pPr>
            <a:r>
              <a:rPr lang="en-US" sz="2000" smtClean="0"/>
              <a:t>CHECK(US_PhoneNumber LIKE </a:t>
            </a:r>
          </a:p>
          <a:p>
            <a:pPr marL="457200" lvl="1" indent="0">
              <a:buNone/>
            </a:pPr>
            <a:r>
              <a:rPr lang="en-US" sz="2000"/>
              <a:t>	</a:t>
            </a:r>
            <a:r>
              <a:rPr lang="en-US" sz="2000" smtClean="0"/>
              <a:t>		'[</a:t>
            </a:r>
            <a:r>
              <a:rPr lang="en-US" sz="2000"/>
              <a:t>0-9][0-9][0-9]-[0-9][0-9][0-9]-[0-9][0-9][0-9][0-9]')</a:t>
            </a:r>
            <a:br>
              <a:rPr lang="en-US" sz="2000"/>
            </a:br>
            <a:r>
              <a:rPr lang="en-US" sz="2000" smtClean="0"/>
              <a:t>CHECK(Email LIKE '_%@_%.[a-z][a-z][a-z]%')</a:t>
            </a:r>
          </a:p>
          <a:p>
            <a:pPr marL="457200" lvl="1" indent="0">
              <a:buNone/>
            </a:pPr>
            <a:endParaRPr lang="en-US" sz="2000"/>
          </a:p>
          <a:p>
            <a:r>
              <a:rPr lang="en-US" sz="2400" smtClean="0"/>
              <a:t>Some data-types come with built-in constraints; e.g. a column specified as one of the DATE types cannot have invalid dates placed into it.</a:t>
            </a:r>
            <a:endParaRPr lang="en-US" sz="2400"/>
          </a:p>
          <a:p>
            <a:pPr marL="457200" lvl="1" indent="0">
              <a:buNone/>
            </a:pPr>
            <a:endParaRPr lang="en-US" sz="2400" smtClean="0"/>
          </a:p>
          <a:p>
            <a:pPr lvl="2"/>
            <a:endParaRPr lang="en-US" sz="1600" smtClean="0"/>
          </a:p>
          <a:p>
            <a:pPr lvl="1"/>
            <a:endParaRPr lang="en-US" sz="2000" smtClean="0"/>
          </a:p>
          <a:p>
            <a:endParaRPr lang="en-US" sz="4000"/>
          </a:p>
        </p:txBody>
      </p:sp>
    </p:spTree>
    <p:extLst>
      <p:ext uri="{BB962C8B-B14F-4D97-AF65-F5344CB8AC3E}">
        <p14:creationId xmlns:p14="http://schemas.microsoft.com/office/powerpoint/2010/main" val="31740987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Other Types of Constraints</a:t>
            </a:r>
            <a:endParaRPr lang="en-US"/>
          </a:p>
        </p:txBody>
      </p:sp>
      <p:sp>
        <p:nvSpPr>
          <p:cNvPr id="3" name="Content Placeholder 2"/>
          <p:cNvSpPr>
            <a:spLocks noGrp="1"/>
          </p:cNvSpPr>
          <p:nvPr>
            <p:ph idx="1"/>
          </p:nvPr>
        </p:nvSpPr>
        <p:spPr>
          <a:xfrm>
            <a:off x="381000" y="1295400"/>
            <a:ext cx="8229600" cy="5562600"/>
          </a:xfrm>
        </p:spPr>
        <p:txBody>
          <a:bodyPr>
            <a:normAutofit/>
          </a:bodyPr>
          <a:lstStyle/>
          <a:p>
            <a:r>
              <a:rPr lang="en-US" sz="2400" smtClean="0">
                <a:solidFill>
                  <a:srgbClr val="FF0000"/>
                </a:solidFill>
              </a:rPr>
              <a:t>Default values</a:t>
            </a:r>
            <a:r>
              <a:rPr lang="en-US" sz="2400" smtClean="0"/>
              <a:t> can be specified for attributes.</a:t>
            </a:r>
          </a:p>
          <a:p>
            <a:pPr lvl="1"/>
            <a:r>
              <a:rPr lang="en-US" sz="2400" smtClean="0"/>
              <a:t>When inserting a row, attributes that are not specified are given their default values.</a:t>
            </a:r>
          </a:p>
          <a:p>
            <a:pPr marL="457200" lvl="1" indent="0">
              <a:buNone/>
            </a:pPr>
            <a:endParaRPr lang="en-US" sz="2400" smtClean="0"/>
          </a:p>
          <a:p>
            <a:r>
              <a:rPr lang="en-US" sz="2400" smtClean="0"/>
              <a:t>You can specify </a:t>
            </a:r>
            <a:r>
              <a:rPr lang="en-US" sz="2400" u="sng" smtClean="0"/>
              <a:t>what happens when values in a PK column that are referenced as a FK are updated or deleted</a:t>
            </a:r>
            <a:r>
              <a:rPr lang="en-US" sz="2400" smtClean="0"/>
              <a:t>.</a:t>
            </a:r>
          </a:p>
          <a:p>
            <a:pPr lvl="1"/>
            <a:r>
              <a:rPr lang="en-US" sz="2400" smtClean="0"/>
              <a:t>The default is that an error occurs.</a:t>
            </a:r>
          </a:p>
          <a:p>
            <a:pPr lvl="1"/>
            <a:r>
              <a:rPr lang="en-US" sz="2400" smtClean="0"/>
              <a:t>Can specify things like </a:t>
            </a:r>
            <a:r>
              <a:rPr lang="en-US" sz="2400" smtClean="0">
                <a:solidFill>
                  <a:srgbClr val="FF0000"/>
                </a:solidFill>
              </a:rPr>
              <a:t>ON DELETE CASCADE</a:t>
            </a:r>
            <a:r>
              <a:rPr lang="en-US" sz="2400" smtClean="0"/>
              <a:t>, which will </a:t>
            </a:r>
            <a:r>
              <a:rPr lang="en-US" sz="2400" smtClean="0">
                <a:solidFill>
                  <a:srgbClr val="0070C0"/>
                </a:solidFill>
              </a:rPr>
              <a:t>cause any referencing rows to be deleted if a referenced value is deleted</a:t>
            </a:r>
            <a:r>
              <a:rPr lang="en-US" sz="2400" smtClean="0"/>
              <a:t>.</a:t>
            </a:r>
          </a:p>
          <a:p>
            <a:pPr lvl="1"/>
            <a:endParaRPr lang="en-US" sz="2400"/>
          </a:p>
          <a:p>
            <a:pPr lvl="1"/>
            <a:endParaRPr lang="en-US" sz="2400" smtClean="0"/>
          </a:p>
          <a:p>
            <a:pPr lvl="2"/>
            <a:endParaRPr lang="en-US" sz="1600" smtClean="0"/>
          </a:p>
          <a:p>
            <a:pPr lvl="1"/>
            <a:endParaRPr lang="en-US" sz="2000" smtClean="0"/>
          </a:p>
          <a:p>
            <a:endParaRPr lang="en-US" sz="4000"/>
          </a:p>
        </p:txBody>
      </p:sp>
    </p:spTree>
    <p:extLst>
      <p:ext uri="{BB962C8B-B14F-4D97-AF65-F5344CB8AC3E}">
        <p14:creationId xmlns:p14="http://schemas.microsoft.com/office/powerpoint/2010/main" val="28203909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489" y="228600"/>
            <a:ext cx="8229600" cy="1143000"/>
          </a:xfrm>
        </p:spPr>
        <p:txBody>
          <a:bodyPr/>
          <a:lstStyle/>
          <a:p>
            <a:r>
              <a:rPr lang="en-US" smtClean="0"/>
              <a:t>More about Constraints</a:t>
            </a:r>
            <a:endParaRPr lang="en-US"/>
          </a:p>
        </p:txBody>
      </p:sp>
      <p:sp>
        <p:nvSpPr>
          <p:cNvPr id="3" name="Content Placeholder 2"/>
          <p:cNvSpPr>
            <a:spLocks noGrp="1"/>
          </p:cNvSpPr>
          <p:nvPr>
            <p:ph idx="1"/>
          </p:nvPr>
        </p:nvSpPr>
        <p:spPr>
          <a:xfrm>
            <a:off x="304800" y="1295400"/>
            <a:ext cx="8229600" cy="5562600"/>
          </a:xfrm>
        </p:spPr>
        <p:txBody>
          <a:bodyPr>
            <a:normAutofit lnSpcReduction="10000"/>
          </a:bodyPr>
          <a:lstStyle/>
          <a:p>
            <a:r>
              <a:rPr lang="en-US" sz="2400"/>
              <a:t>It is a good idea to </a:t>
            </a:r>
            <a:r>
              <a:rPr lang="en-US" sz="2400">
                <a:solidFill>
                  <a:srgbClr val="00B050"/>
                </a:solidFill>
              </a:rPr>
              <a:t>name each constraint</a:t>
            </a:r>
            <a:r>
              <a:rPr lang="en-US" sz="2400"/>
              <a:t>, so that it can be modified or removed later</a:t>
            </a:r>
            <a:r>
              <a:rPr lang="en-US" sz="2400" smtClean="0"/>
              <a:t>.</a:t>
            </a:r>
          </a:p>
          <a:p>
            <a:endParaRPr lang="en-US" sz="1400"/>
          </a:p>
          <a:p>
            <a:r>
              <a:rPr lang="en-US" sz="2400" smtClean="0">
                <a:solidFill>
                  <a:srgbClr val="00B050"/>
                </a:solidFill>
              </a:rPr>
              <a:t>Don't duplicate constraints</a:t>
            </a:r>
            <a:r>
              <a:rPr lang="en-US" sz="2400" smtClean="0"/>
              <a:t>!</a:t>
            </a:r>
          </a:p>
          <a:p>
            <a:pPr lvl="1"/>
            <a:r>
              <a:rPr lang="en-US" sz="2000" smtClean="0"/>
              <a:t>E.g. if column A has a constraint, and column B links to A via a FK, don't add the constraint to column B.</a:t>
            </a:r>
            <a:endParaRPr lang="en-US" sz="1600" smtClean="0"/>
          </a:p>
          <a:p>
            <a:pPr lvl="2"/>
            <a:r>
              <a:rPr lang="en-US" sz="2000" smtClean="0"/>
              <a:t>It's unnecessary – it's already constrained.</a:t>
            </a:r>
          </a:p>
          <a:p>
            <a:pPr lvl="2"/>
            <a:r>
              <a:rPr lang="en-US" sz="2000" smtClean="0"/>
              <a:t>Changing the constraint will require making multiple changes.</a:t>
            </a:r>
          </a:p>
          <a:p>
            <a:endParaRPr lang="en-US" sz="1600"/>
          </a:p>
          <a:p>
            <a:r>
              <a:rPr lang="en-US" sz="2400" smtClean="0"/>
              <a:t>Case-Sensitive constraints:</a:t>
            </a:r>
          </a:p>
          <a:p>
            <a:pPr lvl="1"/>
            <a:r>
              <a:rPr lang="en-US" sz="2200" smtClean="0"/>
              <a:t>If the database's setting are that the table contents are not case-sensitive, then constraining an attribute's values to, for example, ('M', 'F') will treat 'm' and 'f' as valid values.</a:t>
            </a:r>
          </a:p>
          <a:p>
            <a:pPr lvl="1"/>
            <a:r>
              <a:rPr lang="en-US" sz="2200" smtClean="0"/>
              <a:t>A case sensitive constraint can be specified using the COLLATE clause used for case-sensitive queries.</a:t>
            </a:r>
          </a:p>
          <a:p>
            <a:pPr lvl="1"/>
            <a:r>
              <a:rPr lang="en-US" sz="1900" smtClean="0"/>
              <a:t>E.g. CHECK(Gender COLLATE </a:t>
            </a:r>
            <a:r>
              <a:rPr lang="en-US" sz="1900"/>
              <a:t>Latin1_General_CS_AS </a:t>
            </a:r>
            <a:r>
              <a:rPr lang="en-US" sz="1900" smtClean="0"/>
              <a:t>IN </a:t>
            </a:r>
            <a:r>
              <a:rPr lang="en-US" sz="1900"/>
              <a:t>('M', 'F'))</a:t>
            </a:r>
          </a:p>
          <a:p>
            <a:pPr lvl="1"/>
            <a:endParaRPr lang="en-US" sz="2400"/>
          </a:p>
        </p:txBody>
      </p:sp>
    </p:spTree>
    <p:extLst>
      <p:ext uri="{BB962C8B-B14F-4D97-AF65-F5344CB8AC3E}">
        <p14:creationId xmlns:p14="http://schemas.microsoft.com/office/powerpoint/2010/main" val="10064462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Where to Impose Constraints</a:t>
            </a:r>
            <a:endParaRPr lang="en-US"/>
          </a:p>
        </p:txBody>
      </p:sp>
      <p:sp>
        <p:nvSpPr>
          <p:cNvPr id="3" name="Content Placeholder 2"/>
          <p:cNvSpPr>
            <a:spLocks noGrp="1"/>
          </p:cNvSpPr>
          <p:nvPr>
            <p:ph idx="1"/>
          </p:nvPr>
        </p:nvSpPr>
        <p:spPr/>
        <p:txBody>
          <a:bodyPr>
            <a:normAutofit/>
          </a:bodyPr>
          <a:lstStyle/>
          <a:p>
            <a:r>
              <a:rPr lang="en-US" sz="2400" smtClean="0"/>
              <a:t>Often constraints can be imposed at the application program level, not at the database level.</a:t>
            </a:r>
          </a:p>
          <a:p>
            <a:r>
              <a:rPr lang="en-US" sz="2400" smtClean="0"/>
              <a:t>E.g. if someone is entering information into a web-form, the web-application can check that the information (e.g. address, phone-number, email, etc) is valid, BEFORE it gets inserted into the database.</a:t>
            </a:r>
          </a:p>
          <a:p>
            <a:pPr>
              <a:defRPr/>
            </a:pPr>
            <a:r>
              <a:rPr lang="en-US" sz="2400"/>
              <a:t>In this case a database constraint would not be needed.</a:t>
            </a:r>
          </a:p>
          <a:p>
            <a:pPr lvl="2">
              <a:defRPr/>
            </a:pPr>
            <a:r>
              <a:rPr lang="en-US"/>
              <a:t>Would it hurt to have the database constraint as well? Not really, though both the application program and the database would need to be updated if the list of allowed values changed.</a:t>
            </a:r>
          </a:p>
          <a:p>
            <a:endParaRPr lang="en-US" sz="2400"/>
          </a:p>
        </p:txBody>
      </p:sp>
    </p:spTree>
    <p:extLst>
      <p:ext uri="{BB962C8B-B14F-4D97-AF65-F5344CB8AC3E}">
        <p14:creationId xmlns:p14="http://schemas.microsoft.com/office/powerpoint/2010/main" val="16586008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Additional Features </a:t>
            </a:r>
            <a:r>
              <a:rPr lang="en-US" sz="3600" smtClean="0"/>
              <a:t>(covered in CIS 355)</a:t>
            </a:r>
            <a:endParaRPr lang="en-US"/>
          </a:p>
        </p:txBody>
      </p:sp>
      <p:sp>
        <p:nvSpPr>
          <p:cNvPr id="3" name="Content Placeholder 2"/>
          <p:cNvSpPr>
            <a:spLocks noGrp="1"/>
          </p:cNvSpPr>
          <p:nvPr>
            <p:ph idx="1"/>
          </p:nvPr>
        </p:nvSpPr>
        <p:spPr>
          <a:xfrm>
            <a:off x="451701" y="1295400"/>
            <a:ext cx="8229600" cy="5105400"/>
          </a:xfrm>
        </p:spPr>
        <p:txBody>
          <a:bodyPr>
            <a:normAutofit fontScale="92500" lnSpcReduction="10000"/>
          </a:bodyPr>
          <a:lstStyle/>
          <a:p>
            <a:pPr marL="342900" lvl="1" indent="-342900">
              <a:buFont typeface="Arial" pitchFamily="34" charset="0"/>
              <a:buChar char="•"/>
            </a:pPr>
            <a:r>
              <a:rPr lang="en-US" sz="2400">
                <a:solidFill>
                  <a:srgbClr val="FF0000"/>
                </a:solidFill>
              </a:rPr>
              <a:t>Alter properties</a:t>
            </a:r>
            <a:r>
              <a:rPr lang="en-US" sz="2400"/>
              <a:t> of a table (e.g. </a:t>
            </a:r>
            <a:r>
              <a:rPr lang="en-US" sz="2400" smtClean="0"/>
              <a:t>constraints, values of elements) </a:t>
            </a:r>
            <a:r>
              <a:rPr lang="en-US" sz="2400"/>
              <a:t>after it has been created</a:t>
            </a:r>
            <a:r>
              <a:rPr lang="en-US" sz="2400" smtClean="0"/>
              <a:t>.</a:t>
            </a:r>
          </a:p>
          <a:p>
            <a:pPr marL="342900" lvl="1" indent="-342900">
              <a:buFont typeface="Arial" pitchFamily="34" charset="0"/>
              <a:buChar char="•"/>
            </a:pPr>
            <a:r>
              <a:rPr lang="en-US" sz="2400" smtClean="0">
                <a:solidFill>
                  <a:srgbClr val="FF0000"/>
                </a:solidFill>
              </a:rPr>
              <a:t>Add </a:t>
            </a:r>
            <a:r>
              <a:rPr lang="en-US" sz="2400" smtClean="0"/>
              <a:t>additional rows or columns.</a:t>
            </a:r>
          </a:p>
          <a:p>
            <a:pPr marL="342900" lvl="1" indent="-342900">
              <a:buFont typeface="Arial" pitchFamily="34" charset="0"/>
              <a:buChar char="•"/>
            </a:pPr>
            <a:r>
              <a:rPr lang="en-US" sz="2400" smtClean="0">
                <a:solidFill>
                  <a:srgbClr val="FF0000"/>
                </a:solidFill>
              </a:rPr>
              <a:t>Delete</a:t>
            </a:r>
            <a:r>
              <a:rPr lang="en-US" sz="2400" smtClean="0"/>
              <a:t> values, rows or columns.</a:t>
            </a:r>
          </a:p>
          <a:p>
            <a:pPr marL="742950" lvl="2" indent="-342900"/>
            <a:r>
              <a:rPr lang="en-US" sz="2000" smtClean="0"/>
              <a:t>May not be able to delete a column involved in a FK relationship until the linked column is deleted.</a:t>
            </a:r>
          </a:p>
          <a:p>
            <a:pPr marL="342900" lvl="1" indent="-342900">
              <a:buFont typeface="Arial" pitchFamily="34" charset="0"/>
              <a:buChar char="•"/>
            </a:pPr>
            <a:r>
              <a:rPr lang="en-US" sz="2400">
                <a:solidFill>
                  <a:srgbClr val="FF0000"/>
                </a:solidFill>
              </a:rPr>
              <a:t>Update</a:t>
            </a:r>
            <a:r>
              <a:rPr lang="en-US" sz="2400"/>
              <a:t> values, row, or columns.</a:t>
            </a:r>
          </a:p>
          <a:p>
            <a:pPr marL="342900" lvl="1" indent="-342900">
              <a:buFont typeface="Arial" pitchFamily="34" charset="0"/>
              <a:buChar char="•"/>
            </a:pPr>
            <a:r>
              <a:rPr lang="en-US" sz="2400" smtClean="0">
                <a:solidFill>
                  <a:srgbClr val="FF0000"/>
                </a:solidFill>
              </a:rPr>
              <a:t>Modify</a:t>
            </a:r>
            <a:r>
              <a:rPr lang="en-US" sz="2400" smtClean="0"/>
              <a:t> column's </a:t>
            </a:r>
            <a:r>
              <a:rPr lang="en-US" sz="2400" smtClean="0">
                <a:solidFill>
                  <a:srgbClr val="FF0000"/>
                </a:solidFill>
              </a:rPr>
              <a:t>data type</a:t>
            </a:r>
            <a:r>
              <a:rPr lang="en-US" sz="2400" smtClean="0"/>
              <a:t>.</a:t>
            </a:r>
          </a:p>
          <a:p>
            <a:pPr marL="742950" lvl="2" indent="-342900"/>
            <a:r>
              <a:rPr lang="en-US" sz="2000" smtClean="0"/>
              <a:t>Column may need to be empty (unless you are simply widening the data range).</a:t>
            </a:r>
            <a:endParaRPr lang="en-US" sz="2400"/>
          </a:p>
          <a:p>
            <a:pPr marL="342900" lvl="1" indent="-342900">
              <a:buFont typeface="Arial" pitchFamily="34" charset="0"/>
              <a:buChar char="•"/>
            </a:pPr>
            <a:r>
              <a:rPr lang="en-US" sz="2400" smtClean="0">
                <a:solidFill>
                  <a:srgbClr val="FF0000"/>
                </a:solidFill>
              </a:rPr>
              <a:t>Copy</a:t>
            </a:r>
            <a:r>
              <a:rPr lang="en-US" sz="2400" smtClean="0"/>
              <a:t> parts of tables to other tables.</a:t>
            </a:r>
          </a:p>
          <a:p>
            <a:pPr marL="342900" lvl="1" indent="-342900">
              <a:buFont typeface="Arial" pitchFamily="34" charset="0"/>
              <a:buChar char="•"/>
            </a:pPr>
            <a:r>
              <a:rPr lang="en-US" sz="2400" smtClean="0">
                <a:solidFill>
                  <a:srgbClr val="FF0000"/>
                </a:solidFill>
              </a:rPr>
              <a:t>Merge</a:t>
            </a:r>
            <a:r>
              <a:rPr lang="en-US" sz="2400" smtClean="0"/>
              <a:t> tables together.</a:t>
            </a:r>
          </a:p>
          <a:p>
            <a:pPr marL="342900" lvl="1" indent="-342900">
              <a:buFont typeface="Arial" pitchFamily="34" charset="0"/>
              <a:buChar char="•"/>
            </a:pPr>
            <a:endParaRPr lang="en-US" sz="2400"/>
          </a:p>
          <a:p>
            <a:pPr marL="342900" lvl="1" indent="-342900">
              <a:buFont typeface="Arial" pitchFamily="34" charset="0"/>
              <a:buChar char="•"/>
            </a:pPr>
            <a:r>
              <a:rPr lang="en-US" sz="2400" b="1" smtClean="0">
                <a:solidFill>
                  <a:srgbClr val="FF0000"/>
                </a:solidFill>
              </a:rPr>
              <a:t>CRUD</a:t>
            </a:r>
            <a:r>
              <a:rPr lang="en-US" sz="2400" smtClean="0"/>
              <a:t> = Create, Read, Update, Delete – the basic data handling functions.</a:t>
            </a:r>
          </a:p>
          <a:p>
            <a:endParaRPr lang="en-US"/>
          </a:p>
        </p:txBody>
      </p:sp>
    </p:spTree>
    <p:extLst>
      <p:ext uri="{BB962C8B-B14F-4D97-AF65-F5344CB8AC3E}">
        <p14:creationId xmlns:p14="http://schemas.microsoft.com/office/powerpoint/2010/main" val="38176668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Type Precedence</a:t>
            </a:r>
            <a:endParaRPr lang="en-US"/>
          </a:p>
        </p:txBody>
      </p:sp>
      <p:sp>
        <p:nvSpPr>
          <p:cNvPr id="3" name="Content Placeholder 2"/>
          <p:cNvSpPr>
            <a:spLocks noGrp="1"/>
          </p:cNvSpPr>
          <p:nvPr>
            <p:ph idx="1"/>
          </p:nvPr>
        </p:nvSpPr>
        <p:spPr>
          <a:xfrm>
            <a:off x="304800" y="1219200"/>
            <a:ext cx="8763000" cy="5486400"/>
          </a:xfrm>
        </p:spPr>
        <p:txBody>
          <a:bodyPr>
            <a:normAutofit fontScale="92500" lnSpcReduction="10000"/>
          </a:bodyPr>
          <a:lstStyle/>
          <a:p>
            <a:r>
              <a:rPr lang="en-US" sz="2600" smtClean="0"/>
              <a:t>If data of 2 different types occurs in an expression, </a:t>
            </a:r>
            <a:r>
              <a:rPr lang="en-US" sz="2600" smtClean="0">
                <a:solidFill>
                  <a:srgbClr val="0070C0"/>
                </a:solidFill>
              </a:rPr>
              <a:t>data of lower type precedence is </a:t>
            </a:r>
            <a:r>
              <a:rPr lang="en-US" sz="2600" u="sng" smtClean="0">
                <a:solidFill>
                  <a:srgbClr val="0070C0"/>
                </a:solidFill>
              </a:rPr>
              <a:t>automatically</a:t>
            </a:r>
            <a:r>
              <a:rPr lang="en-US" sz="2600" smtClean="0">
                <a:solidFill>
                  <a:srgbClr val="0070C0"/>
                </a:solidFill>
              </a:rPr>
              <a:t> converted to the higher type precedence</a:t>
            </a:r>
            <a:r>
              <a:rPr lang="en-US" sz="2600" smtClean="0"/>
              <a:t>.</a:t>
            </a:r>
          </a:p>
          <a:p>
            <a:r>
              <a:rPr lang="en-US" sz="2400" smtClean="0"/>
              <a:t>From highest to lowest:</a:t>
            </a:r>
          </a:p>
          <a:p>
            <a:pPr marL="0" indent="0">
              <a:buNone/>
            </a:pPr>
            <a:r>
              <a:rPr lang="en-US" sz="2400" smtClean="0"/>
              <a:t>	Dates	Float</a:t>
            </a:r>
            <a:r>
              <a:rPr lang="en-US" sz="2400"/>
              <a:t>	</a:t>
            </a:r>
            <a:r>
              <a:rPr lang="en-US" sz="2400" smtClean="0"/>
              <a:t>Real</a:t>
            </a:r>
            <a:r>
              <a:rPr lang="en-US" sz="2400"/>
              <a:t>	</a:t>
            </a:r>
            <a:r>
              <a:rPr lang="en-US" sz="2400" smtClean="0"/>
              <a:t>Decimal   Numeric   Int   Char</a:t>
            </a:r>
          </a:p>
          <a:p>
            <a:endParaRPr lang="en-US" sz="2400"/>
          </a:p>
          <a:p>
            <a:r>
              <a:rPr lang="en-US" sz="2400" smtClean="0"/>
              <a:t>Automatic type-conversion is often convenient.</a:t>
            </a:r>
          </a:p>
          <a:p>
            <a:pPr lvl="1"/>
            <a:r>
              <a:rPr lang="en-US" sz="2000" smtClean="0"/>
              <a:t>E.g. dates can be specified as strings.</a:t>
            </a:r>
          </a:p>
          <a:p>
            <a:r>
              <a:rPr lang="en-US" sz="2400" smtClean="0"/>
              <a:t>Automatic type-conversion is often dangerous.</a:t>
            </a:r>
          </a:p>
          <a:p>
            <a:pPr lvl="1"/>
            <a:r>
              <a:rPr lang="en-US" sz="2000" smtClean="0"/>
              <a:t>E.g. if a column is specified as INT, you can put a floating point number into it, but the </a:t>
            </a:r>
            <a:r>
              <a:rPr lang="en-US" sz="2000" u="sng" smtClean="0"/>
              <a:t>value will be truncated without any message informing you what happened</a:t>
            </a:r>
            <a:r>
              <a:rPr lang="en-US" sz="2000" smtClean="0"/>
              <a:t>.</a:t>
            </a:r>
          </a:p>
          <a:p>
            <a:pPr marL="0" indent="0">
              <a:buNone/>
            </a:pPr>
            <a:endParaRPr lang="en-US" sz="2400" smtClean="0"/>
          </a:p>
          <a:p>
            <a:r>
              <a:rPr lang="en-US" sz="2400"/>
              <a:t>The CAST and CONVERT functions </a:t>
            </a:r>
            <a:r>
              <a:rPr lang="en-US" sz="2400" smtClean="0"/>
              <a:t>can </a:t>
            </a:r>
            <a:r>
              <a:rPr lang="en-US" sz="2400"/>
              <a:t>be used to convert </a:t>
            </a:r>
            <a:r>
              <a:rPr lang="en-US" sz="2400" u="sng" smtClean="0"/>
              <a:t>explicitly</a:t>
            </a:r>
            <a:r>
              <a:rPr lang="en-US" sz="2400" smtClean="0"/>
              <a:t> from </a:t>
            </a:r>
            <a:r>
              <a:rPr lang="en-US" sz="2400"/>
              <a:t>one data-type to another.</a:t>
            </a:r>
          </a:p>
          <a:p>
            <a:pPr marL="0" indent="0">
              <a:buNone/>
            </a:pPr>
            <a:endParaRPr lang="en-US" sz="2400"/>
          </a:p>
          <a:p>
            <a:pPr marL="0" indent="0">
              <a:buNone/>
            </a:pPr>
            <a:endParaRPr lang="en-US" sz="2400"/>
          </a:p>
        </p:txBody>
      </p:sp>
    </p:spTree>
    <p:extLst>
      <p:ext uri="{BB962C8B-B14F-4D97-AF65-F5344CB8AC3E}">
        <p14:creationId xmlns:p14="http://schemas.microsoft.com/office/powerpoint/2010/main" val="21872871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457200" y="533400"/>
            <a:ext cx="8229600" cy="719138"/>
          </a:xfrm>
        </p:spPr>
        <p:txBody>
          <a:bodyPr>
            <a:noAutofit/>
          </a:bodyPr>
          <a:lstStyle/>
          <a:p>
            <a:r>
              <a:rPr lang="en-US" dirty="0" smtClean="0"/>
              <a:t>Character Data</a:t>
            </a:r>
          </a:p>
        </p:txBody>
      </p:sp>
      <p:sp>
        <p:nvSpPr>
          <p:cNvPr id="3" name="Content Placeholder 2"/>
          <p:cNvSpPr>
            <a:spLocks noGrp="1"/>
          </p:cNvSpPr>
          <p:nvPr>
            <p:ph idx="1"/>
          </p:nvPr>
        </p:nvSpPr>
        <p:spPr>
          <a:xfrm>
            <a:off x="152400" y="1447800"/>
            <a:ext cx="8839200" cy="5116512"/>
          </a:xfrm>
        </p:spPr>
        <p:txBody>
          <a:bodyPr>
            <a:normAutofit lnSpcReduction="10000"/>
          </a:bodyPr>
          <a:lstStyle/>
          <a:p>
            <a:pPr>
              <a:lnSpc>
                <a:spcPct val="90000"/>
              </a:lnSpc>
            </a:pPr>
            <a:r>
              <a:rPr lang="en-US" sz="2600" smtClean="0"/>
              <a:t>Strings are denoted using single quotes.</a:t>
            </a:r>
          </a:p>
          <a:p>
            <a:pPr lvl="1">
              <a:lnSpc>
                <a:spcPct val="90000"/>
              </a:lnSpc>
            </a:pPr>
            <a:r>
              <a:rPr lang="en-US" sz="2200" smtClean="0"/>
              <a:t>Double quotes are used for irregular identifier names.</a:t>
            </a:r>
          </a:p>
          <a:p>
            <a:pPr lvl="2">
              <a:lnSpc>
                <a:spcPct val="90000"/>
              </a:lnSpc>
            </a:pPr>
            <a:r>
              <a:rPr lang="en-US" sz="1800" smtClean="0"/>
              <a:t>E.g. "name containing spaces".</a:t>
            </a:r>
          </a:p>
          <a:p>
            <a:pPr lvl="2">
              <a:lnSpc>
                <a:spcPct val="90000"/>
              </a:lnSpc>
            </a:pPr>
            <a:endParaRPr lang="en-US" sz="1800" smtClean="0"/>
          </a:p>
          <a:p>
            <a:pPr>
              <a:lnSpc>
                <a:spcPct val="90000"/>
              </a:lnSpc>
            </a:pPr>
            <a:r>
              <a:rPr lang="en-US" sz="2400" smtClean="0"/>
              <a:t>To get a single quote inside a string, use 2 single quotes.</a:t>
            </a:r>
          </a:p>
          <a:p>
            <a:pPr lvl="1">
              <a:lnSpc>
                <a:spcPct val="90000"/>
              </a:lnSpc>
            </a:pPr>
            <a:r>
              <a:rPr lang="en-US" sz="2000" smtClean="0"/>
              <a:t>E.g. 'a quote: '' followed by some text' </a:t>
            </a:r>
          </a:p>
          <a:p>
            <a:pPr marL="457200" lvl="1" indent="0">
              <a:lnSpc>
                <a:spcPct val="90000"/>
              </a:lnSpc>
              <a:buNone/>
            </a:pPr>
            <a:endParaRPr lang="en-US" sz="2600" smtClean="0"/>
          </a:p>
          <a:p>
            <a:pPr>
              <a:lnSpc>
                <a:spcPct val="90000"/>
              </a:lnSpc>
            </a:pPr>
            <a:r>
              <a:rPr lang="en-US" sz="2400" smtClean="0"/>
              <a:t>SQL </a:t>
            </a:r>
            <a:r>
              <a:rPr lang="en-US" sz="2400" dirty="0" smtClean="0"/>
              <a:t>Server </a:t>
            </a:r>
            <a:r>
              <a:rPr lang="en-US" sz="2400" smtClean="0"/>
              <a:t>supports ASCII </a:t>
            </a:r>
            <a:r>
              <a:rPr lang="en-US" sz="2400" dirty="0" smtClean="0"/>
              <a:t>and Unicode character data types.</a:t>
            </a:r>
          </a:p>
          <a:p>
            <a:pPr lvl="1">
              <a:lnSpc>
                <a:spcPct val="90000"/>
              </a:lnSpc>
            </a:pPr>
            <a:r>
              <a:rPr lang="en-US" sz="2400" smtClean="0"/>
              <a:t>ASCII </a:t>
            </a:r>
            <a:r>
              <a:rPr lang="en-US" sz="2400" dirty="0" smtClean="0"/>
              <a:t>is </a:t>
            </a:r>
            <a:r>
              <a:rPr lang="en-US" sz="2400" dirty="0" smtClean="0">
                <a:solidFill>
                  <a:srgbClr val="FF0000"/>
                </a:solidFill>
              </a:rPr>
              <a:t>CHAR</a:t>
            </a:r>
            <a:r>
              <a:rPr lang="en-US" sz="2400" dirty="0" smtClean="0"/>
              <a:t> and </a:t>
            </a:r>
            <a:r>
              <a:rPr lang="en-US" sz="2400" dirty="0" smtClean="0">
                <a:solidFill>
                  <a:srgbClr val="FF0000"/>
                </a:solidFill>
              </a:rPr>
              <a:t>VARCHAR</a:t>
            </a:r>
            <a:r>
              <a:rPr lang="en-US" sz="2400" dirty="0" smtClean="0"/>
              <a:t> </a:t>
            </a:r>
            <a:r>
              <a:rPr lang="en-US" sz="2400" smtClean="0"/>
              <a:t>– </a:t>
            </a:r>
            <a:r>
              <a:rPr lang="en-US" sz="2400">
                <a:solidFill>
                  <a:srgbClr val="0070C0"/>
                </a:solidFill>
              </a:rPr>
              <a:t>1 byte of storage per </a:t>
            </a:r>
            <a:r>
              <a:rPr lang="en-US" sz="2400" smtClean="0">
                <a:solidFill>
                  <a:srgbClr val="0070C0"/>
                </a:solidFill>
              </a:rPr>
              <a:t>character</a:t>
            </a:r>
            <a:r>
              <a:rPr lang="en-US" sz="2400" smtClean="0"/>
              <a:t>.</a:t>
            </a:r>
            <a:endParaRPr lang="en-US" sz="2400"/>
          </a:p>
          <a:p>
            <a:pPr lvl="2">
              <a:lnSpc>
                <a:spcPct val="90000"/>
              </a:lnSpc>
            </a:pPr>
            <a:r>
              <a:rPr lang="en-US" sz="2000"/>
              <a:t>S</a:t>
            </a:r>
            <a:r>
              <a:rPr lang="en-US" sz="2000" smtClean="0"/>
              <a:t>upports English &amp; most Western European languages.</a:t>
            </a:r>
          </a:p>
          <a:p>
            <a:pPr lvl="2">
              <a:lnSpc>
                <a:spcPct val="90000"/>
              </a:lnSpc>
            </a:pPr>
            <a:endParaRPr lang="en-US" sz="2000" dirty="0" smtClean="0"/>
          </a:p>
          <a:p>
            <a:pPr lvl="1">
              <a:lnSpc>
                <a:spcPct val="90000"/>
              </a:lnSpc>
            </a:pPr>
            <a:r>
              <a:rPr lang="en-US" sz="2400" smtClean="0">
                <a:solidFill>
                  <a:srgbClr val="0070C0"/>
                </a:solidFill>
              </a:rPr>
              <a:t>Unicode</a:t>
            </a:r>
            <a:r>
              <a:rPr lang="en-US" sz="2400" smtClean="0"/>
              <a:t> </a:t>
            </a:r>
            <a:r>
              <a:rPr lang="en-US" sz="2400" dirty="0"/>
              <a:t>i</a:t>
            </a:r>
            <a:r>
              <a:rPr lang="en-US" sz="2400" smtClean="0"/>
              <a:t>s </a:t>
            </a:r>
            <a:r>
              <a:rPr lang="en-US" sz="2400" dirty="0" smtClean="0">
                <a:solidFill>
                  <a:srgbClr val="FF0000"/>
                </a:solidFill>
              </a:rPr>
              <a:t>NCHAR</a:t>
            </a:r>
            <a:r>
              <a:rPr lang="en-US" sz="2400" dirty="0" smtClean="0"/>
              <a:t> and </a:t>
            </a:r>
            <a:r>
              <a:rPr lang="en-US" sz="2400" dirty="0" smtClean="0">
                <a:solidFill>
                  <a:srgbClr val="FF0000"/>
                </a:solidFill>
              </a:rPr>
              <a:t>NVARCHAR</a:t>
            </a:r>
            <a:r>
              <a:rPr lang="en-US" sz="2400" dirty="0" smtClean="0"/>
              <a:t> </a:t>
            </a:r>
            <a:r>
              <a:rPr lang="en-US" sz="2400" smtClean="0"/>
              <a:t>– usually 2 </a:t>
            </a:r>
            <a:r>
              <a:rPr lang="en-US" sz="2400"/>
              <a:t>bytes of storage per </a:t>
            </a:r>
            <a:r>
              <a:rPr lang="en-US" sz="2400" smtClean="0"/>
              <a:t>character, sometimes 4 bytes per character.</a:t>
            </a:r>
            <a:endParaRPr lang="en-US" sz="2400"/>
          </a:p>
          <a:p>
            <a:pPr lvl="2">
              <a:lnSpc>
                <a:spcPct val="90000"/>
              </a:lnSpc>
            </a:pPr>
            <a:r>
              <a:rPr lang="en-US" sz="2000"/>
              <a:t>S</a:t>
            </a:r>
            <a:r>
              <a:rPr lang="en-US" sz="2000" smtClean="0"/>
              <a:t>upports all languages.</a:t>
            </a:r>
          </a:p>
          <a:p>
            <a:pPr lvl="2">
              <a:lnSpc>
                <a:spcPct val="90000"/>
              </a:lnSpc>
            </a:pPr>
            <a:r>
              <a:rPr lang="en-US" sz="2000" smtClean="0"/>
              <a:t>Denoted by an N in front of the string; E.g. N'hello'</a:t>
            </a:r>
            <a:endParaRPr lang="en-US" sz="2000" dirty="0" smtClean="0"/>
          </a:p>
          <a:p>
            <a:pPr lvl="1">
              <a:lnSpc>
                <a:spcPct val="90000"/>
              </a:lnSpc>
            </a:pPr>
            <a:endParaRPr lang="en-US" dirty="0" smtClean="0"/>
          </a:p>
        </p:txBody>
      </p:sp>
    </p:spTree>
    <p:extLst>
      <p:ext uri="{BB962C8B-B14F-4D97-AF65-F5344CB8AC3E}">
        <p14:creationId xmlns:p14="http://schemas.microsoft.com/office/powerpoint/2010/main" val="3851478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mtClean="0"/>
              <a:t>CHAR vs VARCHAR</a:t>
            </a:r>
            <a:endParaRPr lang="en-US"/>
          </a:p>
        </p:txBody>
      </p:sp>
      <p:sp>
        <p:nvSpPr>
          <p:cNvPr id="3" name="Content Placeholder 2"/>
          <p:cNvSpPr>
            <a:spLocks noGrp="1"/>
          </p:cNvSpPr>
          <p:nvPr>
            <p:ph idx="1"/>
          </p:nvPr>
        </p:nvSpPr>
        <p:spPr>
          <a:xfrm>
            <a:off x="190500" y="1295400"/>
            <a:ext cx="8763000" cy="5562600"/>
          </a:xfrm>
        </p:spPr>
        <p:txBody>
          <a:bodyPr>
            <a:normAutofit fontScale="92500" lnSpcReduction="20000"/>
          </a:bodyPr>
          <a:lstStyle/>
          <a:p>
            <a:r>
              <a:rPr lang="en-US" sz="2600" smtClean="0"/>
              <a:t>An attribute defined as </a:t>
            </a:r>
            <a:r>
              <a:rPr lang="en-US" sz="2600" smtClean="0">
                <a:solidFill>
                  <a:srgbClr val="FF0000"/>
                </a:solidFill>
              </a:rPr>
              <a:t>CHAR</a:t>
            </a:r>
            <a:r>
              <a:rPr lang="en-US" sz="2600" smtClean="0"/>
              <a:t> or </a:t>
            </a:r>
            <a:r>
              <a:rPr lang="en-US" sz="2600" smtClean="0">
                <a:solidFill>
                  <a:srgbClr val="FF0000"/>
                </a:solidFill>
              </a:rPr>
              <a:t>NCHAR</a:t>
            </a:r>
            <a:r>
              <a:rPr lang="en-US" sz="2600" smtClean="0"/>
              <a:t> is </a:t>
            </a:r>
            <a:r>
              <a:rPr lang="en-US" sz="2600" smtClean="0">
                <a:solidFill>
                  <a:srgbClr val="0070C0"/>
                </a:solidFill>
              </a:rPr>
              <a:t>stored in a fixed number of characters specified when it is defined</a:t>
            </a:r>
            <a:r>
              <a:rPr lang="en-US" sz="2600" smtClean="0"/>
              <a:t>, independent of the actual length of the string.</a:t>
            </a:r>
            <a:endParaRPr lang="en-US" sz="2400" smtClean="0"/>
          </a:p>
          <a:p>
            <a:pPr lvl="1"/>
            <a:r>
              <a:rPr lang="en-US" sz="2000" smtClean="0"/>
              <a:t>E.g. CHAR(20) occupies exactly 20 characters.</a:t>
            </a:r>
          </a:p>
          <a:p>
            <a:pPr lvl="1"/>
            <a:endParaRPr lang="en-US" sz="1500" smtClean="0"/>
          </a:p>
          <a:p>
            <a:r>
              <a:rPr lang="en-US" sz="2600"/>
              <a:t>An attribute defined as </a:t>
            </a:r>
            <a:r>
              <a:rPr lang="en-US" sz="2600" smtClean="0">
                <a:solidFill>
                  <a:srgbClr val="FF0000"/>
                </a:solidFill>
              </a:rPr>
              <a:t>VARCHAR</a:t>
            </a:r>
            <a:r>
              <a:rPr lang="en-US" sz="2600" smtClean="0"/>
              <a:t> </a:t>
            </a:r>
            <a:r>
              <a:rPr lang="en-US" sz="2600"/>
              <a:t>or </a:t>
            </a:r>
            <a:r>
              <a:rPr lang="en-US" sz="2600" smtClean="0">
                <a:solidFill>
                  <a:srgbClr val="FF0000"/>
                </a:solidFill>
              </a:rPr>
              <a:t>NVARCHAR</a:t>
            </a:r>
            <a:r>
              <a:rPr lang="en-US" sz="2600" smtClean="0"/>
              <a:t> is </a:t>
            </a:r>
            <a:r>
              <a:rPr lang="en-US" sz="2600" smtClean="0">
                <a:solidFill>
                  <a:srgbClr val="0070C0"/>
                </a:solidFill>
              </a:rPr>
              <a:t>stored in as much space as required, </a:t>
            </a:r>
            <a:r>
              <a:rPr lang="en-US" sz="2600" b="1" smtClean="0">
                <a:solidFill>
                  <a:srgbClr val="0070C0"/>
                </a:solidFill>
              </a:rPr>
              <a:t>up to a maximum specified</a:t>
            </a:r>
            <a:r>
              <a:rPr lang="en-US" sz="2600" b="1" smtClean="0"/>
              <a:t> </a:t>
            </a:r>
            <a:r>
              <a:rPr lang="en-US" sz="2600" smtClean="0"/>
              <a:t>when it is defined</a:t>
            </a:r>
            <a:r>
              <a:rPr lang="en-US" sz="2600" b="1" smtClean="0"/>
              <a:t>.</a:t>
            </a:r>
          </a:p>
          <a:p>
            <a:pPr lvl="1"/>
            <a:r>
              <a:rPr lang="en-US" sz="2000" smtClean="0"/>
              <a:t>E.g. VARCHAR(10) occupies no more than 10 characters.</a:t>
            </a:r>
          </a:p>
          <a:p>
            <a:r>
              <a:rPr lang="en-US" sz="2400" b="1" smtClean="0">
                <a:solidFill>
                  <a:srgbClr val="7030A0"/>
                </a:solidFill>
              </a:rPr>
              <a:t>NOTE: Leaving out the number, by typing VARCHAR(), defaults to 1! Error will occur when string exceeds that.</a:t>
            </a:r>
          </a:p>
          <a:p>
            <a:r>
              <a:rPr lang="en-US" sz="2400" smtClean="0"/>
              <a:t>Can use VARCHAR(MAX) to allow storage up to a certain threshold (8,000 bytes by default) as long as it fits in the row.</a:t>
            </a:r>
          </a:p>
          <a:p>
            <a:endParaRPr lang="en-US" sz="1300" smtClean="0"/>
          </a:p>
          <a:p>
            <a:r>
              <a:rPr lang="en-US" sz="2600" smtClean="0"/>
              <a:t>VARCHAR and NVARCHAR are:</a:t>
            </a:r>
            <a:endParaRPr lang="en-US" sz="3000" smtClean="0"/>
          </a:p>
          <a:p>
            <a:pPr lvl="1"/>
            <a:r>
              <a:rPr lang="en-US" sz="2200"/>
              <a:t>M</a:t>
            </a:r>
            <a:r>
              <a:rPr lang="en-US" sz="2200" smtClean="0"/>
              <a:t>ore efficient than CHAR and NCHAR for reading, because storage is less.</a:t>
            </a:r>
          </a:p>
          <a:p>
            <a:pPr lvl="1"/>
            <a:r>
              <a:rPr lang="en-US" sz="2200" smtClean="0"/>
              <a:t>But may be less efficient when writing (e.g. updating data), because the row may have to be expanded.</a:t>
            </a:r>
            <a:endParaRPr lang="en-US" sz="2200"/>
          </a:p>
          <a:p>
            <a:endParaRPr lang="en-US" sz="2400"/>
          </a:p>
          <a:p>
            <a:pPr lvl="1"/>
            <a:endParaRPr lang="en-US" sz="2000"/>
          </a:p>
        </p:txBody>
      </p:sp>
    </p:spTree>
    <p:extLst>
      <p:ext uri="{BB962C8B-B14F-4D97-AF65-F5344CB8AC3E}">
        <p14:creationId xmlns:p14="http://schemas.microsoft.com/office/powerpoint/2010/main" val="38859879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Decimal, Numeric &amp; Money</a:t>
            </a:r>
            <a:endParaRPr lang="en-US"/>
          </a:p>
        </p:txBody>
      </p:sp>
      <p:sp>
        <p:nvSpPr>
          <p:cNvPr id="3" name="Content Placeholder 2"/>
          <p:cNvSpPr>
            <a:spLocks noGrp="1"/>
          </p:cNvSpPr>
          <p:nvPr>
            <p:ph idx="1"/>
          </p:nvPr>
        </p:nvSpPr>
        <p:spPr/>
        <p:txBody>
          <a:bodyPr>
            <a:normAutofit/>
          </a:bodyPr>
          <a:lstStyle/>
          <a:p>
            <a:r>
              <a:rPr lang="en-US" sz="2400" smtClean="0">
                <a:solidFill>
                  <a:srgbClr val="FF0000"/>
                </a:solidFill>
              </a:rPr>
              <a:t>Decimal</a:t>
            </a:r>
            <a:r>
              <a:rPr lang="en-US" sz="2400" smtClean="0"/>
              <a:t> and </a:t>
            </a:r>
            <a:r>
              <a:rPr lang="en-US" sz="2400" smtClean="0">
                <a:solidFill>
                  <a:srgbClr val="FF0000"/>
                </a:solidFill>
              </a:rPr>
              <a:t>Numeric</a:t>
            </a:r>
            <a:r>
              <a:rPr lang="en-US" sz="2400" smtClean="0"/>
              <a:t> are essentially equivalent.</a:t>
            </a:r>
          </a:p>
          <a:p>
            <a:pPr lvl="1"/>
            <a:r>
              <a:rPr lang="en-US" sz="2000" smtClean="0"/>
              <a:t>Specify as Decimal(p,s) or Numeric(p,s).</a:t>
            </a:r>
          </a:p>
          <a:p>
            <a:r>
              <a:rPr lang="en-US" sz="2400" smtClean="0"/>
              <a:t>p is </a:t>
            </a:r>
            <a:r>
              <a:rPr lang="en-US" sz="2400" smtClean="0">
                <a:solidFill>
                  <a:srgbClr val="FF0000"/>
                </a:solidFill>
              </a:rPr>
              <a:t>precision</a:t>
            </a:r>
            <a:r>
              <a:rPr lang="en-US" sz="2400" smtClean="0"/>
              <a:t> – the </a:t>
            </a:r>
            <a:r>
              <a:rPr lang="en-US" sz="2400" smtClean="0">
                <a:solidFill>
                  <a:srgbClr val="0070C0"/>
                </a:solidFill>
              </a:rPr>
              <a:t>total number of digits</a:t>
            </a:r>
            <a:r>
              <a:rPr lang="en-US" sz="2400" smtClean="0"/>
              <a:t>.</a:t>
            </a:r>
          </a:p>
          <a:p>
            <a:pPr lvl="1"/>
            <a:r>
              <a:rPr lang="en-US" sz="2000" smtClean="0"/>
              <a:t>Default in SQL Server is 18.</a:t>
            </a:r>
          </a:p>
          <a:p>
            <a:r>
              <a:rPr lang="en-US" sz="2400" smtClean="0"/>
              <a:t>s is </a:t>
            </a:r>
            <a:r>
              <a:rPr lang="en-US" sz="2400" smtClean="0">
                <a:solidFill>
                  <a:srgbClr val="FF0000"/>
                </a:solidFill>
              </a:rPr>
              <a:t>scale</a:t>
            </a:r>
            <a:r>
              <a:rPr lang="en-US" sz="2400" smtClean="0"/>
              <a:t> – the </a:t>
            </a:r>
            <a:r>
              <a:rPr lang="en-US" sz="2400" smtClean="0">
                <a:solidFill>
                  <a:srgbClr val="0070C0"/>
                </a:solidFill>
              </a:rPr>
              <a:t>number of digits to the right of the decimal point</a:t>
            </a:r>
            <a:r>
              <a:rPr lang="en-US" sz="2400" smtClean="0"/>
              <a:t>.</a:t>
            </a:r>
          </a:p>
          <a:p>
            <a:endParaRPr lang="en-US" sz="2400"/>
          </a:p>
          <a:p>
            <a:r>
              <a:rPr lang="en-US" sz="2400" smtClean="0"/>
              <a:t>Use </a:t>
            </a:r>
            <a:r>
              <a:rPr lang="en-US" sz="2400" smtClean="0">
                <a:solidFill>
                  <a:srgbClr val="FF0000"/>
                </a:solidFill>
              </a:rPr>
              <a:t>smallmoney</a:t>
            </a:r>
            <a:r>
              <a:rPr lang="en-US" sz="2400" smtClean="0"/>
              <a:t> for monetary values &lt; 200,000.</a:t>
            </a:r>
          </a:p>
          <a:p>
            <a:r>
              <a:rPr lang="en-US" sz="2400" smtClean="0"/>
              <a:t>For larger values use </a:t>
            </a:r>
            <a:r>
              <a:rPr lang="en-US" sz="2400" smtClean="0">
                <a:solidFill>
                  <a:srgbClr val="FF0000"/>
                </a:solidFill>
              </a:rPr>
              <a:t>money</a:t>
            </a:r>
            <a:r>
              <a:rPr lang="en-US" sz="2400" smtClean="0"/>
              <a:t>.</a:t>
            </a:r>
          </a:p>
          <a:p>
            <a:r>
              <a:rPr lang="en-US" sz="2400" smtClean="0"/>
              <a:t>Money and smallmoney give 4 decimal places of accuracy.</a:t>
            </a:r>
            <a:endParaRPr lang="en-US" sz="2400"/>
          </a:p>
        </p:txBody>
      </p:sp>
    </p:spTree>
    <p:extLst>
      <p:ext uri="{BB962C8B-B14F-4D97-AF65-F5344CB8AC3E}">
        <p14:creationId xmlns:p14="http://schemas.microsoft.com/office/powerpoint/2010/main" val="6237804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Definition Language</a:t>
            </a:r>
            <a:endParaRPr lang="en-US"/>
          </a:p>
        </p:txBody>
      </p:sp>
      <p:pic>
        <p:nvPicPr>
          <p:cNvPr id="7172" name="Picture 5" descr="Tbl07-01.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10833"/>
            <a:ext cx="7660217"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764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noAutofit/>
          </a:bodyPr>
          <a:lstStyle/>
          <a:p>
            <a:r>
              <a:rPr lang="en-US" smtClean="0"/>
              <a:t>Creating Database Tables</a:t>
            </a:r>
          </a:p>
        </p:txBody>
      </p:sp>
      <p:sp>
        <p:nvSpPr>
          <p:cNvPr id="3" name="Content Placeholder 2"/>
          <p:cNvSpPr>
            <a:spLocks noGrp="1"/>
          </p:cNvSpPr>
          <p:nvPr>
            <p:ph idx="1"/>
          </p:nvPr>
        </p:nvSpPr>
        <p:spPr>
          <a:xfrm>
            <a:off x="457200" y="1417638"/>
            <a:ext cx="8229600" cy="5211762"/>
          </a:xfrm>
        </p:spPr>
        <p:txBody>
          <a:bodyPr>
            <a:normAutofit/>
          </a:bodyPr>
          <a:lstStyle/>
          <a:p>
            <a:pPr>
              <a:lnSpc>
                <a:spcPct val="90000"/>
              </a:lnSpc>
            </a:pPr>
            <a:r>
              <a:rPr lang="en-US" sz="2400" smtClean="0"/>
              <a:t>Need to:</a:t>
            </a:r>
            <a:endParaRPr lang="en-US" sz="2000"/>
          </a:p>
          <a:p>
            <a:pPr lvl="1">
              <a:lnSpc>
                <a:spcPct val="90000"/>
              </a:lnSpc>
            </a:pPr>
            <a:r>
              <a:rPr lang="en-US" sz="2400" smtClean="0"/>
              <a:t>Create the database.</a:t>
            </a:r>
          </a:p>
          <a:p>
            <a:pPr lvl="1">
              <a:lnSpc>
                <a:spcPct val="90000"/>
              </a:lnSpc>
            </a:pPr>
            <a:r>
              <a:rPr lang="en-US" sz="2400" smtClean="0"/>
              <a:t>Create schema(s) (optional).</a:t>
            </a:r>
          </a:p>
          <a:p>
            <a:pPr lvl="1">
              <a:lnSpc>
                <a:spcPct val="90000"/>
              </a:lnSpc>
            </a:pPr>
            <a:r>
              <a:rPr lang="en-US" sz="2400" smtClean="0"/>
              <a:t>Create each table.</a:t>
            </a:r>
          </a:p>
          <a:p>
            <a:pPr lvl="2">
              <a:lnSpc>
                <a:spcPct val="90000"/>
              </a:lnSpc>
            </a:pPr>
            <a:r>
              <a:rPr lang="en-US" smtClean="0">
                <a:solidFill>
                  <a:srgbClr val="00B050"/>
                </a:solidFill>
              </a:rPr>
              <a:t>Table names should always be </a:t>
            </a:r>
            <a:r>
              <a:rPr lang="en-US" b="1" u="sng" smtClean="0">
                <a:solidFill>
                  <a:srgbClr val="00B050"/>
                </a:solidFill>
              </a:rPr>
              <a:t>SINGULAR</a:t>
            </a:r>
            <a:r>
              <a:rPr lang="en-US" smtClean="0"/>
              <a:t>, since </a:t>
            </a:r>
            <a:r>
              <a:rPr lang="en-US"/>
              <a:t>a</a:t>
            </a:r>
            <a:r>
              <a:rPr lang="en-US" smtClean="0"/>
              <a:t> table denotes an entity.</a:t>
            </a:r>
            <a:endParaRPr lang="en-US" sz="2800" smtClean="0"/>
          </a:p>
          <a:p>
            <a:pPr lvl="1">
              <a:lnSpc>
                <a:spcPct val="90000"/>
              </a:lnSpc>
            </a:pPr>
            <a:r>
              <a:rPr lang="en-US" sz="2400" smtClean="0"/>
              <a:t>Insert rows into each table.</a:t>
            </a:r>
          </a:p>
          <a:p>
            <a:pPr>
              <a:lnSpc>
                <a:spcPct val="90000"/>
              </a:lnSpc>
            </a:pPr>
            <a:endParaRPr lang="en-US" sz="2400"/>
          </a:p>
          <a:p>
            <a:pPr>
              <a:lnSpc>
                <a:spcPct val="90000"/>
              </a:lnSpc>
            </a:pPr>
            <a:r>
              <a:rPr lang="en-US" sz="2400" smtClean="0"/>
              <a:t>If you create the tables and insert the data in the same script, </a:t>
            </a:r>
            <a:r>
              <a:rPr lang="en-US" sz="2400" u="sng" smtClean="0"/>
              <a:t>place a GO statement after creating all the tables (before inserting the data</a:t>
            </a:r>
            <a:r>
              <a:rPr lang="en-US" sz="2400" smtClean="0"/>
              <a:t>).</a:t>
            </a:r>
          </a:p>
          <a:p>
            <a:pPr lvl="1">
              <a:lnSpc>
                <a:spcPct val="90000"/>
              </a:lnSpc>
            </a:pPr>
            <a:r>
              <a:rPr lang="en-US" sz="2000" smtClean="0"/>
              <a:t>This makes sure that the previous statements are executed, so that the tables definitely exist before trying to put data into them.</a:t>
            </a:r>
          </a:p>
        </p:txBody>
      </p:sp>
    </p:spTree>
    <p:extLst>
      <p:ext uri="{BB962C8B-B14F-4D97-AF65-F5344CB8AC3E}">
        <p14:creationId xmlns:p14="http://schemas.microsoft.com/office/powerpoint/2010/main" val="16173508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1823</TotalTime>
  <Words>2332</Words>
  <Application>Microsoft Office PowerPoint</Application>
  <PresentationFormat>On-screen Show (4:3)</PresentationFormat>
  <Paragraphs>405</Paragraphs>
  <Slides>37</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5" baseType="lpstr">
      <vt:lpstr>ＭＳ Ｐゴシック</vt:lpstr>
      <vt:lpstr>Aharoni</vt:lpstr>
      <vt:lpstr>Arial</vt:lpstr>
      <vt:lpstr>Calibri</vt:lpstr>
      <vt:lpstr>Times New Roman</vt:lpstr>
      <vt:lpstr>Wingdings 2</vt:lpstr>
      <vt:lpstr>Office Theme</vt:lpstr>
      <vt:lpstr>Document</vt:lpstr>
      <vt:lpstr>SQL – Creating Databases</vt:lpstr>
      <vt:lpstr>PowerPoint Presentation</vt:lpstr>
      <vt:lpstr>SQL Server Architecture</vt:lpstr>
      <vt:lpstr>Data Type Precedence</vt:lpstr>
      <vt:lpstr>Character Data</vt:lpstr>
      <vt:lpstr>CHAR vs VARCHAR</vt:lpstr>
      <vt:lpstr>Decimal, Numeric &amp; Money</vt:lpstr>
      <vt:lpstr>Data Definition Language</vt:lpstr>
      <vt:lpstr>Creating Database Tables</vt:lpstr>
      <vt:lpstr>Create Database</vt:lpstr>
      <vt:lpstr>Create Schema using GUI</vt:lpstr>
      <vt:lpstr>Create Schema using Script</vt:lpstr>
      <vt:lpstr>Create Table using GUI</vt:lpstr>
      <vt:lpstr>Create Table using Script</vt:lpstr>
      <vt:lpstr>Primary Key</vt:lpstr>
      <vt:lpstr>IDENTITY Columns</vt:lpstr>
      <vt:lpstr>Where is the Table?</vt:lpstr>
      <vt:lpstr>Foreign Keys</vt:lpstr>
      <vt:lpstr>Common Error</vt:lpstr>
      <vt:lpstr>Order is Important</vt:lpstr>
      <vt:lpstr>Giving Names to Keys</vt:lpstr>
      <vt:lpstr>Data Manipulation Language</vt:lpstr>
      <vt:lpstr>INSERT INTO</vt:lpstr>
      <vt:lpstr>Inserting Rows - Examples</vt:lpstr>
      <vt:lpstr>Common Insert Error</vt:lpstr>
      <vt:lpstr>GO</vt:lpstr>
      <vt:lpstr>INSERT SELECT</vt:lpstr>
      <vt:lpstr>Inserting Multiple Rows (T-SQL)</vt:lpstr>
      <vt:lpstr>Inserting Multiple Rows (Standard SQL)</vt:lpstr>
      <vt:lpstr>BULK INSERT (T-SQL)</vt:lpstr>
      <vt:lpstr>Unique Constraints</vt:lpstr>
      <vt:lpstr>Surrogate Keys and Unique Constraints</vt:lpstr>
      <vt:lpstr>Check Constraints</vt:lpstr>
      <vt:lpstr> Other Types of Constraints</vt:lpstr>
      <vt:lpstr>More about Constraints</vt:lpstr>
      <vt:lpstr>Where to Impose Constraints</vt:lpstr>
      <vt:lpstr>Additional Features (covered in CIS 355)</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Databases</dc:title>
  <dc:creator>Mark Brodie</dc:creator>
  <cp:lastModifiedBy>Mark Brodie</cp:lastModifiedBy>
  <cp:revision>318</cp:revision>
  <dcterms:created xsi:type="dcterms:W3CDTF">2013-08-13T16:16:36Z</dcterms:created>
  <dcterms:modified xsi:type="dcterms:W3CDTF">2016-10-03T12:07:23Z</dcterms:modified>
</cp:coreProperties>
</file>