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302" r:id="rId3"/>
    <p:sldId id="270" r:id="rId4"/>
    <p:sldId id="295" r:id="rId5"/>
    <p:sldId id="294" r:id="rId6"/>
    <p:sldId id="296" r:id="rId7"/>
    <p:sldId id="297" r:id="rId8"/>
    <p:sldId id="298" r:id="rId9"/>
    <p:sldId id="271" r:id="rId10"/>
    <p:sldId id="278" r:id="rId11"/>
    <p:sldId id="291" r:id="rId12"/>
    <p:sldId id="303" r:id="rId13"/>
    <p:sldId id="301" r:id="rId14"/>
    <p:sldId id="306" r:id="rId15"/>
    <p:sldId id="307" r:id="rId16"/>
    <p:sldId id="308" r:id="rId17"/>
    <p:sldId id="309" r:id="rId18"/>
    <p:sldId id="279" r:id="rId19"/>
    <p:sldId id="292" r:id="rId20"/>
    <p:sldId id="293" r:id="rId21"/>
    <p:sldId id="281" r:id="rId22"/>
    <p:sldId id="282" r:id="rId23"/>
    <p:sldId id="283" r:id="rId24"/>
    <p:sldId id="304" r:id="rId25"/>
    <p:sldId id="30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840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35EFA9-23F7-4E5B-83AA-FF8CC099A7A1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70BB25-7937-40FB-9BCF-2877631E9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594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029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997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87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443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2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37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934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039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16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414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95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15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17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55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201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DC81C-C5B1-4B91-87AE-E66CD3EB9C94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975BD-A4C7-4D84-858F-BFA35B77B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98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Relationships in ERNs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5181600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Key Concepts:</a:t>
            </a:r>
          </a:p>
          <a:p>
            <a:pPr lvl="1"/>
            <a:r>
              <a:rPr lang="en-US" sz="2600" smtClean="0"/>
              <a:t>Handling M:N Relationships</a:t>
            </a:r>
          </a:p>
          <a:p>
            <a:pPr lvl="2"/>
            <a:r>
              <a:rPr lang="en-US" sz="2200" smtClean="0"/>
              <a:t>Composite (Associative or Bridge) Entities</a:t>
            </a:r>
          </a:p>
          <a:p>
            <a:pPr lvl="1"/>
            <a:r>
              <a:rPr lang="en-US" sz="2600" smtClean="0"/>
              <a:t>Handling 1:M Relationships</a:t>
            </a:r>
          </a:p>
          <a:p>
            <a:pPr lvl="2"/>
            <a:r>
              <a:rPr lang="en-US" sz="2200" smtClean="0"/>
              <a:t>Many entity gets FK linking back to 1 entity,</a:t>
            </a:r>
          </a:p>
          <a:p>
            <a:pPr lvl="1"/>
            <a:r>
              <a:rPr lang="en-US" sz="2600" smtClean="0"/>
              <a:t>Connectivity &amp; Cardinality</a:t>
            </a:r>
          </a:p>
          <a:p>
            <a:pPr lvl="1"/>
            <a:r>
              <a:rPr lang="en-US" sz="2600" smtClean="0"/>
              <a:t>Relationship Participation</a:t>
            </a:r>
          </a:p>
          <a:p>
            <a:pPr lvl="2"/>
            <a:r>
              <a:rPr lang="en-US" sz="2200" smtClean="0"/>
              <a:t>Optional &amp; Mandatory Relationships</a:t>
            </a:r>
          </a:p>
          <a:p>
            <a:pPr lvl="1"/>
            <a:r>
              <a:rPr lang="en-US" sz="2600" smtClean="0"/>
              <a:t>Multi-valued Attributes</a:t>
            </a:r>
          </a:p>
          <a:p>
            <a:pPr lvl="1"/>
            <a:r>
              <a:rPr lang="en-US" sz="2600" smtClean="0"/>
              <a:t>Relationship Degree</a:t>
            </a:r>
          </a:p>
          <a:p>
            <a:pPr lvl="2"/>
            <a:r>
              <a:rPr lang="en-US" sz="2200" smtClean="0"/>
              <a:t>Unary, Binary &amp; Ternary Relationships</a:t>
            </a:r>
          </a:p>
          <a:p>
            <a:pPr lvl="1"/>
            <a:r>
              <a:rPr lang="en-US" sz="2600" smtClean="0"/>
              <a:t>Recursive Relationships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4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8600" y="381000"/>
            <a:ext cx="8610600" cy="1143000"/>
          </a:xfrm>
        </p:spPr>
        <p:txBody>
          <a:bodyPr>
            <a:normAutofit/>
          </a:bodyPr>
          <a:lstStyle/>
          <a:p>
            <a:r>
              <a:rPr lang="en-US" smtClean="0"/>
              <a:t>Relationship Participation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1600200"/>
            <a:ext cx="8229600" cy="5257800"/>
          </a:xfrm>
        </p:spPr>
        <p:txBody>
          <a:bodyPr>
            <a:normAutofit fontScale="77500" lnSpcReduction="20000"/>
          </a:bodyPr>
          <a:lstStyle/>
          <a:p>
            <a:r>
              <a:rPr lang="en-US" sz="2800">
                <a:solidFill>
                  <a:srgbClr val="FF0000"/>
                </a:solidFill>
              </a:rPr>
              <a:t>Optional participation</a:t>
            </a:r>
          </a:p>
          <a:p>
            <a:pPr lvl="1"/>
            <a:r>
              <a:rPr lang="en-US">
                <a:solidFill>
                  <a:srgbClr val="0070C0"/>
                </a:solidFill>
              </a:rPr>
              <a:t>One entity occurrence does </a:t>
            </a:r>
            <a:r>
              <a:rPr lang="en-US" smtClean="0">
                <a:solidFill>
                  <a:srgbClr val="0070C0"/>
                </a:solidFill>
              </a:rPr>
              <a:t>NOT </a:t>
            </a:r>
            <a:r>
              <a:rPr lang="en-US">
                <a:solidFill>
                  <a:srgbClr val="0070C0"/>
                </a:solidFill>
              </a:rPr>
              <a:t>require </a:t>
            </a:r>
            <a:r>
              <a:rPr lang="en-US" smtClean="0">
                <a:solidFill>
                  <a:srgbClr val="0070C0"/>
                </a:solidFill>
              </a:rPr>
              <a:t>a corresponding related entity occurrence</a:t>
            </a:r>
            <a:r>
              <a:rPr lang="en-US" smtClean="0"/>
              <a:t>. </a:t>
            </a:r>
          </a:p>
          <a:p>
            <a:pPr lvl="1"/>
            <a:r>
              <a:rPr lang="en-US" smtClean="0"/>
              <a:t>Minimum cardinality is 0.</a:t>
            </a:r>
          </a:p>
          <a:p>
            <a:pPr marL="914400" lvl="2" indent="0">
              <a:buNone/>
            </a:pPr>
            <a:r>
              <a:rPr lang="en-US" smtClean="0"/>
              <a:t>E.g. "COURSE generates CLASS". </a:t>
            </a:r>
          </a:p>
          <a:p>
            <a:pPr marL="914400" lvl="2" indent="0">
              <a:buNone/>
            </a:pPr>
            <a:r>
              <a:rPr lang="en-US" smtClean="0"/>
              <a:t>An entity in the COURSE table does not have to have a corresponding entity in the CLASS table.</a:t>
            </a:r>
          </a:p>
          <a:p>
            <a:pPr lvl="2"/>
            <a:endParaRPr lang="en-US"/>
          </a:p>
          <a:p>
            <a:r>
              <a:rPr lang="en-US" sz="2800">
                <a:solidFill>
                  <a:srgbClr val="FF0000"/>
                </a:solidFill>
              </a:rPr>
              <a:t>Mandatory participation</a:t>
            </a:r>
          </a:p>
          <a:p>
            <a:pPr lvl="1"/>
            <a:r>
              <a:rPr lang="en-US">
                <a:solidFill>
                  <a:srgbClr val="0070C0"/>
                </a:solidFill>
              </a:rPr>
              <a:t>One entity occurrence requires </a:t>
            </a:r>
            <a:r>
              <a:rPr lang="en-US" smtClean="0">
                <a:solidFill>
                  <a:srgbClr val="0070C0"/>
                </a:solidFill>
              </a:rPr>
              <a:t>a corresponding </a:t>
            </a:r>
            <a:r>
              <a:rPr lang="en-US">
                <a:solidFill>
                  <a:srgbClr val="0070C0"/>
                </a:solidFill>
              </a:rPr>
              <a:t>entity occurrence in </a:t>
            </a:r>
            <a:r>
              <a:rPr lang="en-US" smtClean="0">
                <a:solidFill>
                  <a:srgbClr val="0070C0"/>
                </a:solidFill>
              </a:rPr>
              <a:t>the the  relationship</a:t>
            </a:r>
            <a:r>
              <a:rPr lang="en-US" sz="2600" smtClean="0"/>
              <a:t>. </a:t>
            </a:r>
            <a:endParaRPr lang="en-US" sz="2600"/>
          </a:p>
          <a:p>
            <a:pPr lvl="1"/>
            <a:r>
              <a:rPr lang="en-US" smtClean="0"/>
              <a:t>Cardinality is at least 1.</a:t>
            </a:r>
          </a:p>
          <a:p>
            <a:pPr marL="914400" lvl="2" indent="0">
              <a:buNone/>
            </a:pPr>
            <a:r>
              <a:rPr lang="en-US" sz="2200" smtClean="0"/>
              <a:t>E.g “CHILD has PARENT”.</a:t>
            </a:r>
          </a:p>
          <a:p>
            <a:pPr marL="914400" lvl="2" indent="0">
              <a:buNone/>
            </a:pPr>
            <a:r>
              <a:rPr lang="en-US" sz="2200" smtClean="0"/>
              <a:t>	</a:t>
            </a:r>
            <a:endParaRPr lang="en-US" sz="2200"/>
          </a:p>
          <a:p>
            <a:r>
              <a:rPr lang="en-US" b="1" i="1" u="sng" smtClean="0"/>
              <a:t>BOTH ends of a relationship need to have the participation specified.</a:t>
            </a:r>
            <a:endParaRPr lang="en-US" b="1" i="1" u="sng"/>
          </a:p>
        </p:txBody>
      </p:sp>
    </p:spTree>
    <p:extLst>
      <p:ext uri="{BB962C8B-B14F-4D97-AF65-F5344CB8AC3E}">
        <p14:creationId xmlns:p14="http://schemas.microsoft.com/office/powerpoint/2010/main" val="328553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Crow’s Foot Symbols</a:t>
            </a:r>
            <a:endParaRPr lang="en-US"/>
          </a:p>
        </p:txBody>
      </p:sp>
      <p:pic>
        <p:nvPicPr>
          <p:cNvPr id="5" name="Picture 5" descr="G:\DBSystems\Figures\C7888_04\C7888_04\Tbl04-03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5" y="1600200"/>
            <a:ext cx="8186738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5800" y="4419600"/>
            <a:ext cx="758970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Do NOT write that a relationship is </a:t>
            </a:r>
            <a:r>
              <a:rPr lang="en-US" sz="2800" b="1" smtClean="0">
                <a:solidFill>
                  <a:srgbClr val="7030A0"/>
                </a:solidFill>
              </a:rPr>
              <a:t>0-Many</a:t>
            </a:r>
            <a:r>
              <a:rPr lang="en-US" sz="2800" b="1" smtClean="0"/>
              <a:t>.</a:t>
            </a:r>
          </a:p>
          <a:p>
            <a:endParaRPr lang="en-US" sz="2800" b="1" smtClean="0"/>
          </a:p>
          <a:p>
            <a:r>
              <a:rPr lang="en-US" sz="2800" b="1" smtClean="0"/>
              <a:t>Write that it is </a:t>
            </a:r>
            <a:r>
              <a:rPr lang="en-US" sz="2800" b="1" smtClean="0">
                <a:solidFill>
                  <a:srgbClr val="00B050"/>
                </a:solidFill>
              </a:rPr>
              <a:t>1-Many, optional at the many-end</a:t>
            </a:r>
            <a:r>
              <a:rPr lang="en-US" sz="2800" b="1" smtClean="0"/>
              <a:t>.</a:t>
            </a:r>
            <a:endParaRPr lang="en-US" sz="2800" b="1"/>
          </a:p>
        </p:txBody>
      </p:sp>
    </p:spTree>
    <p:extLst>
      <p:ext uri="{BB962C8B-B14F-4D97-AF65-F5344CB8AC3E}">
        <p14:creationId xmlns:p14="http://schemas.microsoft.com/office/powerpoint/2010/main" val="92781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763000" cy="1143000"/>
          </a:xfrm>
        </p:spPr>
        <p:txBody>
          <a:bodyPr>
            <a:normAutofit/>
          </a:bodyPr>
          <a:lstStyle/>
          <a:p>
            <a:r>
              <a:rPr lang="en-US" smtClean="0"/>
              <a:t>Participation and Referential Integrity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lnSpcReduction="10000"/>
          </a:bodyPr>
          <a:lstStyle/>
          <a:p>
            <a:r>
              <a:rPr lang="en-US" sz="2400" smtClean="0">
                <a:solidFill>
                  <a:srgbClr val="FF0000"/>
                </a:solidFill>
              </a:rPr>
              <a:t>Participation</a:t>
            </a:r>
            <a:r>
              <a:rPr lang="en-US" sz="2400" smtClean="0"/>
              <a:t> can sometimes be confused with </a:t>
            </a:r>
            <a:r>
              <a:rPr lang="en-US" sz="2400" smtClean="0">
                <a:solidFill>
                  <a:srgbClr val="FF0000"/>
                </a:solidFill>
              </a:rPr>
              <a:t>referential integrity</a:t>
            </a:r>
            <a:r>
              <a:rPr lang="en-US" sz="2400" smtClean="0"/>
              <a:t>.</a:t>
            </a:r>
          </a:p>
          <a:p>
            <a:r>
              <a:rPr lang="en-US" sz="2400" smtClean="0"/>
              <a:t>E.g. consider the "married" relationship among employees.</a:t>
            </a:r>
          </a:p>
          <a:p>
            <a:r>
              <a:rPr lang="en-US" sz="2400" smtClean="0"/>
              <a:t>Participation asks these questions:</a:t>
            </a:r>
          </a:p>
          <a:p>
            <a:pPr lvl="1"/>
            <a:r>
              <a:rPr lang="en-US" sz="2000" i="1" smtClean="0"/>
              <a:t>Must every employee have a spouse who is also an employee</a:t>
            </a:r>
            <a:r>
              <a:rPr lang="en-US" sz="2000" smtClean="0"/>
              <a:t>?</a:t>
            </a:r>
          </a:p>
          <a:p>
            <a:pPr lvl="1"/>
            <a:r>
              <a:rPr lang="en-US" sz="2000" i="1" smtClean="0"/>
              <a:t>Must every employee be a spouse to another employee</a:t>
            </a:r>
            <a:r>
              <a:rPr lang="en-US" sz="2000" smtClean="0"/>
              <a:t>?</a:t>
            </a:r>
          </a:p>
          <a:p>
            <a:pPr marL="457200" lvl="1" indent="0">
              <a:buNone/>
            </a:pPr>
            <a:r>
              <a:rPr lang="en-US" sz="2000" smtClean="0"/>
              <a:t>The answer to both is "No", so the relationship is optional at both ends.</a:t>
            </a:r>
          </a:p>
          <a:p>
            <a:pPr marL="457200" lvl="1" indent="0">
              <a:buNone/>
            </a:pPr>
            <a:endParaRPr lang="en-US" sz="2000" smtClean="0"/>
          </a:p>
          <a:p>
            <a:r>
              <a:rPr lang="en-US" sz="2400" smtClean="0">
                <a:solidFill>
                  <a:srgbClr val="FF0000"/>
                </a:solidFill>
              </a:rPr>
              <a:t>Referential integrity</a:t>
            </a:r>
            <a:r>
              <a:rPr lang="en-US" sz="2400" smtClean="0"/>
              <a:t> addresses the question of whether </a:t>
            </a:r>
            <a:r>
              <a:rPr lang="en-US" sz="2400" smtClean="0">
                <a:solidFill>
                  <a:srgbClr val="0070C0"/>
                </a:solidFill>
              </a:rPr>
              <a:t>every foreign key reference refers to a valid value in the other table's primary key</a:t>
            </a:r>
            <a:r>
              <a:rPr lang="en-US" sz="2800" smtClean="0"/>
              <a:t>. </a:t>
            </a:r>
            <a:r>
              <a:rPr lang="en-US" sz="2400" smtClean="0"/>
              <a:t>It asks the question:</a:t>
            </a:r>
          </a:p>
          <a:p>
            <a:pPr lvl="1"/>
            <a:r>
              <a:rPr lang="en-US" sz="2000" i="1" smtClean="0"/>
              <a:t>Must every employee's spouse who is also an employee be a valid employee</a:t>
            </a:r>
            <a:r>
              <a:rPr lang="en-US" sz="2000" smtClean="0"/>
              <a:t>? </a:t>
            </a:r>
          </a:p>
          <a:p>
            <a:pPr lvl="1"/>
            <a:r>
              <a:rPr lang="en-US" sz="2000" smtClean="0"/>
              <a:t>The answer is "Yes".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74032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6" descr="Fig04-25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50" y="4378404"/>
            <a:ext cx="8078788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39" name="Picture 5" descr="Fig04-24.bmp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98" y="2514600"/>
            <a:ext cx="80518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Participation in </a:t>
            </a:r>
            <a:r>
              <a:rPr lang="en-US" smtClean="0"/>
              <a:t>M:N </a:t>
            </a:r>
            <a:r>
              <a:rPr lang="en-US"/>
              <a:t>Relationships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4742" y="1312902"/>
            <a:ext cx="836844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When converting an M:N relationship into two 1:M relationships, </a:t>
            </a:r>
            <a:endParaRPr lang="en-US" sz="2400" smtClean="0"/>
          </a:p>
          <a:p>
            <a:r>
              <a:rPr lang="en-US" sz="2400" smtClean="0"/>
              <a:t>make </a:t>
            </a:r>
            <a:r>
              <a:rPr lang="en-US" sz="2400"/>
              <a:t>sure to </a:t>
            </a:r>
            <a:r>
              <a:rPr lang="en-US" sz="2400" smtClean="0"/>
              <a:t>transfer </a:t>
            </a:r>
            <a:r>
              <a:rPr lang="en-US" sz="2400"/>
              <a:t>the participation.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82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Multivalued Attributes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229600" cy="3962400"/>
          </a:xfrm>
        </p:spPr>
        <p:txBody>
          <a:bodyPr>
            <a:normAutofit fontScale="92500" lnSpcReduction="20000"/>
          </a:bodyPr>
          <a:lstStyle/>
          <a:p>
            <a:r>
              <a:rPr lang="en-US" sz="2600" smtClean="0">
                <a:solidFill>
                  <a:srgbClr val="FF0000"/>
                </a:solidFill>
              </a:rPr>
              <a:t>Single-valued attributes</a:t>
            </a:r>
            <a:r>
              <a:rPr lang="en-US" sz="2600" smtClean="0"/>
              <a:t> </a:t>
            </a:r>
            <a:r>
              <a:rPr lang="en-US" sz="2600"/>
              <a:t>can have </a:t>
            </a:r>
            <a:r>
              <a:rPr lang="en-US" sz="2600">
                <a:solidFill>
                  <a:srgbClr val="0070C0"/>
                </a:solidFill>
              </a:rPr>
              <a:t>only </a:t>
            </a:r>
            <a:r>
              <a:rPr lang="en-US" sz="2600" smtClean="0">
                <a:solidFill>
                  <a:srgbClr val="0070C0"/>
                </a:solidFill>
              </a:rPr>
              <a:t>one value </a:t>
            </a:r>
            <a:r>
              <a:rPr lang="en-US" sz="2600" u="sng" smtClean="0">
                <a:solidFill>
                  <a:srgbClr val="0070C0"/>
                </a:solidFill>
              </a:rPr>
              <a:t>for each entity instance</a:t>
            </a:r>
            <a:r>
              <a:rPr lang="en-US" sz="2600" smtClean="0"/>
              <a:t>.</a:t>
            </a:r>
          </a:p>
          <a:p>
            <a:pPr lvl="1"/>
            <a:r>
              <a:rPr lang="en-US" sz="2200" smtClean="0"/>
              <a:t>E.g. SSN, age. </a:t>
            </a:r>
          </a:p>
          <a:p>
            <a:pPr marL="0" indent="0">
              <a:buNone/>
            </a:pPr>
            <a:endParaRPr lang="en-US" sz="2200"/>
          </a:p>
          <a:p>
            <a:r>
              <a:rPr lang="en-US" sz="2600">
                <a:solidFill>
                  <a:srgbClr val="FF0000"/>
                </a:solidFill>
              </a:rPr>
              <a:t>Multivalued attributes </a:t>
            </a:r>
            <a:r>
              <a:rPr lang="en-US" sz="2600"/>
              <a:t>can have </a:t>
            </a:r>
            <a:r>
              <a:rPr lang="en-US" sz="2600">
                <a:solidFill>
                  <a:srgbClr val="0070C0"/>
                </a:solidFill>
              </a:rPr>
              <a:t>many </a:t>
            </a:r>
            <a:r>
              <a:rPr lang="en-US" sz="2600" smtClean="0">
                <a:solidFill>
                  <a:srgbClr val="0070C0"/>
                </a:solidFill>
              </a:rPr>
              <a:t>values </a:t>
            </a:r>
            <a:r>
              <a:rPr lang="en-US" sz="2600">
                <a:solidFill>
                  <a:srgbClr val="0070C0"/>
                </a:solidFill>
              </a:rPr>
              <a:t>for </a:t>
            </a:r>
            <a:r>
              <a:rPr lang="en-US" sz="2600" smtClean="0">
                <a:solidFill>
                  <a:srgbClr val="0070C0"/>
                </a:solidFill>
              </a:rPr>
              <a:t>some </a:t>
            </a:r>
            <a:r>
              <a:rPr lang="en-US" sz="2600">
                <a:solidFill>
                  <a:srgbClr val="0070C0"/>
                </a:solidFill>
              </a:rPr>
              <a:t>entity </a:t>
            </a:r>
            <a:r>
              <a:rPr lang="en-US" sz="2600" smtClean="0">
                <a:solidFill>
                  <a:srgbClr val="0070C0"/>
                </a:solidFill>
              </a:rPr>
              <a:t>instances</a:t>
            </a:r>
            <a:r>
              <a:rPr lang="en-US" sz="2600" smtClean="0"/>
              <a:t>.</a:t>
            </a:r>
          </a:p>
          <a:p>
            <a:pPr lvl="1"/>
            <a:r>
              <a:rPr lang="en-US" sz="2200"/>
              <a:t>E.g. c</a:t>
            </a:r>
            <a:r>
              <a:rPr lang="en-US" sz="2200" smtClean="0"/>
              <a:t>ollege degree (someone can have more than one degree).</a:t>
            </a:r>
          </a:p>
          <a:p>
            <a:pPr lvl="1"/>
            <a:r>
              <a:rPr lang="en-US" sz="2200"/>
              <a:t>E.g. car </a:t>
            </a:r>
            <a:r>
              <a:rPr lang="en-US" sz="2200" smtClean="0"/>
              <a:t>color (top, trim, body).</a:t>
            </a:r>
          </a:p>
          <a:p>
            <a:endParaRPr lang="en-US" sz="2200"/>
          </a:p>
          <a:p>
            <a:r>
              <a:rPr lang="en-US" sz="2600" smtClean="0"/>
              <a:t>Multivalued attributes are a potential problem for the relational model, because </a:t>
            </a:r>
            <a:r>
              <a:rPr lang="en-US" sz="2600" u="sng" smtClean="0"/>
              <a:t>the intersection of each row and column should contain “one value” only.</a:t>
            </a:r>
          </a:p>
          <a:p>
            <a:endParaRPr lang="en-US" sz="2400" u="sng" smtClean="0"/>
          </a:p>
          <a:p>
            <a:endParaRPr lang="en-US" sz="2400" u="sng" smtClean="0"/>
          </a:p>
          <a:p>
            <a:endParaRPr lang="en-US" sz="2400"/>
          </a:p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76198" y="5334000"/>
          <a:ext cx="8839201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2"/>
                <a:gridCol w="1447800"/>
                <a:gridCol w="1447800"/>
                <a:gridCol w="4571999"/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smtClean="0"/>
                        <a:t>CAR_VIN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MODEL_CODE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CAR_YEAR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CAR_COLOR</a:t>
                      </a:r>
                      <a:endParaRPr lang="en-US" sz="1600"/>
                    </a:p>
                  </a:txBody>
                  <a:tcPr/>
                </a:tc>
              </a:tr>
              <a:tr h="333583">
                <a:tc>
                  <a:txBody>
                    <a:bodyPr/>
                    <a:lstStyle/>
                    <a:p>
                      <a:r>
                        <a:rPr lang="en-US" smtClean="0"/>
                        <a:t>1M8GDM9A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TYT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2006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Top-White, Trim-Gold,</a:t>
                      </a:r>
                      <a:r>
                        <a:rPr lang="en-US" baseline="0" smtClean="0"/>
                        <a:t> Body-Blue</a:t>
                      </a:r>
                      <a:endParaRPr lang="en-US"/>
                    </a:p>
                  </a:txBody>
                  <a:tcPr/>
                </a:tc>
              </a:tr>
              <a:tr h="360923">
                <a:tc>
                  <a:txBody>
                    <a:bodyPr/>
                    <a:lstStyle/>
                    <a:p>
                      <a:r>
                        <a:rPr lang="en-US" smtClean="0"/>
                        <a:t>3T671ATTB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HND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2011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Top-Red, Trim-Blue,</a:t>
                      </a:r>
                      <a:r>
                        <a:rPr lang="en-US" baseline="0" smtClean="0"/>
                        <a:t> Body-Black</a:t>
                      </a:r>
                      <a:endParaRPr lang="en-US"/>
                    </a:p>
                  </a:txBody>
                  <a:tcPr/>
                </a:tc>
              </a:tr>
              <a:tr h="360923">
                <a:tc>
                  <a:txBody>
                    <a:bodyPr/>
                    <a:lstStyle/>
                    <a:p>
                      <a:r>
                        <a:rPr lang="en-US" smtClean="0"/>
                        <a:t>….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325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8610600" cy="1143000"/>
          </a:xfrm>
        </p:spPr>
        <p:txBody>
          <a:bodyPr>
            <a:noAutofit/>
          </a:bodyPr>
          <a:lstStyle/>
          <a:p>
            <a:r>
              <a:rPr lang="en-US" smtClean="0"/>
              <a:t>Dealing with Multivalued Attributes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2296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sz="2400"/>
              <a:t>There are 2 ways to deal with multi-valued attributes:</a:t>
            </a:r>
          </a:p>
          <a:p>
            <a:pPr lvl="1"/>
            <a:r>
              <a:rPr lang="en-US" sz="2600"/>
              <a:t>Create new attributes.</a:t>
            </a:r>
          </a:p>
          <a:p>
            <a:pPr lvl="1"/>
            <a:r>
              <a:rPr lang="en-US" sz="2600"/>
              <a:t>Create a new entity.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smtClean="0"/>
              <a:t>(1) Create several new attributes; E.g. CAR_TOPCOLOR, CAR_TRIMCOLOR, CAR_BODYCOLOR.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sz="2400"/>
          </a:p>
          <a:p>
            <a:pPr marL="342900" lvl="1" indent="-342900">
              <a:buFont typeface="Arial" pitchFamily="34" charset="0"/>
              <a:buChar char="•"/>
            </a:pPr>
            <a:endParaRPr lang="en-US" sz="2400" smtClean="0"/>
          </a:p>
          <a:p>
            <a:pPr marL="342900" lvl="1" indent="-342900">
              <a:buFont typeface="Arial" pitchFamily="34" charset="0"/>
              <a:buChar char="•"/>
            </a:pPr>
            <a:endParaRPr lang="en-US" sz="2400"/>
          </a:p>
          <a:p>
            <a:pPr marL="342900" lvl="1" indent="-342900">
              <a:buFont typeface="Arial" pitchFamily="34" charset="0"/>
              <a:buChar char="•"/>
            </a:pPr>
            <a:endParaRPr lang="en-US" sz="2400" smtClean="0"/>
          </a:p>
          <a:p>
            <a:pPr marL="457200" lvl="1" indent="0">
              <a:buNone/>
            </a:pPr>
            <a:endParaRPr lang="en-US" sz="2400" smtClean="0"/>
          </a:p>
          <a:p>
            <a:pPr marL="457200" lvl="1" indent="0">
              <a:buNone/>
            </a:pPr>
            <a:r>
              <a:rPr lang="en-US" sz="2400" smtClean="0"/>
              <a:t>Problem: This may </a:t>
            </a:r>
            <a:r>
              <a:rPr lang="en-US" sz="2400"/>
              <a:t>create many </a:t>
            </a:r>
            <a:r>
              <a:rPr lang="en-US" sz="2400" smtClean="0"/>
              <a:t>nulls.</a:t>
            </a:r>
            <a:endParaRPr lang="en-US" sz="2400"/>
          </a:p>
          <a:p>
            <a:pPr lvl="2"/>
            <a:r>
              <a:rPr lang="en-US" sz="2000"/>
              <a:t>E.g. </a:t>
            </a:r>
            <a:r>
              <a:rPr lang="en-US" sz="2000" smtClean="0"/>
              <a:t>In the degree example, would need to create attributes for UndergradDegree, MastersDegree, PhD, most of which would be NULL for many people.</a:t>
            </a:r>
            <a:endParaRPr lang="en-US" sz="2000"/>
          </a:p>
          <a:p>
            <a:pPr marL="0" lvl="1" indent="0">
              <a:buNone/>
            </a:pPr>
            <a:endParaRPr lang="en-US" sz="2400" b="1" smtClean="0"/>
          </a:p>
          <a:p>
            <a:pPr lvl="1"/>
            <a:endParaRPr lang="en-US" sz="2400" smtClean="0"/>
          </a:p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76199" y="3657600"/>
          <a:ext cx="9067801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431174"/>
                <a:gridCol w="1083426"/>
                <a:gridCol w="1752600"/>
                <a:gridCol w="1676400"/>
                <a:gridCol w="1752601"/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smtClean="0"/>
                        <a:t>CAR_VIN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MODEL_CODE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CAR_YEAR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CAR_TOPCOLOR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CAR_TRIMCOLOR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CAR_BODYCOLOR</a:t>
                      </a:r>
                      <a:endParaRPr lang="en-US" sz="1600"/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rPr lang="en-US" smtClean="0"/>
                        <a:t>1M8GDM9A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TYT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2006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White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Gold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Blue</a:t>
                      </a:r>
                      <a:endParaRPr lang="en-US"/>
                    </a:p>
                  </a:txBody>
                  <a:tcPr/>
                </a:tc>
              </a:tr>
              <a:tr h="360923">
                <a:tc>
                  <a:txBody>
                    <a:bodyPr/>
                    <a:lstStyle/>
                    <a:p>
                      <a:r>
                        <a:rPr lang="en-US" smtClean="0"/>
                        <a:t>3T671ATTB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HND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2011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Red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Blue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Black</a:t>
                      </a:r>
                      <a:endParaRPr lang="en-US"/>
                    </a:p>
                  </a:txBody>
                  <a:tcPr/>
                </a:tc>
              </a:tr>
              <a:tr h="360923">
                <a:tc>
                  <a:txBody>
                    <a:bodyPr/>
                    <a:lstStyle/>
                    <a:p>
                      <a:r>
                        <a:rPr lang="en-US" smtClean="0"/>
                        <a:t>….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573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8610600" cy="1143000"/>
          </a:xfrm>
        </p:spPr>
        <p:txBody>
          <a:bodyPr>
            <a:noAutofit/>
          </a:bodyPr>
          <a:lstStyle/>
          <a:p>
            <a:r>
              <a:rPr lang="en-US"/>
              <a:t>Dealing with Multivalued Attributes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52400" y="1371600"/>
            <a:ext cx="8839200" cy="4525963"/>
          </a:xfrm>
        </p:spPr>
        <p:txBody>
          <a:bodyPr/>
          <a:lstStyle/>
          <a:p>
            <a:r>
              <a:rPr lang="en-US" sz="2400"/>
              <a:t>(2) Create a new entity </a:t>
            </a:r>
            <a:r>
              <a:rPr lang="en-US" sz="2400" smtClean="0"/>
              <a:t>to store the original attribute's different values; relate new </a:t>
            </a:r>
            <a:r>
              <a:rPr lang="en-US" sz="2400"/>
              <a:t>entity to </a:t>
            </a:r>
            <a:r>
              <a:rPr lang="en-US" sz="2400" smtClean="0"/>
              <a:t>original </a:t>
            </a:r>
            <a:r>
              <a:rPr lang="en-US" sz="2400"/>
              <a:t>one using a 1:M relationship.</a:t>
            </a:r>
          </a:p>
          <a:p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1956148" y="4267200"/>
          <a:ext cx="466339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2049"/>
                <a:gridCol w="1486878"/>
                <a:gridCol w="1554463"/>
              </a:tblGrid>
              <a:tr h="0">
                <a:tc>
                  <a:txBody>
                    <a:bodyPr/>
                    <a:lstStyle/>
                    <a:p>
                      <a:r>
                        <a:rPr lang="en-US" smtClean="0"/>
                        <a:t>CAR_VIN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COL_SECTION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COL_COLOR</a:t>
                      </a:r>
                      <a:endParaRPr lang="en-US"/>
                    </a:p>
                  </a:txBody>
                  <a:tcPr/>
                </a:tc>
              </a:tr>
              <a:tr h="333583">
                <a:tc>
                  <a:txBody>
                    <a:bodyPr/>
                    <a:lstStyle/>
                    <a:p>
                      <a:r>
                        <a:rPr lang="en-US" smtClean="0"/>
                        <a:t>1M8GDM9A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Top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White</a:t>
                      </a:r>
                      <a:endParaRPr lang="en-US"/>
                    </a:p>
                  </a:txBody>
                  <a:tcPr/>
                </a:tc>
              </a:tr>
              <a:tr h="360923">
                <a:tc>
                  <a:txBody>
                    <a:bodyPr/>
                    <a:lstStyle/>
                    <a:p>
                      <a:r>
                        <a:rPr lang="en-US" smtClean="0"/>
                        <a:t>1M8GDM9A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Trim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Gold</a:t>
                      </a:r>
                      <a:endParaRPr lang="en-US"/>
                    </a:p>
                  </a:txBody>
                  <a:tcPr/>
                </a:tc>
              </a:tr>
              <a:tr h="360923">
                <a:tc>
                  <a:txBody>
                    <a:bodyPr/>
                    <a:lstStyle/>
                    <a:p>
                      <a:r>
                        <a:rPr lang="en-US" smtClean="0"/>
                        <a:t>1M8GDM9A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Body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Blue</a:t>
                      </a:r>
                      <a:endParaRPr lang="en-US"/>
                    </a:p>
                  </a:txBody>
                  <a:tcPr/>
                </a:tc>
              </a:tr>
              <a:tr h="360923">
                <a:tc>
                  <a:txBody>
                    <a:bodyPr/>
                    <a:lstStyle/>
                    <a:p>
                      <a:r>
                        <a:rPr lang="en-US" smtClean="0"/>
                        <a:t>3T671ATTB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Top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Red</a:t>
                      </a:r>
                      <a:endParaRPr lang="en-US"/>
                    </a:p>
                  </a:txBody>
                  <a:tcPr/>
                </a:tc>
              </a:tr>
              <a:tr h="3609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3T671ATTB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Trim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Blue</a:t>
                      </a:r>
                      <a:endParaRPr lang="en-US"/>
                    </a:p>
                  </a:txBody>
                  <a:tcPr/>
                </a:tc>
              </a:tr>
              <a:tr h="3609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3T671ATTB</a:t>
                      </a:r>
                    </a:p>
                    <a:p>
                      <a:r>
                        <a:rPr lang="en-US" smtClean="0"/>
                        <a:t>…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Body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Black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200400" y="3962400"/>
            <a:ext cx="1873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CAR_COLOR Table</a:t>
            </a:r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209800" y="2479913"/>
          <a:ext cx="3886200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431174"/>
                <a:gridCol w="1083426"/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smtClean="0"/>
                        <a:t>CAR_VIN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MODEL_CODE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CAR_YEAR</a:t>
                      </a:r>
                      <a:endParaRPr lang="en-US" sz="1600"/>
                    </a:p>
                  </a:txBody>
                  <a:tcPr/>
                </a:tc>
              </a:tr>
              <a:tr h="333583">
                <a:tc>
                  <a:txBody>
                    <a:bodyPr/>
                    <a:lstStyle/>
                    <a:p>
                      <a:r>
                        <a:rPr lang="en-US" smtClean="0"/>
                        <a:t>1M8GDM9A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TYT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2006</a:t>
                      </a:r>
                      <a:endParaRPr lang="en-US"/>
                    </a:p>
                  </a:txBody>
                  <a:tcPr/>
                </a:tc>
              </a:tr>
              <a:tr h="360923">
                <a:tc>
                  <a:txBody>
                    <a:bodyPr/>
                    <a:lstStyle/>
                    <a:p>
                      <a:r>
                        <a:rPr lang="en-US" smtClean="0"/>
                        <a:t>3T671ATTB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HND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2011</a:t>
                      </a:r>
                      <a:endParaRPr lang="en-US"/>
                    </a:p>
                  </a:txBody>
                  <a:tcPr/>
                </a:tc>
              </a:tr>
              <a:tr h="360923">
                <a:tc>
                  <a:txBody>
                    <a:bodyPr/>
                    <a:lstStyle/>
                    <a:p>
                      <a:r>
                        <a:rPr lang="en-US" smtClean="0"/>
                        <a:t>….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200400" y="2209800"/>
            <a:ext cx="1114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CAR Table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28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8610600" cy="1143000"/>
          </a:xfrm>
        </p:spPr>
        <p:txBody>
          <a:bodyPr>
            <a:noAutofit/>
          </a:bodyPr>
          <a:lstStyle/>
          <a:p>
            <a:r>
              <a:rPr lang="en-US"/>
              <a:t>Dealing with Multivalued Attributes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52400" y="1371600"/>
            <a:ext cx="8839200" cy="4525963"/>
          </a:xfrm>
        </p:spPr>
        <p:txBody>
          <a:bodyPr/>
          <a:lstStyle/>
          <a:p>
            <a:r>
              <a:rPr lang="en-US" sz="2400"/>
              <a:t>(2) </a:t>
            </a:r>
            <a:r>
              <a:rPr lang="en-US" sz="2400" smtClean="0"/>
              <a:t>(ctd) The duplication of values (e.g. “Top”, “Trim”, “Body”) can be avoided by creating a 3</a:t>
            </a:r>
            <a:r>
              <a:rPr lang="en-US" sz="2400" baseline="30000" smtClean="0"/>
              <a:t>rd</a:t>
            </a:r>
            <a:r>
              <a:rPr lang="en-US" sz="2400" smtClean="0"/>
              <a:t> table.</a:t>
            </a:r>
            <a:endParaRPr lang="en-US" sz="2400"/>
          </a:p>
          <a:p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432148" y="4191000"/>
          <a:ext cx="466339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2049"/>
                <a:gridCol w="1486878"/>
                <a:gridCol w="1554463"/>
              </a:tblGrid>
              <a:tr h="0">
                <a:tc>
                  <a:txBody>
                    <a:bodyPr/>
                    <a:lstStyle/>
                    <a:p>
                      <a:r>
                        <a:rPr lang="en-US" smtClean="0"/>
                        <a:t>CAR_VIN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COL_SECTION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COL_COLOR</a:t>
                      </a:r>
                      <a:endParaRPr lang="en-US"/>
                    </a:p>
                  </a:txBody>
                  <a:tcPr/>
                </a:tc>
              </a:tr>
              <a:tr h="333583">
                <a:tc>
                  <a:txBody>
                    <a:bodyPr/>
                    <a:lstStyle/>
                    <a:p>
                      <a:r>
                        <a:rPr lang="en-US" smtClean="0"/>
                        <a:t>1M8GDM9A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White</a:t>
                      </a:r>
                      <a:endParaRPr lang="en-US"/>
                    </a:p>
                  </a:txBody>
                  <a:tcPr/>
                </a:tc>
              </a:tr>
              <a:tr h="360923">
                <a:tc>
                  <a:txBody>
                    <a:bodyPr/>
                    <a:lstStyle/>
                    <a:p>
                      <a:r>
                        <a:rPr lang="en-US" smtClean="0"/>
                        <a:t>1M8GDM9A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Gold</a:t>
                      </a:r>
                      <a:endParaRPr lang="en-US"/>
                    </a:p>
                  </a:txBody>
                  <a:tcPr/>
                </a:tc>
              </a:tr>
              <a:tr h="360923">
                <a:tc>
                  <a:txBody>
                    <a:bodyPr/>
                    <a:lstStyle/>
                    <a:p>
                      <a:r>
                        <a:rPr lang="en-US" smtClean="0"/>
                        <a:t>1M8GDM9A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Blue</a:t>
                      </a:r>
                      <a:endParaRPr lang="en-US"/>
                    </a:p>
                  </a:txBody>
                  <a:tcPr/>
                </a:tc>
              </a:tr>
              <a:tr h="360923">
                <a:tc>
                  <a:txBody>
                    <a:bodyPr/>
                    <a:lstStyle/>
                    <a:p>
                      <a:r>
                        <a:rPr lang="en-US" smtClean="0"/>
                        <a:t>3T671ATTB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Red</a:t>
                      </a:r>
                      <a:endParaRPr lang="en-US"/>
                    </a:p>
                  </a:txBody>
                  <a:tcPr/>
                </a:tc>
              </a:tr>
              <a:tr h="3609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3T671ATTB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Blue</a:t>
                      </a:r>
                      <a:endParaRPr lang="en-US"/>
                    </a:p>
                  </a:txBody>
                  <a:tcPr/>
                </a:tc>
              </a:tr>
              <a:tr h="3609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3T671ATTB</a:t>
                      </a:r>
                    </a:p>
                    <a:p>
                      <a:r>
                        <a:rPr lang="en-US" smtClean="0"/>
                        <a:t>…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Black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676400" y="3886200"/>
            <a:ext cx="1873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CAR_COLOR Table</a:t>
            </a:r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209800" y="2479913"/>
          <a:ext cx="3886200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431174"/>
                <a:gridCol w="1083426"/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smtClean="0"/>
                        <a:t>CAR_VIN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MODEL_CODE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CAR_YEAR</a:t>
                      </a:r>
                      <a:endParaRPr lang="en-US" sz="1600"/>
                    </a:p>
                  </a:txBody>
                  <a:tcPr/>
                </a:tc>
              </a:tr>
              <a:tr h="333583">
                <a:tc>
                  <a:txBody>
                    <a:bodyPr/>
                    <a:lstStyle/>
                    <a:p>
                      <a:r>
                        <a:rPr lang="en-US" smtClean="0"/>
                        <a:t>1M8GDM9A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TYT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2006</a:t>
                      </a:r>
                      <a:endParaRPr lang="en-US"/>
                    </a:p>
                  </a:txBody>
                  <a:tcPr/>
                </a:tc>
              </a:tr>
              <a:tr h="360923">
                <a:tc>
                  <a:txBody>
                    <a:bodyPr/>
                    <a:lstStyle/>
                    <a:p>
                      <a:r>
                        <a:rPr lang="en-US" smtClean="0"/>
                        <a:t>3T671ATTB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HND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2011</a:t>
                      </a:r>
                      <a:endParaRPr lang="en-US"/>
                    </a:p>
                  </a:txBody>
                  <a:tcPr/>
                </a:tc>
              </a:tr>
              <a:tr h="360923">
                <a:tc>
                  <a:txBody>
                    <a:bodyPr/>
                    <a:lstStyle/>
                    <a:p>
                      <a:r>
                        <a:rPr lang="en-US" smtClean="0"/>
                        <a:t>….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200400" y="2209800"/>
            <a:ext cx="1114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CAR Table</a:t>
            </a:r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5605670" y="4591734"/>
          <a:ext cx="3352800" cy="1496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4229"/>
                <a:gridCol w="1438571"/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smtClean="0"/>
                        <a:t>COL_SECTION_ID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COL_SECTION</a:t>
                      </a:r>
                      <a:endParaRPr lang="en-US" sz="1600"/>
                    </a:p>
                  </a:txBody>
                  <a:tcPr/>
                </a:tc>
              </a:tr>
              <a:tr h="430005"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Top</a:t>
                      </a:r>
                      <a:endParaRPr lang="en-US"/>
                    </a:p>
                  </a:txBody>
                  <a:tcPr/>
                </a:tc>
              </a:tr>
              <a:tr h="360923">
                <a:tc>
                  <a:txBody>
                    <a:bodyPr/>
                    <a:lstStyle/>
                    <a:p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Trim</a:t>
                      </a:r>
                      <a:endParaRPr lang="en-US"/>
                    </a:p>
                  </a:txBody>
                  <a:tcPr/>
                </a:tc>
              </a:tr>
              <a:tr h="360923">
                <a:tc>
                  <a:txBody>
                    <a:bodyPr/>
                    <a:lstStyle/>
                    <a:p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Body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248400" y="4222402"/>
            <a:ext cx="2030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COL_SECTION Table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33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Relationship Degree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sz="2400"/>
              <a:t>Most relationships are between two entities, but not </a:t>
            </a:r>
            <a:r>
              <a:rPr lang="en-US" sz="2400" smtClean="0"/>
              <a:t>all!</a:t>
            </a:r>
            <a:endParaRPr lang="en-US" sz="2400"/>
          </a:p>
          <a:p>
            <a:pPr lvl="1"/>
            <a:r>
              <a:rPr lang="en-US" sz="2400">
                <a:solidFill>
                  <a:srgbClr val="FF0000"/>
                </a:solidFill>
              </a:rPr>
              <a:t>Relationship Degree </a:t>
            </a:r>
            <a:r>
              <a:rPr lang="en-US" sz="2400"/>
              <a:t>indicates </a:t>
            </a:r>
            <a:r>
              <a:rPr lang="en-US" sz="2400" smtClean="0"/>
              <a:t>the number </a:t>
            </a:r>
            <a:r>
              <a:rPr lang="en-US" sz="2400"/>
              <a:t>of entities </a:t>
            </a:r>
            <a:r>
              <a:rPr lang="en-US" sz="2400" smtClean="0"/>
              <a:t>associated </a:t>
            </a:r>
            <a:r>
              <a:rPr lang="en-US" sz="2400"/>
              <a:t>with a </a:t>
            </a:r>
            <a:r>
              <a:rPr lang="en-US" sz="2400" smtClean="0"/>
              <a:t>relationship.</a:t>
            </a:r>
            <a:endParaRPr lang="en-US" sz="2400"/>
          </a:p>
          <a:p>
            <a:pPr lvl="1"/>
            <a:r>
              <a:rPr lang="en-US" sz="2400">
                <a:solidFill>
                  <a:srgbClr val="FF0000"/>
                </a:solidFill>
              </a:rPr>
              <a:t>Unary</a:t>
            </a:r>
            <a:r>
              <a:rPr lang="en-US" sz="2400"/>
              <a:t> </a:t>
            </a:r>
            <a:r>
              <a:rPr lang="en-US" sz="2400" smtClean="0"/>
              <a:t>(or "</a:t>
            </a:r>
            <a:r>
              <a:rPr lang="en-US" sz="2400" smtClean="0">
                <a:solidFill>
                  <a:srgbClr val="FF0000"/>
                </a:solidFill>
              </a:rPr>
              <a:t>recursive</a:t>
            </a:r>
            <a:r>
              <a:rPr lang="en-US" sz="2400" smtClean="0"/>
              <a:t>") relationship</a:t>
            </a:r>
            <a:endParaRPr lang="en-US" sz="2400"/>
          </a:p>
          <a:p>
            <a:pPr lvl="2"/>
            <a:r>
              <a:rPr lang="en-US" sz="2000">
                <a:solidFill>
                  <a:srgbClr val="0070C0"/>
                </a:solidFill>
              </a:rPr>
              <a:t>Association is </a:t>
            </a:r>
            <a:r>
              <a:rPr lang="en-US" sz="2000" smtClean="0">
                <a:solidFill>
                  <a:srgbClr val="0070C0"/>
                </a:solidFill>
              </a:rPr>
              <a:t>within </a:t>
            </a:r>
            <a:r>
              <a:rPr lang="en-US" sz="2000">
                <a:solidFill>
                  <a:srgbClr val="0070C0"/>
                </a:solidFill>
              </a:rPr>
              <a:t>single </a:t>
            </a:r>
            <a:r>
              <a:rPr lang="en-US" sz="2000" smtClean="0">
                <a:solidFill>
                  <a:srgbClr val="0070C0"/>
                </a:solidFill>
              </a:rPr>
              <a:t>entity.</a:t>
            </a:r>
          </a:p>
          <a:p>
            <a:pPr lvl="2"/>
            <a:r>
              <a:rPr lang="en-US" sz="2000" smtClean="0"/>
              <a:t>E.g. EMPLOYEE manages EMPLOYEE.</a:t>
            </a:r>
            <a:endParaRPr lang="en-US" sz="2000"/>
          </a:p>
          <a:p>
            <a:pPr lvl="1"/>
            <a:r>
              <a:rPr lang="en-US" sz="2400">
                <a:solidFill>
                  <a:srgbClr val="FF0000"/>
                </a:solidFill>
              </a:rPr>
              <a:t>Binary</a:t>
            </a:r>
            <a:r>
              <a:rPr lang="en-US" sz="2400"/>
              <a:t> relationship </a:t>
            </a:r>
          </a:p>
          <a:p>
            <a:pPr lvl="2"/>
            <a:r>
              <a:rPr lang="en-US" sz="2000">
                <a:solidFill>
                  <a:srgbClr val="0070C0"/>
                </a:solidFill>
              </a:rPr>
              <a:t>Two entities are </a:t>
            </a:r>
            <a:r>
              <a:rPr lang="en-US" sz="2000" smtClean="0">
                <a:solidFill>
                  <a:srgbClr val="0070C0"/>
                </a:solidFill>
              </a:rPr>
              <a:t>associated.</a:t>
            </a:r>
          </a:p>
          <a:p>
            <a:pPr lvl="2"/>
            <a:r>
              <a:rPr lang="en-US" sz="2000" smtClean="0"/>
              <a:t>Most common type of relationship.</a:t>
            </a:r>
            <a:endParaRPr lang="en-US" sz="2000"/>
          </a:p>
          <a:p>
            <a:pPr lvl="1"/>
            <a:r>
              <a:rPr lang="en-US" sz="2400">
                <a:solidFill>
                  <a:srgbClr val="FF0000"/>
                </a:solidFill>
              </a:rPr>
              <a:t>Ternary</a:t>
            </a:r>
            <a:r>
              <a:rPr lang="en-US" sz="2400"/>
              <a:t> relationship </a:t>
            </a:r>
          </a:p>
          <a:p>
            <a:pPr lvl="2"/>
            <a:r>
              <a:rPr lang="en-US" sz="2000">
                <a:solidFill>
                  <a:srgbClr val="0070C0"/>
                </a:solidFill>
              </a:rPr>
              <a:t>Three entities are </a:t>
            </a:r>
            <a:r>
              <a:rPr lang="en-US" sz="2000" smtClean="0">
                <a:solidFill>
                  <a:srgbClr val="0070C0"/>
                </a:solidFill>
              </a:rPr>
              <a:t>associated</a:t>
            </a:r>
            <a:r>
              <a:rPr lang="en-US" sz="2000" smtClean="0"/>
              <a:t>.</a:t>
            </a:r>
          </a:p>
          <a:p>
            <a:pPr lvl="1"/>
            <a:r>
              <a:rPr lang="en-US" sz="2400" smtClean="0"/>
              <a:t>Higher degrees are rare and not specifically named.</a:t>
            </a:r>
          </a:p>
          <a:p>
            <a:pPr lvl="2"/>
            <a:r>
              <a:rPr lang="en-US" sz="2000" smtClean="0"/>
              <a:t>E.g a </a:t>
            </a:r>
            <a:r>
              <a:rPr lang="en-US" sz="2000" smtClean="0">
                <a:solidFill>
                  <a:srgbClr val="0070C0"/>
                </a:solidFill>
              </a:rPr>
              <a:t>relationship between 4 entities</a:t>
            </a:r>
            <a:r>
              <a:rPr lang="en-US" sz="2000" smtClean="0"/>
              <a:t> is a </a:t>
            </a:r>
            <a:r>
              <a:rPr lang="en-US" sz="2000" smtClean="0">
                <a:solidFill>
                  <a:srgbClr val="FF0000"/>
                </a:solidFill>
              </a:rPr>
              <a:t>four-degree relationship</a:t>
            </a:r>
            <a:r>
              <a:rPr lang="en-US" sz="2000" smtClean="0"/>
              <a:t>.</a:t>
            </a:r>
          </a:p>
          <a:p>
            <a:pPr lvl="2"/>
            <a:endParaRPr lang="en-US" sz="2200" smtClean="0"/>
          </a:p>
          <a:p>
            <a:pPr lvl="2"/>
            <a:endParaRPr lang="en-US" sz="1800"/>
          </a:p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590800"/>
            <a:ext cx="1600200" cy="1587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433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Ternary Relationship - Example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4953000"/>
          </a:xfrm>
        </p:spPr>
        <p:txBody>
          <a:bodyPr>
            <a:normAutofit/>
          </a:bodyPr>
          <a:lstStyle/>
          <a:p>
            <a:r>
              <a:rPr lang="en-US" sz="2400" smtClean="0"/>
              <a:t>Suppose </a:t>
            </a:r>
            <a:r>
              <a:rPr lang="en-US" sz="2400"/>
              <a:t>we have the following business rules:</a:t>
            </a:r>
          </a:p>
          <a:p>
            <a:pPr lvl="1"/>
            <a:r>
              <a:rPr lang="en-US" sz="2400"/>
              <a:t>A </a:t>
            </a:r>
            <a:r>
              <a:rPr lang="en-US" sz="2400" smtClean="0"/>
              <a:t>doctor </a:t>
            </a:r>
            <a:r>
              <a:rPr lang="en-US" sz="2400"/>
              <a:t>may prescribe one or more </a:t>
            </a:r>
            <a:r>
              <a:rPr lang="en-US" sz="2400" smtClean="0"/>
              <a:t>drugs </a:t>
            </a:r>
            <a:r>
              <a:rPr lang="en-US" sz="2400"/>
              <a:t>for one or more </a:t>
            </a:r>
            <a:r>
              <a:rPr lang="en-US" sz="2400" smtClean="0"/>
              <a:t>patients</a:t>
            </a:r>
            <a:r>
              <a:rPr lang="en-US" sz="2400"/>
              <a:t>.</a:t>
            </a:r>
          </a:p>
          <a:p>
            <a:pPr lvl="1"/>
            <a:r>
              <a:rPr lang="en-US" sz="2400"/>
              <a:t>A patient may be </a:t>
            </a:r>
            <a:r>
              <a:rPr lang="en-US" sz="2400" smtClean="0"/>
              <a:t>prescribed one or more drugs </a:t>
            </a:r>
            <a:r>
              <a:rPr lang="en-US" sz="2400"/>
              <a:t>by one or more </a:t>
            </a:r>
            <a:r>
              <a:rPr lang="en-US" sz="2400" smtClean="0"/>
              <a:t>doctors</a:t>
            </a:r>
            <a:r>
              <a:rPr lang="en-US" sz="2400"/>
              <a:t>.</a:t>
            </a:r>
            <a:endParaRPr lang="en-US" sz="2000"/>
          </a:p>
          <a:p>
            <a:r>
              <a:rPr lang="en-US" sz="2400"/>
              <a:t>How do we model this situation?</a:t>
            </a:r>
          </a:p>
          <a:p>
            <a:pPr lvl="2"/>
            <a:endParaRPr lang="en-US" sz="1800"/>
          </a:p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194543"/>
            <a:ext cx="3810000" cy="2278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128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Relationships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82994"/>
            <a:ext cx="8686800" cy="5270205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Relationships</a:t>
            </a:r>
            <a:r>
              <a:rPr lang="en-US" sz="2400"/>
              <a:t> are </a:t>
            </a:r>
            <a:r>
              <a:rPr lang="en-US" sz="2400" smtClean="0">
                <a:solidFill>
                  <a:srgbClr val="0070C0"/>
                </a:solidFill>
              </a:rPr>
              <a:t>associations </a:t>
            </a:r>
            <a:r>
              <a:rPr lang="en-US" sz="2400">
                <a:solidFill>
                  <a:srgbClr val="0070C0"/>
                </a:solidFill>
              </a:rPr>
              <a:t>between </a:t>
            </a:r>
            <a:r>
              <a:rPr lang="en-US" sz="2400" smtClean="0">
                <a:solidFill>
                  <a:srgbClr val="0070C0"/>
                </a:solidFill>
              </a:rPr>
              <a:t>entities</a:t>
            </a:r>
            <a:r>
              <a:rPr lang="en-US" sz="2400" smtClean="0"/>
              <a:t>, always </a:t>
            </a:r>
            <a:r>
              <a:rPr lang="en-US" sz="2400" u="sng" smtClean="0"/>
              <a:t>operating </a:t>
            </a:r>
            <a:r>
              <a:rPr lang="en-US" sz="2400" u="sng"/>
              <a:t>in both </a:t>
            </a:r>
            <a:r>
              <a:rPr lang="en-US" sz="2400" u="sng" smtClean="0"/>
              <a:t>directions</a:t>
            </a:r>
            <a:r>
              <a:rPr lang="en-US" sz="2400" smtClean="0"/>
              <a:t>.</a:t>
            </a:r>
          </a:p>
          <a:p>
            <a:endParaRPr lang="en-US" sz="2400" smtClean="0"/>
          </a:p>
          <a:p>
            <a:r>
              <a:rPr lang="en-US" sz="2400" smtClean="0"/>
              <a:t>Relationship </a:t>
            </a:r>
            <a:r>
              <a:rPr lang="en-US" sz="2400"/>
              <a:t>classification </a:t>
            </a:r>
            <a:r>
              <a:rPr lang="en-US" sz="2400" smtClean="0"/>
              <a:t>may be </a:t>
            </a:r>
            <a:r>
              <a:rPr lang="en-US" sz="2400"/>
              <a:t>difficult to establish if only one side of the relationship is </a:t>
            </a:r>
            <a:r>
              <a:rPr lang="en-US" sz="2400" smtClean="0"/>
              <a:t>known.</a:t>
            </a:r>
            <a:endParaRPr lang="en-US" sz="2400"/>
          </a:p>
          <a:p>
            <a:pPr lvl="1"/>
            <a:r>
              <a:rPr lang="en-US" sz="2400" smtClean="0"/>
              <a:t>E.g. </a:t>
            </a:r>
            <a:r>
              <a:rPr lang="en-US" sz="2400" i="1" smtClean="0"/>
              <a:t>A division </a:t>
            </a:r>
            <a:r>
              <a:rPr lang="en-US" sz="2400" i="1"/>
              <a:t>is managed by one </a:t>
            </a:r>
            <a:r>
              <a:rPr lang="en-US" sz="2400" i="1" smtClean="0"/>
              <a:t>employee</a:t>
            </a:r>
            <a:r>
              <a:rPr lang="en-US" sz="2400" smtClean="0"/>
              <a:t>.</a:t>
            </a:r>
            <a:endParaRPr lang="en-US" sz="2400"/>
          </a:p>
          <a:p>
            <a:pPr marL="457200" lvl="1" indent="0">
              <a:buNone/>
            </a:pPr>
            <a:r>
              <a:rPr lang="en-US" sz="2400" smtClean="0"/>
              <a:t>	      If </a:t>
            </a:r>
            <a:r>
              <a:rPr lang="en-US" sz="2400"/>
              <a:t>this is all that is known, it could by 1:M or </a:t>
            </a:r>
            <a:r>
              <a:rPr lang="en-US" sz="2400" smtClean="0"/>
              <a:t>1:1.</a:t>
            </a:r>
          </a:p>
          <a:p>
            <a:pPr marL="457200" lvl="1" indent="0">
              <a:buNone/>
            </a:pPr>
            <a:r>
              <a:rPr lang="en-US" sz="2400"/>
              <a:t>	 </a:t>
            </a:r>
            <a:r>
              <a:rPr lang="en-US" sz="2400" smtClean="0"/>
              <a:t>     Need to know whether </a:t>
            </a:r>
          </a:p>
          <a:p>
            <a:pPr marL="457200" lvl="1" indent="0">
              <a:buNone/>
            </a:pPr>
            <a:r>
              <a:rPr lang="en-US" sz="2400" i="1" smtClean="0"/>
              <a:t>one employee can manage more than one division</a:t>
            </a:r>
            <a:r>
              <a:rPr lang="en-US" sz="2400" smtClean="0"/>
              <a:t>.</a:t>
            </a:r>
            <a:endParaRPr lang="en-US" sz="2000" smtClean="0"/>
          </a:p>
          <a:p>
            <a:endParaRPr lang="en-US" sz="2400" smtClean="0"/>
          </a:p>
          <a:p>
            <a:r>
              <a:rPr lang="en-US" sz="2400" smtClean="0"/>
              <a:t>There can be </a:t>
            </a:r>
            <a:r>
              <a:rPr lang="en-US" sz="2400" u="sng" smtClean="0"/>
              <a:t>more than one</a:t>
            </a:r>
            <a:r>
              <a:rPr lang="en-US" sz="2400" smtClean="0"/>
              <a:t> relationship between the same pair of entities.</a:t>
            </a:r>
            <a:endParaRPr lang="en-US" sz="2400"/>
          </a:p>
          <a:p>
            <a:endParaRPr lang="en-US" sz="3100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51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Ternary Relationship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>A ternary relationship can be decomposed into 3 binary relationships by introducing a composite entity.</a:t>
            </a:r>
            <a:endParaRPr lang="en-US" sz="240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743200"/>
            <a:ext cx="5974718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92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4" descr="Fig04-16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823" y="1317523"/>
            <a:ext cx="7620000" cy="528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023" y="152400"/>
            <a:ext cx="8229600" cy="1143000"/>
          </a:xfrm>
        </p:spPr>
        <p:txBody>
          <a:bodyPr/>
          <a:lstStyle/>
          <a:p>
            <a:r>
              <a:rPr lang="en-US"/>
              <a:t>Ternary Relationship - Example</a:t>
            </a:r>
          </a:p>
        </p:txBody>
      </p:sp>
    </p:spTree>
    <p:extLst>
      <p:ext uri="{BB962C8B-B14F-4D97-AF65-F5344CB8AC3E}">
        <p14:creationId xmlns:p14="http://schemas.microsoft.com/office/powerpoint/2010/main" val="51962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6" descr="Fig04-19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91" y="2819400"/>
            <a:ext cx="8001000" cy="243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Recursive Relationships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077200" cy="990600"/>
          </a:xfrm>
        </p:spPr>
        <p:txBody>
          <a:bodyPr>
            <a:normAutofit/>
          </a:bodyPr>
          <a:lstStyle/>
          <a:p>
            <a:r>
              <a:rPr lang="en-US" sz="2400" smtClean="0"/>
              <a:t>A </a:t>
            </a:r>
            <a:r>
              <a:rPr lang="en-US" sz="2400" smtClean="0">
                <a:solidFill>
                  <a:srgbClr val="FF0000"/>
                </a:solidFill>
              </a:rPr>
              <a:t>recursive </a:t>
            </a:r>
            <a:r>
              <a:rPr lang="en-US" sz="2400" smtClean="0"/>
              <a:t>(or </a:t>
            </a:r>
            <a:r>
              <a:rPr lang="en-US" sz="2400" smtClean="0">
                <a:solidFill>
                  <a:srgbClr val="FF0000"/>
                </a:solidFill>
              </a:rPr>
              <a:t>unary</a:t>
            </a:r>
            <a:r>
              <a:rPr lang="en-US" sz="2400" smtClean="0"/>
              <a:t>)</a:t>
            </a:r>
            <a:r>
              <a:rPr lang="en-US" sz="2400" smtClean="0">
                <a:solidFill>
                  <a:srgbClr val="FF0000"/>
                </a:solidFill>
              </a:rPr>
              <a:t> relationship</a:t>
            </a:r>
            <a:r>
              <a:rPr lang="en-US" sz="2400" smtClean="0"/>
              <a:t> is a </a:t>
            </a:r>
            <a:r>
              <a:rPr lang="en-US" sz="2400" smtClean="0">
                <a:solidFill>
                  <a:srgbClr val="0070C0"/>
                </a:solidFill>
              </a:rPr>
              <a:t>relationship that exists between occurrences of the same entity set</a:t>
            </a:r>
            <a:r>
              <a:rPr lang="en-US" sz="2400" smtClean="0"/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52600" y="5638800"/>
            <a:ext cx="6492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This is a 1:M relationship (some parts consist of other parts).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47339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4" descr="Fig04-20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33" y="2438400"/>
            <a:ext cx="7772400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>
            <a:noAutofit/>
          </a:bodyPr>
          <a:lstStyle/>
          <a:p>
            <a:r>
              <a:rPr lang="en-US" smtClean="0"/>
              <a:t>M:N Recursive Relationship Example</a:t>
            </a:r>
            <a:endParaRPr lang="en-US"/>
          </a:p>
        </p:txBody>
      </p:sp>
      <p:sp>
        <p:nvSpPr>
          <p:cNvPr id="4505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-128"/>
              </a:rPr>
              <a:t>Database Systems, </a:t>
            </a:r>
            <a:r>
              <a:rPr lang="en-US" smtClean="0">
                <a:ea typeface="ＭＳ Ｐゴシック" charset="-128"/>
              </a:rPr>
              <a:t>10th </a:t>
            </a:r>
            <a:r>
              <a:rPr lang="en-US">
                <a:ea typeface="ＭＳ Ｐゴシック" charset="-128"/>
              </a:rPr>
              <a:t>Edition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6814" y="1295400"/>
            <a:ext cx="80245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Suppose some parts consist of other parts, but also are part of other parts. </a:t>
            </a:r>
          </a:p>
          <a:p>
            <a:r>
              <a:rPr lang="en-US" sz="2000" smtClean="0"/>
              <a:t>This creates an M:N recursive relationship. </a:t>
            </a:r>
          </a:p>
          <a:p>
            <a:r>
              <a:rPr lang="en-US" sz="2000" smtClean="0"/>
              <a:t>Requires another table to be a "bridge" entity.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90343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" y="274638"/>
            <a:ext cx="8844955" cy="1143000"/>
          </a:xfrm>
        </p:spPr>
        <p:txBody>
          <a:bodyPr>
            <a:noAutofit/>
          </a:bodyPr>
          <a:lstStyle/>
          <a:p>
            <a:r>
              <a:rPr lang="en-US"/>
              <a:t>M:N Recursive Relationship Example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600201"/>
            <a:ext cx="859730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271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1:1 Recursive Relationship Example</a:t>
            </a:r>
            <a:endParaRPr lang="en-US"/>
          </a:p>
        </p:txBody>
      </p:sp>
      <p:pic>
        <p:nvPicPr>
          <p:cNvPr id="3" name="Picture 4" descr="Fig04-38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371600"/>
            <a:ext cx="6537325" cy="5160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770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Relationship Implementation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82995"/>
            <a:ext cx="8686800" cy="4965406"/>
          </a:xfrm>
        </p:spPr>
        <p:txBody>
          <a:bodyPr>
            <a:normAutofit/>
          </a:bodyPr>
          <a:lstStyle/>
          <a:p>
            <a:endParaRPr lang="en-US" sz="3100"/>
          </a:p>
          <a:p>
            <a:r>
              <a:rPr lang="en-US" sz="2800"/>
              <a:t>A </a:t>
            </a:r>
            <a:r>
              <a:rPr lang="en-US" sz="2800" smtClean="0"/>
              <a:t>1:M </a:t>
            </a:r>
            <a:r>
              <a:rPr lang="en-US" sz="2800"/>
              <a:t>relationship is implemented by the </a:t>
            </a:r>
            <a:r>
              <a:rPr lang="en-US" sz="2800">
                <a:solidFill>
                  <a:srgbClr val="FF0000"/>
                </a:solidFill>
              </a:rPr>
              <a:t>primary key</a:t>
            </a:r>
            <a:r>
              <a:rPr lang="en-US" sz="2800">
                <a:solidFill>
                  <a:srgbClr val="00B050"/>
                </a:solidFill>
              </a:rPr>
              <a:t> of the "</a:t>
            </a:r>
            <a:r>
              <a:rPr lang="en-US" sz="2800" u="sng">
                <a:solidFill>
                  <a:srgbClr val="00B050"/>
                </a:solidFill>
              </a:rPr>
              <a:t>one</a:t>
            </a:r>
            <a:r>
              <a:rPr lang="en-US" sz="2800">
                <a:solidFill>
                  <a:srgbClr val="00B050"/>
                </a:solidFill>
              </a:rPr>
              <a:t>" entity</a:t>
            </a:r>
            <a:r>
              <a:rPr lang="en-US" sz="2800">
                <a:solidFill>
                  <a:srgbClr val="0070C0"/>
                </a:solidFill>
              </a:rPr>
              <a:t> </a:t>
            </a:r>
            <a:r>
              <a:rPr lang="en-US" sz="2800">
                <a:solidFill>
                  <a:srgbClr val="00B050"/>
                </a:solidFill>
              </a:rPr>
              <a:t>appearing as a </a:t>
            </a:r>
            <a:r>
              <a:rPr lang="en-US" sz="2800">
                <a:solidFill>
                  <a:srgbClr val="FF0000"/>
                </a:solidFill>
              </a:rPr>
              <a:t>foreign key</a:t>
            </a:r>
            <a:r>
              <a:rPr lang="en-US" sz="2800">
                <a:solidFill>
                  <a:srgbClr val="00B050"/>
                </a:solidFill>
              </a:rPr>
              <a:t> in the </a:t>
            </a:r>
            <a:r>
              <a:rPr lang="en-US" sz="2800" smtClean="0">
                <a:solidFill>
                  <a:srgbClr val="00B050"/>
                </a:solidFill>
              </a:rPr>
              <a:t>“</a:t>
            </a:r>
            <a:r>
              <a:rPr lang="en-US" sz="2800" u="sng" smtClean="0">
                <a:solidFill>
                  <a:srgbClr val="00B050"/>
                </a:solidFill>
              </a:rPr>
              <a:t>many</a:t>
            </a:r>
            <a:r>
              <a:rPr lang="en-US" sz="2800" smtClean="0">
                <a:solidFill>
                  <a:srgbClr val="00B050"/>
                </a:solidFill>
              </a:rPr>
              <a:t>” </a:t>
            </a:r>
            <a:r>
              <a:rPr lang="en-US" sz="2800">
                <a:solidFill>
                  <a:srgbClr val="00B050"/>
                </a:solidFill>
              </a:rPr>
              <a:t>entity's table</a:t>
            </a:r>
            <a:r>
              <a:rPr lang="en-US" sz="2800" smtClean="0"/>
              <a:t>.</a:t>
            </a:r>
          </a:p>
          <a:p>
            <a:pPr marL="0" indent="0">
              <a:buNone/>
            </a:pPr>
            <a:endParaRPr lang="en-US" sz="2800"/>
          </a:p>
          <a:p>
            <a:r>
              <a:rPr lang="en-US" sz="2800"/>
              <a:t>A </a:t>
            </a:r>
            <a:r>
              <a:rPr lang="en-US" sz="2800" smtClean="0"/>
              <a:t>1:1 </a:t>
            </a:r>
            <a:r>
              <a:rPr lang="en-US" sz="2800"/>
              <a:t>relationship is handled similarly, but </a:t>
            </a:r>
            <a:r>
              <a:rPr lang="en-US" sz="2800">
                <a:solidFill>
                  <a:srgbClr val="00B050"/>
                </a:solidFill>
              </a:rPr>
              <a:t>either table can be chosen</a:t>
            </a:r>
            <a:r>
              <a:rPr lang="en-US" sz="2800"/>
              <a:t> to place the foreign key in</a:t>
            </a:r>
            <a:r>
              <a:rPr lang="en-US" sz="2800" smtClean="0"/>
              <a:t>.</a:t>
            </a:r>
          </a:p>
          <a:p>
            <a:pPr marL="0" indent="0">
              <a:buNone/>
            </a:pPr>
            <a:endParaRPr lang="en-US" sz="2800" smtClean="0"/>
          </a:p>
          <a:p>
            <a:r>
              <a:rPr lang="en-US" sz="2800" smtClean="0"/>
              <a:t>A M:N relationship is handled by </a:t>
            </a:r>
            <a:r>
              <a:rPr lang="en-US" sz="2800" smtClean="0">
                <a:solidFill>
                  <a:srgbClr val="00B050"/>
                </a:solidFill>
              </a:rPr>
              <a:t>splitting it into multiple 1:M relationships</a:t>
            </a:r>
            <a:r>
              <a:rPr lang="en-US" sz="2800" smtClean="0"/>
              <a:t>.</a:t>
            </a:r>
            <a:endParaRPr lang="en-US" sz="2800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08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M:N </a:t>
            </a:r>
            <a:r>
              <a:rPr lang="en-US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24200"/>
          </a:xfrm>
        </p:spPr>
        <p:txBody>
          <a:bodyPr/>
          <a:lstStyle/>
          <a:p>
            <a:r>
              <a:rPr lang="en-US" sz="2400"/>
              <a:t>A student may enroll in many classes; A class may have many students.</a:t>
            </a:r>
          </a:p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495800"/>
            <a:ext cx="7686612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G:\DBSystems\Figures\C7888_03\C7888_03\Fig03-23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797" y="2341345"/>
            <a:ext cx="3762375" cy="2154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440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763000" cy="1143000"/>
          </a:xfrm>
        </p:spPr>
        <p:txBody>
          <a:bodyPr>
            <a:normAutofit fontScale="90000"/>
          </a:bodyPr>
          <a:lstStyle/>
          <a:p>
            <a:r>
              <a:rPr lang="en-US" sz="4900" smtClean="0"/>
              <a:t>Handling M:N Relationships – Wrong!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74382"/>
            <a:ext cx="8229600" cy="761999"/>
          </a:xfrm>
        </p:spPr>
        <p:txBody>
          <a:bodyPr>
            <a:noAutofit/>
          </a:bodyPr>
          <a:lstStyle/>
          <a:p>
            <a:r>
              <a:rPr lang="en-US" sz="2400" u="sng" smtClean="0"/>
              <a:t>Don't</a:t>
            </a:r>
            <a:r>
              <a:rPr lang="en-US" sz="2400" smtClean="0"/>
              <a:t> put a FK in one table to point to the other. This creates many data redundancies.</a:t>
            </a:r>
            <a:endParaRPr lang="en-US" sz="240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85999"/>
            <a:ext cx="7444043" cy="4369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388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smtClean="0"/>
              <a:t>Handling M:N Relationships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48696"/>
            <a:ext cx="8229600" cy="5181600"/>
          </a:xfrm>
        </p:spPr>
        <p:txBody>
          <a:bodyPr>
            <a:normAutofit lnSpcReduction="10000"/>
          </a:bodyPr>
          <a:lstStyle/>
          <a:p>
            <a:r>
              <a:rPr lang="en-US" sz="2400" smtClean="0"/>
              <a:t>Create a </a:t>
            </a:r>
            <a:r>
              <a:rPr lang="en-US" sz="2400" smtClean="0">
                <a:solidFill>
                  <a:srgbClr val="FF0000"/>
                </a:solidFill>
              </a:rPr>
              <a:t>composite entity</a:t>
            </a:r>
            <a:r>
              <a:rPr lang="en-US" sz="2400" smtClean="0"/>
              <a:t> (also called a </a:t>
            </a:r>
            <a:r>
              <a:rPr lang="en-US" sz="2400" smtClean="0">
                <a:solidFill>
                  <a:srgbClr val="FF0000"/>
                </a:solidFill>
              </a:rPr>
              <a:t>bridge entity</a:t>
            </a:r>
            <a:r>
              <a:rPr lang="en-US" sz="2400" smtClean="0"/>
              <a:t> or </a:t>
            </a:r>
            <a:r>
              <a:rPr lang="en-US" sz="2400" smtClean="0">
                <a:solidFill>
                  <a:srgbClr val="FF0000"/>
                </a:solidFill>
              </a:rPr>
              <a:t>associative entity</a:t>
            </a:r>
            <a:r>
              <a:rPr lang="en-US" sz="2400" smtClean="0"/>
              <a:t>). </a:t>
            </a:r>
          </a:p>
          <a:p>
            <a:pPr lvl="1"/>
            <a:r>
              <a:rPr lang="en-US" sz="2400" smtClean="0"/>
              <a:t>The corresponding table is called </a:t>
            </a:r>
            <a:r>
              <a:rPr lang="en-US" sz="2400"/>
              <a:t>a </a:t>
            </a:r>
            <a:r>
              <a:rPr lang="en-US" sz="2400">
                <a:solidFill>
                  <a:srgbClr val="FF0000"/>
                </a:solidFill>
              </a:rPr>
              <a:t>linking table</a:t>
            </a:r>
            <a:r>
              <a:rPr lang="en-US" sz="2400"/>
              <a:t> because it links the 2 entities</a:t>
            </a:r>
            <a:r>
              <a:rPr lang="en-US" sz="2400" smtClean="0"/>
              <a:t>.</a:t>
            </a:r>
          </a:p>
          <a:p>
            <a:r>
              <a:rPr lang="en-US" sz="2400" smtClean="0">
                <a:solidFill>
                  <a:srgbClr val="0070C0"/>
                </a:solidFill>
              </a:rPr>
              <a:t>Include as FKs the PKs of the two tables</a:t>
            </a:r>
            <a:r>
              <a:rPr lang="en-US" sz="2400" smtClean="0"/>
              <a:t>.</a:t>
            </a:r>
          </a:p>
          <a:p>
            <a:r>
              <a:rPr lang="en-US" sz="2400" smtClean="0"/>
              <a:t>Its PK is either:</a:t>
            </a:r>
          </a:p>
          <a:p>
            <a:pPr lvl="1"/>
            <a:r>
              <a:rPr lang="en-US" sz="2400"/>
              <a:t>A</a:t>
            </a:r>
            <a:r>
              <a:rPr lang="en-US" sz="2400" smtClean="0"/>
              <a:t> combination of these FKs</a:t>
            </a:r>
          </a:p>
          <a:p>
            <a:pPr marL="914400" lvl="2" indent="0">
              <a:buNone/>
            </a:pPr>
            <a:r>
              <a:rPr lang="en-US" smtClean="0"/>
              <a:t>OR</a:t>
            </a:r>
          </a:p>
          <a:p>
            <a:pPr lvl="1"/>
            <a:r>
              <a:rPr lang="en-US" sz="2400" smtClean="0"/>
              <a:t>A newly created PK.</a:t>
            </a:r>
          </a:p>
          <a:p>
            <a:r>
              <a:rPr lang="en-US" sz="2400" smtClean="0"/>
              <a:t>Note: A bridge entity may not have any other attributes.</a:t>
            </a:r>
          </a:p>
          <a:p>
            <a:pPr lvl="1"/>
            <a:r>
              <a:rPr lang="en-US" sz="2000" smtClean="0"/>
              <a:t>Though it often will have attributes of its own.</a:t>
            </a:r>
          </a:p>
          <a:p>
            <a:pPr lvl="2"/>
            <a:endParaRPr lang="en-US" sz="1400" smtClean="0"/>
          </a:p>
          <a:p>
            <a:r>
              <a:rPr lang="en-US" sz="2400" smtClean="0"/>
              <a:t>The M:N relationship is converted into two 1:M relationships.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92354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Composite Entity - Example</a:t>
            </a:r>
            <a:endParaRPr lang="en-US"/>
          </a:p>
        </p:txBody>
      </p:sp>
      <p:pic>
        <p:nvPicPr>
          <p:cNvPr id="5" name="Picture 5" descr="G:\DBSystems\Figures\C7888_03\C7888_03\Fig03-26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834271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7291" y="4449762"/>
            <a:ext cx="86581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Note how the many-to-many relationship has become </a:t>
            </a:r>
          </a:p>
          <a:p>
            <a:r>
              <a:rPr lang="en-US" sz="2400" smtClean="0"/>
              <a:t>TWO one-to-many relationships.</a:t>
            </a:r>
          </a:p>
          <a:p>
            <a:endParaRPr lang="en-US" sz="2400"/>
          </a:p>
          <a:p>
            <a:r>
              <a:rPr lang="en-US" sz="2400" smtClean="0"/>
              <a:t>NOTE: It is NOT necessary describe to describe the relationships between the bridge entity and the entities being bridged in detail in the business rules.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3818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Composite Entity </a:t>
            </a:r>
            <a:r>
              <a:rPr lang="en-US" smtClean="0"/>
              <a:t>– Example Data</a:t>
            </a:r>
            <a:endParaRPr lang="en-US"/>
          </a:p>
        </p:txBody>
      </p:sp>
      <p:pic>
        <p:nvPicPr>
          <p:cNvPr id="4" name="Picture 5" descr="G:\DBSystems\Figures\C7888_03\C7888_03\Fig03-25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0"/>
            <a:ext cx="7539038" cy="511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4403929" y="2743200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/>
              <a:t>Could have created a new PK called, say, ENROLL_LINE, </a:t>
            </a:r>
          </a:p>
          <a:p>
            <a:r>
              <a:rPr lang="en-US" sz="2400"/>
              <a:t>using a different line value to identify each row in ENROLL table.</a:t>
            </a:r>
          </a:p>
          <a:p>
            <a:endParaRPr lang="en-US" sz="2400"/>
          </a:p>
          <a:p>
            <a:r>
              <a:rPr lang="en-US" sz="2400"/>
              <a:t>ENROLL table </a:t>
            </a:r>
            <a:r>
              <a:rPr lang="en-US" sz="2400" smtClean="0"/>
              <a:t>has other attributes as well e.g</a:t>
            </a:r>
            <a:r>
              <a:rPr lang="en-US" sz="2400"/>
              <a:t>. grade.</a:t>
            </a:r>
          </a:p>
        </p:txBody>
      </p:sp>
    </p:spTree>
    <p:extLst>
      <p:ext uri="{BB962C8B-B14F-4D97-AF65-F5344CB8AC3E}">
        <p14:creationId xmlns:p14="http://schemas.microsoft.com/office/powerpoint/2010/main" val="245109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Connectivity and Cardinality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2209801"/>
          </a:xfrm>
        </p:spPr>
        <p:txBody>
          <a:bodyPr>
            <a:normAutofit fontScale="92500"/>
          </a:bodyPr>
          <a:lstStyle/>
          <a:p>
            <a:r>
              <a:rPr lang="en-US" sz="2400">
                <a:solidFill>
                  <a:srgbClr val="FF0000"/>
                </a:solidFill>
              </a:rPr>
              <a:t>Connectivity </a:t>
            </a:r>
          </a:p>
          <a:p>
            <a:pPr lvl="1"/>
            <a:r>
              <a:rPr lang="en-US" sz="2400"/>
              <a:t>Describes the </a:t>
            </a:r>
            <a:r>
              <a:rPr lang="en-US" sz="2400">
                <a:solidFill>
                  <a:srgbClr val="0070C0"/>
                </a:solidFill>
              </a:rPr>
              <a:t>relationship classification</a:t>
            </a:r>
            <a:r>
              <a:rPr lang="en-US" sz="2400"/>
              <a:t> (1:1, 1:M, or M:N</a:t>
            </a:r>
            <a:r>
              <a:rPr lang="en-US" sz="2400" smtClean="0"/>
              <a:t>).</a:t>
            </a:r>
            <a:endParaRPr lang="en-US" sz="2400"/>
          </a:p>
          <a:p>
            <a:r>
              <a:rPr lang="en-US" sz="2400">
                <a:solidFill>
                  <a:srgbClr val="FF0000"/>
                </a:solidFill>
              </a:rPr>
              <a:t>Cardinality </a:t>
            </a:r>
          </a:p>
          <a:p>
            <a:pPr lvl="1"/>
            <a:r>
              <a:rPr lang="en-US" sz="2400"/>
              <a:t>Expresses </a:t>
            </a:r>
            <a:r>
              <a:rPr lang="en-US" sz="2400" smtClean="0"/>
              <a:t>the </a:t>
            </a:r>
            <a:r>
              <a:rPr lang="en-US" sz="2400" smtClean="0">
                <a:solidFill>
                  <a:srgbClr val="0070C0"/>
                </a:solidFill>
              </a:rPr>
              <a:t>minimum </a:t>
            </a:r>
            <a:r>
              <a:rPr lang="en-US" sz="2400">
                <a:solidFill>
                  <a:srgbClr val="0070C0"/>
                </a:solidFill>
              </a:rPr>
              <a:t>and maximum number of entity occurrences associated with one occurrence of related </a:t>
            </a:r>
            <a:r>
              <a:rPr lang="en-US" sz="2400" smtClean="0">
                <a:solidFill>
                  <a:srgbClr val="0070C0"/>
                </a:solidFill>
              </a:rPr>
              <a:t>entity</a:t>
            </a:r>
            <a:r>
              <a:rPr lang="en-US" sz="2400" smtClean="0"/>
              <a:t>.</a:t>
            </a:r>
            <a:endParaRPr lang="en-US" sz="2400"/>
          </a:p>
          <a:p>
            <a:endParaRPr lang="en-US"/>
          </a:p>
        </p:txBody>
      </p:sp>
      <p:pic>
        <p:nvPicPr>
          <p:cNvPr id="4" name="Picture 4" descr="Fig04-07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788735"/>
            <a:ext cx="3908745" cy="2656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495800" y="4114800"/>
            <a:ext cx="431752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The (1, 4) means each professor teaches at</a:t>
            </a:r>
          </a:p>
          <a:p>
            <a:r>
              <a:rPr lang="en-US"/>
              <a:t>l</a:t>
            </a:r>
            <a:r>
              <a:rPr lang="en-US" smtClean="0"/>
              <a:t>east 1 and not more than 4 classes;</a:t>
            </a:r>
          </a:p>
          <a:p>
            <a:endParaRPr lang="en-US" smtClean="0"/>
          </a:p>
          <a:p>
            <a:r>
              <a:rPr lang="en-US" smtClean="0"/>
              <a:t>i.e. each PK in the PROFESSOR table occurs </a:t>
            </a:r>
          </a:p>
          <a:p>
            <a:r>
              <a:rPr lang="en-US"/>
              <a:t>a</a:t>
            </a:r>
            <a:r>
              <a:rPr lang="en-US" smtClean="0"/>
              <a:t>t least once but not more than 4 times as a</a:t>
            </a:r>
          </a:p>
          <a:p>
            <a:r>
              <a:rPr lang="en-US" smtClean="0"/>
              <a:t>FK in the CLASS table.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52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889</TotalTime>
  <Words>1269</Words>
  <Application>Microsoft Office PowerPoint</Application>
  <PresentationFormat>On-screen Show (4:3)</PresentationFormat>
  <Paragraphs>268</Paragraphs>
  <Slides>25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ＭＳ Ｐゴシック</vt:lpstr>
      <vt:lpstr>Arial</vt:lpstr>
      <vt:lpstr>Calibri</vt:lpstr>
      <vt:lpstr>Times New Roman</vt:lpstr>
      <vt:lpstr>Office Theme</vt:lpstr>
      <vt:lpstr>Relationships in ERNs</vt:lpstr>
      <vt:lpstr>Relationships</vt:lpstr>
      <vt:lpstr>Relationship Implementation</vt:lpstr>
      <vt:lpstr>M:N Example</vt:lpstr>
      <vt:lpstr>Handling M:N Relationships – Wrong!</vt:lpstr>
      <vt:lpstr>Handling M:N Relationships</vt:lpstr>
      <vt:lpstr>Composite Entity - Example</vt:lpstr>
      <vt:lpstr>Composite Entity – Example Data</vt:lpstr>
      <vt:lpstr>Connectivity and Cardinality</vt:lpstr>
      <vt:lpstr>Relationship Participation</vt:lpstr>
      <vt:lpstr>Crow’s Foot Symbols</vt:lpstr>
      <vt:lpstr>Participation and Referential Integrity</vt:lpstr>
      <vt:lpstr>Participation in M:N Relationships</vt:lpstr>
      <vt:lpstr>Multivalued Attributes</vt:lpstr>
      <vt:lpstr>Dealing with Multivalued Attributes</vt:lpstr>
      <vt:lpstr>Dealing with Multivalued Attributes</vt:lpstr>
      <vt:lpstr>Dealing with Multivalued Attributes</vt:lpstr>
      <vt:lpstr>Relationship Degree</vt:lpstr>
      <vt:lpstr>Ternary Relationship - Example</vt:lpstr>
      <vt:lpstr>Ternary Relationship - Example</vt:lpstr>
      <vt:lpstr>Ternary Relationship - Example</vt:lpstr>
      <vt:lpstr>Recursive Relationships</vt:lpstr>
      <vt:lpstr>M:N Recursive Relationship Example</vt:lpstr>
      <vt:lpstr>M:N Recursive Relationship Example</vt:lpstr>
      <vt:lpstr>1:1 Recursive Relationship Example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Databases</dc:title>
  <dc:creator>Mark Brodie</dc:creator>
  <cp:lastModifiedBy>Mark Brodie</cp:lastModifiedBy>
  <cp:revision>198</cp:revision>
  <dcterms:created xsi:type="dcterms:W3CDTF">2013-08-13T16:16:36Z</dcterms:created>
  <dcterms:modified xsi:type="dcterms:W3CDTF">2016-09-23T20:14:16Z</dcterms:modified>
</cp:coreProperties>
</file>