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4" r:id="rId4"/>
    <p:sldId id="270" r:id="rId5"/>
    <p:sldId id="261" r:id="rId6"/>
    <p:sldId id="262" r:id="rId7"/>
    <p:sldId id="263" r:id="rId8"/>
    <p:sldId id="280" r:id="rId9"/>
    <p:sldId id="264" r:id="rId10"/>
    <p:sldId id="265" r:id="rId11"/>
    <p:sldId id="285" r:id="rId12"/>
    <p:sldId id="267" r:id="rId13"/>
    <p:sldId id="271" r:id="rId14"/>
    <p:sldId id="281" r:id="rId15"/>
    <p:sldId id="282" r:id="rId16"/>
    <p:sldId id="274" r:id="rId17"/>
    <p:sldId id="277" r:id="rId18"/>
    <p:sldId id="278" r:id="rId19"/>
    <p:sldId id="283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7AFDEB-97BA-4FE7-B19A-CDE88CDF865A}" type="slidenum">
              <a:rPr lang="en-US" sz="1200" smtClean="0">
                <a:latin typeface="Times New Roman" charset="0"/>
              </a:rPr>
              <a:pPr/>
              <a:t>14</a:t>
            </a:fld>
            <a:endParaRPr lang="en-US" sz="120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1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EB67FF-498D-416C-8B6B-01265053F475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066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A81C01-D011-47A3-A837-957FB2A64659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544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Databases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mtClean="0"/>
              <a:t>Key Concepts:</a:t>
            </a:r>
          </a:p>
          <a:p>
            <a:pPr lvl="1"/>
            <a:r>
              <a:rPr lang="en-US" smtClean="0"/>
              <a:t>Data vs Information vs Knowledge</a:t>
            </a:r>
          </a:p>
          <a:p>
            <a:pPr lvl="1"/>
            <a:r>
              <a:rPr lang="en-US" smtClean="0"/>
              <a:t>Databases vs DBMS</a:t>
            </a:r>
          </a:p>
          <a:p>
            <a:pPr lvl="1"/>
            <a:r>
              <a:rPr lang="en-US" smtClean="0"/>
              <a:t>Types of Databases</a:t>
            </a:r>
          </a:p>
          <a:p>
            <a:pPr lvl="2"/>
            <a:r>
              <a:rPr lang="en-US" smtClean="0"/>
              <a:t>Single/Multiple user, Centralized/Distributed, Transactional/Analytical</a:t>
            </a:r>
          </a:p>
          <a:p>
            <a:pPr lvl="1"/>
            <a:r>
              <a:rPr lang="en-US" smtClean="0"/>
              <a:t>Why databases – why not store data in files?</a:t>
            </a:r>
          </a:p>
          <a:p>
            <a:pPr lvl="1"/>
            <a:r>
              <a:rPr lang="en-US" smtClean="0"/>
              <a:t>Relational Databases</a:t>
            </a:r>
            <a:endParaRPr lang="en-US"/>
          </a:p>
          <a:p>
            <a:pPr lvl="2"/>
            <a:r>
              <a:rPr lang="en-US" smtClean="0"/>
              <a:t>Developed </a:t>
            </a:r>
            <a:r>
              <a:rPr lang="en-US"/>
              <a:t>by </a:t>
            </a:r>
            <a:r>
              <a:rPr lang="en-US" smtClean="0"/>
              <a:t>Ted </a:t>
            </a:r>
            <a:r>
              <a:rPr lang="en-US"/>
              <a:t>Codd </a:t>
            </a:r>
            <a:r>
              <a:rPr lang="en-US" smtClean="0"/>
              <a:t>and others during 1970s</a:t>
            </a:r>
            <a:endParaRPr lang="en-US"/>
          </a:p>
          <a:p>
            <a:pPr lvl="1"/>
            <a:r>
              <a:rPr lang="en-US" smtClean="0"/>
              <a:t>NoSQL (“not only SQL”)</a:t>
            </a:r>
            <a:endParaRPr lang="en-US"/>
          </a:p>
          <a:p>
            <a:pPr lvl="2"/>
            <a:r>
              <a:rPr lang="en-US" smtClean="0"/>
              <a:t>Gaining popularity during 2010s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Major DBMS</a:t>
            </a:r>
            <a:endParaRPr lang="en-US"/>
          </a:p>
        </p:txBody>
      </p:sp>
      <p:pic>
        <p:nvPicPr>
          <p:cNvPr id="5" name="Picture 5" descr="C:\Users\Amster\Documents\AmityWork\DBSystems\Figures\C7888_01\C7888_01\Tbl01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1" y="1235868"/>
            <a:ext cx="87852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889764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 means the vendor sells a single-user version.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 this class we will </a:t>
            </a:r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Microsoft </a:t>
            </a:r>
            <a:r>
              <a:rPr lang="en-US" b="1">
                <a:solidFill>
                  <a:schemeClr val="accent6"/>
                </a:solidFill>
              </a:rPr>
              <a:t>SQL </a:t>
            </a:r>
            <a:r>
              <a:rPr lang="en-US" b="1" smtClean="0">
                <a:solidFill>
                  <a:schemeClr val="accent6"/>
                </a:solidFill>
              </a:rPr>
              <a:t>Server</a:t>
            </a:r>
            <a:r>
              <a:rPr lang="en-US" smtClean="0"/>
              <a:t>, </a:t>
            </a:r>
            <a:r>
              <a:rPr lang="en-US"/>
              <a:t>also </a:t>
            </a:r>
            <a:r>
              <a:rPr lang="en-US"/>
              <a:t>called </a:t>
            </a:r>
            <a:r>
              <a:rPr lang="en-US" b="1">
                <a:solidFill>
                  <a:schemeClr val="accent6"/>
                </a:solidFill>
              </a:rPr>
              <a:t>MS SQL Server </a:t>
            </a:r>
            <a:r>
              <a:rPr lang="en-US" smtClean="0"/>
              <a:t>or </a:t>
            </a:r>
            <a:r>
              <a:rPr lang="en-US"/>
              <a:t>just </a:t>
            </a:r>
            <a:r>
              <a:rPr lang="en-US" b="1">
                <a:solidFill>
                  <a:schemeClr val="accent6"/>
                </a:solidFill>
              </a:rPr>
              <a:t>SQL Server</a:t>
            </a:r>
            <a:r>
              <a:rPr lang="en-US"/>
              <a:t>.</a:t>
            </a:r>
          </a:p>
          <a:p>
            <a:r>
              <a:rPr lang="en-US"/>
              <a:t>To install SQL Server on your own computer, you can either:</a:t>
            </a:r>
          </a:p>
          <a:p>
            <a:pPr lvl="1"/>
            <a:r>
              <a:rPr lang="en-US"/>
              <a:t>Download a free version, SQL Server Express, </a:t>
            </a:r>
            <a:r>
              <a:rPr lang="en-US"/>
              <a:t>from </a:t>
            </a:r>
            <a:r>
              <a:rPr lang="en-US" sz="2200" b="1" smtClean="0">
                <a:solidFill>
                  <a:srgbClr val="0070C0"/>
                </a:solidFill>
              </a:rPr>
              <a:t>https</a:t>
            </a:r>
            <a:r>
              <a:rPr lang="en-US" sz="2200" b="1">
                <a:solidFill>
                  <a:srgbClr val="0070C0"/>
                </a:solidFill>
              </a:rPr>
              <a:t>://www.microsoft.com/en-us/server-cloud/products/sql-server-editions/sql-server-express.aspx</a:t>
            </a:r>
            <a:endParaRPr lang="en-US" sz="2800" b="1">
              <a:solidFill>
                <a:srgbClr val="0070C0"/>
              </a:solidFill>
            </a:endParaRPr>
          </a:p>
          <a:p>
            <a:pPr lvl="1"/>
            <a:r>
              <a:rPr lang="en-US"/>
              <a:t>O</a:t>
            </a:r>
            <a:r>
              <a:rPr lang="en-US" smtClean="0"/>
              <a:t>btain for free the Developer version (the one installed in the labs). Contact me if you want to do this. Installation instructions are at </a:t>
            </a:r>
            <a:r>
              <a:rPr lang="en-US" sz="2200" b="1" smtClean="0">
                <a:solidFill>
                  <a:srgbClr val="0070C0"/>
                </a:solidFill>
              </a:rPr>
              <a:t>http</a:t>
            </a:r>
            <a:r>
              <a:rPr lang="en-US" sz="2200" b="1">
                <a:solidFill>
                  <a:srgbClr val="0070C0"/>
                </a:solidFill>
              </a:rPr>
              <a:t>://social.technet.microsoft.com/wiki/contents/articles/23878.installing-sql-server-2014-step-by-step-tutorial.aspx</a:t>
            </a:r>
          </a:p>
          <a:p>
            <a:endParaRPr lang="en-US"/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not store data in files?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715000"/>
          </a:xfrm>
        </p:spPr>
        <p:txBody>
          <a:bodyPr>
            <a:noAutofit/>
          </a:bodyPr>
          <a:lstStyle/>
          <a:p>
            <a:r>
              <a:rPr lang="en-US" sz="2400" smtClean="0"/>
              <a:t>Files have many formats, so programs to access data need to be custom-written.</a:t>
            </a:r>
          </a:p>
          <a:p>
            <a:pPr lvl="1"/>
            <a:r>
              <a:rPr lang="en-US" sz="2000" smtClean="0"/>
              <a:t>Difficulty in creating reports as user needs change.</a:t>
            </a:r>
          </a:p>
          <a:p>
            <a:r>
              <a:rPr lang="en-US" sz="2400" smtClean="0"/>
              <a:t>Difficult </a:t>
            </a:r>
            <a:r>
              <a:rPr lang="en-US" sz="2400"/>
              <a:t>to enforce </a:t>
            </a:r>
            <a:r>
              <a:rPr lang="en-US" sz="2400">
                <a:solidFill>
                  <a:srgbClr val="FF0000"/>
                </a:solidFill>
              </a:rPr>
              <a:t>data </a:t>
            </a:r>
            <a:r>
              <a:rPr lang="en-US" sz="2400" smtClean="0">
                <a:solidFill>
                  <a:srgbClr val="FF0000"/>
                </a:solidFill>
              </a:rPr>
              <a:t>integrity </a:t>
            </a:r>
            <a:r>
              <a:rPr lang="en-US" sz="2400" smtClean="0">
                <a:solidFill>
                  <a:srgbClr val="0070C0"/>
                </a:solidFill>
              </a:rPr>
              <a:t>– making sure the data is valid</a:t>
            </a:r>
            <a:r>
              <a:rPr lang="en-US" sz="2400" smtClean="0"/>
              <a:t>.</a:t>
            </a:r>
            <a:endParaRPr lang="en-US" sz="2400"/>
          </a:p>
          <a:p>
            <a:pPr lvl="1"/>
            <a:r>
              <a:rPr lang="en-US" sz="2000" smtClean="0"/>
              <a:t>If the </a:t>
            </a:r>
            <a:r>
              <a:rPr lang="en-US" sz="2000" smtClean="0">
                <a:solidFill>
                  <a:srgbClr val="0070C0"/>
                </a:solidFill>
              </a:rPr>
              <a:t>same data occurs multiple times</a:t>
            </a:r>
            <a:r>
              <a:rPr lang="en-US" sz="2000" smtClean="0"/>
              <a:t> (</a:t>
            </a:r>
            <a:r>
              <a:rPr lang="en-US" sz="2000" smtClean="0">
                <a:solidFill>
                  <a:srgbClr val="FF0000"/>
                </a:solidFill>
              </a:rPr>
              <a:t>data redundancy</a:t>
            </a:r>
            <a:r>
              <a:rPr lang="en-US" sz="2000" smtClean="0"/>
              <a:t>), inconsistencies can easily arise.</a:t>
            </a:r>
          </a:p>
          <a:p>
            <a:r>
              <a:rPr lang="en-US" sz="2400" smtClean="0"/>
              <a:t>Changing the existing data structure is difficult.</a:t>
            </a:r>
          </a:p>
          <a:p>
            <a:r>
              <a:rPr lang="en-US" sz="2400" smtClean="0"/>
              <a:t>No standard security features or automatic backup.</a:t>
            </a:r>
          </a:p>
          <a:p>
            <a:r>
              <a:rPr lang="en-US" sz="2400" smtClean="0"/>
              <a:t>Hard to administer large number of files.</a:t>
            </a:r>
          </a:p>
          <a:p>
            <a:r>
              <a:rPr lang="en-US" sz="2400" smtClean="0"/>
              <a:t>Hard to handle huge amounts of data (because the entire file cannot be read into memory).</a:t>
            </a:r>
          </a:p>
          <a:p>
            <a:pPr marL="0" indent="0">
              <a:buNone/>
            </a:pPr>
            <a:endParaRPr lang="en-US" sz="1400"/>
          </a:p>
          <a:p>
            <a:r>
              <a:rPr lang="en-US" sz="2400" smtClean="0"/>
              <a:t>Note: Similar problems occur with widely-used tools like Excel; </a:t>
            </a:r>
            <a:r>
              <a:rPr lang="en-US" sz="2400" b="1" u="sng" smtClean="0"/>
              <a:t>spreadsheets are not databases and are not appropriate for many tasks</a:t>
            </a:r>
            <a:r>
              <a:rPr lang="en-US" sz="240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0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not store data </a:t>
            </a:r>
            <a:r>
              <a:rPr lang="en-US" smtClean="0"/>
              <a:t>in </a:t>
            </a:r>
            <a:r>
              <a:rPr lang="en-US" smtClean="0"/>
              <a:t>f</a:t>
            </a:r>
            <a:r>
              <a:rPr lang="en-US" smtClean="0"/>
              <a:t>iles - Example</a:t>
            </a:r>
            <a:endParaRPr lang="en-US"/>
          </a:p>
        </p:txBody>
      </p:sp>
      <p:pic>
        <p:nvPicPr>
          <p:cNvPr id="5" name="Picture 6" descr="C:\Users\Amster\Documents\AmityWork\DBSystems\Figures\C7888_01\C7888_01\Fig01-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79803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562600"/>
            <a:ext cx="8148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How easy is it to determine which agent has sold the most?</a:t>
            </a:r>
          </a:p>
          <a:p>
            <a:r>
              <a:rPr lang="en-US" sz="2000" smtClean="0"/>
              <a:t>Data redundancy – if an agent's phone number changes, it must be changed </a:t>
            </a:r>
          </a:p>
          <a:p>
            <a:r>
              <a:rPr lang="en-US" sz="2000" smtClean="0"/>
              <a:t>in multiple places.</a:t>
            </a:r>
          </a:p>
          <a:p>
            <a:r>
              <a:rPr lang="en-US" sz="2000" smtClean="0"/>
              <a:t>Some of the data is invalid!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51054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latin typeface="+mn-lt"/>
              </a:rPr>
              <a:t>Database Systems, 10th Edition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System Enviroment</a:t>
            </a:r>
            <a:endParaRPr lang="en-US"/>
          </a:p>
        </p:txBody>
      </p:sp>
      <p:pic>
        <p:nvPicPr>
          <p:cNvPr id="36868" name="Picture 5" descr="C:\Users\Amster\Documents\AmityWork\DBSystems\Figures\C7888_01\C7888_01\Fig01-0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3851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47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System Enviroment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600">
                <a:ea typeface="ＭＳ Ｐゴシック" charset="-128"/>
              </a:rPr>
              <a:t>Hardware: all the system’s physical </a:t>
            </a:r>
            <a:r>
              <a:rPr lang="en-US" sz="2600" smtClean="0">
                <a:ea typeface="ＭＳ Ｐゴシック" charset="-128"/>
              </a:rPr>
              <a:t>devices.</a:t>
            </a:r>
            <a:endParaRPr lang="en-US" sz="2600">
              <a:ea typeface="ＭＳ Ｐゴシック" charset="-128"/>
            </a:endParaRPr>
          </a:p>
          <a:p>
            <a:r>
              <a:rPr lang="en-US" sz="2600">
                <a:ea typeface="ＭＳ Ｐゴシック" charset="-128"/>
              </a:rPr>
              <a:t>Software</a:t>
            </a:r>
            <a:r>
              <a:rPr lang="en-US" sz="2600" smtClean="0">
                <a:ea typeface="ＭＳ Ｐゴシック" charset="-128"/>
              </a:rPr>
              <a:t>:</a:t>
            </a:r>
            <a:endParaRPr lang="en-US" sz="2600">
              <a:ea typeface="ＭＳ Ｐゴシック" charset="-128"/>
            </a:endParaRPr>
          </a:p>
          <a:p>
            <a:pPr lvl="1"/>
            <a:r>
              <a:rPr lang="en-US" sz="2200"/>
              <a:t>Operating system </a:t>
            </a:r>
            <a:r>
              <a:rPr lang="en-US" sz="2200" smtClean="0"/>
              <a:t>software.</a:t>
            </a:r>
            <a:endParaRPr lang="en-US" sz="2200"/>
          </a:p>
          <a:p>
            <a:pPr lvl="1"/>
            <a:r>
              <a:rPr lang="en-US" sz="2200"/>
              <a:t>DBMS </a:t>
            </a:r>
            <a:r>
              <a:rPr lang="en-US" sz="2200" smtClean="0"/>
              <a:t>software.</a:t>
            </a:r>
            <a:endParaRPr lang="en-US" sz="2200"/>
          </a:p>
          <a:p>
            <a:pPr lvl="1"/>
            <a:r>
              <a:rPr lang="en-US" sz="2200"/>
              <a:t>Application programs and utility </a:t>
            </a:r>
            <a:r>
              <a:rPr lang="en-US" sz="2200" smtClean="0"/>
              <a:t>software.</a:t>
            </a:r>
          </a:p>
          <a:p>
            <a:r>
              <a:rPr lang="en-US" sz="2600"/>
              <a:t>People: all users of the database </a:t>
            </a:r>
            <a:r>
              <a:rPr lang="en-US" sz="2600" smtClean="0"/>
              <a:t>system.</a:t>
            </a:r>
            <a:endParaRPr lang="en-US" sz="2600"/>
          </a:p>
          <a:p>
            <a:pPr lvl="1"/>
            <a:r>
              <a:rPr lang="en-US" sz="2600"/>
              <a:t>System and database </a:t>
            </a:r>
            <a:r>
              <a:rPr lang="en-US" sz="2600" smtClean="0"/>
              <a:t>administrators.</a:t>
            </a:r>
            <a:endParaRPr lang="en-US" sz="2600"/>
          </a:p>
          <a:p>
            <a:pPr lvl="1"/>
            <a:r>
              <a:rPr lang="en-US" sz="2600"/>
              <a:t>Database </a:t>
            </a:r>
            <a:r>
              <a:rPr lang="en-US" sz="2600" smtClean="0"/>
              <a:t>designers.</a:t>
            </a:r>
            <a:endParaRPr lang="en-US" sz="2600"/>
          </a:p>
          <a:p>
            <a:pPr lvl="1"/>
            <a:r>
              <a:rPr lang="en-US" sz="2600" smtClean="0"/>
              <a:t>System </a:t>
            </a:r>
            <a:r>
              <a:rPr lang="en-US" sz="2600"/>
              <a:t>analysts and </a:t>
            </a:r>
            <a:r>
              <a:rPr lang="en-US" sz="2600" smtClean="0"/>
              <a:t>programmers.</a:t>
            </a:r>
            <a:endParaRPr lang="en-US" sz="2600"/>
          </a:p>
          <a:p>
            <a:pPr lvl="1"/>
            <a:r>
              <a:rPr lang="en-US" sz="2600"/>
              <a:t>End </a:t>
            </a:r>
            <a:r>
              <a:rPr lang="en-US" sz="2600" smtClean="0"/>
              <a:t>users.</a:t>
            </a:r>
            <a:endParaRPr lang="en-US" sz="2600"/>
          </a:p>
          <a:p>
            <a:r>
              <a:rPr lang="en-US" sz="2600"/>
              <a:t>Procedures: </a:t>
            </a:r>
            <a:r>
              <a:rPr lang="en-US" sz="2600" smtClean="0"/>
              <a:t>Policies </a:t>
            </a:r>
            <a:r>
              <a:rPr lang="en-US" sz="2600"/>
              <a:t>and rules that govern the design and use of the database </a:t>
            </a:r>
            <a:r>
              <a:rPr lang="en-US" sz="2600" smtClean="0"/>
              <a:t>system.</a:t>
            </a:r>
            <a:endParaRPr lang="en-US" sz="2600"/>
          </a:p>
          <a:p>
            <a:r>
              <a:rPr lang="en-US" sz="2600"/>
              <a:t>Data: the collection of facts stored in the </a:t>
            </a:r>
            <a:r>
              <a:rPr lang="en-US" sz="2600" smtClean="0"/>
              <a:t>database.</a:t>
            </a:r>
            <a:endParaRPr lang="en-US" sz="2600"/>
          </a:p>
          <a:p>
            <a:pPr lvl="1"/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Career Opportunities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738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4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</a:t>
            </a:r>
            <a:r>
              <a:rPr lang="en-US" smtClean="0"/>
              <a:t>DBMS Technology</a:t>
            </a:r>
            <a:endParaRPr lang="en-US"/>
          </a:p>
        </p:txBody>
      </p:sp>
      <p:pic>
        <p:nvPicPr>
          <p:cNvPr id="3" name="Picture 4" descr="C:\Users\Amster\Documents\AmityWork\DBSystems\Figures\C7888_02\C7888_02\Fig02-0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306095" cy="510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685" y="3276600"/>
            <a:ext cx="14389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Internet</a:t>
            </a:r>
          </a:p>
          <a:p>
            <a:r>
              <a:rPr lang="en-US" smtClean="0"/>
              <a:t>Protocol</a:t>
            </a:r>
          </a:p>
          <a:p>
            <a:r>
              <a:rPr lang="en-US"/>
              <a:t>s</a:t>
            </a:r>
            <a:r>
              <a:rPr lang="en-US" smtClean="0"/>
              <a:t>tandardized </a:t>
            </a:r>
          </a:p>
          <a:p>
            <a:r>
              <a:rPr lang="en-US" smtClean="0"/>
              <a:t>In 1983; </a:t>
            </a:r>
          </a:p>
          <a:p>
            <a:r>
              <a:rPr lang="en-US" smtClean="0"/>
              <a:t>The network </a:t>
            </a:r>
          </a:p>
          <a:p>
            <a:r>
              <a:rPr lang="en-US"/>
              <a:t>i</a:t>
            </a:r>
            <a:r>
              <a:rPr lang="en-US" smtClean="0"/>
              <a:t>tself dates </a:t>
            </a:r>
          </a:p>
          <a:p>
            <a:r>
              <a:rPr lang="en-US"/>
              <a:t>f</a:t>
            </a:r>
            <a:r>
              <a:rPr lang="en-US" smtClean="0"/>
              <a:t>rom 1969.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5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Relational Model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/>
              <a:t>The </a:t>
            </a:r>
            <a:r>
              <a:rPr lang="en-US" sz="2400" smtClean="0">
                <a:solidFill>
                  <a:srgbClr val="FF0000"/>
                </a:solidFill>
              </a:rPr>
              <a:t>relational model</a:t>
            </a:r>
            <a:r>
              <a:rPr lang="en-US" sz="2400" smtClean="0"/>
              <a:t> was developed </a:t>
            </a:r>
            <a:r>
              <a:rPr lang="en-US" sz="2400"/>
              <a:t>in 1970 by </a:t>
            </a:r>
            <a:r>
              <a:rPr lang="en-US" sz="2400" b="1">
                <a:solidFill>
                  <a:srgbClr val="00B050"/>
                </a:solidFill>
              </a:rPr>
              <a:t>Edgar Frank "Ted" Codd</a:t>
            </a:r>
            <a:r>
              <a:rPr lang="en-US" sz="2400"/>
              <a:t> </a:t>
            </a:r>
            <a:r>
              <a:rPr lang="en-US" sz="2400" smtClean="0"/>
              <a:t>(1923 - 2003</a:t>
            </a:r>
            <a:r>
              <a:rPr lang="en-US" sz="2400"/>
              <a:t>) </a:t>
            </a:r>
            <a:r>
              <a:rPr lang="en-US" sz="2400" smtClean="0"/>
              <a:t>while at IBM.</a:t>
            </a:r>
            <a:endParaRPr lang="en-US" sz="2400" dirty="0" smtClean="0"/>
          </a:p>
          <a:p>
            <a:r>
              <a:rPr lang="en-US" sz="2400" smtClean="0"/>
              <a:t>Data is stored in tables (relations).</a:t>
            </a:r>
            <a:endParaRPr lang="en-US" sz="2400" dirty="0" smtClean="0"/>
          </a:p>
          <a:p>
            <a:pPr lvl="1"/>
            <a:r>
              <a:rPr lang="en-US" sz="2000" smtClean="0"/>
              <a:t>Each </a:t>
            </a:r>
            <a:r>
              <a:rPr lang="en-US" sz="2000" dirty="0" smtClean="0"/>
              <a:t>row in a relation </a:t>
            </a:r>
            <a:r>
              <a:rPr lang="en-US" sz="2000" smtClean="0"/>
              <a:t>is an instance.</a:t>
            </a:r>
            <a:endParaRPr lang="en-US" sz="2000" dirty="0" smtClean="0"/>
          </a:p>
          <a:p>
            <a:pPr lvl="1"/>
            <a:r>
              <a:rPr lang="en-US" sz="2000" dirty="0" smtClean="0"/>
              <a:t>Each column in </a:t>
            </a:r>
            <a:r>
              <a:rPr lang="en-US" sz="2000" smtClean="0"/>
              <a:t>a table </a:t>
            </a:r>
            <a:r>
              <a:rPr lang="en-US" sz="2000" dirty="0" smtClean="0"/>
              <a:t>is </a:t>
            </a:r>
            <a:r>
              <a:rPr lang="en-US" sz="2000" smtClean="0"/>
              <a:t>an attribute.</a:t>
            </a:r>
          </a:p>
          <a:p>
            <a:pPr lvl="1"/>
            <a:r>
              <a:rPr lang="en-US" sz="2000" smtClean="0"/>
              <a:t>Relationships between tables are maintained using</a:t>
            </a:r>
          </a:p>
          <a:p>
            <a:pPr marL="457200" lvl="1" indent="0">
              <a:buNone/>
            </a:pPr>
            <a:r>
              <a:rPr lang="en-US" sz="2000"/>
              <a:t>p</a:t>
            </a:r>
            <a:r>
              <a:rPr lang="en-US" sz="2000" smtClean="0"/>
              <a:t>rimary and foreign keys.</a:t>
            </a:r>
            <a:endParaRPr lang="en-US" sz="2000" dirty="0" smtClean="0"/>
          </a:p>
          <a:p>
            <a:endParaRPr lang="en-US" sz="2400" smtClean="0"/>
          </a:p>
          <a:p>
            <a:r>
              <a:rPr lang="en-US" sz="2400" smtClean="0"/>
              <a:t>Relational </a:t>
            </a:r>
            <a:r>
              <a:rPr lang="en-US" sz="2400" dirty="0" smtClean="0"/>
              <a:t>models were considered impractical </a:t>
            </a:r>
            <a:r>
              <a:rPr lang="en-US" sz="2400" smtClean="0"/>
              <a:t>in 1970.</a:t>
            </a:r>
            <a:endParaRPr lang="en-US" sz="2400" dirty="0" smtClean="0"/>
          </a:p>
          <a:p>
            <a:pPr lvl="1"/>
            <a:r>
              <a:rPr lang="en-US" sz="2000" dirty="0" smtClean="0"/>
              <a:t>Model was conceptually simple at expense of </a:t>
            </a:r>
            <a:r>
              <a:rPr lang="en-US" sz="2000" smtClean="0"/>
              <a:t>computer overhead.</a:t>
            </a:r>
          </a:p>
          <a:p>
            <a:r>
              <a:rPr lang="en-US" sz="2400" smtClean="0"/>
              <a:t>The first attempt to implement it was by </a:t>
            </a:r>
            <a:r>
              <a:rPr lang="en-US" sz="2400" b="1" smtClean="0">
                <a:solidFill>
                  <a:srgbClr val="00B050"/>
                </a:solidFill>
              </a:rPr>
              <a:t>Don Chamberlin and others</a:t>
            </a:r>
            <a:r>
              <a:rPr lang="en-US" sz="2400" smtClean="0"/>
              <a:t> at IBM in the mid 1970s.</a:t>
            </a:r>
          </a:p>
          <a:p>
            <a:pPr lvl="1"/>
            <a:r>
              <a:rPr lang="en-US" sz="2100" smtClean="0"/>
              <a:t>System R, never released, but led to the development of what became SQL.</a:t>
            </a:r>
          </a:p>
          <a:p>
            <a:r>
              <a:rPr lang="en-US" sz="2400" smtClean="0"/>
              <a:t>Oracle was the first company to release relational database software, in 1979.</a:t>
            </a:r>
          </a:p>
          <a:p>
            <a:pPr lvl="1"/>
            <a:r>
              <a:rPr lang="en-US" sz="2000" smtClean="0"/>
              <a:t>Version 2.0; Version 1.0 never existed.</a:t>
            </a:r>
          </a:p>
          <a:p>
            <a:r>
              <a:rPr lang="en-US" sz="2400"/>
              <a:t>Relational models </a:t>
            </a:r>
            <a:r>
              <a:rPr lang="en-US" sz="2400" smtClean="0"/>
              <a:t>became the dominant database technology from the 1980s till today.</a:t>
            </a:r>
            <a:endParaRPr lang="en-US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35" y="1752600"/>
            <a:ext cx="1619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NoSQL</a:t>
            </a:r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Since the 1980s various alternatives to the relational model have developed (e.g. </a:t>
            </a:r>
            <a:r>
              <a:rPr lang="en-US" sz="2400" smtClean="0">
                <a:solidFill>
                  <a:srgbClr val="FF0000"/>
                </a:solidFill>
              </a:rPr>
              <a:t>object-oriented databases</a:t>
            </a:r>
            <a:r>
              <a:rPr lang="en-US" sz="2400" smtClean="0"/>
              <a:t>), but none have become popular until recently.</a:t>
            </a:r>
          </a:p>
          <a:p>
            <a:endParaRPr lang="en-US" sz="2400" smtClean="0"/>
          </a:p>
          <a:p>
            <a:r>
              <a:rPr lang="en-US" sz="2400" smtClean="0"/>
              <a:t>Recently (since ~ 2010), </a:t>
            </a:r>
            <a:r>
              <a:rPr lang="en-US" sz="2400" smtClean="0">
                <a:solidFill>
                  <a:srgbClr val="FF0000"/>
                </a:solidFill>
              </a:rPr>
              <a:t>NoSQL databases</a:t>
            </a:r>
            <a:r>
              <a:rPr lang="en-US" sz="2400" smtClean="0"/>
              <a:t> have emerged as </a:t>
            </a:r>
            <a:r>
              <a:rPr lang="en-US" sz="2400" smtClean="0">
                <a:solidFill>
                  <a:srgbClr val="0070C0"/>
                </a:solidFill>
              </a:rPr>
              <a:t>an alternative to the relational model</a:t>
            </a:r>
            <a:r>
              <a:rPr lang="en-US" sz="2400" smtClean="0"/>
              <a:t>.</a:t>
            </a:r>
          </a:p>
          <a:p>
            <a:pPr lvl="1"/>
            <a:r>
              <a:rPr lang="en-US" sz="2200" smtClean="0"/>
              <a:t>Motivated by the need to analyze "big data".</a:t>
            </a:r>
          </a:p>
          <a:p>
            <a:pPr lvl="1"/>
            <a:r>
              <a:rPr lang="en-US" sz="2200" smtClean="0"/>
              <a:t>Support distributed database architectures.</a:t>
            </a:r>
          </a:p>
          <a:p>
            <a:pPr lvl="1"/>
            <a:r>
              <a:rPr lang="en-US" sz="2200" smtClean="0"/>
              <a:t>Provide high scalability, high availability, and fault tolerance.</a:t>
            </a:r>
          </a:p>
          <a:p>
            <a:pPr lvl="1"/>
            <a:r>
              <a:rPr lang="en-US" sz="2200" smtClean="0"/>
              <a:t>Led by Google (Hadoop) and Amazon (Dynamo).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7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Importance of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smtClean="0"/>
              <a:t>"Data is so widely available and so strategically important that </a:t>
            </a:r>
            <a:r>
              <a:rPr lang="en-US" sz="2400" u="sng" smtClean="0"/>
              <a:t>the scarce thing is the knowledge to extract wisdom from it</a:t>
            </a:r>
            <a:r>
              <a:rPr lang="en-US" sz="2400" smtClean="0"/>
              <a:t>. That is why statisticians and database managers and machine learning people are really going to be in a fantastic position." – Hal Varian, Google's chief economist, 2009.</a:t>
            </a:r>
          </a:p>
          <a:p>
            <a:endParaRPr lang="en-US" sz="2400" smtClean="0"/>
          </a:p>
          <a:p>
            <a:r>
              <a:rPr lang="en-US" sz="2400" smtClean="0"/>
              <a:t>"Information will be the 'oil of the 21st century'. It will be the resource running our economy in ways not possible in the past.” – Peter Sondegaard, Gartner, 2010.</a:t>
            </a:r>
          </a:p>
          <a:p>
            <a:endParaRPr lang="en-US" sz="2400" smtClean="0"/>
          </a:p>
          <a:p>
            <a:r>
              <a:rPr lang="en-US" sz="2400" smtClean="0"/>
              <a:t>"Data is to the information society what fuel was to the industrial economy: the critical resource powering the innovations that  people rely on." - </a:t>
            </a:r>
            <a:r>
              <a:rPr lang="de-DE" sz="2400" smtClean="0"/>
              <a:t>Viktor Mayer-Schonberger &amp; Kenneth Cukier, "Big Data", 2013.</a:t>
            </a:r>
          </a:p>
          <a:p>
            <a:endParaRPr lang="de-DE" sz="2400" smtClean="0"/>
          </a:p>
          <a:p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4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Importance of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400" smtClean="0"/>
              <a:t>"</a:t>
            </a:r>
            <a:r>
              <a:rPr lang="en-US" sz="2400" u="sng"/>
              <a:t>the most upwardly mobile people in society right now are those who can manipulate code to create algorithms that can sprint through </a:t>
            </a:r>
            <a:r>
              <a:rPr lang="en-US" sz="2400" u="sng" smtClean="0"/>
              <a:t>oceans </a:t>
            </a:r>
            <a:r>
              <a:rPr lang="en-US" sz="2400" u="sng"/>
              <a:t>of data</a:t>
            </a:r>
            <a:r>
              <a:rPr lang="en-US" sz="2400"/>
              <a:t>, recognize millions of faces, and perform tasks that just a few years ago seemed unthinkable." - Christopher Steiner, </a:t>
            </a:r>
            <a:r>
              <a:rPr lang="en-US" sz="2400" smtClean="0"/>
              <a:t>"</a:t>
            </a:r>
            <a:r>
              <a:rPr lang="en-US" sz="2400"/>
              <a:t>Automate This</a:t>
            </a:r>
            <a:r>
              <a:rPr lang="en-US" sz="2400" smtClean="0"/>
              <a:t>".</a:t>
            </a:r>
          </a:p>
          <a:p>
            <a:endParaRPr lang="de-DE" sz="2400"/>
          </a:p>
          <a:p>
            <a:r>
              <a:rPr lang="en-US" sz="2400"/>
              <a:t>"Unlike almost every other commodity, information becomes more valuable the more it is used." – Timothy </a:t>
            </a:r>
            <a:r>
              <a:rPr lang="en-US" sz="2400" smtClean="0"/>
              <a:t>Wu.</a:t>
            </a:r>
          </a:p>
          <a:p>
            <a:endParaRPr lang="en-US" sz="2400"/>
          </a:p>
          <a:p>
            <a:r>
              <a:rPr lang="en-US" sz="2400"/>
              <a:t>"You need the database as much as the database needs you." – Helen Philips, "The Beautiful Bureaucrat".</a:t>
            </a:r>
          </a:p>
          <a:p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5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Data, Information &amp;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Data</a:t>
            </a:r>
            <a:r>
              <a:rPr lang="en-US" sz="2400" smtClean="0"/>
              <a:t> are the </a:t>
            </a:r>
            <a:r>
              <a:rPr lang="en-US" sz="2400" smtClean="0">
                <a:solidFill>
                  <a:srgbClr val="0070C0"/>
                </a:solidFill>
              </a:rPr>
              <a:t>raw, individual, facts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Pat Smith bought coffee at Uncommon Grounds on 2013/08/14 at 2:30pm for $2.50.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Information</a:t>
            </a:r>
            <a:r>
              <a:rPr lang="en-US" sz="2400" smtClean="0"/>
              <a:t> is a </a:t>
            </a:r>
            <a:r>
              <a:rPr lang="en-US" sz="2400" smtClean="0">
                <a:solidFill>
                  <a:srgbClr val="0070C0"/>
                </a:solidFill>
              </a:rPr>
              <a:t>general fact</a:t>
            </a:r>
            <a:r>
              <a:rPr lang="en-US" sz="2400" smtClean="0"/>
              <a:t>, usually the result of </a:t>
            </a:r>
            <a:r>
              <a:rPr lang="en-US" sz="2400" smtClean="0">
                <a:solidFill>
                  <a:srgbClr val="0070C0"/>
                </a:solidFill>
              </a:rPr>
              <a:t>aggregated data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Uncommon Grounds sells most of its coffee in the afternoon.</a:t>
            </a:r>
          </a:p>
          <a:p>
            <a:pPr lvl="1"/>
            <a:r>
              <a:rPr lang="en-US" sz="2000" smtClean="0"/>
              <a:t>E.g. Customers spend less on coffee on Mondays than other days.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Knowledge</a:t>
            </a:r>
            <a:r>
              <a:rPr lang="en-US" sz="2400" smtClean="0"/>
              <a:t> is </a:t>
            </a:r>
            <a:r>
              <a:rPr lang="en-US" sz="2400" smtClean="0">
                <a:solidFill>
                  <a:srgbClr val="0070C0"/>
                </a:solidFill>
              </a:rPr>
              <a:t>meaningful, useful, verified, information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Sales of coffee are falling because of rising prices.</a:t>
            </a:r>
          </a:p>
          <a:p>
            <a:pPr lvl="1"/>
            <a:endParaRPr lang="en-US" sz="2000" smtClean="0"/>
          </a:p>
          <a:p>
            <a:r>
              <a:rPr lang="en-US" sz="2400" smtClean="0">
                <a:ea typeface="ＭＳ Ｐゴシック" charset="-128"/>
              </a:rPr>
              <a:t>Information </a:t>
            </a:r>
            <a:r>
              <a:rPr lang="en-US" sz="2400">
                <a:ea typeface="ＭＳ Ｐゴシック" charset="-128"/>
              </a:rPr>
              <a:t>is produced by processing and analyzing data</a:t>
            </a:r>
            <a:r>
              <a:rPr lang="en-US" sz="2400" smtClean="0">
                <a:ea typeface="ＭＳ Ｐゴシック" charset="-128"/>
              </a:rPr>
              <a:t>.</a:t>
            </a:r>
          </a:p>
          <a:p>
            <a:r>
              <a:rPr lang="en-US" sz="2400">
                <a:ea typeface="ＭＳ Ｐゴシック" charset="-128"/>
              </a:rPr>
              <a:t>Knowledge reveals the </a:t>
            </a:r>
            <a:r>
              <a:rPr lang="en-US" sz="2400" u="sng">
                <a:ea typeface="ＭＳ Ｐゴシック" charset="-128"/>
              </a:rPr>
              <a:t>meaning</a:t>
            </a:r>
            <a:r>
              <a:rPr lang="en-US" sz="2400">
                <a:ea typeface="ＭＳ Ｐゴシック" charset="-128"/>
              </a:rPr>
              <a:t> of the </a:t>
            </a:r>
            <a:r>
              <a:rPr lang="en-US" sz="2400" smtClean="0">
                <a:ea typeface="ＭＳ Ｐゴシック" charset="-128"/>
              </a:rPr>
              <a:t>information.</a:t>
            </a:r>
            <a:endParaRPr lang="en-US" sz="2400">
              <a:ea typeface="ＭＳ Ｐゴシック" charset="-128"/>
            </a:endParaRPr>
          </a:p>
          <a:p>
            <a:endParaRPr lang="en-US" sz="2400" smtClean="0">
              <a:ea typeface="ＭＳ Ｐゴシック" charset="-128"/>
            </a:endParaRPr>
          </a:p>
          <a:p>
            <a:r>
              <a:rPr lang="en-US" sz="2400" smtClean="0">
                <a:ea typeface="ＭＳ Ｐゴシック" charset="-128"/>
              </a:rPr>
              <a:t>Accurate, relevant, timely knowledge is the key to good decision making.</a:t>
            </a:r>
          </a:p>
          <a:p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4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Database?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database</a:t>
            </a:r>
            <a:r>
              <a:rPr lang="en-US" sz="2400"/>
              <a:t> </a:t>
            </a:r>
            <a:r>
              <a:rPr lang="en-US" sz="2400" smtClean="0"/>
              <a:t>is a </a:t>
            </a:r>
            <a:r>
              <a:rPr lang="en-US" sz="2400" smtClean="0">
                <a:solidFill>
                  <a:srgbClr val="0070C0"/>
                </a:solidFill>
              </a:rPr>
              <a:t>computer structure (</a:t>
            </a:r>
            <a:r>
              <a:rPr lang="en-US" sz="2400" u="sng" smtClean="0">
                <a:solidFill>
                  <a:srgbClr val="0070C0"/>
                </a:solidFill>
              </a:rPr>
              <a:t>hardware and software</a:t>
            </a:r>
            <a:r>
              <a:rPr lang="en-US" sz="2400" smtClean="0">
                <a:solidFill>
                  <a:srgbClr val="0070C0"/>
                </a:solidFill>
              </a:rPr>
              <a:t>) that stores data</a:t>
            </a:r>
            <a:r>
              <a:rPr lang="en-US" sz="2400" smtClean="0"/>
              <a:t> consisting of:</a:t>
            </a:r>
          </a:p>
          <a:p>
            <a:pPr lvl="1"/>
            <a:r>
              <a:rPr lang="en-US" sz="2400" smtClean="0"/>
              <a:t>End-user data: raw facts of interest to end-user.</a:t>
            </a:r>
          </a:p>
          <a:p>
            <a:pPr lvl="1"/>
            <a:r>
              <a:rPr lang="en-US" sz="2400" smtClean="0">
                <a:solidFill>
                  <a:srgbClr val="FF0000"/>
                </a:solidFill>
              </a:rPr>
              <a:t>Metadata</a:t>
            </a:r>
            <a:r>
              <a:rPr lang="en-US" sz="2400" smtClean="0"/>
              <a:t>: </a:t>
            </a:r>
            <a:r>
              <a:rPr lang="en-US" sz="2400" smtClean="0">
                <a:solidFill>
                  <a:srgbClr val="0070C0"/>
                </a:solidFill>
              </a:rPr>
              <a:t>data about end-user data</a:t>
            </a:r>
          </a:p>
          <a:p>
            <a:pPr lvl="2"/>
            <a:r>
              <a:rPr lang="en-US" smtClean="0"/>
              <a:t>Provides description of data characteristics (e.g. data- types, allowed values) and </a:t>
            </a:r>
            <a:r>
              <a:rPr lang="en-US" u="sng" smtClean="0"/>
              <a:t>relationships</a:t>
            </a:r>
            <a:r>
              <a:rPr lang="en-US" smtClean="0"/>
              <a:t> in data.</a:t>
            </a:r>
          </a:p>
          <a:p>
            <a:pPr lvl="2"/>
            <a:r>
              <a:rPr lang="en-US" smtClean="0"/>
              <a:t>Complements and expands value of data.</a:t>
            </a: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DBMS?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Data management </a:t>
            </a:r>
            <a:r>
              <a:rPr lang="en-US" sz="2400" smtClean="0"/>
              <a:t>studies how to </a:t>
            </a:r>
            <a:r>
              <a:rPr lang="en-US" sz="2400" smtClean="0">
                <a:solidFill>
                  <a:srgbClr val="0070C0"/>
                </a:solidFill>
              </a:rPr>
              <a:t>generate, store, process and retrieve data.</a:t>
            </a:r>
          </a:p>
          <a:p>
            <a:endParaRPr lang="en-US" sz="2400">
              <a:solidFill>
                <a:srgbClr val="FF0000"/>
              </a:solidFill>
            </a:endParaRPr>
          </a:p>
          <a:p>
            <a:r>
              <a:rPr lang="en-US" sz="2400" smtClean="0"/>
              <a:t>A</a:t>
            </a:r>
            <a:r>
              <a:rPr lang="en-US" sz="2400" smtClean="0">
                <a:solidFill>
                  <a:srgbClr val="FF0000"/>
                </a:solidFill>
              </a:rPr>
              <a:t> database management system</a:t>
            </a:r>
            <a:r>
              <a:rPr lang="en-US" sz="2400" smtClean="0"/>
              <a:t> (DBMS) is software that:</a:t>
            </a:r>
          </a:p>
          <a:p>
            <a:pPr lvl="1"/>
            <a:r>
              <a:rPr lang="en-US" sz="2400" smtClean="0"/>
              <a:t>Manages the structure of the database.</a:t>
            </a:r>
          </a:p>
          <a:p>
            <a:pPr lvl="1"/>
            <a:r>
              <a:rPr lang="en-US" sz="2400"/>
              <a:t>C</a:t>
            </a:r>
            <a:r>
              <a:rPr lang="en-US" sz="2400" smtClean="0"/>
              <a:t>ontrols access to the database.</a:t>
            </a:r>
          </a:p>
          <a:p>
            <a:pPr lvl="1"/>
            <a:r>
              <a:rPr lang="en-US" sz="2400" smtClean="0"/>
              <a:t>Acts as an intermediary between the users (people or applications) and the database.</a:t>
            </a:r>
          </a:p>
          <a:p>
            <a:pPr lvl="2"/>
            <a:r>
              <a:rPr lang="en-US" smtClean="0"/>
              <a:t>Hides the details of how the underlying data is stored.</a:t>
            </a: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8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DBMS &amp; Database</a:t>
            </a:r>
            <a:endParaRPr lang="en-US"/>
          </a:p>
        </p:txBody>
      </p:sp>
      <p:pic>
        <p:nvPicPr>
          <p:cNvPr id="3" name="Picture 6" descr="C:\Documents and Settings\Paul Nagin\My Documents\CHIMBORAZO 09-13-2009\Books\694 Rob DB Systems 9e - Nancy -Marc Cartright\Figures\C7046_01\C7046_01\Fig01-0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9" y="1676400"/>
            <a:ext cx="84851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67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Database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257800"/>
          </a:xfrm>
        </p:spPr>
        <p:txBody>
          <a:bodyPr>
            <a:noAutofit/>
          </a:bodyPr>
          <a:lstStyle/>
          <a:p>
            <a:r>
              <a:rPr lang="en-US" sz="2400" smtClean="0"/>
              <a:t>Databases can be classified along many dimensions.</a:t>
            </a:r>
          </a:p>
          <a:p>
            <a:endParaRPr lang="en-US" sz="2400" smtClean="0">
              <a:solidFill>
                <a:srgbClr val="FF0000"/>
              </a:solidFill>
            </a:endParaRPr>
          </a:p>
          <a:p>
            <a:r>
              <a:rPr lang="en-US" sz="2400" smtClean="0"/>
              <a:t>Number of users: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Single-user database</a:t>
            </a:r>
            <a:r>
              <a:rPr lang="en-US" sz="2400" smtClean="0"/>
              <a:t> supports only one user at a time.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Desktop database</a:t>
            </a:r>
            <a:r>
              <a:rPr lang="en-US" sz="2000" smtClean="0"/>
              <a:t>: single-user database that runs on a personal computer.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Multiuser database</a:t>
            </a:r>
            <a:r>
              <a:rPr lang="en-US" sz="2400" smtClean="0"/>
              <a:t> supports multiple users at the same time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Workgroup database</a:t>
            </a:r>
            <a:r>
              <a:rPr lang="en-US" sz="2000" smtClean="0"/>
              <a:t> supports small (&lt; 50) number of users.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Enterprise database</a:t>
            </a:r>
            <a:r>
              <a:rPr lang="en-US" sz="2000" smtClean="0"/>
              <a:t> supports large number of users.</a:t>
            </a:r>
          </a:p>
          <a:p>
            <a:pPr lvl="1"/>
            <a:endParaRPr lang="en-US" sz="2400" smtClean="0"/>
          </a:p>
          <a:p>
            <a:r>
              <a:rPr lang="en-US" sz="2400" smtClean="0"/>
              <a:t>Location: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Centralized database</a:t>
            </a:r>
            <a:r>
              <a:rPr lang="en-US" sz="2400" smtClean="0"/>
              <a:t>: data located at a single site.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Distributed database</a:t>
            </a:r>
            <a:r>
              <a:rPr lang="en-US" sz="2400" smtClean="0"/>
              <a:t>: data distributed across several different sites.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8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Database (ctd)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r>
              <a:rPr lang="en-US" sz="2400" smtClean="0"/>
              <a:t>Purpose: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Operational database</a:t>
            </a:r>
            <a:r>
              <a:rPr lang="en-US" sz="2400" smtClean="0"/>
              <a:t>: supports a company’s </a:t>
            </a:r>
            <a:r>
              <a:rPr lang="en-US" sz="2400" smtClean="0">
                <a:solidFill>
                  <a:srgbClr val="0070C0"/>
                </a:solidFill>
              </a:rPr>
              <a:t>day-to-day operations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/>
              <a:t>Also known as </a:t>
            </a:r>
            <a:r>
              <a:rPr lang="en-US" sz="2400" smtClean="0">
                <a:solidFill>
                  <a:srgbClr val="FF0000"/>
                </a:solidFill>
              </a:rPr>
              <a:t>transactional</a:t>
            </a:r>
            <a:r>
              <a:rPr lang="en-US" sz="2400" smtClean="0"/>
              <a:t> or </a:t>
            </a:r>
            <a:r>
              <a:rPr lang="en-US" sz="2400" smtClean="0">
                <a:solidFill>
                  <a:srgbClr val="FF0000"/>
                </a:solidFill>
              </a:rPr>
              <a:t>production</a:t>
            </a:r>
            <a:r>
              <a:rPr lang="en-US" sz="2400" smtClean="0"/>
              <a:t> or </a:t>
            </a:r>
            <a:r>
              <a:rPr lang="en-US" sz="2400" smtClean="0">
                <a:solidFill>
                  <a:srgbClr val="FF0000"/>
                </a:solidFill>
              </a:rPr>
              <a:t>online transactional processing</a:t>
            </a:r>
            <a:r>
              <a:rPr lang="en-US" sz="2400" smtClean="0"/>
              <a:t> (OLTP) database.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Analytical database: </a:t>
            </a:r>
            <a:r>
              <a:rPr lang="en-US" sz="2400" smtClean="0"/>
              <a:t>stores </a:t>
            </a:r>
            <a:r>
              <a:rPr lang="en-US" sz="2400" smtClean="0">
                <a:solidFill>
                  <a:srgbClr val="0070C0"/>
                </a:solidFill>
              </a:rPr>
              <a:t>data used for long-term tactical or strategic decisions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>
                <a:solidFill>
                  <a:srgbClr val="FF0000"/>
                </a:solidFill>
              </a:rPr>
              <a:t>Online analytical processing</a:t>
            </a:r>
            <a:r>
              <a:rPr lang="en-US" sz="2400" smtClean="0"/>
              <a:t> (OLAP) provides tools for analyzing data in an analytical database.</a:t>
            </a:r>
          </a:p>
          <a:p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data warehouse</a:t>
            </a:r>
            <a:r>
              <a:rPr lang="en-US" sz="2400" smtClean="0"/>
              <a:t> is an </a:t>
            </a:r>
            <a:r>
              <a:rPr lang="en-US" sz="2400" smtClean="0">
                <a:solidFill>
                  <a:srgbClr val="0070C0"/>
                </a:solidFill>
              </a:rPr>
              <a:t>analytical database that serves an entire organization</a:t>
            </a:r>
            <a:r>
              <a:rPr lang="en-US" sz="2400" smtClean="0"/>
              <a:t>.</a:t>
            </a:r>
          </a:p>
          <a:p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data </a:t>
            </a:r>
            <a:r>
              <a:rPr lang="en-US" sz="2400" smtClean="0">
                <a:solidFill>
                  <a:srgbClr val="FF0000"/>
                </a:solidFill>
              </a:rPr>
              <a:t>mart</a:t>
            </a:r>
            <a:r>
              <a:rPr lang="en-US" sz="2400" smtClean="0"/>
              <a:t> </a:t>
            </a:r>
            <a:r>
              <a:rPr lang="en-US" sz="2400"/>
              <a:t>is an </a:t>
            </a:r>
            <a:r>
              <a:rPr lang="en-US" sz="2400">
                <a:solidFill>
                  <a:srgbClr val="0070C0"/>
                </a:solidFill>
              </a:rPr>
              <a:t>analytical database that serves </a:t>
            </a:r>
            <a:r>
              <a:rPr lang="en-US" sz="2400" smtClean="0">
                <a:solidFill>
                  <a:srgbClr val="0070C0"/>
                </a:solidFill>
              </a:rPr>
              <a:t>part of an </a:t>
            </a:r>
            <a:r>
              <a:rPr lang="en-US" sz="2400">
                <a:solidFill>
                  <a:srgbClr val="0070C0"/>
                </a:solidFill>
              </a:rPr>
              <a:t>organization</a:t>
            </a:r>
            <a:r>
              <a:rPr lang="en-US" sz="2400"/>
              <a:t>.</a:t>
            </a:r>
          </a:p>
          <a:p>
            <a:endParaRPr lang="en-US" sz="240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6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5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5.1.22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1319</Words>
  <Application>Microsoft Office PowerPoint</Application>
  <PresentationFormat>On-screen Show (4:3)</PresentationFormat>
  <Paragraphs>145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Office Theme</vt:lpstr>
      <vt:lpstr>Introduction to Databases</vt:lpstr>
      <vt:lpstr>Importance of Data</vt:lpstr>
      <vt:lpstr>Importance of Data</vt:lpstr>
      <vt:lpstr>Data, Information &amp; Knowledge</vt:lpstr>
      <vt:lpstr>What is a Database?</vt:lpstr>
      <vt:lpstr>What is a DBMS?</vt:lpstr>
      <vt:lpstr>DBMS &amp; Database</vt:lpstr>
      <vt:lpstr>Types of Database </vt:lpstr>
      <vt:lpstr>Types of Database (ctd)</vt:lpstr>
      <vt:lpstr>Some Major DBMS</vt:lpstr>
      <vt:lpstr>SQL Server</vt:lpstr>
      <vt:lpstr>Why not store data in files?</vt:lpstr>
      <vt:lpstr>Why not store data in files - Example</vt:lpstr>
      <vt:lpstr>Database System Enviroment</vt:lpstr>
      <vt:lpstr>Database System Enviroment</vt:lpstr>
      <vt:lpstr>Database Career Opportunities</vt:lpstr>
      <vt:lpstr>History of DBMS Technology</vt:lpstr>
      <vt:lpstr>The Relational Model</vt:lpstr>
      <vt:lpstr>NoSQL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124</cp:revision>
  <dcterms:created xsi:type="dcterms:W3CDTF">2013-08-13T16:16:36Z</dcterms:created>
  <dcterms:modified xsi:type="dcterms:W3CDTF">2016-08-27T15:03:29Z</dcterms:modified>
</cp:coreProperties>
</file>