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92" r:id="rId7"/>
    <p:sldId id="261" r:id="rId8"/>
    <p:sldId id="288" r:id="rId9"/>
    <p:sldId id="262" r:id="rId10"/>
    <p:sldId id="263" r:id="rId11"/>
    <p:sldId id="265" r:id="rId12"/>
    <p:sldId id="264" r:id="rId13"/>
    <p:sldId id="286" r:id="rId14"/>
    <p:sldId id="287" r:id="rId15"/>
    <p:sldId id="290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0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9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699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633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Key Concepts:</a:t>
            </a:r>
          </a:p>
          <a:p>
            <a:pPr lvl="1"/>
            <a:r>
              <a:rPr lang="en-US" sz="2400" smtClean="0"/>
              <a:t>Data and </a:t>
            </a:r>
            <a:r>
              <a:rPr lang="en-US" sz="2400" dirty="0" smtClean="0"/>
              <a:t>Metadata</a:t>
            </a:r>
          </a:p>
          <a:p>
            <a:pPr lvl="1"/>
            <a:r>
              <a:rPr lang="en-US" sz="2400" dirty="0" smtClean="0"/>
              <a:t>Tables</a:t>
            </a:r>
          </a:p>
          <a:p>
            <a:pPr lvl="2"/>
            <a:r>
              <a:rPr lang="en-US" dirty="0" smtClean="0"/>
              <a:t>Rows, Columns</a:t>
            </a:r>
            <a:r>
              <a:rPr lang="en-US" smtClean="0"/>
              <a:t>, </a:t>
            </a:r>
            <a:r>
              <a:rPr lang="en-US" smtClean="0"/>
              <a:t>Attributes</a:t>
            </a:r>
          </a:p>
          <a:p>
            <a:pPr lvl="2"/>
            <a:r>
              <a:rPr lang="en-US" smtClean="0"/>
              <a:t>When does one attribute determine another?</a:t>
            </a:r>
            <a:endParaRPr lang="en-US" dirty="0" smtClean="0"/>
          </a:p>
          <a:p>
            <a:pPr lvl="1"/>
            <a:r>
              <a:rPr lang="en-US" sz="2400" smtClean="0"/>
              <a:t>Keys</a:t>
            </a:r>
            <a:endParaRPr lang="en-US" sz="2400" dirty="0" smtClean="0"/>
          </a:p>
          <a:p>
            <a:pPr lvl="2"/>
            <a:r>
              <a:rPr lang="en-US" dirty="0" smtClean="0"/>
              <a:t>Candidate Keys, Primary Keys, Foreign Keys</a:t>
            </a:r>
          </a:p>
          <a:p>
            <a:pPr lvl="2"/>
            <a:r>
              <a:rPr lang="en-US" smtClean="0"/>
              <a:t>Entity Integrity</a:t>
            </a:r>
          </a:p>
          <a:p>
            <a:pPr lvl="2"/>
            <a:r>
              <a:rPr lang="en-US" smtClean="0"/>
              <a:t>Referential </a:t>
            </a:r>
            <a:r>
              <a:rPr lang="en-US" dirty="0" smtClean="0"/>
              <a:t>Integrity</a:t>
            </a:r>
          </a:p>
          <a:p>
            <a:pPr lvl="1"/>
            <a:r>
              <a:rPr lang="en-US" sz="2400" smtClean="0"/>
              <a:t>Nulls</a:t>
            </a:r>
          </a:p>
          <a:p>
            <a:pPr lvl="1"/>
            <a:r>
              <a:rPr lang="en-US" sz="2400" smtClean="0"/>
              <a:t>System Catalog</a:t>
            </a:r>
          </a:p>
          <a:p>
            <a:pPr lvl="1"/>
            <a:r>
              <a:rPr lang="en-US" sz="2400" smtClean="0"/>
              <a:t>Indexes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55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Foreign Key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525963"/>
          </a:xfrm>
        </p:spPr>
        <p:txBody>
          <a:bodyPr/>
          <a:lstStyle/>
          <a:p>
            <a:r>
              <a:rPr lang="en-US" sz="2400" smtClean="0"/>
              <a:t>A</a:t>
            </a:r>
            <a:r>
              <a:rPr lang="en-US" sz="2400" smtClean="0">
                <a:solidFill>
                  <a:srgbClr val="FF0000"/>
                </a:solidFill>
              </a:rPr>
              <a:t> foreign key (FK)</a:t>
            </a:r>
            <a:r>
              <a:rPr lang="en-US" sz="2400" smtClean="0"/>
              <a:t> is a </a:t>
            </a:r>
            <a:r>
              <a:rPr lang="en-US" sz="2400" smtClean="0">
                <a:solidFill>
                  <a:srgbClr val="0070C0"/>
                </a:solidFill>
              </a:rPr>
              <a:t>column (or set of columns) whose non-null values come from a primary key column (or set of columns) of another (or the same) table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/>
              <a:t>Every foreign key value must be either null or a valid value in the primary key of the related table.</a:t>
            </a:r>
            <a:endParaRPr lang="en-US" sz="2400"/>
          </a:p>
          <a:p>
            <a:endParaRPr lang="en-US"/>
          </a:p>
        </p:txBody>
      </p:sp>
      <p:pic>
        <p:nvPicPr>
          <p:cNvPr id="4" name="Picture 5" descr="G:\DBSystems\Figures\C7888_03\C7888_03\Fig03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98237"/>
            <a:ext cx="6553200" cy="355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2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Referential Integrity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Foreign keys provide "</a:t>
            </a:r>
            <a:r>
              <a:rPr lang="en-US" sz="2600" dirty="0" smtClean="0">
                <a:solidFill>
                  <a:srgbClr val="FF0000"/>
                </a:solidFill>
              </a:rPr>
              <a:t>referential integrity</a:t>
            </a:r>
            <a:r>
              <a:rPr lang="en-US" sz="2600" dirty="0" smtClean="0"/>
              <a:t>" – </a:t>
            </a:r>
            <a:r>
              <a:rPr lang="en-US" sz="2600" smtClean="0">
                <a:solidFill>
                  <a:srgbClr val="0070C0"/>
                </a:solidFill>
              </a:rPr>
              <a:t>every non-null value of a foreign key attribute must be a valid value in the table where that foreign key is a primary key.</a:t>
            </a:r>
          </a:p>
          <a:p>
            <a:pPr lvl="1"/>
            <a:r>
              <a:rPr lang="en-US" sz="2200" smtClean="0"/>
              <a:t>This ensures that when one row refers to another row, that reference is valid.</a:t>
            </a:r>
          </a:p>
          <a:p>
            <a:r>
              <a:rPr lang="en-US" sz="2600" smtClean="0"/>
              <a:t>Note that the reverse is NOT true – the primary key column may contain values that are not in the corresponding foreign key.</a:t>
            </a:r>
          </a:p>
          <a:p>
            <a:pPr lvl="1"/>
            <a:r>
              <a:rPr lang="en-US" sz="2200" smtClean="0"/>
              <a:t>E.g VEND_CODE 230 on the previous slide.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342900" lvl="2" indent="-342900"/>
            <a:r>
              <a:rPr lang="en-US" sz="2600" dirty="0" smtClean="0"/>
              <a:t>Note that foreign </a:t>
            </a:r>
            <a:r>
              <a:rPr lang="en-US" sz="2600" smtClean="0"/>
              <a:t>keys duplicate data (E.g. two VEND_CODE 232’s </a:t>
            </a:r>
            <a:r>
              <a:rPr lang="en-US" sz="2600" smtClean="0"/>
              <a:t>on</a:t>
            </a:r>
            <a:r>
              <a:rPr lang="en-US" sz="2600" smtClean="0"/>
              <a:t> </a:t>
            </a:r>
            <a:r>
              <a:rPr lang="en-US" sz="2600" smtClean="0"/>
              <a:t>the previous slide). But they make </a:t>
            </a:r>
            <a:r>
              <a:rPr lang="en-US" sz="2600" dirty="0"/>
              <a:t>the relational </a:t>
            </a:r>
            <a:r>
              <a:rPr lang="en-US" sz="2600" dirty="0" smtClean="0"/>
              <a:t>database </a:t>
            </a:r>
            <a:r>
              <a:rPr lang="en-US" sz="2600" smtClean="0"/>
              <a:t>model work by </a:t>
            </a:r>
            <a:r>
              <a:rPr lang="en-US" sz="2600" u="sng" smtClean="0"/>
              <a:t>enabling </a:t>
            </a:r>
            <a:r>
              <a:rPr lang="en-US" sz="2600" u="sng"/>
              <a:t>tables to be linked </a:t>
            </a:r>
            <a:r>
              <a:rPr lang="en-US" sz="2600" u="sng" smtClean="0"/>
              <a:t>together by sharing a common attribute</a:t>
            </a:r>
            <a:r>
              <a:rPr lang="en-US" sz="2600" smtClean="0"/>
              <a:t>.</a:t>
            </a:r>
            <a:endParaRPr lang="en-US" sz="2600" dirty="0"/>
          </a:p>
          <a:p>
            <a:endParaRPr lang="en-US" sz="2600" smtClean="0">
              <a:solidFill>
                <a:srgbClr val="FF0000"/>
              </a:solidFill>
            </a:endParaRPr>
          </a:p>
          <a:p>
            <a:r>
              <a:rPr lang="en-US" sz="2600" smtClean="0">
                <a:solidFill>
                  <a:srgbClr val="FF0000"/>
                </a:solidFill>
              </a:rPr>
              <a:t>Redundancy</a:t>
            </a:r>
            <a:r>
              <a:rPr lang="en-US" sz="2600" smtClean="0"/>
              <a:t> </a:t>
            </a:r>
            <a:r>
              <a:rPr lang="en-US" sz="2600" dirty="0"/>
              <a:t>exists only when there is </a:t>
            </a:r>
            <a:r>
              <a:rPr lang="en-US" sz="2600" u="sng" dirty="0">
                <a:solidFill>
                  <a:srgbClr val="0070C0"/>
                </a:solidFill>
              </a:rPr>
              <a:t>unnecessary</a:t>
            </a:r>
            <a:r>
              <a:rPr lang="en-US" sz="2600" dirty="0">
                <a:solidFill>
                  <a:srgbClr val="0070C0"/>
                </a:solidFill>
              </a:rPr>
              <a:t> duplication </a:t>
            </a:r>
            <a:r>
              <a:rPr lang="en-US" sz="2600">
                <a:solidFill>
                  <a:srgbClr val="0070C0"/>
                </a:solidFill>
              </a:rPr>
              <a:t>of </a:t>
            </a:r>
            <a:r>
              <a:rPr lang="en-US" sz="2600" smtClean="0">
                <a:solidFill>
                  <a:srgbClr val="0070C0"/>
                </a:solidFill>
              </a:rPr>
              <a:t>data</a:t>
            </a:r>
            <a:r>
              <a:rPr lang="en-US" sz="2600" smtClean="0"/>
              <a:t>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</a:t>
            </a:r>
            <a:endParaRPr lang="en-US"/>
          </a:p>
        </p:txBody>
      </p:sp>
      <p:pic>
        <p:nvPicPr>
          <p:cNvPr id="3" name="Picture 5" descr="G:\DBSystems\Figures\C7888_03\C7888_03\Tbl03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19" y="1417638"/>
            <a:ext cx="86183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1509" y="4777641"/>
            <a:ext cx="728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 table has exactly one primary key.</a:t>
            </a:r>
          </a:p>
          <a:p>
            <a:r>
              <a:rPr lang="en-US" sz="2400" smtClean="0"/>
              <a:t>A table may have none, or more than one foreign key.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492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Catalog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600" smtClean="0"/>
              <a:t>The </a:t>
            </a:r>
            <a:r>
              <a:rPr lang="en-US" sz="2600" smtClean="0">
                <a:solidFill>
                  <a:srgbClr val="FF0000"/>
                </a:solidFill>
              </a:rPr>
              <a:t>system catalog</a:t>
            </a:r>
            <a:r>
              <a:rPr lang="en-US" sz="2600" smtClean="0"/>
              <a:t> (or </a:t>
            </a:r>
            <a:r>
              <a:rPr lang="en-US" sz="2600" smtClean="0">
                <a:solidFill>
                  <a:srgbClr val="FF0000"/>
                </a:solidFill>
              </a:rPr>
              <a:t>data dictionary</a:t>
            </a:r>
            <a:r>
              <a:rPr lang="en-US" sz="2600" smtClean="0"/>
              <a:t>) contains </a:t>
            </a:r>
            <a:r>
              <a:rPr lang="en-US" sz="2600" smtClean="0">
                <a:solidFill>
                  <a:srgbClr val="0070C0"/>
                </a:solidFill>
              </a:rPr>
              <a:t>metadata that describes the database</a:t>
            </a:r>
            <a:r>
              <a:rPr lang="en-US" sz="2600" smtClean="0"/>
              <a:t>.</a:t>
            </a:r>
          </a:p>
          <a:p>
            <a:pPr lvl="1"/>
            <a:r>
              <a:rPr lang="en-US" sz="2000" smtClean="0"/>
              <a:t>All attribute names and characteristics.</a:t>
            </a:r>
          </a:p>
          <a:p>
            <a:pPr lvl="1"/>
            <a:r>
              <a:rPr lang="en-US" sz="2000" smtClean="0"/>
              <a:t>PKs, FKs and their relationships.</a:t>
            </a:r>
          </a:p>
          <a:p>
            <a:pPr lvl="1"/>
            <a:r>
              <a:rPr lang="en-US" sz="2000" smtClean="0"/>
              <a:t>Table creation information (date, author, etc).</a:t>
            </a:r>
            <a:endParaRPr lang="en-US" sz="2000"/>
          </a:p>
          <a:p>
            <a:pPr lvl="1"/>
            <a:r>
              <a:rPr lang="en-US" sz="2000" smtClean="0"/>
              <a:t>Access information (authorized users and their privileges).</a:t>
            </a:r>
          </a:p>
          <a:p>
            <a:r>
              <a:rPr lang="en-US" sz="2600" smtClean="0"/>
              <a:t>The system catalog is itself stored in a database created by the system.</a:t>
            </a:r>
          </a:p>
          <a:p>
            <a:r>
              <a:rPr lang="en-US" sz="2400" smtClean="0"/>
              <a:t>This allows the DBMS to check for issues like:</a:t>
            </a:r>
          </a:p>
          <a:p>
            <a:pPr lvl="1"/>
            <a:r>
              <a:rPr lang="en-US" sz="2200" smtClean="0">
                <a:solidFill>
                  <a:srgbClr val="FF0000"/>
                </a:solidFill>
              </a:rPr>
              <a:t>Homonyms</a:t>
            </a:r>
            <a:r>
              <a:rPr lang="en-US" sz="2200" smtClean="0"/>
              <a:t> – </a:t>
            </a:r>
            <a:r>
              <a:rPr lang="en-US" sz="2200" smtClean="0">
                <a:solidFill>
                  <a:srgbClr val="0070C0"/>
                </a:solidFill>
              </a:rPr>
              <a:t>same name is used to label different attributes in different tables.</a:t>
            </a:r>
          </a:p>
          <a:p>
            <a:pPr lvl="2"/>
            <a:r>
              <a:rPr lang="en-US" sz="2200" smtClean="0"/>
              <a:t>E.g. C_NAME might mean customer name in one table and consultant name in another.</a:t>
            </a:r>
          </a:p>
          <a:p>
            <a:pPr lvl="1"/>
            <a:r>
              <a:rPr lang="en-US" sz="2200" smtClean="0">
                <a:solidFill>
                  <a:srgbClr val="FF0000"/>
                </a:solidFill>
              </a:rPr>
              <a:t>Synomyms</a:t>
            </a:r>
            <a:r>
              <a:rPr lang="en-US" sz="2200" smtClean="0"/>
              <a:t> – </a:t>
            </a:r>
            <a:r>
              <a:rPr lang="en-US" sz="2200" smtClean="0">
                <a:solidFill>
                  <a:srgbClr val="0070C0"/>
                </a:solidFill>
              </a:rPr>
              <a:t>different names used to refer to the same thing in different tables</a:t>
            </a:r>
            <a:r>
              <a:rPr lang="en-US" sz="2200" smtClean="0"/>
              <a:t>.</a:t>
            </a:r>
          </a:p>
          <a:p>
            <a:pPr lvl="2"/>
            <a:r>
              <a:rPr lang="en-US" sz="2200" smtClean="0"/>
              <a:t>E.g. CAR and AUTO.</a:t>
            </a:r>
          </a:p>
          <a:p>
            <a:pPr lvl="2"/>
            <a:endParaRPr lang="en-US" sz="160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43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System Catalog</a:t>
            </a:r>
            <a:endParaRPr lang="en-US"/>
          </a:p>
        </p:txBody>
      </p:sp>
      <p:pic>
        <p:nvPicPr>
          <p:cNvPr id="34819" name="Picture 5" descr="G:\DBSystems\Figures\C7888_03\C7888_03\Tbl03-0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69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3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Indexes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56414"/>
            <a:ext cx="8763000" cy="2743200"/>
          </a:xfrm>
        </p:spPr>
        <p:txBody>
          <a:bodyPr>
            <a:normAutofit/>
          </a:bodyPr>
          <a:lstStyle/>
          <a:p>
            <a:r>
              <a:rPr lang="en-US" sz="2400" smtClean="0">
                <a:ea typeface="ＭＳ Ｐゴシック" pitchFamily="34" charset="-128"/>
              </a:rPr>
              <a:t>An 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index</a:t>
            </a:r>
            <a:r>
              <a:rPr lang="en-US" sz="2400" smtClean="0">
                <a:ea typeface="ＭＳ Ｐゴシック" pitchFamily="34" charset="-128"/>
              </a:rPr>
              <a:t> allows a </a:t>
            </a:r>
            <a:r>
              <a:rPr lang="en-US" sz="2400" smtClean="0">
                <a:solidFill>
                  <a:srgbClr val="0070C0"/>
                </a:solidFill>
                <a:ea typeface="ＭＳ Ｐゴシック" pitchFamily="34" charset="-128"/>
              </a:rPr>
              <a:t>row containing a particular value to be found quickly </a:t>
            </a:r>
            <a:r>
              <a:rPr lang="en-US" sz="2400" u="sng" smtClean="0">
                <a:solidFill>
                  <a:srgbClr val="0070C0"/>
                </a:solidFill>
                <a:ea typeface="ＭＳ Ｐゴシック" pitchFamily="34" charset="-128"/>
              </a:rPr>
              <a:t>without searching through all the rows of the table</a:t>
            </a:r>
            <a:r>
              <a:rPr lang="en-US" sz="240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Just like an index in a book.</a:t>
            </a:r>
          </a:p>
          <a:p>
            <a:r>
              <a:rPr lang="en-US" sz="2400" smtClean="0">
                <a:ea typeface="ＭＳ Ｐゴシック" pitchFamily="34" charset="-128"/>
              </a:rPr>
              <a:t>An index normally consists of an ordered list of keys and pointers.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The pointers reference the rows containing the key.</a:t>
            </a:r>
          </a:p>
        </p:txBody>
      </p:sp>
      <p:pic>
        <p:nvPicPr>
          <p:cNvPr id="6" name="Picture 5" descr="G:\DBSystems\Figures\C7888_03\C7888_03\Fig03-3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778527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8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Indexes (ctd)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ea typeface="ＭＳ Ｐゴシック" pitchFamily="34" charset="-128"/>
              </a:rPr>
              <a:t>A 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unique index</a:t>
            </a:r>
            <a:r>
              <a:rPr lang="en-US" sz="2400" smtClean="0">
                <a:ea typeface="ＭＳ Ｐゴシック" pitchFamily="34" charset="-128"/>
              </a:rPr>
              <a:t> is an index in which the </a:t>
            </a:r>
            <a:r>
              <a:rPr lang="en-US" sz="2400" smtClean="0">
                <a:solidFill>
                  <a:srgbClr val="0070C0"/>
                </a:solidFill>
                <a:ea typeface="ＭＳ Ｐゴシック" pitchFamily="34" charset="-128"/>
              </a:rPr>
              <a:t>index key can have only one pointer value (row) associated with it.</a:t>
            </a:r>
          </a:p>
          <a:p>
            <a:r>
              <a:rPr lang="en-US" sz="2400" smtClean="0">
                <a:ea typeface="ＭＳ Ｐゴシック" pitchFamily="34" charset="-128"/>
              </a:rPr>
              <a:t>DBMS automatically creates a unique index on the primary key when a table is created.</a:t>
            </a:r>
          </a:p>
          <a:p>
            <a:r>
              <a:rPr lang="en-US" sz="2400" smtClean="0">
                <a:ea typeface="ＭＳ Ｐゴシック" pitchFamily="34" charset="-128"/>
              </a:rPr>
              <a:t>Database designer can create additional indexes.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E.g index on customer last name will allow for easy retrieval of customer data alphabetically by last name.</a:t>
            </a:r>
          </a:p>
          <a:p>
            <a:r>
              <a:rPr lang="en-US" sz="2400" smtClean="0">
                <a:ea typeface="ＭＳ Ｐゴシック" pitchFamily="34" charset="-128"/>
              </a:rPr>
              <a:t>A table can have many indexes.</a:t>
            </a:r>
          </a:p>
          <a:p>
            <a:r>
              <a:rPr lang="en-US" sz="2400" smtClean="0">
                <a:ea typeface="ＭＳ Ｐゴシック" pitchFamily="34" charset="-128"/>
              </a:rPr>
              <a:t>Each index is associated with only one table.</a:t>
            </a:r>
          </a:p>
        </p:txBody>
      </p:sp>
    </p:spTree>
    <p:extLst>
      <p:ext uri="{BB962C8B-B14F-4D97-AF65-F5344CB8AC3E}">
        <p14:creationId xmlns:p14="http://schemas.microsoft.com/office/powerpoint/2010/main" val="7718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and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relation</a:t>
            </a:r>
            <a:r>
              <a:rPr lang="en-US" sz="2400" dirty="0" smtClean="0"/>
              <a:t> is a </a:t>
            </a:r>
            <a:r>
              <a:rPr lang="en-US" sz="2400" dirty="0" smtClean="0">
                <a:solidFill>
                  <a:srgbClr val="0070C0"/>
                </a:solidFill>
              </a:rPr>
              <a:t>set of </a:t>
            </a:r>
            <a:r>
              <a:rPr lang="en-US" sz="2400" smtClean="0">
                <a:solidFill>
                  <a:srgbClr val="0070C0"/>
                </a:solidFill>
              </a:rPr>
              <a:t>related items</a:t>
            </a:r>
            <a:r>
              <a:rPr lang="en-US" sz="2400" smtClean="0"/>
              <a:t>.</a:t>
            </a:r>
            <a:endParaRPr lang="en-US" sz="2400" dirty="0" smtClean="0"/>
          </a:p>
          <a:p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relational </a:t>
            </a:r>
            <a:r>
              <a:rPr lang="en-US" sz="2400" dirty="0" smtClean="0">
                <a:solidFill>
                  <a:srgbClr val="FF0000"/>
                </a:solidFill>
              </a:rPr>
              <a:t>database</a:t>
            </a:r>
            <a:r>
              <a:rPr lang="en-US" sz="2400" dirty="0" smtClean="0"/>
              <a:t> represent a relation using a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  <a:r>
              <a:rPr lang="en-US" sz="2400" dirty="0" smtClean="0"/>
              <a:t> (or "</a:t>
            </a:r>
            <a:r>
              <a:rPr lang="en-US" sz="2400" smtClean="0">
                <a:solidFill>
                  <a:srgbClr val="FF0000"/>
                </a:solidFill>
              </a:rPr>
              <a:t>entity set</a:t>
            </a:r>
            <a:r>
              <a:rPr lang="en-US" sz="2400" smtClean="0"/>
              <a:t>“ or “</a:t>
            </a:r>
            <a:r>
              <a:rPr lang="en-US" sz="2400" smtClean="0">
                <a:solidFill>
                  <a:srgbClr val="FF0000"/>
                </a:solidFill>
              </a:rPr>
              <a:t>entity</a:t>
            </a:r>
            <a:r>
              <a:rPr lang="en-US" sz="2400" smtClean="0"/>
              <a:t>”) </a:t>
            </a:r>
            <a:r>
              <a:rPr lang="en-US" sz="2400" dirty="0" smtClean="0"/>
              <a:t>of </a:t>
            </a:r>
            <a:r>
              <a:rPr lang="en-US" sz="2400" dirty="0" smtClean="0">
                <a:solidFill>
                  <a:srgbClr val="0070C0"/>
                </a:solidFill>
              </a:rPr>
              <a:t>rows and columns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Each </a:t>
            </a:r>
            <a:r>
              <a:rPr lang="en-US" sz="2400" dirty="0" smtClean="0">
                <a:solidFill>
                  <a:srgbClr val="FF0000"/>
                </a:solidFill>
              </a:rPr>
              <a:t>row</a:t>
            </a:r>
            <a:r>
              <a:rPr lang="en-US" sz="2400" dirty="0" smtClean="0"/>
              <a:t> (or </a:t>
            </a:r>
            <a:r>
              <a:rPr lang="en-US" sz="2400" dirty="0" smtClean="0">
                <a:solidFill>
                  <a:srgbClr val="FF0000"/>
                </a:solidFill>
              </a:rPr>
              <a:t>tuple</a:t>
            </a:r>
            <a:r>
              <a:rPr lang="en-US" sz="2400" smtClean="0"/>
              <a:t>) represents </a:t>
            </a:r>
            <a:r>
              <a:rPr lang="en-US" sz="2400" dirty="0" smtClean="0"/>
              <a:t>a single </a:t>
            </a:r>
            <a:r>
              <a:rPr lang="en-US" sz="2400" dirty="0" smtClean="0">
                <a:solidFill>
                  <a:srgbClr val="FF0000"/>
                </a:solidFill>
              </a:rPr>
              <a:t>entity instance </a:t>
            </a:r>
            <a:r>
              <a:rPr lang="en-US" sz="2400" dirty="0" smtClean="0"/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entity occurrence </a:t>
            </a:r>
            <a:r>
              <a:rPr lang="en-US" sz="2400"/>
              <a:t>or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element </a:t>
            </a:r>
            <a:r>
              <a:rPr lang="en-US" sz="2400" smtClean="0"/>
              <a:t>or</a:t>
            </a:r>
            <a:r>
              <a:rPr lang="en-US" sz="2400" smtClean="0">
                <a:solidFill>
                  <a:srgbClr val="FF0000"/>
                </a:solidFill>
              </a:rPr>
              <a:t> record</a:t>
            </a:r>
            <a:r>
              <a:rPr lang="en-US" sz="2400" smtClean="0"/>
              <a:t>.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smtClean="0">
                <a:solidFill>
                  <a:srgbClr val="FF0000"/>
                </a:solidFill>
              </a:rPr>
              <a:t>column</a:t>
            </a:r>
            <a:r>
              <a:rPr lang="en-US" sz="2400" smtClean="0"/>
              <a:t> represents </a:t>
            </a: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attribute</a:t>
            </a:r>
            <a:r>
              <a:rPr lang="en-US" sz="2400" dirty="0" smtClean="0"/>
              <a:t> (or </a:t>
            </a:r>
            <a:r>
              <a:rPr lang="en-US" sz="2400" smtClean="0">
                <a:solidFill>
                  <a:srgbClr val="FF0000"/>
                </a:solidFill>
              </a:rPr>
              <a:t>field</a:t>
            </a:r>
            <a:r>
              <a:rPr lang="en-US" sz="2400" smtClean="0"/>
              <a:t>).</a:t>
            </a:r>
          </a:p>
          <a:p>
            <a:pPr lvl="1"/>
            <a:r>
              <a:rPr lang="en-US" sz="2000" smtClean="0"/>
              <a:t>The </a:t>
            </a:r>
            <a:r>
              <a:rPr lang="en-US" sz="2000" dirty="0" smtClean="0"/>
              <a:t>columns have distinct names.</a:t>
            </a:r>
          </a:p>
          <a:p>
            <a:pPr lvl="1"/>
            <a:r>
              <a:rPr lang="en-US" sz="2000" smtClean="0"/>
              <a:t>Each attribute has a </a:t>
            </a:r>
            <a:r>
              <a:rPr lang="en-US" sz="2000" smtClean="0">
                <a:solidFill>
                  <a:srgbClr val="FF0000"/>
                </a:solidFill>
              </a:rPr>
              <a:t>type</a:t>
            </a:r>
            <a:r>
              <a:rPr lang="en-US" sz="2000" smtClean="0"/>
              <a:t> (e.g. integer, string) or a </a:t>
            </a:r>
            <a:r>
              <a:rPr lang="en-US" sz="2000" dirty="0" smtClean="0">
                <a:solidFill>
                  <a:srgbClr val="0070C0"/>
                </a:solidFill>
              </a:rPr>
              <a:t>range of valid values </a:t>
            </a:r>
            <a:r>
              <a:rPr lang="en-US" sz="2000" dirty="0" smtClean="0"/>
              <a:t>(the "</a:t>
            </a:r>
            <a:r>
              <a:rPr lang="en-US" sz="2000" dirty="0" smtClean="0">
                <a:solidFill>
                  <a:srgbClr val="FF0000"/>
                </a:solidFill>
              </a:rPr>
              <a:t>attribute </a:t>
            </a:r>
            <a:r>
              <a:rPr lang="en-US" sz="2000" smtClean="0">
                <a:solidFill>
                  <a:srgbClr val="FF0000"/>
                </a:solidFill>
              </a:rPr>
              <a:t>domain</a:t>
            </a:r>
            <a:r>
              <a:rPr lang="en-US" sz="2000" smtClean="0"/>
              <a:t>").</a:t>
            </a:r>
          </a:p>
          <a:p>
            <a:pPr lvl="2"/>
            <a:r>
              <a:rPr lang="en-US" sz="2000" u="sng"/>
              <a:t>All values in a column must be the same data type</a:t>
            </a:r>
            <a:r>
              <a:rPr lang="en-US" sz="2000" smtClean="0"/>
              <a:t>.</a:t>
            </a:r>
            <a:endParaRPr lang="en-US" sz="20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No two rows can be identical</a:t>
            </a:r>
            <a:r>
              <a:rPr lang="en-US" sz="2400" dirty="0" smtClean="0"/>
              <a:t> – "</a:t>
            </a:r>
            <a:r>
              <a:rPr lang="en-US" sz="2400" dirty="0" smtClean="0">
                <a:solidFill>
                  <a:srgbClr val="FF0000"/>
                </a:solidFill>
              </a:rPr>
              <a:t>entity integrity</a:t>
            </a:r>
            <a:r>
              <a:rPr lang="en-US" sz="2400" dirty="0" smtClean="0"/>
              <a:t>".</a:t>
            </a:r>
          </a:p>
          <a:p>
            <a:pPr lvl="1"/>
            <a:r>
              <a:rPr lang="en-US" sz="2000" dirty="0" smtClean="0"/>
              <a:t>There must be </a:t>
            </a:r>
            <a:r>
              <a:rPr lang="en-US" sz="2000" dirty="0" smtClean="0">
                <a:solidFill>
                  <a:srgbClr val="0070C0"/>
                </a:solidFill>
              </a:rPr>
              <a:t>some combination of attributes that </a:t>
            </a:r>
            <a:r>
              <a:rPr lang="en-US" sz="2000" smtClean="0">
                <a:solidFill>
                  <a:srgbClr val="0070C0"/>
                </a:solidFill>
              </a:rPr>
              <a:t>uniquely identifies each row</a:t>
            </a:r>
            <a:r>
              <a:rPr lang="en-US" sz="2000" smtClean="0"/>
              <a:t>.</a:t>
            </a:r>
            <a:endParaRPr lang="en-US" sz="1800" dirty="0" smtClean="0"/>
          </a:p>
          <a:p>
            <a:r>
              <a:rPr lang="en-US" sz="2400" u="sng" dirty="0" smtClean="0"/>
              <a:t>Order of the </a:t>
            </a:r>
            <a:r>
              <a:rPr lang="en-US" sz="2400" u="sng" smtClean="0"/>
              <a:t>rows and columns is </a:t>
            </a:r>
            <a:r>
              <a:rPr lang="en-US" sz="2400" u="sng" dirty="0" smtClean="0"/>
              <a:t>irrelevant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Characteristics of a Relational Database</a:t>
            </a:r>
            <a:endParaRPr lang="en-US" dirty="0"/>
          </a:p>
        </p:txBody>
      </p:sp>
      <p:pic>
        <p:nvPicPr>
          <p:cNvPr id="5" name="Picture 5" descr="G:\DBSystems\Figures\C7888_03\C7888_03\Tbl03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35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1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Table Example</a:t>
            </a:r>
            <a:endParaRPr lang="en-US" dirty="0"/>
          </a:p>
        </p:txBody>
      </p:sp>
      <p:pic>
        <p:nvPicPr>
          <p:cNvPr id="3" name="Picture 5" descr="G:\DBSystems\Figures\C7888_03\C7888_03\Fig03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25167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4724400"/>
            <a:ext cx="1600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Metadata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54152" y="1981200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984358" y="4191000"/>
            <a:ext cx="11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value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743200" y="2971800"/>
            <a:ext cx="3276600" cy="1403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Attribute Determines Another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943600"/>
          </a:xfrm>
        </p:spPr>
        <p:txBody>
          <a:bodyPr>
            <a:normAutofit/>
          </a:bodyPr>
          <a:lstStyle/>
          <a:p>
            <a:r>
              <a:rPr lang="en-US" sz="2400" smtClean="0"/>
              <a:t>An attribute (or set of attributes) X </a:t>
            </a:r>
            <a:r>
              <a:rPr lang="en-US" sz="2400">
                <a:solidFill>
                  <a:srgbClr val="FF0000"/>
                </a:solidFill>
              </a:rPr>
              <a:t>determines</a:t>
            </a:r>
            <a:r>
              <a:rPr lang="en-US" sz="2400"/>
              <a:t> </a:t>
            </a:r>
            <a:r>
              <a:rPr lang="en-US" sz="2400" smtClean="0"/>
              <a:t>an attribute (or set of attributes) Y if </a:t>
            </a:r>
            <a:r>
              <a:rPr lang="en-US" sz="2400" smtClean="0">
                <a:solidFill>
                  <a:srgbClr val="0070C0"/>
                </a:solidFill>
              </a:rPr>
              <a:t>given any 2 </a:t>
            </a:r>
            <a:r>
              <a:rPr lang="en-US" sz="2400">
                <a:solidFill>
                  <a:srgbClr val="0070C0"/>
                </a:solidFill>
              </a:rPr>
              <a:t>rows </a:t>
            </a:r>
            <a:r>
              <a:rPr lang="en-US" sz="2400" smtClean="0">
                <a:solidFill>
                  <a:srgbClr val="0070C0"/>
                </a:solidFill>
              </a:rPr>
              <a:t>that have the same values for X,  those rows also have the same values for Y</a:t>
            </a:r>
            <a:r>
              <a:rPr lang="en-US" sz="2400"/>
              <a:t>. In this case we say that </a:t>
            </a:r>
            <a:r>
              <a:rPr lang="en-US" sz="2400"/>
              <a:t>Y </a:t>
            </a:r>
            <a:r>
              <a:rPr lang="en-US" sz="2400" smtClean="0"/>
              <a:t>is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dependent</a:t>
            </a:r>
            <a:r>
              <a:rPr lang="en-US" sz="2400"/>
              <a:t> on X, written X </a:t>
            </a:r>
            <a:r>
              <a:rPr lang="en-US" sz="2400"/>
              <a:t>-&gt; </a:t>
            </a:r>
            <a:r>
              <a:rPr lang="en-US" sz="2400" smtClean="0"/>
              <a:t>Y.</a:t>
            </a:r>
            <a:endParaRPr lang="en-US" sz="2400" smtClean="0"/>
          </a:p>
          <a:p>
            <a:pPr marL="457200" lvl="1" indent="0">
              <a:buNone/>
            </a:pPr>
            <a:r>
              <a:rPr lang="en-US" sz="2400" smtClean="0"/>
              <a:t>X is the </a:t>
            </a:r>
            <a:r>
              <a:rPr lang="en-US" sz="2400" smtClean="0">
                <a:solidFill>
                  <a:srgbClr val="FF0000"/>
                </a:solidFill>
              </a:rPr>
              <a:t>determinant</a:t>
            </a:r>
            <a:r>
              <a:rPr lang="en-US" sz="2400" smtClean="0"/>
              <a:t> and Y the </a:t>
            </a:r>
            <a:r>
              <a:rPr lang="en-US" sz="2400" smtClean="0">
                <a:solidFill>
                  <a:srgbClr val="FF0000"/>
                </a:solidFill>
              </a:rPr>
              <a:t>dependent</a:t>
            </a:r>
            <a:r>
              <a:rPr lang="en-US" sz="2400" smtClean="0"/>
              <a:t>. </a:t>
            </a:r>
            <a:endParaRPr lang="en-US" sz="2400"/>
          </a:p>
          <a:p>
            <a:pPr marL="457200" lvl="1" indent="0">
              <a:buNone/>
            </a:pPr>
            <a:endParaRPr lang="en-US" sz="1600" smtClean="0"/>
          </a:p>
          <a:p>
            <a:r>
              <a:rPr lang="en-US" sz="2400" smtClean="0"/>
              <a:t>E.g. from the table on the previous slide:</a:t>
            </a:r>
          </a:p>
          <a:p>
            <a:pPr marL="457200" lvl="1" indent="0">
              <a:buNone/>
            </a:pPr>
            <a:r>
              <a:rPr lang="en-US" sz="2000" smtClean="0"/>
              <a:t>STU_NUM -&gt; STU_LNAME</a:t>
            </a:r>
          </a:p>
          <a:p>
            <a:pPr marL="457200" lvl="1" indent="0">
              <a:buNone/>
            </a:pPr>
            <a:r>
              <a:rPr lang="en-US" sz="2000" smtClean="0"/>
              <a:t>STU_NUM -&gt; (STU_LNAME, STU_FNAME, STU_GPA)</a:t>
            </a:r>
          </a:p>
          <a:p>
            <a:pPr marL="457200" lvl="1" indent="0">
              <a:buNone/>
            </a:pPr>
            <a:r>
              <a:rPr lang="en-US" sz="2000" smtClean="0"/>
              <a:t>(STU_LNAME, STU_FNAME, STU_INIT) -&gt; (STU_DOB, STU_GPA)</a:t>
            </a:r>
          </a:p>
          <a:p>
            <a:pPr marL="457200" lvl="1" indent="0">
              <a:buNone/>
            </a:pPr>
            <a:r>
              <a:rPr lang="en-US" sz="2000" smtClean="0"/>
              <a:t>……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2400" smtClean="0"/>
              <a:t>NOTE: </a:t>
            </a:r>
            <a:r>
              <a:rPr lang="en-US" sz="2400" smtClean="0"/>
              <a:t>Dependence results from the </a:t>
            </a:r>
            <a:r>
              <a:rPr lang="en-US" sz="2400" smtClean="0"/>
              <a:t>rows that happen to be in the table. </a:t>
            </a:r>
            <a:r>
              <a:rPr lang="en-US" sz="2400" smtClean="0"/>
              <a:t>It does NOT imply causality.</a:t>
            </a:r>
          </a:p>
          <a:p>
            <a:r>
              <a:rPr lang="en-US" sz="2400" u="sng"/>
              <a:t>Any attribute with unique values determines all other attributes</a:t>
            </a:r>
            <a:r>
              <a:rPr lang="en-US" sz="2400"/>
              <a:t>.</a:t>
            </a:r>
          </a:p>
          <a:p>
            <a:endParaRPr lang="en-US" sz="2400" smtClean="0"/>
          </a:p>
          <a:p>
            <a:pPr lvl="1"/>
            <a:endParaRPr lang="en-US" sz="2400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</a:t>
            </a:r>
            <a:r>
              <a:rPr lang="en-US" smtClean="0"/>
              <a:t>Dependence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smtClean="0"/>
              <a:t>How to determine if an attribute, say X, determines another attribute, say Y</a:t>
            </a:r>
            <a:r>
              <a:rPr lang="en-US" sz="2600" smtClean="0"/>
              <a:t>?</a:t>
            </a:r>
          </a:p>
          <a:p>
            <a:endParaRPr lang="en-US" sz="2600" smtClean="0"/>
          </a:p>
          <a:p>
            <a:r>
              <a:rPr lang="en-US" sz="2600" smtClean="0"/>
              <a:t>Look for </a:t>
            </a:r>
            <a:r>
              <a:rPr lang="en-US" sz="2600" smtClean="0"/>
              <a:t>different rows where </a:t>
            </a:r>
            <a:r>
              <a:rPr lang="en-US" sz="2600" smtClean="0"/>
              <a:t>the value of X is the same.</a:t>
            </a:r>
          </a:p>
          <a:p>
            <a:pPr lvl="1"/>
            <a:r>
              <a:rPr lang="en-US" sz="2600" smtClean="0"/>
              <a:t>If, for ANY such case, the value of Y is different, then X does NOT determine Y.</a:t>
            </a:r>
          </a:p>
          <a:p>
            <a:pPr lvl="1"/>
            <a:r>
              <a:rPr lang="en-US" sz="2600" smtClean="0"/>
              <a:t>If this </a:t>
            </a:r>
            <a:r>
              <a:rPr lang="en-US" sz="2600" u="sng" smtClean="0"/>
              <a:t>never</a:t>
            </a:r>
            <a:r>
              <a:rPr lang="en-US" sz="2600" smtClean="0"/>
              <a:t> happens, then X determines Y.</a:t>
            </a:r>
          </a:p>
          <a:p>
            <a:pPr lvl="2"/>
            <a:r>
              <a:rPr lang="en-US" sz="2600" smtClean="0">
                <a:solidFill>
                  <a:srgbClr val="FF0000"/>
                </a:solidFill>
              </a:rPr>
              <a:t>X </a:t>
            </a:r>
            <a:r>
              <a:rPr lang="en-US" sz="2600" smtClean="0">
                <a:solidFill>
                  <a:srgbClr val="FF0000"/>
                </a:solidFill>
              </a:rPr>
              <a:t>determines Y </a:t>
            </a:r>
            <a:r>
              <a:rPr lang="en-US" sz="2600" smtClean="0"/>
              <a:t>if, </a:t>
            </a:r>
            <a:r>
              <a:rPr lang="en-US" sz="2600" smtClean="0">
                <a:solidFill>
                  <a:srgbClr val="0070C0"/>
                </a:solidFill>
              </a:rPr>
              <a:t>every time 2 </a:t>
            </a:r>
            <a:r>
              <a:rPr lang="en-US" sz="2600" smtClean="0">
                <a:solidFill>
                  <a:srgbClr val="0070C0"/>
                </a:solidFill>
              </a:rPr>
              <a:t>rows have </a:t>
            </a:r>
            <a:r>
              <a:rPr lang="en-US" sz="2600" smtClean="0">
                <a:solidFill>
                  <a:srgbClr val="0070C0"/>
                </a:solidFill>
              </a:rPr>
              <a:t>the same X, they also have the same Y</a:t>
            </a:r>
            <a:r>
              <a:rPr lang="en-US" sz="2600" smtClean="0"/>
              <a:t>.</a:t>
            </a:r>
          </a:p>
          <a:p>
            <a:pPr lvl="2"/>
            <a:endParaRPr lang="en-US"/>
          </a:p>
          <a:p>
            <a:r>
              <a:rPr lang="en-US" sz="2600" smtClean="0"/>
              <a:t>We will see later how to issue a query to get this, rather than doing it manually.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12539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superkey </a:t>
            </a:r>
            <a:r>
              <a:rPr lang="en-US" sz="2400" smtClean="0"/>
              <a:t>is any </a:t>
            </a:r>
            <a:r>
              <a:rPr lang="en-US" sz="2400" smtClean="0">
                <a:solidFill>
                  <a:srgbClr val="0070C0"/>
                </a:solidFill>
              </a:rPr>
              <a:t>set of attributes </a:t>
            </a:r>
            <a:r>
              <a:rPr lang="en-US" sz="2400">
                <a:solidFill>
                  <a:srgbClr val="0070C0"/>
                </a:solidFill>
              </a:rPr>
              <a:t>that uniquely identifies each </a:t>
            </a:r>
            <a:r>
              <a:rPr lang="en-US" sz="2400" smtClean="0">
                <a:solidFill>
                  <a:srgbClr val="0070C0"/>
                </a:solidFill>
              </a:rPr>
              <a:t>row</a:t>
            </a:r>
            <a:r>
              <a:rPr lang="en-US" sz="2400" smtClean="0"/>
              <a:t>, i.e. determines all other attributes.</a:t>
            </a:r>
          </a:p>
          <a:p>
            <a:pPr marL="457200" lvl="1" indent="0">
              <a:buNone/>
            </a:pPr>
            <a:endParaRPr lang="en-US" sz="2400" smtClean="0"/>
          </a:p>
          <a:p>
            <a:pPr marL="457200" lvl="1" indent="0">
              <a:buNone/>
            </a:pPr>
            <a:r>
              <a:rPr lang="en-US" sz="2400" smtClean="0"/>
              <a:t>NOTE</a:t>
            </a:r>
            <a:r>
              <a:rPr lang="en-US" sz="2400" smtClean="0"/>
              <a:t>: Any set of attributes containing a superkey is also a superkey.</a:t>
            </a:r>
          </a:p>
          <a:p>
            <a:pPr lvl="1"/>
            <a:endParaRPr lang="en-US" sz="2400"/>
          </a:p>
          <a:p>
            <a:r>
              <a:rPr lang="en-US" sz="2400" smtClean="0"/>
              <a:t>A </a:t>
            </a:r>
            <a:r>
              <a:rPr lang="en-US" sz="2400">
                <a:solidFill>
                  <a:srgbClr val="FF0000"/>
                </a:solidFill>
              </a:rPr>
              <a:t>c</a:t>
            </a:r>
            <a:r>
              <a:rPr lang="en-US" sz="2400" smtClean="0">
                <a:solidFill>
                  <a:srgbClr val="FF0000"/>
                </a:solidFill>
              </a:rPr>
              <a:t>andidate </a:t>
            </a:r>
            <a:r>
              <a:rPr lang="en-US" sz="2400">
                <a:solidFill>
                  <a:srgbClr val="FF0000"/>
                </a:solidFill>
              </a:rPr>
              <a:t>key </a:t>
            </a:r>
            <a:r>
              <a:rPr lang="en-US" sz="2400" smtClean="0"/>
              <a:t>is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/>
              <a:t>a</a:t>
            </a:r>
            <a:r>
              <a:rPr lang="en-US" sz="2400" smtClean="0"/>
              <a:t> </a:t>
            </a:r>
            <a:r>
              <a:rPr lang="en-US" sz="2400">
                <a:solidFill>
                  <a:srgbClr val="0070C0"/>
                </a:solidFill>
              </a:rPr>
              <a:t>superkey without </a:t>
            </a:r>
            <a:r>
              <a:rPr lang="en-US" sz="2400" smtClean="0">
                <a:solidFill>
                  <a:srgbClr val="0070C0"/>
                </a:solidFill>
              </a:rPr>
              <a:t>any unnecessary attributes</a:t>
            </a:r>
            <a:r>
              <a:rPr lang="en-US" sz="2400" smtClean="0"/>
              <a:t>; i.e. a superkey which does not remain a superkey if any attribute is removed.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NOTE: Any column with unique values is a candidate key.</a:t>
            </a:r>
          </a:p>
          <a:p>
            <a:pPr marL="0" indent="0">
              <a:buNone/>
            </a:pPr>
            <a:endParaRPr lang="en-US" sz="2400" smtClean="0"/>
          </a:p>
          <a:p>
            <a:pPr lvl="1"/>
            <a:endParaRPr lang="en-US" sz="2200"/>
          </a:p>
          <a:p>
            <a:pPr lvl="1"/>
            <a:endParaRPr lang="en-US" sz="2400"/>
          </a:p>
          <a:p>
            <a:pPr marL="914400" lvl="2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Key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A primary </a:t>
            </a:r>
            <a:r>
              <a:rPr lang="en-US" sz="2400">
                <a:solidFill>
                  <a:srgbClr val="FF0000"/>
                </a:solidFill>
              </a:rPr>
              <a:t>key (</a:t>
            </a:r>
            <a:r>
              <a:rPr lang="en-US" sz="2400" smtClean="0">
                <a:solidFill>
                  <a:srgbClr val="FF0000"/>
                </a:solidFill>
              </a:rPr>
              <a:t>PK) </a:t>
            </a:r>
            <a:r>
              <a:rPr lang="en-US" sz="2400" smtClean="0"/>
              <a:t>is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/>
              <a:t>a</a:t>
            </a:r>
            <a:r>
              <a:rPr lang="en-US" sz="2400" smtClean="0"/>
              <a:t> </a:t>
            </a:r>
            <a:r>
              <a:rPr lang="en-US" sz="2400">
                <a:solidFill>
                  <a:srgbClr val="0070C0"/>
                </a:solidFill>
              </a:rPr>
              <a:t>candidate key selected to uniquely identify each row</a:t>
            </a:r>
            <a:r>
              <a:rPr lang="en-US" sz="240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The PK provides </a:t>
            </a:r>
            <a:r>
              <a:rPr lang="en-US" sz="2400"/>
              <a:t>"</a:t>
            </a:r>
            <a:r>
              <a:rPr lang="en-US" sz="2400">
                <a:solidFill>
                  <a:srgbClr val="FF0000"/>
                </a:solidFill>
              </a:rPr>
              <a:t>entity integrity</a:t>
            </a:r>
            <a:r>
              <a:rPr lang="en-US" sz="2400"/>
              <a:t>" – </a:t>
            </a:r>
            <a:r>
              <a:rPr lang="en-US" sz="2400">
                <a:solidFill>
                  <a:srgbClr val="0070C0"/>
                </a:solidFill>
              </a:rPr>
              <a:t>each row is unique</a:t>
            </a:r>
            <a:r>
              <a:rPr lang="en-US" sz="240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The values in a PK must be unique.</a:t>
            </a:r>
          </a:p>
          <a:p>
            <a:pPr marL="457200" lvl="1" indent="0">
              <a:buNone/>
            </a:pPr>
            <a:endParaRPr lang="en-US" sz="2400"/>
          </a:p>
          <a:p>
            <a:r>
              <a:rPr lang="en-US" sz="2400" smtClean="0"/>
              <a:t>Every table in a relational database must have </a:t>
            </a:r>
            <a:r>
              <a:rPr lang="en-US" sz="2400" u="sng" smtClean="0"/>
              <a:t>one primary key</a:t>
            </a:r>
            <a:r>
              <a:rPr lang="en-US" sz="2400"/>
              <a:t>. </a:t>
            </a:r>
          </a:p>
          <a:p>
            <a:pPr lvl="1"/>
            <a:r>
              <a:rPr lang="en-US" sz="2400"/>
              <a:t>If there </a:t>
            </a:r>
            <a:r>
              <a:rPr lang="en-US" sz="2400" smtClean="0"/>
              <a:t>is </a:t>
            </a:r>
            <a:r>
              <a:rPr lang="en-US" sz="2400"/>
              <a:t>more than one candidate </a:t>
            </a:r>
            <a:r>
              <a:rPr lang="en-US" sz="2400" smtClean="0"/>
              <a:t>key, </a:t>
            </a:r>
            <a:r>
              <a:rPr lang="en-US" sz="2400"/>
              <a:t>select one to be the primary key</a:t>
            </a:r>
            <a:r>
              <a:rPr lang="en-US" sz="2400" smtClean="0"/>
              <a:t>.</a:t>
            </a:r>
          </a:p>
          <a:p>
            <a:pPr lvl="2"/>
            <a:r>
              <a:rPr lang="en-US" smtClean="0"/>
              <a:t>Make your choice based not only on what rows happen to be in the table, but on what additional rows might be added.</a:t>
            </a:r>
          </a:p>
          <a:p>
            <a:pPr lvl="2"/>
            <a:endParaRPr lang="en-US" sz="2000" smtClean="0"/>
          </a:p>
          <a:p>
            <a:r>
              <a:rPr lang="en-US" sz="2400">
                <a:solidFill>
                  <a:srgbClr val="0070C0"/>
                </a:solidFill>
              </a:rPr>
              <a:t>C</a:t>
            </a:r>
            <a:r>
              <a:rPr lang="en-US" sz="2400" smtClean="0">
                <a:solidFill>
                  <a:srgbClr val="0070C0"/>
                </a:solidFill>
              </a:rPr>
              <a:t>andidate keys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70C0"/>
                </a:solidFill>
              </a:rPr>
              <a:t>other than the PK </a:t>
            </a:r>
            <a:r>
              <a:rPr lang="en-US" sz="2400" smtClean="0"/>
              <a:t>are known as </a:t>
            </a:r>
            <a:r>
              <a:rPr lang="en-US" sz="2400" smtClean="0">
                <a:solidFill>
                  <a:srgbClr val="FF0000"/>
                </a:solidFill>
              </a:rPr>
              <a:t>alternate keys</a:t>
            </a:r>
            <a:r>
              <a:rPr lang="en-US" sz="2400" smtClean="0"/>
              <a:t>.</a:t>
            </a:r>
            <a:endParaRPr lang="en-US" sz="2400"/>
          </a:p>
          <a:p>
            <a:endParaRPr lang="en-US" sz="2400" smtClean="0"/>
          </a:p>
          <a:p>
            <a:pPr lvl="1"/>
            <a:endParaRPr lang="en-US" sz="2200"/>
          </a:p>
          <a:p>
            <a:pPr lvl="1"/>
            <a:endParaRPr lang="en-US" sz="2400"/>
          </a:p>
          <a:p>
            <a:pPr marL="914400" lvl="2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null</a:t>
            </a:r>
            <a:r>
              <a:rPr lang="en-US" sz="2400" smtClean="0"/>
              <a:t> is a </a:t>
            </a:r>
            <a:r>
              <a:rPr lang="en-US" sz="2400" smtClean="0">
                <a:solidFill>
                  <a:srgbClr val="0070C0"/>
                </a:solidFill>
              </a:rPr>
              <a:t>missing value</a:t>
            </a:r>
            <a:r>
              <a:rPr lang="en-US" sz="2400" smtClean="0"/>
              <a:t> (NOT zero or space).</a:t>
            </a:r>
          </a:p>
          <a:p>
            <a:r>
              <a:rPr lang="en-US" sz="2400" u="sng" smtClean="0"/>
              <a:t>Nulls should be avoided as much as possible</a:t>
            </a:r>
            <a:r>
              <a:rPr lang="en-US" sz="2400" smtClean="0"/>
              <a:t>, but real data sometimes contains them.</a:t>
            </a:r>
          </a:p>
          <a:p>
            <a:pPr lvl="1"/>
            <a:r>
              <a:rPr lang="en-US" sz="2000" smtClean="0"/>
              <a:t>A value may not exist or may exist but be unknown.</a:t>
            </a:r>
          </a:p>
          <a:p>
            <a:r>
              <a:rPr lang="en-US" sz="2400" smtClean="0"/>
              <a:t>"Dummy" or </a:t>
            </a:r>
            <a:r>
              <a:rPr lang="en-US" sz="2400" smtClean="0">
                <a:solidFill>
                  <a:srgbClr val="FF0000"/>
                </a:solidFill>
              </a:rPr>
              <a:t>flag</a:t>
            </a:r>
            <a:r>
              <a:rPr lang="en-US" sz="2400" smtClean="0"/>
              <a:t> values can sometimes be </a:t>
            </a:r>
            <a:r>
              <a:rPr lang="en-US" sz="2400" smtClean="0">
                <a:solidFill>
                  <a:srgbClr val="0070C0"/>
                </a:solidFill>
              </a:rPr>
              <a:t>used to avoid nulls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"None" for a missing name.</a:t>
            </a:r>
          </a:p>
          <a:p>
            <a:pPr lvl="1"/>
            <a:r>
              <a:rPr lang="en-US" sz="2000" smtClean="0"/>
              <a:t>Can </a:t>
            </a:r>
            <a:r>
              <a:rPr lang="en-US" sz="2000"/>
              <a:t>create problems when </a:t>
            </a:r>
            <a:r>
              <a:rPr lang="en-US" sz="2000" smtClean="0"/>
              <a:t>writing code; have to know the exact string; also when functions </a:t>
            </a:r>
            <a:r>
              <a:rPr lang="en-US" sz="2000"/>
              <a:t>such as </a:t>
            </a:r>
            <a:r>
              <a:rPr lang="en-US" sz="2000" smtClean="0"/>
              <a:t>COUNT and AVERAGE are used or when database tables are linked.</a:t>
            </a:r>
            <a:endParaRPr lang="en-US" sz="2000"/>
          </a:p>
          <a:p>
            <a:r>
              <a:rPr lang="en-US" sz="2400" smtClean="0"/>
              <a:t>Nulls give rise to </a:t>
            </a:r>
            <a:r>
              <a:rPr lang="en-US" sz="2400" smtClean="0">
                <a:solidFill>
                  <a:srgbClr val="FF0000"/>
                </a:solidFill>
              </a:rPr>
              <a:t>three-valued logic</a:t>
            </a:r>
            <a:r>
              <a:rPr lang="en-US" sz="2400" smtClean="0"/>
              <a:t> – </a:t>
            </a:r>
            <a:r>
              <a:rPr lang="en-US" sz="2400" smtClean="0">
                <a:solidFill>
                  <a:srgbClr val="0070C0"/>
                </a:solidFill>
              </a:rPr>
              <a:t>if something is not true it is not necessarily false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if Bob's phone number is null, </a:t>
            </a:r>
            <a:r>
              <a:rPr lang="en-US" sz="2000" smtClean="0"/>
              <a:t>is </a:t>
            </a:r>
            <a:r>
              <a:rPr lang="en-US" sz="2000" smtClean="0"/>
              <a:t>the statement </a:t>
            </a:r>
            <a:endParaRPr lang="en-US" sz="2000" smtClean="0"/>
          </a:p>
          <a:p>
            <a:pPr marL="457200" lvl="1" indent="0">
              <a:buNone/>
            </a:pPr>
            <a:r>
              <a:rPr lang="en-US" sz="2000" smtClean="0"/>
              <a:t>		“</a:t>
            </a:r>
            <a:r>
              <a:rPr lang="en-US" sz="2000" smtClean="0"/>
              <a:t>phone_number = 555-1212” </a:t>
            </a:r>
            <a:endParaRPr lang="en-US" sz="2000" smtClean="0"/>
          </a:p>
          <a:p>
            <a:pPr marL="457200" lvl="1" indent="0">
              <a:buNone/>
            </a:pPr>
            <a:r>
              <a:rPr lang="en-US" sz="2000" smtClean="0"/>
              <a:t>		true </a:t>
            </a:r>
            <a:r>
              <a:rPr lang="en-US" sz="2000" smtClean="0"/>
              <a:t>or false for Bob? Neither, it is </a:t>
            </a:r>
            <a:r>
              <a:rPr lang="en-US" sz="2000" b="1" smtClean="0">
                <a:solidFill>
                  <a:srgbClr val="FF0000"/>
                </a:solidFill>
              </a:rPr>
              <a:t>unknown</a:t>
            </a:r>
            <a:r>
              <a:rPr lang="en-US" sz="2000" smtClean="0"/>
              <a:t>.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A PK </a:t>
            </a:r>
            <a:r>
              <a:rPr lang="en-US" sz="2400" u="sng" smtClean="0"/>
              <a:t>may not contain nulls</a:t>
            </a:r>
            <a:r>
              <a:rPr lang="en-US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0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1221</Words>
  <Application>Microsoft Office PowerPoint</Application>
  <PresentationFormat>On-screen Show (4:3)</PresentationFormat>
  <Paragraphs>129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Times New Roman</vt:lpstr>
      <vt:lpstr>Office Theme</vt:lpstr>
      <vt:lpstr>Relational Databases</vt:lpstr>
      <vt:lpstr>Relations and Tables</vt:lpstr>
      <vt:lpstr>Characteristics of a Relational Database</vt:lpstr>
      <vt:lpstr>Database Table Example</vt:lpstr>
      <vt:lpstr>One Attribute Determines Another</vt:lpstr>
      <vt:lpstr>Determining Dependence</vt:lpstr>
      <vt:lpstr>Keys</vt:lpstr>
      <vt:lpstr>Primary Key</vt:lpstr>
      <vt:lpstr>Nulls</vt:lpstr>
      <vt:lpstr>Foreign Key</vt:lpstr>
      <vt:lpstr>Referential Integrity</vt:lpstr>
      <vt:lpstr>Keys</vt:lpstr>
      <vt:lpstr>System Catalog</vt:lpstr>
      <vt:lpstr>Example System Catalog</vt:lpstr>
      <vt:lpstr>Indexes</vt:lpstr>
      <vt:lpstr>Indexes (ctd)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153</cp:revision>
  <dcterms:created xsi:type="dcterms:W3CDTF">2013-08-13T16:16:36Z</dcterms:created>
  <dcterms:modified xsi:type="dcterms:W3CDTF">2016-08-28T17:30:39Z</dcterms:modified>
</cp:coreProperties>
</file>