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59" r:id="rId3"/>
    <p:sldId id="260" r:id="rId4"/>
    <p:sldId id="261" r:id="rId5"/>
    <p:sldId id="262" r:id="rId6"/>
    <p:sldId id="264" r:id="rId7"/>
    <p:sldId id="263" r:id="rId8"/>
    <p:sldId id="270" r:id="rId9"/>
    <p:sldId id="265" r:id="rId10"/>
    <p:sldId id="272" r:id="rId11"/>
    <p:sldId id="273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8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5EFA9-23F7-4E5B-83AA-FF8CC099A7A1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0BB25-7937-40FB-9BCF-2877631E9F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-105" charset="0"/>
              <a:ea typeface="ＭＳ Ｐゴシック" pitchFamily="-105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fld id="{6A8FED96-5DC6-45AA-A988-D42C72E26CDE}" type="slidenum">
              <a:rPr lang="en-US" smtClean="0">
                <a:latin typeface="Times New Roman" pitchFamily="-105" charset="0"/>
              </a:rPr>
              <a:pPr/>
              <a:t>2</a:t>
            </a:fld>
            <a:endParaRPr lang="en-US" smtClean="0">
              <a:latin typeface="Times New Roman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68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3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3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1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9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1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5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0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9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en-us/library/ms189822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Key Concepts:</a:t>
            </a:r>
          </a:p>
          <a:p>
            <a:pPr lvl="1"/>
            <a:r>
              <a:rPr lang="en-US" smtClean="0"/>
              <a:t>SQL is an ANSI/ISO </a:t>
            </a:r>
            <a:r>
              <a:rPr lang="en-US" smtClean="0"/>
              <a:t>standard</a:t>
            </a:r>
          </a:p>
          <a:p>
            <a:pPr lvl="2"/>
            <a:r>
              <a:rPr lang="en-US" sz="2800" smtClean="0"/>
              <a:t>Major DBMS vendors have their own </a:t>
            </a:r>
            <a:r>
              <a:rPr lang="en-US" sz="2800" smtClean="0"/>
              <a:t>version, which differ from each other in minor ways.</a:t>
            </a:r>
          </a:p>
          <a:p>
            <a:pPr lvl="2"/>
            <a:r>
              <a:rPr lang="en-US" sz="2800" smtClean="0"/>
              <a:t>Microsoft's version is called T-SQL.</a:t>
            </a:r>
            <a:endParaRPr lang="en-US" sz="2800" smtClean="0"/>
          </a:p>
          <a:p>
            <a:pPr lvl="1"/>
            <a:r>
              <a:rPr lang="en-US" smtClean="0"/>
              <a:t>SQL is divided into 3 parts:</a:t>
            </a:r>
          </a:p>
          <a:p>
            <a:pPr lvl="2"/>
            <a:r>
              <a:rPr lang="en-US" sz="2800" smtClean="0"/>
              <a:t>DML (Data Manipulation Language), DDL (Data Definition Language), DCL (Data Control Language)</a:t>
            </a:r>
            <a:endParaRPr lang="en-US" sz="2800" smtClean="0"/>
          </a:p>
          <a:p>
            <a:pPr lvl="1"/>
            <a:r>
              <a:rPr lang="en-US" smtClean="0"/>
              <a:t>A schema is a group of objects (tables, views, stored procedures) that logically belong together.</a:t>
            </a:r>
          </a:p>
          <a:p>
            <a:pPr lvl="1"/>
            <a:r>
              <a:rPr lang="en-US" smtClean="0"/>
              <a:t>Good programming practice: End SQL statements with semi-colons.</a:t>
            </a:r>
          </a:p>
          <a:p>
            <a:pPr lvl="1"/>
            <a:r>
              <a:rPr lang="en-US" smtClean="0"/>
              <a:t>Regular &amp; Irregular Identifiers</a:t>
            </a:r>
            <a:endParaRPr lang="en-US" smtClean="0"/>
          </a:p>
          <a:p>
            <a:pPr marL="457200" lvl="1" indent="0">
              <a:buNone/>
            </a:pPr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Semi-colons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Although not always required, it is </a:t>
            </a:r>
            <a:r>
              <a:rPr lang="en-US" sz="2800" b="1" smtClean="0">
                <a:solidFill>
                  <a:srgbClr val="00B050"/>
                </a:solidFill>
              </a:rPr>
              <a:t>good programming practice to end all SQL statements with semi-colons</a:t>
            </a:r>
            <a:r>
              <a:rPr lang="en-US" sz="2800" smtClean="0"/>
              <a:t>.</a:t>
            </a:r>
          </a:p>
          <a:p>
            <a:endParaRPr lang="en-US" sz="2800"/>
          </a:p>
          <a:p>
            <a:r>
              <a:rPr lang="en-US" sz="2800" smtClean="0"/>
              <a:t>Sometimes omitting the semi-colon will result in errors.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478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Numbers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1219200"/>
          </a:xfrm>
        </p:spPr>
        <p:txBody>
          <a:bodyPr>
            <a:normAutofit/>
          </a:bodyPr>
          <a:lstStyle/>
          <a:p>
            <a:r>
              <a:rPr lang="en-US" sz="2800" smtClean="0"/>
              <a:t>Line-numbers are very useful (e.g. for error messages).</a:t>
            </a:r>
          </a:p>
          <a:p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831691"/>
            <a:ext cx="464820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001964"/>
            <a:ext cx="3124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Tools -&gt; </a:t>
            </a:r>
            <a:endParaRPr lang="en-US" sz="2400" smtClean="0"/>
          </a:p>
          <a:p>
            <a:r>
              <a:rPr lang="en-US" sz="2400" smtClean="0"/>
              <a:t>Options </a:t>
            </a:r>
            <a:r>
              <a:rPr lang="en-US" sz="2400"/>
              <a:t>-&gt; </a:t>
            </a:r>
            <a:endParaRPr lang="en-US" sz="2400" smtClean="0"/>
          </a:p>
          <a:p>
            <a:r>
              <a:rPr lang="en-US" sz="2400" smtClean="0"/>
              <a:t>Text </a:t>
            </a:r>
            <a:r>
              <a:rPr lang="en-US" sz="2400"/>
              <a:t>Editor -&gt; </a:t>
            </a:r>
            <a:endParaRPr lang="en-US" sz="2400" smtClean="0"/>
          </a:p>
          <a:p>
            <a:r>
              <a:rPr lang="en-US" sz="2400" smtClean="0"/>
              <a:t>Transact-SQL </a:t>
            </a:r>
            <a:r>
              <a:rPr lang="en-US" sz="2400"/>
              <a:t>-&gt; General -&gt; </a:t>
            </a:r>
            <a:endParaRPr lang="en-US" sz="2400" smtClean="0"/>
          </a:p>
          <a:p>
            <a:r>
              <a:rPr lang="en-US" sz="2400" smtClean="0"/>
              <a:t>check </a:t>
            </a:r>
            <a:r>
              <a:rPr lang="en-US" sz="2400"/>
              <a:t>the Line Numbers box under Display on the right.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1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Identifiers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Regular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FF0000"/>
                </a:solidFill>
              </a:rPr>
              <a:t>identifiers</a:t>
            </a:r>
            <a:r>
              <a:rPr lang="en-US" sz="2400" smtClean="0"/>
              <a:t> (</a:t>
            </a:r>
            <a:r>
              <a:rPr lang="en-US" sz="2400" smtClean="0">
                <a:solidFill>
                  <a:srgbClr val="0070C0"/>
                </a:solidFill>
              </a:rPr>
              <a:t>variable or function names</a:t>
            </a:r>
            <a:r>
              <a:rPr lang="en-US" sz="2400" smtClean="0"/>
              <a:t>) must:</a:t>
            </a:r>
          </a:p>
          <a:p>
            <a:pPr lvl="1"/>
            <a:r>
              <a:rPr lang="en-US" sz="2000" smtClean="0"/>
              <a:t>Begin with a letter or underscore.</a:t>
            </a:r>
          </a:p>
          <a:p>
            <a:pPr lvl="1"/>
            <a:r>
              <a:rPr lang="en-US" sz="2000"/>
              <a:t>Each subsequent </a:t>
            </a:r>
            <a:r>
              <a:rPr lang="en-US" sz="2000" smtClean="0"/>
              <a:t>character must be a letter, number, </a:t>
            </a:r>
            <a:r>
              <a:rPr lang="en-US" sz="2000"/>
              <a:t>"at" </a:t>
            </a:r>
            <a:r>
              <a:rPr lang="en-US" sz="2000" smtClean="0"/>
              <a:t>sign (@), </a:t>
            </a:r>
            <a:r>
              <a:rPr lang="en-US" sz="2000"/>
              <a:t>dollar sign ($), number </a:t>
            </a:r>
            <a:r>
              <a:rPr lang="en-US" sz="2000" smtClean="0"/>
              <a:t>sign (#), </a:t>
            </a:r>
            <a:r>
              <a:rPr lang="en-US" sz="2000"/>
              <a:t>or </a:t>
            </a:r>
            <a:r>
              <a:rPr lang="en-US" sz="2000" smtClean="0"/>
              <a:t>underscore.</a:t>
            </a:r>
          </a:p>
          <a:p>
            <a:pPr lvl="1"/>
            <a:r>
              <a:rPr lang="en-US" sz="2000" smtClean="0"/>
              <a:t>Not be a </a:t>
            </a:r>
            <a:r>
              <a:rPr lang="en-US" sz="2000" smtClean="0">
                <a:solidFill>
                  <a:srgbClr val="00B050"/>
                </a:solidFill>
              </a:rPr>
              <a:t>reserved word</a:t>
            </a:r>
            <a:r>
              <a:rPr lang="en-US" sz="2000" smtClean="0"/>
              <a:t>.</a:t>
            </a:r>
          </a:p>
          <a:p>
            <a:pPr lvl="2"/>
            <a:r>
              <a:rPr lang="en-US" sz="1900" smtClean="0"/>
              <a:t>See </a:t>
            </a:r>
            <a:r>
              <a:rPr lang="en-US" sz="1900" smtClean="0">
                <a:hlinkClick r:id="rId2"/>
              </a:rPr>
              <a:t>http</a:t>
            </a:r>
            <a:r>
              <a:rPr lang="en-US" sz="1900">
                <a:hlinkClick r:id="rId2"/>
              </a:rPr>
              <a:t>://</a:t>
            </a:r>
            <a:r>
              <a:rPr lang="en-US" sz="1900" smtClean="0">
                <a:hlinkClick r:id="rId2"/>
              </a:rPr>
              <a:t>technet.microsoft.com/en-us/library/ms189822.aspx</a:t>
            </a:r>
            <a:r>
              <a:rPr lang="en-US" sz="1900" smtClean="0"/>
              <a:t> for the complete list.</a:t>
            </a:r>
            <a:endParaRPr lang="en-US" sz="1900"/>
          </a:p>
          <a:p>
            <a:r>
              <a:rPr lang="en-US" sz="2400" smtClean="0"/>
              <a:t>It is also allowed to make </a:t>
            </a:r>
            <a:r>
              <a:rPr lang="en-US" sz="2400" smtClean="0">
                <a:solidFill>
                  <a:srgbClr val="FF0000"/>
                </a:solidFill>
              </a:rPr>
              <a:t>irregular identifiers</a:t>
            </a:r>
            <a:r>
              <a:rPr lang="en-US" sz="2400" smtClean="0"/>
              <a:t>, which violate the above rules, but they </a:t>
            </a:r>
            <a:r>
              <a:rPr lang="en-US" sz="2400" b="1" u="sng" smtClean="0"/>
              <a:t>must</a:t>
            </a:r>
            <a:r>
              <a:rPr lang="en-US" sz="2400" smtClean="0"/>
              <a:t> be enclosed in </a:t>
            </a:r>
            <a:r>
              <a:rPr lang="en-US" sz="2400" smtClean="0">
                <a:solidFill>
                  <a:srgbClr val="0070C0"/>
                </a:solidFill>
              </a:rPr>
              <a:t>square brackets or double-quotes</a:t>
            </a:r>
            <a:r>
              <a:rPr lang="en-US" sz="2400" smtClean="0"/>
              <a:t>.</a:t>
            </a:r>
          </a:p>
          <a:p>
            <a:pPr lvl="1"/>
            <a:r>
              <a:rPr lang="en-US" sz="2000" smtClean="0"/>
              <a:t>E.g. [order details]		irregular - contains a space</a:t>
            </a:r>
          </a:p>
          <a:p>
            <a:pPr lvl="1"/>
            <a:r>
              <a:rPr lang="en-US" sz="2000" smtClean="0"/>
              <a:t>E.g. </a:t>
            </a:r>
            <a:r>
              <a:rPr lang="en-US" sz="2000"/>
              <a:t>"</a:t>
            </a:r>
            <a:r>
              <a:rPr lang="en-US" sz="2000" smtClean="0"/>
              <a:t>3rdNormalForm"	irregular – starts with a number</a:t>
            </a:r>
          </a:p>
          <a:p>
            <a:r>
              <a:rPr lang="en-US" sz="2400" smtClean="0"/>
              <a:t>Regular identifiers </a:t>
            </a:r>
            <a:r>
              <a:rPr lang="en-US" sz="2400" b="1" u="sng" smtClean="0"/>
              <a:t>may</a:t>
            </a:r>
            <a:r>
              <a:rPr lang="en-US" sz="2400" smtClean="0"/>
              <a:t> be enclosed in </a:t>
            </a:r>
            <a:r>
              <a:rPr lang="en-US" sz="2400"/>
              <a:t>in square brackets or </a:t>
            </a:r>
            <a:r>
              <a:rPr lang="en-US" sz="2400" smtClean="0"/>
              <a:t>double-quotes.</a:t>
            </a:r>
          </a:p>
        </p:txBody>
      </p:sp>
    </p:spTree>
    <p:extLst>
      <p:ext uri="{BB962C8B-B14F-4D97-AF65-F5344CB8AC3E}">
        <p14:creationId xmlns:p14="http://schemas.microsoft.com/office/powerpoint/2010/main" val="30924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Case-Sensitivity &amp; Collations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SQL keywords and identifiers are </a:t>
            </a:r>
            <a:r>
              <a:rPr lang="en-US" sz="2400" i="1" smtClean="0"/>
              <a:t>NOT</a:t>
            </a:r>
            <a:r>
              <a:rPr lang="en-US" sz="2400" smtClean="0"/>
              <a:t> </a:t>
            </a:r>
            <a:r>
              <a:rPr lang="en-US" sz="2400"/>
              <a:t>case-sensitive.</a:t>
            </a:r>
          </a:p>
          <a:p>
            <a:pPr lvl="1"/>
            <a:r>
              <a:rPr lang="en-US" sz="2000"/>
              <a:t>E.g. OrderDetails, orderdetails, orderDetails are all the same variable</a:t>
            </a:r>
            <a:r>
              <a:rPr lang="en-US" sz="2000" smtClean="0"/>
              <a:t>.</a:t>
            </a:r>
          </a:p>
          <a:p>
            <a:pPr lvl="1"/>
            <a:endParaRPr lang="en-US" sz="2000" smtClean="0"/>
          </a:p>
          <a:p>
            <a:r>
              <a:rPr lang="en-US" sz="2400" smtClean="0"/>
              <a:t>However table and column names may be case-sensitive, depending on the database's </a:t>
            </a:r>
            <a:r>
              <a:rPr lang="en-US" sz="2400" smtClean="0">
                <a:solidFill>
                  <a:srgbClr val="FF0000"/>
                </a:solidFill>
              </a:rPr>
              <a:t>collation settings</a:t>
            </a:r>
            <a:r>
              <a:rPr lang="en-US" sz="2400" smtClean="0"/>
              <a:t>.</a:t>
            </a:r>
          </a:p>
          <a:p>
            <a:pPr lvl="1"/>
            <a:r>
              <a:rPr lang="en-US" sz="2000" smtClean="0"/>
              <a:t>To see the collation settings, right-click on the database, select Properties -&gt; Options.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5" charset="-128"/>
              </a:rPr>
              <a:t>SQL</a:t>
            </a:r>
            <a:endParaRPr lang="en-US" dirty="0" smtClean="0">
              <a:ea typeface="ＭＳ Ｐゴシック" pitchFamily="-105" charset="-128"/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solidFill>
                  <a:srgbClr val="FF0000"/>
                </a:solidFill>
                <a:ea typeface="ＭＳ Ｐゴシック" pitchFamily="-105" charset="-128"/>
              </a:rPr>
              <a:t>SQL</a:t>
            </a:r>
            <a:r>
              <a:rPr lang="en-US" sz="2600" dirty="0" smtClean="0">
                <a:ea typeface="ＭＳ Ｐゴシック" pitchFamily="-105" charset="-128"/>
              </a:rPr>
              <a:t> stands for </a:t>
            </a:r>
            <a:r>
              <a:rPr lang="en-US" sz="2600" dirty="0" smtClean="0">
                <a:solidFill>
                  <a:srgbClr val="FF0000"/>
                </a:solidFill>
                <a:ea typeface="ＭＳ Ｐゴシック" pitchFamily="-105" charset="-128"/>
              </a:rPr>
              <a:t>Structured Query Language</a:t>
            </a:r>
            <a:r>
              <a:rPr lang="en-US" sz="2600" dirty="0" smtClean="0">
                <a:ea typeface="ＭＳ Ｐゴシック" pitchFamily="-105" charset="-128"/>
              </a:rPr>
              <a:t>, a </a:t>
            </a:r>
            <a:r>
              <a:rPr lang="en-US" sz="2600" dirty="0" smtClean="0">
                <a:solidFill>
                  <a:srgbClr val="0070C0"/>
                </a:solidFill>
                <a:ea typeface="ＭＳ Ｐゴシック" pitchFamily="-105" charset="-128"/>
              </a:rPr>
              <a:t>language for manipulating relational database tables</a:t>
            </a:r>
            <a:r>
              <a:rPr lang="en-US" sz="2600" dirty="0" smtClean="0">
                <a:ea typeface="ＭＳ Ｐゴシック" pitchFamily="-105" charset="-128"/>
              </a:rPr>
              <a:t>.</a:t>
            </a:r>
          </a:p>
          <a:p>
            <a:pPr lvl="1"/>
            <a:r>
              <a:rPr lang="en-US" sz="2600" dirty="0" smtClean="0">
                <a:ea typeface="ＭＳ Ｐゴシック" pitchFamily="-105" charset="-128"/>
              </a:rPr>
              <a:t>Pronounced “</a:t>
            </a:r>
            <a:r>
              <a:rPr lang="en-US" sz="2600" b="1" smtClean="0">
                <a:solidFill>
                  <a:srgbClr val="00B050"/>
                </a:solidFill>
                <a:ea typeface="ＭＳ Ｐゴシック" pitchFamily="-105" charset="-128"/>
              </a:rPr>
              <a:t>Sequel</a:t>
            </a:r>
            <a:r>
              <a:rPr lang="en-US" sz="2600" smtClean="0">
                <a:ea typeface="ＭＳ Ｐゴシック" pitchFamily="-105" charset="-128"/>
              </a:rPr>
              <a:t>” or </a:t>
            </a:r>
            <a:r>
              <a:rPr lang="en-US" sz="2600" b="1" smtClean="0">
                <a:solidFill>
                  <a:srgbClr val="00B050"/>
                </a:solidFill>
                <a:ea typeface="ＭＳ Ｐゴシック" pitchFamily="-105" charset="-128"/>
              </a:rPr>
              <a:t>S-Q-L</a:t>
            </a:r>
            <a:r>
              <a:rPr lang="en-US" sz="2600" smtClean="0">
                <a:ea typeface="ＭＳ Ｐゴシック" pitchFamily="-105" charset="-128"/>
              </a:rPr>
              <a:t>.</a:t>
            </a:r>
            <a:endParaRPr lang="en-US" sz="2600" dirty="0" smtClean="0">
              <a:ea typeface="ＭＳ Ｐゴシック" pitchFamily="-105" charset="-128"/>
            </a:endParaRPr>
          </a:p>
          <a:p>
            <a:r>
              <a:rPr lang="en-US" sz="2600" dirty="0" smtClean="0">
                <a:ea typeface="ＭＳ Ｐゴシック" pitchFamily="-105" charset="-128"/>
              </a:rPr>
              <a:t>American National Standards Institute (ANSI) prescribes a standard SQL.</a:t>
            </a:r>
          </a:p>
          <a:p>
            <a:r>
              <a:rPr lang="en-US" sz="2600" dirty="0" smtClean="0">
                <a:ea typeface="ＭＳ Ｐゴシック" pitchFamily="-105" charset="-128"/>
              </a:rPr>
              <a:t>Several SQL versions (or “dialects”) exist, usually with extensions to the standard version. Each manufacturer’s DBMS speaks its own dialect.</a:t>
            </a:r>
          </a:p>
          <a:p>
            <a:pPr lvl="1"/>
            <a:r>
              <a:rPr lang="en-US" sz="2600" dirty="0" smtClean="0">
                <a:ea typeface="ＭＳ Ｐゴシック" pitchFamily="-105" charset="-128"/>
              </a:rPr>
              <a:t>The versions are similar; m</a:t>
            </a:r>
            <a:r>
              <a:rPr lang="en-US" sz="2600" dirty="0" smtClean="0"/>
              <a:t>ost </a:t>
            </a:r>
            <a:r>
              <a:rPr lang="en-US" sz="2600" dirty="0"/>
              <a:t>basic SQL statements are the same for all SQL </a:t>
            </a:r>
            <a:r>
              <a:rPr lang="en-US" sz="2600" dirty="0" smtClean="0"/>
              <a:t>versions</a:t>
            </a:r>
            <a:r>
              <a:rPr lang="en-US" sz="2600" dirty="0"/>
              <a:t>.</a:t>
            </a:r>
          </a:p>
          <a:p>
            <a:pPr lvl="1"/>
            <a:r>
              <a:rPr lang="en-US" sz="2600" dirty="0"/>
              <a:t>Once you have learned one SQL </a:t>
            </a:r>
            <a:r>
              <a:rPr lang="en-US" sz="2600" dirty="0" smtClean="0"/>
              <a:t>version, </a:t>
            </a:r>
            <a:r>
              <a:rPr lang="en-US" sz="2600" dirty="0"/>
              <a:t>you can easily learn other </a:t>
            </a:r>
            <a:r>
              <a:rPr lang="en-US" sz="2600" dirty="0" smtClean="0"/>
              <a:t>versions.</a:t>
            </a:r>
          </a:p>
          <a:p>
            <a:r>
              <a:rPr lang="en-US" sz="2600" dirty="0" smtClean="0"/>
              <a:t>Microsoft SQL </a:t>
            </a:r>
            <a:r>
              <a:rPr lang="en-US" sz="2600" dirty="0"/>
              <a:t>Server’s SQL </a:t>
            </a:r>
            <a:r>
              <a:rPr lang="en-US" sz="2600" dirty="0" smtClean="0"/>
              <a:t>version </a:t>
            </a:r>
            <a:r>
              <a:rPr lang="en-US" sz="2600" dirty="0"/>
              <a:t>is called </a:t>
            </a:r>
            <a:r>
              <a:rPr lang="en-US" sz="2600" dirty="0">
                <a:solidFill>
                  <a:srgbClr val="FF0000"/>
                </a:solidFill>
              </a:rPr>
              <a:t>Transact-SQL (T-SQL).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770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r>
              <a:rPr lang="en-US">
                <a:solidFill>
                  <a:srgbClr val="045C75"/>
                </a:solidFill>
              </a:rPr>
              <a:t>  Murach’s SQL Server 2008, C1</a:t>
            </a:r>
            <a:endParaRPr lang="en-US" sz="1400">
              <a:solidFill>
                <a:srgbClr val="045C75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45C75"/>
                </a:solidFill>
              </a:rPr>
              <a:t>© 2008, Mike Murach &amp; Associates, Inc.</a:t>
            </a:r>
            <a:endParaRPr lang="en-US" sz="1400" smtClean="0">
              <a:solidFill>
                <a:srgbClr val="045C75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endParaRPr lang="en-US">
              <a:solidFill>
                <a:srgbClr val="045C75"/>
              </a:solidFill>
            </a:endParaRPr>
          </a:p>
          <a:p>
            <a:r>
              <a:rPr lang="en-US" sz="1000">
                <a:solidFill>
                  <a:srgbClr val="045C75"/>
                </a:solidFill>
              </a:rPr>
              <a:t>Slide </a:t>
            </a:r>
            <a:fld id="{77115FA4-7C23-4F00-B034-E5153B41D12A}" type="slidenum">
              <a:rPr lang="en-US" sz="1000">
                <a:solidFill>
                  <a:srgbClr val="045C75"/>
                </a:solidFill>
              </a:rPr>
              <a:pPr/>
              <a:t>3</a:t>
            </a:fld>
            <a:endParaRPr lang="en-US" sz="1000">
              <a:solidFill>
                <a:srgbClr val="045C75"/>
              </a:solidFill>
            </a:endParaRPr>
          </a:p>
        </p:txBody>
      </p:sp>
      <p:graphicFrame>
        <p:nvGraphicFramePr>
          <p:cNvPr id="37890" name="Object 2"/>
          <p:cNvGraphicFramePr>
            <a:graphicFrameLocks/>
          </p:cNvGraphicFramePr>
          <p:nvPr/>
        </p:nvGraphicFramePr>
        <p:xfrm>
          <a:off x="911225" y="828675"/>
          <a:ext cx="7775575" cy="476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Document" r:id="rId3" imgW="7797513" imgH="4762325" progId="Word.Document.8">
                  <p:embed/>
                </p:oleObj>
              </mc:Choice>
              <mc:Fallback>
                <p:oleObj name="Document" r:id="rId3" imgW="7797513" imgH="476232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828675"/>
                        <a:ext cx="7775575" cy="476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39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r>
              <a:rPr lang="en-US">
                <a:solidFill>
                  <a:srgbClr val="045C75"/>
                </a:solidFill>
              </a:rPr>
              <a:t>  Murach’s SQL Server 2008, C1</a:t>
            </a:r>
            <a:endParaRPr lang="en-US" sz="1400">
              <a:solidFill>
                <a:srgbClr val="045C75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45C75"/>
                </a:solidFill>
              </a:rPr>
              <a:t>© 2008, Mike Murach &amp; Associates, Inc.</a:t>
            </a:r>
            <a:endParaRPr lang="en-US" sz="1400" smtClean="0">
              <a:solidFill>
                <a:srgbClr val="045C75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endParaRPr lang="en-US">
              <a:solidFill>
                <a:srgbClr val="045C75"/>
              </a:solidFill>
            </a:endParaRPr>
          </a:p>
          <a:p>
            <a:r>
              <a:rPr lang="en-US" sz="1000">
                <a:solidFill>
                  <a:srgbClr val="045C75"/>
                </a:solidFill>
              </a:rPr>
              <a:t>Slide </a:t>
            </a:r>
            <a:fld id="{D15FF16C-10D2-4F66-92FD-90CB1C7BA87E}" type="slidenum">
              <a:rPr lang="en-US" sz="1000">
                <a:solidFill>
                  <a:srgbClr val="045C75"/>
                </a:solidFill>
              </a:rPr>
              <a:pPr/>
              <a:t>4</a:t>
            </a:fld>
            <a:endParaRPr lang="en-US" sz="1000">
              <a:solidFill>
                <a:srgbClr val="045C75"/>
              </a:solidFill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914400" y="762000"/>
          <a:ext cx="77978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Document" r:id="rId3" imgW="7797513" imgH="5257606" progId="Word.Document.8">
                  <p:embed/>
                </p:oleObj>
              </mc:Choice>
              <mc:Fallback>
                <p:oleObj name="Document" r:id="rId3" imgW="7797513" imgH="52576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7797800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4399" y="5943600"/>
            <a:ext cx="7325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2011   Most recent version is SQL 7 </a:t>
            </a:r>
            <a:r>
              <a:rPr lang="en-US" sz="2400" smtClean="0"/>
              <a:t>(ANSI/ISO SQL:2011).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534400" cy="484188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Components of SQL</a:t>
            </a:r>
            <a:endParaRPr lang="en-US" dirty="0">
              <a:ea typeface="+mj-ea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724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SQL consists of 3 main parts: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Data Manipulation Language</a:t>
            </a:r>
            <a:r>
              <a:rPr lang="en-US" sz="2400" dirty="0" smtClean="0"/>
              <a:t> (DML)</a:t>
            </a:r>
          </a:p>
          <a:p>
            <a:pPr lvl="2"/>
            <a:r>
              <a:rPr lang="en-US" sz="2000" dirty="0" smtClean="0"/>
              <a:t>Querying: Extracting data </a:t>
            </a:r>
            <a:r>
              <a:rPr lang="en-US" sz="2000" smtClean="0"/>
              <a:t>from tables.</a:t>
            </a:r>
            <a:endParaRPr lang="en-US" sz="2000" dirty="0" smtClean="0"/>
          </a:p>
          <a:p>
            <a:pPr lvl="2"/>
            <a:r>
              <a:rPr lang="en-US" sz="2000" dirty="0" smtClean="0"/>
              <a:t>Modification: Inserting, updating, deleting rows in </a:t>
            </a:r>
            <a:r>
              <a:rPr lang="en-US" sz="2000" smtClean="0"/>
              <a:t>existing tables.</a:t>
            </a:r>
            <a:endParaRPr lang="en-US" sz="2000" dirty="0" smtClean="0"/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Data Definition Language</a:t>
            </a:r>
            <a:r>
              <a:rPr lang="en-US" sz="2400" dirty="0" smtClean="0"/>
              <a:t> (DDL)</a:t>
            </a:r>
          </a:p>
          <a:p>
            <a:pPr lvl="2"/>
            <a:r>
              <a:rPr lang="en-US" sz="2000" dirty="0" smtClean="0"/>
              <a:t>Defining new tables, dropping </a:t>
            </a:r>
            <a:r>
              <a:rPr lang="en-US" sz="2000" smtClean="0"/>
              <a:t>old ones.</a:t>
            </a:r>
            <a:endParaRPr lang="en-US" sz="2000" dirty="0" smtClean="0"/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Data Control Language</a:t>
            </a:r>
            <a:r>
              <a:rPr lang="en-US" sz="2400" dirty="0" smtClean="0"/>
              <a:t> (DCL)</a:t>
            </a:r>
          </a:p>
          <a:p>
            <a:pPr lvl="2"/>
            <a:r>
              <a:rPr lang="en-US" sz="2000" dirty="0" smtClean="0"/>
              <a:t>Security &amp; Access Control</a:t>
            </a:r>
          </a:p>
          <a:p>
            <a:pPr lvl="2"/>
            <a:r>
              <a:rPr lang="en-US" sz="2000" dirty="0" smtClean="0"/>
              <a:t>Transaction Management</a:t>
            </a:r>
          </a:p>
          <a:p>
            <a:pPr lvl="2"/>
            <a:r>
              <a:rPr lang="en-US" sz="2000" smtClean="0"/>
              <a:t>Performance</a:t>
            </a:r>
          </a:p>
          <a:p>
            <a:r>
              <a:rPr lang="en-US" sz="2600" smtClean="0"/>
              <a:t>SQL is </a:t>
            </a:r>
            <a:r>
              <a:rPr lang="en-US" sz="2600" b="1" smtClean="0">
                <a:solidFill>
                  <a:srgbClr val="00B050"/>
                </a:solidFill>
              </a:rPr>
              <a:t>declarative</a:t>
            </a:r>
            <a:r>
              <a:rPr lang="en-US" sz="2600" smtClean="0"/>
              <a:t>, not </a:t>
            </a:r>
            <a:r>
              <a:rPr lang="en-US" sz="2600" b="1" smtClean="0">
                <a:solidFill>
                  <a:srgbClr val="7030A0"/>
                </a:solidFill>
              </a:rPr>
              <a:t>procedural.</a:t>
            </a:r>
          </a:p>
          <a:p>
            <a:pPr lvl="1"/>
            <a:r>
              <a:rPr lang="en-US" sz="2200" smtClean="0"/>
              <a:t>You specify </a:t>
            </a:r>
            <a:r>
              <a:rPr lang="en-US" sz="2200" b="1" smtClean="0">
                <a:solidFill>
                  <a:srgbClr val="00B050"/>
                </a:solidFill>
              </a:rPr>
              <a:t>what you want</a:t>
            </a:r>
            <a:r>
              <a:rPr lang="en-US" sz="2200" smtClean="0"/>
              <a:t>, not </a:t>
            </a:r>
            <a:r>
              <a:rPr lang="en-US" sz="2200" b="1" smtClean="0">
                <a:solidFill>
                  <a:srgbClr val="7030A0"/>
                </a:solidFill>
              </a:rPr>
              <a:t>how to get it</a:t>
            </a:r>
            <a:r>
              <a:rPr lang="en-US" sz="22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82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4313" y="457200"/>
            <a:ext cx="8305800" cy="90732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SQL Server Architecture</a:t>
            </a:r>
            <a:endParaRPr lang="en-US" sz="3600" dirty="0"/>
          </a:p>
        </p:txBody>
      </p:sp>
      <p:sp>
        <p:nvSpPr>
          <p:cNvPr id="43012" name="TextBox 40"/>
          <p:cNvSpPr txBox="1">
            <a:spLocks noChangeArrowheads="1"/>
          </p:cNvSpPr>
          <p:nvPr/>
        </p:nvSpPr>
        <p:spPr bwMode="auto">
          <a:xfrm>
            <a:off x="7065963" y="4895850"/>
            <a:ext cx="95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r>
              <a:rPr lang="en-US"/>
              <a:t>Schema</a:t>
            </a:r>
          </a:p>
        </p:txBody>
      </p:sp>
      <p:sp>
        <p:nvSpPr>
          <p:cNvPr id="43013" name="TextBox 41"/>
          <p:cNvSpPr txBox="1">
            <a:spLocks noChangeArrowheads="1"/>
          </p:cNvSpPr>
          <p:nvPr/>
        </p:nvSpPr>
        <p:spPr bwMode="auto">
          <a:xfrm>
            <a:off x="7165975" y="5680075"/>
            <a:ext cx="858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r>
              <a:rPr lang="en-US"/>
              <a:t>Object</a:t>
            </a:r>
          </a:p>
        </p:txBody>
      </p:sp>
      <p:cxnSp>
        <p:nvCxnSpPr>
          <p:cNvPr id="44" name="Straight Arrow Connector 43"/>
          <p:cNvCxnSpPr>
            <a:cxnSpLocks noChangeShapeType="1"/>
            <a:stCxn id="43012" idx="1"/>
            <a:endCxn id="43034" idx="3"/>
          </p:cNvCxnSpPr>
          <p:nvPr/>
        </p:nvCxnSpPr>
        <p:spPr bwMode="auto">
          <a:xfrm flipH="1" flipV="1">
            <a:off x="6109876" y="4738778"/>
            <a:ext cx="956087" cy="342016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57150" dist="38100" dir="5400000" algn="ctr" rotWithShape="0">
              <a:srgbClr val="002041">
                <a:alpha val="4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  <a:stCxn id="43013" idx="1"/>
          </p:cNvCxnSpPr>
          <p:nvPr/>
        </p:nvCxnSpPr>
        <p:spPr bwMode="auto">
          <a:xfrm rot="10800000" flipV="1">
            <a:off x="6397625" y="5865813"/>
            <a:ext cx="768350" cy="1428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57150" dist="38100" dir="5400000" algn="ctr" rotWithShape="0">
              <a:srgbClr val="002041">
                <a:alpha val="4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917575" y="696913"/>
          <a:ext cx="7689850" cy="538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Document" r:id="rId3" imgW="7695917" imgH="5397301" progId="Word.Document.8">
                  <p:embed/>
                </p:oleObj>
              </mc:Choice>
              <mc:Fallback>
                <p:oleObj name="Document" r:id="rId3" imgW="7695917" imgH="53973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696913"/>
                        <a:ext cx="7689850" cy="538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32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666750"/>
          </a:xfrm>
        </p:spPr>
        <p:txBody>
          <a:bodyPr>
            <a:noAutofit/>
          </a:bodyPr>
          <a:lstStyle/>
          <a:p>
            <a:r>
              <a:rPr lang="en-US" smtClean="0"/>
              <a:t>Microsoft SQL Server</a:t>
            </a:r>
            <a:endParaRPr lang="en-US" dirty="0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MS SQL </a:t>
            </a:r>
            <a:r>
              <a:rPr lang="en-US" sz="2400" smtClean="0"/>
              <a:t>Server terminology:</a:t>
            </a:r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SQL Server Instance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– </a:t>
            </a:r>
            <a:r>
              <a:rPr lang="en-US" sz="2400" dirty="0" smtClean="0">
                <a:solidFill>
                  <a:srgbClr val="0070C0"/>
                </a:solidFill>
              </a:rPr>
              <a:t>a single installation of the SQL Server Database engine/service.</a:t>
            </a:r>
          </a:p>
          <a:p>
            <a:pPr lvl="2"/>
            <a:r>
              <a:rPr lang="en-US" dirty="0" smtClean="0"/>
              <a:t>Can have multiple instances on the same </a:t>
            </a:r>
            <a:r>
              <a:rPr lang="en-US" smtClean="0"/>
              <a:t>computer.</a:t>
            </a:r>
          </a:p>
          <a:p>
            <a:pPr lvl="3"/>
            <a:r>
              <a:rPr lang="en-US" smtClean="0"/>
              <a:t>The first one is known as the </a:t>
            </a:r>
            <a:r>
              <a:rPr lang="en-US" smtClean="0">
                <a:solidFill>
                  <a:srgbClr val="FF0000"/>
                </a:solidFill>
              </a:rPr>
              <a:t>default instance</a:t>
            </a:r>
            <a:r>
              <a:rPr lang="en-US" smtClean="0"/>
              <a:t>, and </a:t>
            </a:r>
            <a:r>
              <a:rPr lang="en-US" smtClean="0">
                <a:solidFill>
                  <a:srgbClr val="0070C0"/>
                </a:solidFill>
              </a:rPr>
              <a:t>has the same name as the computer name</a:t>
            </a:r>
            <a:r>
              <a:rPr lang="en-US" smtClean="0"/>
              <a:t>.</a:t>
            </a:r>
          </a:p>
          <a:p>
            <a:pPr lvl="3"/>
            <a:r>
              <a:rPr lang="en-US" smtClean="0"/>
              <a:t>Later instances must be given their own names.</a:t>
            </a:r>
            <a:endParaRPr lang="en-US" dirty="0" smtClean="0"/>
          </a:p>
          <a:p>
            <a:pPr lvl="2"/>
            <a:r>
              <a:rPr lang="en-US" dirty="0" smtClean="0"/>
              <a:t>Each instance is independent in terms of security, data, </a:t>
            </a:r>
            <a:r>
              <a:rPr lang="en-US" smtClean="0"/>
              <a:t>etc.</a:t>
            </a:r>
          </a:p>
          <a:p>
            <a:pPr lvl="3"/>
            <a:r>
              <a:rPr lang="en-US" smtClean="0"/>
              <a:t>May actually share some resources behind the scenes.</a:t>
            </a:r>
          </a:p>
          <a:p>
            <a:pPr lvl="2"/>
            <a:r>
              <a:rPr lang="en-US" smtClean="0"/>
              <a:t>One </a:t>
            </a:r>
            <a:r>
              <a:rPr lang="en-US"/>
              <a:t>server instance can have multiple databases.  </a:t>
            </a:r>
          </a:p>
          <a:p>
            <a:pPr lvl="1"/>
            <a:endParaRPr lang="en-US" sz="2400" smtClean="0">
              <a:solidFill>
                <a:srgbClr val="FF0000"/>
              </a:solidFill>
            </a:endParaRPr>
          </a:p>
          <a:p>
            <a:pPr lvl="1"/>
            <a:r>
              <a:rPr lang="en-US" sz="2400" smtClean="0">
                <a:solidFill>
                  <a:srgbClr val="FF0000"/>
                </a:solidFill>
              </a:rPr>
              <a:t>Objects</a:t>
            </a:r>
            <a:r>
              <a:rPr lang="en-US" sz="2400">
                <a:solidFill>
                  <a:srgbClr val="FF0000"/>
                </a:solidFill>
              </a:rPr>
              <a:t>: </a:t>
            </a:r>
            <a:r>
              <a:rPr lang="en-US" sz="2400"/>
              <a:t>tables, views, stored procedures, etc.</a:t>
            </a:r>
            <a:endParaRPr lang="en-US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088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666750"/>
          </a:xfrm>
        </p:spPr>
        <p:txBody>
          <a:bodyPr>
            <a:noAutofit/>
          </a:bodyPr>
          <a:lstStyle/>
          <a:p>
            <a:r>
              <a:rPr lang="en-US" smtClean="0"/>
              <a:t>Schemas</a:t>
            </a:r>
            <a:endParaRPr lang="en-US" dirty="0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MS SQL </a:t>
            </a:r>
            <a:r>
              <a:rPr lang="en-US" sz="2400" smtClean="0"/>
              <a:t>Server terminology:</a:t>
            </a:r>
            <a:endParaRPr lang="en-US" sz="2400" dirty="0" smtClean="0"/>
          </a:p>
          <a:p>
            <a:pPr lvl="1"/>
            <a:r>
              <a:rPr lang="en-US" sz="2400" smtClean="0">
                <a:solidFill>
                  <a:srgbClr val="FF0000"/>
                </a:solidFill>
              </a:rPr>
              <a:t>Schema</a:t>
            </a:r>
            <a:r>
              <a:rPr lang="en-US" sz="2400" smtClean="0"/>
              <a:t>: </a:t>
            </a:r>
            <a:r>
              <a:rPr lang="en-US" sz="2400" smtClean="0">
                <a:solidFill>
                  <a:srgbClr val="0070C0"/>
                </a:solidFill>
              </a:rPr>
              <a:t>A group of objects in a database.</a:t>
            </a:r>
          </a:p>
          <a:p>
            <a:pPr marL="457200" lvl="1" indent="0">
              <a:buNone/>
            </a:pPr>
            <a:r>
              <a:rPr lang="en-US" sz="2400">
                <a:solidFill>
                  <a:srgbClr val="0070C0"/>
                </a:solidFill>
              </a:rPr>
              <a:t>	</a:t>
            </a:r>
            <a:r>
              <a:rPr lang="en-US" sz="2400" smtClean="0"/>
              <a:t>One database can have multiple schemas. </a:t>
            </a:r>
            <a:r>
              <a:rPr lang="en-US" sz="2400" smtClean="0"/>
              <a:t> Usually you want to put tables that belong together into the same schema.</a:t>
            </a:r>
          </a:p>
          <a:p>
            <a:pPr marL="457200" lvl="1" indent="0">
              <a:buNone/>
            </a:pPr>
            <a:r>
              <a:rPr lang="en-US" sz="2400" smtClean="0"/>
              <a:t>E.g. AdventureWorks is divided into the following schemas:</a:t>
            </a:r>
          </a:p>
          <a:p>
            <a:pPr marL="457200" lvl="1" indent="0">
              <a:buNone/>
            </a:pPr>
            <a:r>
              <a:rPr lang="en-US" sz="2400"/>
              <a:t>	</a:t>
            </a:r>
            <a:r>
              <a:rPr lang="en-US" sz="2400" smtClean="0"/>
              <a:t>HumanResources, Person, Production, Sales</a:t>
            </a:r>
            <a:endParaRPr lang="en-US" sz="2400" smtClean="0"/>
          </a:p>
          <a:p>
            <a:pPr marL="457200" lvl="1" indent="0">
              <a:buNone/>
            </a:pPr>
            <a:r>
              <a:rPr lang="en-US" sz="2400"/>
              <a:t>	</a:t>
            </a:r>
            <a:endParaRPr lang="en-US" sz="2400"/>
          </a:p>
          <a:p>
            <a:pPr marL="457200" lvl="1" indent="0">
              <a:buNone/>
            </a:pPr>
            <a:r>
              <a:rPr lang="en-US" sz="2400" smtClean="0"/>
              <a:t>A </a:t>
            </a:r>
            <a:r>
              <a:rPr lang="en-US" sz="2400" smtClean="0"/>
              <a:t>user can be given permission to access a schema, thus giving them access to only part of a database.</a:t>
            </a:r>
          </a:p>
          <a:p>
            <a:pPr marL="457200" lvl="1" indent="0">
              <a:buNone/>
            </a:pPr>
            <a:endParaRPr lang="en-US" sz="2400"/>
          </a:p>
          <a:p>
            <a:pPr marL="457200" lvl="1" indent="0">
              <a:buNone/>
            </a:pPr>
            <a:r>
              <a:rPr lang="en-US" sz="2400" smtClean="0"/>
              <a:t>Every database is automatically created in a schema called "</a:t>
            </a:r>
            <a:r>
              <a:rPr lang="en-US" sz="2400" smtClean="0">
                <a:solidFill>
                  <a:srgbClr val="FF0000"/>
                </a:solidFill>
              </a:rPr>
              <a:t>dbo</a:t>
            </a:r>
            <a:r>
              <a:rPr lang="en-US" sz="2400" smtClean="0"/>
              <a:t>" (</a:t>
            </a:r>
            <a:r>
              <a:rPr lang="en-US" sz="2400" smtClean="0">
                <a:solidFill>
                  <a:srgbClr val="0070C0"/>
                </a:solidFill>
              </a:rPr>
              <a:t>database owner</a:t>
            </a:r>
            <a:r>
              <a:rPr lang="en-US" sz="2400" smtClean="0"/>
              <a:t>).</a:t>
            </a:r>
          </a:p>
          <a:p>
            <a:pPr marL="457200" lvl="1" indent="0">
              <a:buNone/>
            </a:pPr>
            <a:endParaRPr lang="en-US" sz="2400" smtClean="0"/>
          </a:p>
          <a:p>
            <a:pPr marL="457200" lvl="1" indent="0">
              <a:buNone/>
            </a:pPr>
            <a:r>
              <a:rPr lang="en-US" sz="2400" smtClean="0"/>
              <a:t>You can create your own schemas by expanding the database, right-clicking on Security (make sure it's NOT the general Security folder!), and selecting New -&gt; Schema.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246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>
            <a:normAutofit lnSpcReduction="10000"/>
          </a:bodyPr>
          <a:lstStyle/>
          <a:p>
            <a:r>
              <a:rPr lang="en-US" sz="2400"/>
              <a:t>Comments are indicated </a:t>
            </a:r>
            <a:r>
              <a:rPr lang="en-US" sz="2400" smtClean="0"/>
              <a:t>using either:</a:t>
            </a:r>
          </a:p>
          <a:p>
            <a:r>
              <a:rPr lang="en-US" sz="2400"/>
              <a:t>D</a:t>
            </a:r>
            <a:r>
              <a:rPr lang="en-US" sz="2400" smtClean="0"/>
              <a:t>ouble dash --</a:t>
            </a:r>
          </a:p>
          <a:p>
            <a:pPr marL="457200" lvl="1" indent="0">
              <a:buNone/>
            </a:pPr>
            <a:r>
              <a:rPr lang="en-US" sz="2000" smtClean="0"/>
              <a:t>Comment extends to end of line.</a:t>
            </a:r>
          </a:p>
          <a:p>
            <a:pPr marL="457200" lvl="1" indent="0">
              <a:buNone/>
            </a:pPr>
            <a:r>
              <a:rPr lang="en-US" sz="2000" smtClean="0"/>
              <a:t>E.g. Code here --This is a comment</a:t>
            </a:r>
          </a:p>
          <a:p>
            <a:pPr marL="0" indent="0">
              <a:buNone/>
            </a:pPr>
            <a:r>
              <a:rPr lang="en-US" sz="2400" smtClean="0"/>
              <a:t>OR</a:t>
            </a:r>
          </a:p>
          <a:p>
            <a:r>
              <a:rPr lang="en-US" sz="2400" smtClean="0"/>
              <a:t>/* and */</a:t>
            </a:r>
          </a:p>
          <a:p>
            <a:pPr marL="457200" lvl="1" indent="0">
              <a:buNone/>
            </a:pPr>
            <a:r>
              <a:rPr lang="en-US" sz="2000" smtClean="0"/>
              <a:t>Encloses a comment (possibly multi-line)</a:t>
            </a:r>
          </a:p>
          <a:p>
            <a:pPr marL="457200" lvl="1" indent="0">
              <a:buNone/>
            </a:pPr>
            <a:r>
              <a:rPr lang="en-US" sz="2000" smtClean="0"/>
              <a:t>E.g.  /* This is a long</a:t>
            </a:r>
          </a:p>
          <a:p>
            <a:pPr marL="457200" lvl="1" indent="0">
              <a:buNone/>
            </a:pPr>
            <a:r>
              <a:rPr lang="en-US" sz="2000"/>
              <a:t>	</a:t>
            </a:r>
            <a:r>
              <a:rPr lang="en-US" sz="2000" smtClean="0"/>
              <a:t>	long</a:t>
            </a:r>
          </a:p>
          <a:p>
            <a:pPr marL="457200" lvl="1" indent="0">
              <a:buNone/>
            </a:pPr>
            <a:r>
              <a:rPr lang="en-US" sz="2000"/>
              <a:t>	</a:t>
            </a:r>
            <a:r>
              <a:rPr lang="en-US" sz="2000" smtClean="0"/>
              <a:t>	comment. */</a:t>
            </a:r>
            <a:endParaRPr lang="en-US" sz="2000"/>
          </a:p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712" y="5579282"/>
            <a:ext cx="914400" cy="631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802282"/>
            <a:ext cx="280576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Comment out selected lines</a:t>
            </a:r>
            <a:endParaRPr lang="en-US"/>
          </a:p>
        </p:txBody>
      </p:sp>
      <p:cxnSp>
        <p:nvCxnSpPr>
          <p:cNvPr id="6" name="Straight Arrow Connector 5"/>
          <p:cNvCxnSpPr>
            <a:stCxn id="4" idx="3"/>
            <a:endCxn id="4098" idx="1"/>
          </p:cNvCxnSpPr>
          <p:nvPr/>
        </p:nvCxnSpPr>
        <p:spPr>
          <a:xfrm flipV="1">
            <a:off x="3262968" y="5895166"/>
            <a:ext cx="460744" cy="917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86400" y="5802282"/>
            <a:ext cx="27269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Uncomment  selected lines</a:t>
            </a:r>
            <a:endParaRPr lang="en-US"/>
          </a:p>
        </p:txBody>
      </p:sp>
      <p:cxnSp>
        <p:nvCxnSpPr>
          <p:cNvPr id="11" name="Straight Arrow Connector 10"/>
          <p:cNvCxnSpPr>
            <a:stCxn id="10" idx="1"/>
            <a:endCxn id="4098" idx="3"/>
          </p:cNvCxnSpPr>
          <p:nvPr/>
        </p:nvCxnSpPr>
        <p:spPr>
          <a:xfrm flipH="1" flipV="1">
            <a:off x="4638112" y="5895166"/>
            <a:ext cx="848288" cy="917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709</Words>
  <Application>Microsoft Office PowerPoint</Application>
  <PresentationFormat>On-screen Show (4:3)</PresentationFormat>
  <Paragraphs>107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Calibri</vt:lpstr>
      <vt:lpstr>Constantia</vt:lpstr>
      <vt:lpstr>Times New Roman</vt:lpstr>
      <vt:lpstr>Office Theme</vt:lpstr>
      <vt:lpstr>Document</vt:lpstr>
      <vt:lpstr>Introduction to SQL</vt:lpstr>
      <vt:lpstr>SQL</vt:lpstr>
      <vt:lpstr>PowerPoint Presentation</vt:lpstr>
      <vt:lpstr>PowerPoint Presentation</vt:lpstr>
      <vt:lpstr>Components of SQL</vt:lpstr>
      <vt:lpstr>SQL Server Architecture</vt:lpstr>
      <vt:lpstr>Microsoft SQL Server</vt:lpstr>
      <vt:lpstr>Schemas</vt:lpstr>
      <vt:lpstr>Comments</vt:lpstr>
      <vt:lpstr>Semi-colons</vt:lpstr>
      <vt:lpstr>Line Numbers</vt:lpstr>
      <vt:lpstr>Identifiers</vt:lpstr>
      <vt:lpstr>Case-Sensitivity &amp; Collations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Mark Brodie</dc:creator>
  <cp:lastModifiedBy>Mark Brodie</cp:lastModifiedBy>
  <cp:revision>165</cp:revision>
  <dcterms:created xsi:type="dcterms:W3CDTF">2013-08-13T16:16:36Z</dcterms:created>
  <dcterms:modified xsi:type="dcterms:W3CDTF">2016-08-29T18:44:35Z</dcterms:modified>
</cp:coreProperties>
</file>