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310" r:id="rId4"/>
    <p:sldId id="302" r:id="rId5"/>
    <p:sldId id="325" r:id="rId6"/>
    <p:sldId id="265" r:id="rId7"/>
    <p:sldId id="324" r:id="rId8"/>
    <p:sldId id="311" r:id="rId9"/>
    <p:sldId id="312" r:id="rId10"/>
    <p:sldId id="313" r:id="rId11"/>
    <p:sldId id="314" r:id="rId12"/>
    <p:sldId id="315" r:id="rId13"/>
    <p:sldId id="316" r:id="rId14"/>
    <p:sldId id="320" r:id="rId15"/>
    <p:sldId id="318" r:id="rId16"/>
    <p:sldId id="317" r:id="rId17"/>
    <p:sldId id="321" r:id="rId18"/>
    <p:sldId id="300" r:id="rId19"/>
    <p:sldId id="322" r:id="rId20"/>
    <p:sldId id="268" r:id="rId21"/>
    <p:sldId id="269" r:id="rId22"/>
    <p:sldId id="270" r:id="rId23"/>
    <p:sldId id="271" r:id="rId24"/>
    <p:sldId id="273" r:id="rId25"/>
    <p:sldId id="274" r:id="rId26"/>
    <p:sldId id="275" r:id="rId27"/>
    <p:sldId id="307" r:id="rId28"/>
    <p:sldId id="278" r:id="rId29"/>
    <p:sldId id="277" r:id="rId30"/>
    <p:sldId id="32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73383" autoAdjust="0"/>
  </p:normalViewPr>
  <p:slideViewPr>
    <p:cSldViewPr>
      <p:cViewPr varScale="1">
        <p:scale>
          <a:sx n="102" d="100"/>
          <a:sy n="102" d="100"/>
        </p:scale>
        <p:origin x="12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882"/>
    </p:cViewPr>
  </p:sorterViewPr>
  <p:notesViewPr>
    <p:cSldViewPr>
      <p:cViewPr varScale="1">
        <p:scale>
          <a:sx n="71" d="100"/>
          <a:sy n="71" d="100"/>
        </p:scale>
        <p:origin x="-250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-105" charset="0"/>
              <a:ea typeface="ＭＳ Ｐゴシック" pitchFamily="-105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5" charset="-128"/>
              </a:defRPr>
            </a:lvl9pPr>
          </a:lstStyle>
          <a:p>
            <a:fld id="{B5C61B6E-8AB1-430B-AAC0-1C093A8729CB}" type="slidenum">
              <a:rPr lang="en-US" smtClean="0">
                <a:latin typeface="Times New Roman" pitchFamily="-105" charset="0"/>
              </a:rPr>
              <a:pPr/>
              <a:t>2</a:t>
            </a:fld>
            <a:endParaRPr lang="en-US" smtClean="0">
              <a:latin typeface="Times New Roman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1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SQLORDERBY.sql</a:t>
            </a:r>
          </a:p>
          <a:p>
            <a:pPr>
              <a:spcBef>
                <a:spcPct val="0"/>
              </a:spcBef>
            </a:pPr>
            <a:r>
              <a:rPr lang="en-US" smtClean="0"/>
              <a:t>SQLORDERBYDISTINCT.sql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9E05D184-B1A8-4C3D-ADFB-CA4A30A54870}" type="slidenum">
              <a:rPr lang="en-US">
                <a:latin typeface="Calibri" pitchFamily="-105" charset="0"/>
              </a:rPr>
              <a:pPr/>
              <a:t>28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1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0BB25-7937-40FB-9BCF-2877631E9F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0BB25-7937-40FB-9BCF-2877631E9F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6BD621C8-C6A3-495C-8EF0-2D2816520DD5}" type="slidenum">
              <a:rPr lang="en-US">
                <a:latin typeface="Calibri" pitchFamily="-105" charset="0"/>
              </a:rPr>
              <a:pPr/>
              <a:t>21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6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CHAP2WHERE.sql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E7CB9474-98E1-407A-AC32-C02508DABA58}" type="slidenum">
              <a:rPr lang="en-US">
                <a:latin typeface="Calibri" pitchFamily="-105" charset="0"/>
              </a:rPr>
              <a:pPr/>
              <a:t>22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1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SQLGROUPBY.sql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C106C7C9-0EED-4B42-BD01-067DCCE246E0}" type="slidenum">
              <a:rPr lang="en-US">
                <a:latin typeface="Calibri" pitchFamily="-105" charset="0"/>
              </a:rPr>
              <a:pPr/>
              <a:t>23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SQLSELECT.sql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96E160F2-D6B6-4974-A23B-E70C567AA197}" type="slidenum">
              <a:rPr lang="en-US">
                <a:latin typeface="Calibri" pitchFamily="-105" charset="0"/>
              </a:rPr>
              <a:pPr/>
              <a:t>25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3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C671141C-239C-4710-9341-BD6FBC734AAC}" type="slidenum">
              <a:rPr lang="en-US">
                <a:latin typeface="Calibri" pitchFamily="-105" charset="0"/>
              </a:rPr>
              <a:pPr/>
              <a:t>26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98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fld id="{C671141C-239C-4710-9341-BD6FBC734AAC}" type="slidenum">
              <a:rPr lang="en-US">
                <a:latin typeface="Calibri" pitchFamily="-105" charset="0"/>
              </a:rPr>
              <a:pPr/>
              <a:t>27</a:t>
            </a:fld>
            <a:endParaRPr lang="en-US">
              <a:latin typeface="Calibri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4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smtClean="0"/>
              <a:t>- SELECT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Key </a:t>
            </a:r>
            <a:r>
              <a:rPr lang="en-US" sz="2800" smtClean="0"/>
              <a:t>Concepts:</a:t>
            </a:r>
          </a:p>
          <a:p>
            <a:pPr lvl="1"/>
            <a:r>
              <a:rPr lang="en-US" sz="2400" smtClean="0"/>
              <a:t>SELECT (Choose columns)</a:t>
            </a:r>
          </a:p>
          <a:p>
            <a:pPr lvl="2"/>
            <a:r>
              <a:rPr lang="en-US"/>
              <a:t>AS (Rename a column)</a:t>
            </a:r>
          </a:p>
          <a:p>
            <a:pPr lvl="2"/>
            <a:r>
              <a:rPr lang="en-US"/>
              <a:t>TOP (</a:t>
            </a:r>
            <a:r>
              <a:rPr lang="en-US" b="1"/>
              <a:t>T-SQL specific feature</a:t>
            </a:r>
            <a:r>
              <a:rPr lang="en-US"/>
              <a:t>; display only the top </a:t>
            </a:r>
            <a:r>
              <a:rPr lang="en-US" smtClean="0"/>
              <a:t>n </a:t>
            </a:r>
            <a:r>
              <a:rPr lang="en-US"/>
              <a:t>– see next slide </a:t>
            </a:r>
            <a:r>
              <a:rPr lang="en-US" smtClean="0"/>
              <a:t>set for more details)</a:t>
            </a:r>
            <a:endParaRPr lang="en-US" smtClean="0"/>
          </a:p>
          <a:p>
            <a:pPr lvl="1"/>
            <a:r>
              <a:rPr lang="en-US" sz="2400" smtClean="0"/>
              <a:t>FROM (Choose table)</a:t>
            </a:r>
          </a:p>
          <a:p>
            <a:pPr lvl="1"/>
            <a:r>
              <a:rPr lang="en-US" sz="2400" smtClean="0"/>
              <a:t>WHERE (Condition on </a:t>
            </a:r>
            <a:r>
              <a:rPr lang="en-US" sz="2400" u="sng" smtClean="0"/>
              <a:t>rows</a:t>
            </a:r>
            <a:r>
              <a:rPr lang="en-US" sz="2400" smtClean="0"/>
              <a:t>, applied to each row individually)</a:t>
            </a:r>
          </a:p>
          <a:p>
            <a:pPr lvl="1"/>
            <a:r>
              <a:rPr lang="en-US" sz="2400" smtClean="0"/>
              <a:t>GROUP BY (Collapse multiple rows into one group)</a:t>
            </a:r>
          </a:p>
          <a:p>
            <a:pPr lvl="1"/>
            <a:r>
              <a:rPr lang="en-US" sz="2400" smtClean="0"/>
              <a:t>HAVING (Condition on </a:t>
            </a:r>
            <a:r>
              <a:rPr lang="en-US" sz="2400" u="sng" smtClean="0"/>
              <a:t>groups</a:t>
            </a:r>
            <a:r>
              <a:rPr lang="en-US" sz="2400" smtClean="0"/>
              <a:t>)</a:t>
            </a:r>
          </a:p>
          <a:p>
            <a:pPr lvl="1"/>
            <a:r>
              <a:rPr lang="en-US" sz="2400" smtClean="0"/>
              <a:t>ORDER BY (Display output in a specific </a:t>
            </a:r>
            <a:r>
              <a:rPr lang="en-US" sz="2400" smtClean="0"/>
              <a:t>order)</a:t>
            </a:r>
            <a:endParaRPr lang="en-US" sz="2400" smtClean="0"/>
          </a:p>
          <a:p>
            <a:pPr lvl="1"/>
            <a:r>
              <a:rPr lang="en-US" sz="2400" smtClean="0"/>
              <a:t>Processing order: FROM, WHERE, GROUP BY, HAVING, SELECT, ORDER BY</a:t>
            </a:r>
          </a:p>
          <a:p>
            <a:pPr marL="914400" lvl="2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5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</a:t>
            </a:r>
            <a:r>
              <a:rPr lang="en-US" smtClean="0"/>
              <a:t>Example - WHERE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563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(3) SELECT </a:t>
            </a:r>
            <a:r>
              <a:rPr lang="en-US" sz="2400" b="1"/>
              <a:t>empid</a:t>
            </a:r>
            <a:r>
              <a:rPr lang="en-US" sz="2400"/>
              <a:t>, orderdate, custid</a:t>
            </a:r>
          </a:p>
          <a:p>
            <a:r>
              <a:rPr lang="en-US" sz="2400" smtClean="0"/>
              <a:t>	FROM </a:t>
            </a:r>
            <a:r>
              <a:rPr lang="en-US" sz="2400"/>
              <a:t>Sales.Orders</a:t>
            </a:r>
          </a:p>
          <a:p>
            <a:r>
              <a:rPr lang="en-US" sz="2400" smtClean="0"/>
              <a:t>	</a:t>
            </a:r>
            <a:r>
              <a:rPr lang="en-US" sz="2400" b="1" smtClean="0"/>
              <a:t>WHERE </a:t>
            </a:r>
            <a:r>
              <a:rPr lang="en-US" sz="2400" b="1"/>
              <a:t>custid = 76</a:t>
            </a:r>
          </a:p>
          <a:p>
            <a:r>
              <a:rPr lang="en-US" sz="2400" smtClean="0"/>
              <a:t>	ORDER </a:t>
            </a:r>
            <a:r>
              <a:rPr lang="en-US" sz="2400"/>
              <a:t>BY </a:t>
            </a:r>
            <a:r>
              <a:rPr lang="en-US" sz="2400" b="1" smtClean="0"/>
              <a:t>empid;</a:t>
            </a:r>
            <a:endParaRPr lang="en-US" sz="2400" b="1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0"/>
            <a:ext cx="2743200" cy="275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5377934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 rows total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60198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Note that within each empid, the orderdates are NOT ordered.</a:t>
            </a:r>
          </a:p>
        </p:txBody>
      </p:sp>
    </p:spTree>
    <p:extLst>
      <p:ext uri="{BB962C8B-B14F-4D97-AF65-F5344CB8AC3E}">
        <p14:creationId xmlns:p14="http://schemas.microsoft.com/office/powerpoint/2010/main" val="2630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Autofit/>
          </a:bodyPr>
          <a:lstStyle/>
          <a:p>
            <a:r>
              <a:rPr lang="en-US"/>
              <a:t>SELECT </a:t>
            </a:r>
            <a:r>
              <a:rPr lang="en-US" smtClean="0"/>
              <a:t>– ORDER BY Multiple Columns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563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(4) SELECT </a:t>
            </a:r>
            <a:r>
              <a:rPr lang="en-US" sz="2400"/>
              <a:t>empid, orderdate, custid</a:t>
            </a:r>
          </a:p>
          <a:p>
            <a:r>
              <a:rPr lang="en-US" sz="2400" smtClean="0"/>
              <a:t>	FROM </a:t>
            </a:r>
            <a:r>
              <a:rPr lang="en-US" sz="2400"/>
              <a:t>Sales.Orders</a:t>
            </a:r>
          </a:p>
          <a:p>
            <a:r>
              <a:rPr lang="en-US" sz="2400" smtClean="0"/>
              <a:t>	WHERE </a:t>
            </a:r>
            <a:r>
              <a:rPr lang="en-US" sz="2400"/>
              <a:t>custid = 76</a:t>
            </a:r>
          </a:p>
          <a:p>
            <a:r>
              <a:rPr lang="en-US" sz="2400" smtClean="0"/>
              <a:t>	ORDER </a:t>
            </a:r>
            <a:r>
              <a:rPr lang="en-US" sz="2400"/>
              <a:t>BY </a:t>
            </a:r>
            <a:r>
              <a:rPr lang="en-US" sz="2400" smtClean="0"/>
              <a:t>empid, </a:t>
            </a:r>
            <a:r>
              <a:rPr lang="en-US" sz="2400" b="1" smtClean="0"/>
              <a:t>orderdate;</a:t>
            </a:r>
            <a:endParaRPr 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5715000" y="5377934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 rows total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60198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Now the orderdates ARE ordered within each empid.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304800" y="6250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65" y="2941260"/>
            <a:ext cx="2923735" cy="283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6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Autofit/>
          </a:bodyPr>
          <a:lstStyle/>
          <a:p>
            <a:r>
              <a:rPr lang="en-US" smtClean="0"/>
              <a:t>SELECT – Apply Functions to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(5) </a:t>
            </a:r>
            <a:r>
              <a:rPr lang="en-US" sz="2400"/>
              <a:t>SELECT empid, </a:t>
            </a:r>
            <a:r>
              <a:rPr lang="en-US" sz="2400" b="1"/>
              <a:t>YEAR(orderdate)</a:t>
            </a:r>
            <a:r>
              <a:rPr lang="en-US" sz="2400"/>
              <a:t>, custid</a:t>
            </a:r>
          </a:p>
          <a:p>
            <a:pPr marL="0" indent="0">
              <a:buNone/>
            </a:pPr>
            <a:r>
              <a:rPr lang="en-US" sz="2400" smtClean="0"/>
              <a:t>	FROM </a:t>
            </a:r>
            <a:r>
              <a:rPr lang="en-US" sz="2400"/>
              <a:t>Sales.Orders</a:t>
            </a:r>
          </a:p>
          <a:p>
            <a:pPr marL="0" indent="0">
              <a:buNone/>
            </a:pPr>
            <a:r>
              <a:rPr lang="en-US" sz="2400" smtClean="0"/>
              <a:t>	WHERE </a:t>
            </a:r>
            <a:r>
              <a:rPr lang="en-US" sz="2400"/>
              <a:t>custid = </a:t>
            </a:r>
            <a:r>
              <a:rPr lang="en-US" sz="2400" smtClean="0"/>
              <a:t>76</a:t>
            </a:r>
          </a:p>
          <a:p>
            <a:pPr marL="0" indent="0">
              <a:buNone/>
            </a:pPr>
            <a:r>
              <a:rPr lang="en-US" sz="2400" smtClean="0"/>
              <a:t>             ORDER </a:t>
            </a:r>
            <a:r>
              <a:rPr lang="en-US" sz="2400"/>
              <a:t>BY empid, </a:t>
            </a:r>
            <a:r>
              <a:rPr lang="en-US" sz="2400" smtClean="0"/>
              <a:t>orderdate;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lvl="1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410200"/>
            <a:ext cx="881273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>
              <a:buNone/>
            </a:pPr>
            <a:r>
              <a:rPr lang="en-US" sz="2400"/>
              <a:t>YEAR(date) is a function that </a:t>
            </a:r>
            <a:r>
              <a:rPr lang="en-US" sz="2400" smtClean="0"/>
              <a:t>returns only </a:t>
            </a:r>
            <a:r>
              <a:rPr lang="en-US" sz="2400"/>
              <a:t>the year part of a date field.</a:t>
            </a:r>
          </a:p>
          <a:p>
            <a:pPr marL="0" lvl="1" indent="0">
              <a:buNone/>
            </a:pPr>
            <a:r>
              <a:rPr lang="en-US" sz="2400"/>
              <a:t>Notice the column has no name!</a:t>
            </a:r>
          </a:p>
          <a:p>
            <a:pPr marL="0" lvl="1" indent="0">
              <a:buNone/>
            </a:pPr>
            <a:r>
              <a:rPr lang="en-US" sz="2400"/>
              <a:t>Note also some </a:t>
            </a:r>
            <a:r>
              <a:rPr lang="en-US" sz="2400" u="sng"/>
              <a:t>duplicate </a:t>
            </a:r>
            <a:r>
              <a:rPr lang="en-US" sz="2400" u="sng" smtClean="0"/>
              <a:t>rows – not a valid relation</a:t>
            </a:r>
            <a:r>
              <a:rPr lang="en-US" sz="2400" smtClean="0"/>
              <a:t>.</a:t>
            </a:r>
            <a:endParaRPr lang="en-US" sz="2400"/>
          </a:p>
          <a:p>
            <a:endParaRPr lang="en-US" sz="2400"/>
          </a:p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14600"/>
            <a:ext cx="2514600" cy="282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– AS names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(6) </a:t>
            </a:r>
            <a:r>
              <a:rPr lang="en-US" sz="2400"/>
              <a:t>SELECT </a:t>
            </a:r>
            <a:r>
              <a:rPr lang="en-US" sz="2400" smtClean="0"/>
              <a:t>empid</a:t>
            </a:r>
            <a:r>
              <a:rPr lang="en-US" sz="2400"/>
              <a:t>, </a:t>
            </a:r>
            <a:r>
              <a:rPr lang="en-US" sz="2400" smtClean="0"/>
              <a:t>YEAR(orderdate) </a:t>
            </a:r>
            <a:r>
              <a:rPr lang="en-US" sz="2400" b="1" smtClean="0"/>
              <a:t>AS orderyear</a:t>
            </a:r>
            <a:r>
              <a:rPr lang="en-US" sz="2400" smtClean="0"/>
              <a:t>, custid</a:t>
            </a:r>
            <a:endParaRPr lang="en-US" sz="2400"/>
          </a:p>
          <a:p>
            <a:pPr marL="0" indent="0">
              <a:buNone/>
            </a:pPr>
            <a:r>
              <a:rPr lang="en-US" sz="2400" smtClean="0"/>
              <a:t>	FROM </a:t>
            </a:r>
            <a:r>
              <a:rPr lang="en-US" sz="2400"/>
              <a:t>Sales.Orders</a:t>
            </a:r>
          </a:p>
          <a:p>
            <a:pPr marL="0" indent="0">
              <a:buNone/>
            </a:pPr>
            <a:r>
              <a:rPr lang="en-US" sz="2400" smtClean="0"/>
              <a:t>	WHERE </a:t>
            </a:r>
            <a:r>
              <a:rPr lang="en-US" sz="2400"/>
              <a:t>custid = </a:t>
            </a:r>
            <a:r>
              <a:rPr lang="en-US" sz="2400" smtClean="0"/>
              <a:t>76</a:t>
            </a:r>
          </a:p>
          <a:p>
            <a:pPr marL="0" indent="0">
              <a:buNone/>
            </a:pPr>
            <a:r>
              <a:rPr lang="en-US" sz="2400" smtClean="0"/>
              <a:t>	ORDER </a:t>
            </a:r>
            <a:r>
              <a:rPr lang="en-US" sz="2400"/>
              <a:t>BY empid, </a:t>
            </a:r>
            <a:r>
              <a:rPr lang="en-US" sz="2400" smtClean="0"/>
              <a:t>orderdate;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95" y="3322565"/>
            <a:ext cx="2335619" cy="32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60483" y="1990634"/>
            <a:ext cx="31213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AS</a:t>
            </a:r>
            <a:r>
              <a:rPr lang="en-US" sz="2400" smtClean="0"/>
              <a:t> gives a name, </a:t>
            </a:r>
          </a:p>
          <a:p>
            <a:r>
              <a:rPr lang="en-US" sz="2400" smtClean="0"/>
              <a:t>called an </a:t>
            </a:r>
            <a:r>
              <a:rPr lang="en-US" sz="2400" b="1" smtClean="0">
                <a:solidFill>
                  <a:srgbClr val="FF0000"/>
                </a:solidFill>
              </a:rPr>
              <a:t>alias</a:t>
            </a:r>
            <a:r>
              <a:rPr lang="en-US" sz="2400" smtClean="0"/>
              <a:t>,</a:t>
            </a:r>
          </a:p>
          <a:p>
            <a:r>
              <a:rPr lang="en-US" sz="2400" smtClean="0"/>
              <a:t>to the column.</a:t>
            </a:r>
          </a:p>
          <a:p>
            <a:endParaRPr lang="en-US" sz="2400" smtClean="0"/>
          </a:p>
          <a:p>
            <a:r>
              <a:rPr lang="en-US" sz="2400" smtClean="0"/>
              <a:t>NOTE: </a:t>
            </a:r>
            <a:r>
              <a:rPr lang="en-US" sz="2400" b="1" smtClean="0">
                <a:solidFill>
                  <a:srgbClr val="FF0000"/>
                </a:solidFill>
              </a:rPr>
              <a:t>AS</a:t>
            </a:r>
            <a:r>
              <a:rPr lang="en-US" sz="2400" smtClean="0"/>
              <a:t> is optional, </a:t>
            </a:r>
          </a:p>
          <a:p>
            <a:r>
              <a:rPr lang="en-US" sz="2400"/>
              <a:t>b</a:t>
            </a:r>
            <a:r>
              <a:rPr lang="en-US" sz="2400" smtClean="0"/>
              <a:t>ut should be included.</a:t>
            </a:r>
          </a:p>
          <a:p>
            <a:endParaRPr lang="en-US" sz="2400" smtClean="0"/>
          </a:p>
          <a:p>
            <a:endParaRPr lang="en-US" sz="240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08636" y="1828800"/>
            <a:ext cx="1977764" cy="1592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04414" y="6145618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 rows total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Example – No 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(7) </a:t>
            </a:r>
            <a:r>
              <a:rPr lang="en-US" sz="2400"/>
              <a:t>SELECT </a:t>
            </a:r>
            <a:r>
              <a:rPr lang="en-US" sz="2400" smtClean="0"/>
              <a:t>empid</a:t>
            </a:r>
            <a:r>
              <a:rPr lang="en-US" sz="2400"/>
              <a:t>, </a:t>
            </a:r>
            <a:r>
              <a:rPr lang="en-US" sz="2400" smtClean="0"/>
              <a:t>YEAR(orderdate) AS orderyear, custid</a:t>
            </a:r>
            <a:endParaRPr lang="en-US" sz="2400"/>
          </a:p>
          <a:p>
            <a:pPr marL="0" indent="0">
              <a:buNone/>
            </a:pPr>
            <a:r>
              <a:rPr lang="en-US" sz="2400" smtClean="0"/>
              <a:t>	FROM </a:t>
            </a:r>
            <a:r>
              <a:rPr lang="en-US" sz="2400"/>
              <a:t>Sales.Orders</a:t>
            </a:r>
          </a:p>
          <a:p>
            <a:pPr marL="0" indent="0">
              <a:buNone/>
            </a:pPr>
            <a:r>
              <a:rPr lang="en-US" sz="2400" smtClean="0"/>
              <a:t>	WHERE </a:t>
            </a:r>
            <a:r>
              <a:rPr lang="en-US" sz="2400"/>
              <a:t>custid = </a:t>
            </a:r>
            <a:r>
              <a:rPr lang="en-US" sz="2400" smtClean="0"/>
              <a:t>76;</a:t>
            </a:r>
          </a:p>
          <a:p>
            <a:pPr marL="0" indent="0">
              <a:buNone/>
            </a:pPr>
            <a:r>
              <a:rPr lang="en-US" sz="2400" smtClean="0"/>
              <a:t>	</a:t>
            </a:r>
            <a:r>
              <a:rPr lang="en-US" sz="2400" b="1" smtClean="0"/>
              <a:t>-- Comment: Removed the ORDER BY</a:t>
            </a:r>
            <a:endParaRPr lang="en-US" sz="2400" b="1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6170149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 rows total</a:t>
            </a:r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02419"/>
            <a:ext cx="2184958" cy="31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Example –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(8) </a:t>
            </a:r>
            <a:r>
              <a:rPr lang="en-US" sz="2400"/>
              <a:t>SELECT </a:t>
            </a:r>
            <a:r>
              <a:rPr lang="en-US" sz="2400" smtClean="0"/>
              <a:t>empid, YEAR(orderdate</a:t>
            </a:r>
            <a:r>
              <a:rPr lang="en-US" sz="2400"/>
              <a:t>) AS </a:t>
            </a:r>
            <a:r>
              <a:rPr lang="en-US" sz="2400" smtClean="0"/>
              <a:t>orderyear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FROM Sales.Orders</a:t>
            </a:r>
          </a:p>
          <a:p>
            <a:pPr marL="0" indent="0">
              <a:buNone/>
            </a:pPr>
            <a:r>
              <a:rPr lang="en-US" sz="2400"/>
              <a:t>	WHERE custid = </a:t>
            </a:r>
            <a:r>
              <a:rPr lang="en-US" sz="2400" smtClean="0"/>
              <a:t>76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b="1"/>
              <a:t>GROUP BY empid, YEAR(orderdate</a:t>
            </a:r>
            <a:r>
              <a:rPr lang="en-US" sz="2400" b="1" smtClean="0"/>
              <a:t>);</a:t>
            </a:r>
            <a:endParaRPr lang="en-US" sz="2400" b="1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64195"/>
            <a:ext cx="2057400" cy="301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652" y="3429000"/>
            <a:ext cx="389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NOTE: CANNOT put orderyear here.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3124200"/>
            <a:ext cx="16002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876386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 rows total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8652" y="5240688"/>
            <a:ext cx="3991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Note that the 2 "4 2006" rows </a:t>
            </a:r>
          </a:p>
          <a:p>
            <a:r>
              <a:rPr lang="en-US" sz="2400" smtClean="0"/>
              <a:t>have been placed in 1 group, </a:t>
            </a:r>
          </a:p>
          <a:p>
            <a:r>
              <a:rPr lang="en-US" sz="2400" smtClean="0"/>
              <a:t>as have the 2 "2 2008" rows.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698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Example - 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smtClean="0"/>
              <a:t>(</a:t>
            </a:r>
            <a:r>
              <a:rPr lang="en-US" sz="2400" dirty="0"/>
              <a:t>9</a:t>
            </a:r>
            <a:r>
              <a:rPr lang="en-US" sz="2400" smtClean="0"/>
              <a:t>) </a:t>
            </a:r>
            <a:r>
              <a:rPr lang="en-US" sz="2400"/>
              <a:t>SELECT </a:t>
            </a:r>
            <a:r>
              <a:rPr lang="en-US" sz="2400" smtClean="0"/>
              <a:t>empid, YEAR(orderdate</a:t>
            </a:r>
            <a:r>
              <a:rPr lang="en-US" sz="2400"/>
              <a:t>) AS orderyear</a:t>
            </a:r>
          </a:p>
          <a:p>
            <a:pPr marL="0" indent="0">
              <a:buNone/>
            </a:pPr>
            <a:r>
              <a:rPr lang="en-US" sz="2400"/>
              <a:t>	FROM Sales.Orders</a:t>
            </a:r>
          </a:p>
          <a:p>
            <a:pPr marL="0" indent="0">
              <a:buNone/>
            </a:pPr>
            <a:r>
              <a:rPr lang="en-US" sz="2400"/>
              <a:t>	WHERE custid = 76</a:t>
            </a:r>
          </a:p>
          <a:p>
            <a:pPr marL="0" indent="0">
              <a:buNone/>
            </a:pPr>
            <a:r>
              <a:rPr lang="en-US" sz="2400"/>
              <a:t>	GROUP BY empid, YEAR(orderdate) </a:t>
            </a:r>
            <a:r>
              <a:rPr lang="en-US" sz="2400" smtClean="0"/>
              <a:t>	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b="1" smtClean="0"/>
              <a:t>HAVING </a:t>
            </a:r>
            <a:r>
              <a:rPr lang="en-US" sz="2400" b="1"/>
              <a:t>COUNT(*) &gt; </a:t>
            </a:r>
            <a:r>
              <a:rPr lang="en-US" sz="2400" b="1" smtClean="0"/>
              <a:t>1;</a:t>
            </a:r>
            <a:endParaRPr lang="en-US" sz="2400" b="1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HAVING finds </a:t>
            </a:r>
            <a:r>
              <a:rPr lang="en-US" sz="2400" u="sng" smtClean="0"/>
              <a:t>groups</a:t>
            </a:r>
            <a:r>
              <a:rPr lang="en-US" sz="2400" smtClean="0"/>
              <a:t> having a certain property.</a:t>
            </a:r>
          </a:p>
          <a:p>
            <a:pPr marL="0" indent="0">
              <a:buNone/>
            </a:pPr>
            <a:r>
              <a:rPr lang="en-US" sz="2400" smtClean="0"/>
              <a:t>WHERE finds </a:t>
            </a:r>
            <a:r>
              <a:rPr lang="en-US" sz="2400" u="sng" smtClean="0"/>
              <a:t>rows</a:t>
            </a:r>
            <a:r>
              <a:rPr lang="en-US" sz="2400" smtClean="0"/>
              <a:t> having a certain property.</a:t>
            </a:r>
          </a:p>
          <a:p>
            <a:pPr marL="0" indent="0">
              <a:buNone/>
            </a:pPr>
            <a:r>
              <a:rPr lang="en-US" sz="2400" smtClean="0"/>
              <a:t>COUNT(column) returns the number of non-null elements in column. COUNT(*) returns the number of non-null rows in each group.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09999"/>
            <a:ext cx="1661349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1600" y="4217192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 smtClean="0"/>
              <a:t> rows total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SELECT Example – GROUP BY &amp; ORDER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(10) </a:t>
            </a:r>
            <a:r>
              <a:rPr lang="en-US" sz="2400"/>
              <a:t>SELECT empid, YEAR(orderdate) AS orderyear</a:t>
            </a:r>
          </a:p>
          <a:p>
            <a:pPr marL="0" indent="0">
              <a:buNone/>
            </a:pPr>
            <a:r>
              <a:rPr lang="en-US" sz="2400"/>
              <a:t>	FROM Sales.Orders</a:t>
            </a:r>
          </a:p>
          <a:p>
            <a:pPr marL="0" indent="0">
              <a:buNone/>
            </a:pPr>
            <a:r>
              <a:rPr lang="en-US" sz="2400"/>
              <a:t>	WHERE custid = 76</a:t>
            </a:r>
          </a:p>
          <a:p>
            <a:pPr marL="0" indent="0">
              <a:buNone/>
            </a:pPr>
            <a:r>
              <a:rPr lang="en-US" sz="2400"/>
              <a:t>	GROUP BY empid, YEAR(orderdate) 	</a:t>
            </a:r>
          </a:p>
          <a:p>
            <a:pPr marL="0" indent="0">
              <a:buNone/>
            </a:pPr>
            <a:r>
              <a:rPr lang="en-US" sz="2400"/>
              <a:t>	HAVING COUNT(*) &gt; </a:t>
            </a:r>
            <a:r>
              <a:rPr lang="en-US" sz="2400" smtClean="0"/>
              <a:t>1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b="1"/>
              <a:t>ORDER BY </a:t>
            </a:r>
            <a:r>
              <a:rPr lang="en-US" sz="2400" b="1" smtClean="0"/>
              <a:t>empid;</a:t>
            </a:r>
            <a:endParaRPr lang="en-US" sz="2400" b="1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2286000" cy="98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5110676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 smtClean="0"/>
              <a:t> rows total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7058" y="5867400"/>
            <a:ext cx="6328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GROUP BY represents each group by a single row.</a:t>
            </a:r>
          </a:p>
          <a:p>
            <a:r>
              <a:rPr lang="en-US" sz="2400" smtClean="0"/>
              <a:t>Then ORDER BY can be used to order the groups.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375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9525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SELECT </a:t>
            </a:r>
            <a:r>
              <a:rPr lang="en-US" smtClean="0"/>
              <a:t>– Use Function to Make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smtClean="0"/>
              <a:t>(11) </a:t>
            </a:r>
            <a:r>
              <a:rPr lang="en-US" sz="2400"/>
              <a:t>SELECT empid, YEAR(orderdate) AS </a:t>
            </a:r>
            <a:r>
              <a:rPr lang="en-US" sz="2400" smtClean="0"/>
              <a:t>orderyear, </a:t>
            </a:r>
            <a:r>
              <a:rPr lang="en-US" sz="2400" b="1" smtClean="0"/>
              <a:t>COUNT(*) as NumOfOrders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	FROM Sales.Orders</a:t>
            </a:r>
          </a:p>
          <a:p>
            <a:pPr marL="0" indent="0">
              <a:buNone/>
            </a:pPr>
            <a:r>
              <a:rPr lang="en-US" sz="2400"/>
              <a:t>	WHERE custid = 76</a:t>
            </a:r>
          </a:p>
          <a:p>
            <a:pPr marL="0" indent="0">
              <a:buNone/>
            </a:pPr>
            <a:r>
              <a:rPr lang="en-US" sz="2400"/>
              <a:t>	GROUP BY empid, YEAR(orderdate) 	</a:t>
            </a:r>
          </a:p>
          <a:p>
            <a:pPr marL="0" indent="0">
              <a:buNone/>
            </a:pPr>
            <a:r>
              <a:rPr lang="en-US" sz="2400"/>
              <a:t>	HAVING COUNT(*) &gt; 1</a:t>
            </a:r>
          </a:p>
          <a:p>
            <a:pPr marL="0" indent="0">
              <a:buNone/>
            </a:pPr>
            <a:r>
              <a:rPr lang="en-US" sz="2400"/>
              <a:t>	ORDER BY </a:t>
            </a:r>
            <a:r>
              <a:rPr lang="en-US" sz="2400" smtClean="0"/>
              <a:t>empid;</a:t>
            </a:r>
            <a:endParaRPr lang="en-US" sz="2400"/>
          </a:p>
          <a:p>
            <a:pPr>
              <a:buFont typeface="Wingdings 2" pitchFamily="-105" charset="2"/>
              <a:buNone/>
            </a:pPr>
            <a:endParaRPr lang="en-US" sz="2600" smtClean="0"/>
          </a:p>
          <a:p>
            <a:pPr>
              <a:buFont typeface="Wingdings 2" pitchFamily="-105" charset="2"/>
              <a:buNone/>
            </a:pPr>
            <a:endParaRPr lang="en-US" sz="2400" dirty="0"/>
          </a:p>
          <a:p>
            <a:pPr>
              <a:buFont typeface="Wingdings 2" pitchFamily="-105" charset="2"/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4648200"/>
            <a:ext cx="32419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1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/>
          <a:lstStyle/>
          <a:p>
            <a:r>
              <a:rPr lang="en-US" smtClean="0"/>
              <a:t>ORDER BY with DESC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smtClean="0"/>
              <a:t>(12) </a:t>
            </a:r>
            <a:r>
              <a:rPr lang="en-US" sz="2400"/>
              <a:t>SELECT empid, YEAR(orderdate) AS orderyear, COUNT(*) as NumOfOrders</a:t>
            </a:r>
          </a:p>
          <a:p>
            <a:pPr marL="0" indent="0">
              <a:buNone/>
            </a:pPr>
            <a:r>
              <a:rPr lang="en-US" sz="2400"/>
              <a:t>	FROM Sales.Orders</a:t>
            </a:r>
          </a:p>
          <a:p>
            <a:pPr marL="0" indent="0">
              <a:buNone/>
            </a:pPr>
            <a:r>
              <a:rPr lang="en-US" sz="2400"/>
              <a:t>	WHERE custid = 76</a:t>
            </a:r>
          </a:p>
          <a:p>
            <a:pPr marL="0" indent="0">
              <a:buNone/>
            </a:pPr>
            <a:r>
              <a:rPr lang="en-US" sz="2400"/>
              <a:t>	GROUP BY empid, YEAR(orderdate) 	</a:t>
            </a:r>
          </a:p>
          <a:p>
            <a:pPr marL="0" indent="0">
              <a:buNone/>
            </a:pPr>
            <a:r>
              <a:rPr lang="en-US" sz="2400"/>
              <a:t>	HAVING COUNT(*) &gt; 1</a:t>
            </a:r>
          </a:p>
          <a:p>
            <a:pPr marL="0" indent="0">
              <a:buNone/>
            </a:pPr>
            <a:r>
              <a:rPr lang="en-US" sz="2400"/>
              <a:t>	ORDER BY </a:t>
            </a:r>
            <a:r>
              <a:rPr lang="en-US" sz="2400" smtClean="0"/>
              <a:t>empid </a:t>
            </a:r>
            <a:r>
              <a:rPr lang="en-US" sz="2400" b="1" smtClean="0"/>
              <a:t>DESC;</a:t>
            </a:r>
            <a:endParaRPr lang="en-US" sz="2400" b="1"/>
          </a:p>
          <a:p>
            <a:pPr>
              <a:buFont typeface="Wingdings 2" pitchFamily="-105" charset="2"/>
              <a:buNone/>
            </a:pPr>
            <a:endParaRPr lang="en-US" sz="2400" dirty="0"/>
          </a:p>
          <a:p>
            <a:pPr>
              <a:buFont typeface="Wingdings 2" pitchFamily="-105" charset="2"/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953000"/>
            <a:ext cx="318695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>
            <a:noAutofit/>
          </a:bodyPr>
          <a:lstStyle/>
          <a:p>
            <a:pPr lvl="1"/>
            <a:r>
              <a:rPr lang="en-US" sz="4400" dirty="0" smtClean="0">
                <a:latin typeface="+mj-lt"/>
              </a:rPr>
              <a:t>Data Manipulation Language (DML)</a:t>
            </a:r>
          </a:p>
        </p:txBody>
      </p:sp>
      <p:pic>
        <p:nvPicPr>
          <p:cNvPr id="8196" name="Picture 5" descr="Tbl07-0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08" y="1143000"/>
            <a:ext cx="6204691" cy="520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1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pPr marL="742950" indent="-742950"/>
            <a:r>
              <a:rPr lang="en-US" dirty="0" smtClean="0"/>
              <a:t>Actual Order of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63880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  <a:buFont typeface="Calibri" pitchFamily="-105" charset="0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: The query is performed </a:t>
            </a:r>
            <a:r>
              <a:rPr lang="en-US" sz="2400" smtClean="0"/>
              <a:t>on the </a:t>
            </a:r>
            <a:r>
              <a:rPr lang="en-US" sz="2400" smtClean="0">
                <a:solidFill>
                  <a:srgbClr val="0070C0"/>
                </a:solidFill>
              </a:rPr>
              <a:t>specified table</a:t>
            </a:r>
            <a:r>
              <a:rPr lang="en-US" sz="2400" smtClean="0"/>
              <a:t>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smtClean="0"/>
              <a:t>In this example the </a:t>
            </a:r>
            <a:r>
              <a:rPr lang="en-US" sz="2000" dirty="0" smtClean="0"/>
              <a:t>table is Orders in the </a:t>
            </a:r>
            <a:r>
              <a:rPr lang="en-US" sz="2000" smtClean="0"/>
              <a:t>Sales </a:t>
            </a:r>
            <a:r>
              <a:rPr lang="en-US" sz="2000" smtClean="0">
                <a:solidFill>
                  <a:srgbClr val="FF0000"/>
                </a:solidFill>
              </a:rPr>
              <a:t>schema</a:t>
            </a:r>
            <a:r>
              <a:rPr lang="en-US" sz="2000" smtClean="0"/>
              <a:t>.</a:t>
            </a:r>
            <a:endParaRPr lang="en-US" sz="2000" dirty="0" smtClean="0"/>
          </a:p>
          <a:p>
            <a:pPr marL="514350" indent="-514350">
              <a:lnSpc>
                <a:spcPct val="90000"/>
              </a:lnSpc>
              <a:buFont typeface="Calibri" pitchFamily="-105" charset="0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: Filters the query so that </a:t>
            </a:r>
            <a:r>
              <a:rPr lang="en-US" sz="2400" dirty="0" smtClean="0">
                <a:solidFill>
                  <a:srgbClr val="0070C0"/>
                </a:solidFill>
              </a:rPr>
              <a:t>only </a:t>
            </a:r>
            <a:r>
              <a:rPr lang="en-US" sz="2400" smtClean="0">
                <a:solidFill>
                  <a:srgbClr val="0070C0"/>
                </a:solidFill>
              </a:rPr>
              <a:t>rows satisfying the condition </a:t>
            </a:r>
            <a:r>
              <a:rPr lang="en-US" sz="2400" smtClean="0"/>
              <a:t>are returned.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smtClean="0"/>
              <a:t>In this example only rows with customer </a:t>
            </a:r>
            <a:r>
              <a:rPr lang="en-US" sz="2000"/>
              <a:t>ID = </a:t>
            </a:r>
            <a:r>
              <a:rPr lang="en-US" sz="2000" smtClean="0"/>
              <a:t>76 are returned.</a:t>
            </a:r>
            <a:endParaRPr lang="en-US" sz="2000" dirty="0" smtClean="0"/>
          </a:p>
          <a:p>
            <a:pPr marL="514350" indent="-514350">
              <a:lnSpc>
                <a:spcPct val="90000"/>
              </a:lnSpc>
              <a:buFont typeface="Calibri" pitchFamily="-105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GROUP BY</a:t>
            </a:r>
            <a:r>
              <a:rPr lang="en-US" sz="240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Groups </a:t>
            </a:r>
            <a:r>
              <a:rPr lang="en-US" sz="2400" smtClean="0">
                <a:solidFill>
                  <a:srgbClr val="0070C0"/>
                </a:solidFill>
              </a:rPr>
              <a:t>the results</a:t>
            </a:r>
            <a:r>
              <a:rPr lang="en-US" sz="2400" smtClean="0"/>
              <a:t> using the specified attribute(s).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smtClean="0"/>
              <a:t>In this example a group is formed for each unique combination of employee ID and order </a:t>
            </a:r>
            <a:r>
              <a:rPr lang="en-US" sz="2000" dirty="0" smtClean="0"/>
              <a:t>year.</a:t>
            </a:r>
          </a:p>
          <a:p>
            <a:pPr marL="514350" indent="-514350">
              <a:lnSpc>
                <a:spcPct val="90000"/>
              </a:lnSpc>
              <a:buFont typeface="Calibri" pitchFamily="-105" charset="0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HAVING</a:t>
            </a:r>
            <a:r>
              <a:rPr lang="en-US" sz="2400" dirty="0" smtClean="0"/>
              <a:t>: Returns </a:t>
            </a:r>
            <a:r>
              <a:rPr lang="en-US" sz="2400" smtClean="0">
                <a:solidFill>
                  <a:srgbClr val="0070C0"/>
                </a:solidFill>
              </a:rPr>
              <a:t>groups</a:t>
            </a:r>
            <a:r>
              <a:rPr lang="en-US" sz="2400" smtClean="0"/>
              <a:t> (not rows!) </a:t>
            </a:r>
            <a:r>
              <a:rPr lang="en-US" sz="2400" smtClean="0">
                <a:solidFill>
                  <a:srgbClr val="0070C0"/>
                </a:solidFill>
              </a:rPr>
              <a:t>that satisfy the condition</a:t>
            </a:r>
            <a:r>
              <a:rPr lang="en-US" sz="2400" smtClean="0"/>
              <a:t>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smtClean="0"/>
              <a:t>In this example the number of occurrences must be &gt; 1.</a:t>
            </a:r>
            <a:endParaRPr lang="en-US" sz="2000" dirty="0" smtClean="0"/>
          </a:p>
          <a:p>
            <a:pPr marL="514350" indent="-514350">
              <a:lnSpc>
                <a:spcPct val="90000"/>
              </a:lnSpc>
              <a:buFont typeface="Calibri" pitchFamily="-105" charset="0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smtClean="0"/>
              <a:t>: </a:t>
            </a:r>
            <a:r>
              <a:rPr lang="en-US" sz="2400" smtClean="0">
                <a:solidFill>
                  <a:srgbClr val="0070C0"/>
                </a:solidFill>
              </a:rPr>
              <a:t>Specifies the attributes to be returned.</a:t>
            </a:r>
            <a:endParaRPr lang="en-US" sz="2400" smtClean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smtClean="0"/>
              <a:t>In this example the employee </a:t>
            </a:r>
            <a:r>
              <a:rPr lang="en-US" sz="2000" dirty="0" smtClean="0"/>
              <a:t>ids, order year, and count for </a:t>
            </a:r>
            <a:r>
              <a:rPr lang="en-US" sz="2000" smtClean="0"/>
              <a:t>each group.</a:t>
            </a:r>
            <a:endParaRPr lang="en-US" sz="2000" dirty="0" smtClean="0"/>
          </a:p>
          <a:p>
            <a:pPr marL="514350" indent="-514350">
              <a:lnSpc>
                <a:spcPct val="90000"/>
              </a:lnSpc>
              <a:buFont typeface="Calibri" pitchFamily="-105" charset="0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ORDER BY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Orders the returned </a:t>
            </a:r>
            <a:r>
              <a:rPr lang="en-US" sz="2400" smtClean="0">
                <a:solidFill>
                  <a:srgbClr val="0070C0"/>
                </a:solidFill>
              </a:rPr>
              <a:t>groups</a:t>
            </a:r>
            <a:r>
              <a:rPr lang="en-US" sz="2400" smtClean="0"/>
              <a:t> </a:t>
            </a:r>
            <a:r>
              <a:rPr lang="en-US" sz="2400"/>
              <a:t>using the specified attribute(s</a:t>
            </a:r>
            <a:r>
              <a:rPr lang="en-US" sz="2400" smtClean="0"/>
              <a:t>). </a:t>
            </a:r>
            <a:endParaRPr lang="en-US" sz="2400"/>
          </a:p>
          <a:p>
            <a:pPr marL="1085850" lvl="2">
              <a:lnSpc>
                <a:spcPct val="90000"/>
              </a:lnSpc>
            </a:pPr>
            <a:r>
              <a:rPr lang="en-US" sz="2000" smtClean="0"/>
              <a:t>ASC [ascending] is the default, DESC can be stated.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/>
              <a:t>NOTE: It is allowed to ORDER BY an attribute not in the SELECT list.</a:t>
            </a:r>
            <a:endParaRPr lang="en-US" sz="2200" dirty="0" smtClean="0"/>
          </a:p>
          <a:p>
            <a:pPr marL="514350" indent="-514350">
              <a:lnSpc>
                <a:spcPct val="9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967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31838"/>
          </a:xfrm>
        </p:spPr>
        <p:txBody>
          <a:bodyPr>
            <a:noAutofit/>
          </a:bodyPr>
          <a:lstStyle/>
          <a:p>
            <a:r>
              <a:rPr lang="en-US" smtClean="0"/>
              <a:t>FROM Clause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smtClean="0">
                <a:solidFill>
                  <a:srgbClr val="0070C0"/>
                </a:solidFill>
                <a:ea typeface="+mn-ea"/>
              </a:rPr>
              <a:t>FROM specifies </a:t>
            </a:r>
            <a:r>
              <a:rPr lang="en-US" sz="2400" dirty="0" smtClean="0">
                <a:solidFill>
                  <a:srgbClr val="0070C0"/>
                </a:solidFill>
                <a:ea typeface="+mn-ea"/>
              </a:rPr>
              <a:t>the name of the  </a:t>
            </a:r>
            <a:r>
              <a:rPr lang="en-US" sz="2400" dirty="0" err="1" smtClean="0">
                <a:solidFill>
                  <a:srgbClr val="0070C0"/>
                </a:solidFill>
                <a:ea typeface="+mn-ea"/>
              </a:rPr>
              <a:t>table(s</a:t>
            </a:r>
            <a:r>
              <a:rPr lang="en-US" sz="2400" dirty="0" smtClean="0">
                <a:solidFill>
                  <a:srgbClr val="0070C0"/>
                </a:solidFill>
                <a:ea typeface="+mn-ea"/>
              </a:rPr>
              <a:t>) you want to query</a:t>
            </a:r>
            <a:r>
              <a:rPr lang="en-US" sz="2400" dirty="0" smtClean="0">
                <a:ea typeface="+mn-ea"/>
              </a:rPr>
              <a:t>. 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ea typeface="+mn-ea"/>
              </a:rPr>
              <a:t>In this chapter we concentrate on a single </a:t>
            </a:r>
            <a:r>
              <a:rPr lang="en-US" sz="2400" smtClean="0">
                <a:ea typeface="+mn-ea"/>
              </a:rPr>
              <a:t>table.</a:t>
            </a:r>
          </a:p>
          <a:p>
            <a:pPr marL="1040130" lvl="2" indent="-246888">
              <a:buFont typeface="Wingdings 2"/>
              <a:buChar char=""/>
              <a:defRPr/>
            </a:pPr>
            <a:r>
              <a:rPr lang="en-US" smtClean="0"/>
              <a:t>Later we will combine multiple tables in the FROM statement.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ea typeface="+mn-ea"/>
              </a:rPr>
              <a:t>Good idea to always specify the schema name explicitly.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a typeface="+mn-ea"/>
              </a:rPr>
              <a:t>SQL Server will try to resolve it if it is missing. Small amount of extra processing and </a:t>
            </a:r>
            <a:r>
              <a:rPr lang="en-US" smtClean="0">
                <a:ea typeface="+mn-ea"/>
              </a:rPr>
              <a:t>could go to the wrong table.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ea typeface="+mn-ea"/>
            </a:endParaRPr>
          </a:p>
          <a:p>
            <a:pPr>
              <a:buClr>
                <a:schemeClr val="accent3"/>
              </a:buClr>
              <a:defRPr/>
            </a:pPr>
            <a:r>
              <a:rPr lang="en-US" sz="2400" smtClean="0"/>
              <a:t>The </a:t>
            </a:r>
            <a:r>
              <a:rPr lang="en-US" sz="2400" smtClean="0"/>
              <a:t>simplest query on a table has SELECT and FROM.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03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>
            <a:noAutofit/>
          </a:bodyPr>
          <a:lstStyle/>
          <a:p>
            <a:r>
              <a:rPr lang="en-US" smtClean="0"/>
              <a:t>WHERE Clause</a:t>
            </a:r>
            <a:endParaRPr lang="en-US" sz="36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486400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0070C0"/>
                </a:solidFill>
              </a:rPr>
              <a:t>WHERE defines </a:t>
            </a:r>
            <a:r>
              <a:rPr lang="en-US" sz="2400" dirty="0" smtClean="0">
                <a:solidFill>
                  <a:srgbClr val="0070C0"/>
                </a:solidFill>
              </a:rPr>
              <a:t>a predicate used to filter the </a:t>
            </a:r>
            <a:r>
              <a:rPr lang="en-US" sz="2400" u="sng" dirty="0" smtClean="0">
                <a:solidFill>
                  <a:srgbClr val="0070C0"/>
                </a:solidFill>
              </a:rPr>
              <a:t>rows</a:t>
            </a:r>
            <a:r>
              <a:rPr lang="en-US" sz="2400" dirty="0" smtClean="0">
                <a:solidFill>
                  <a:srgbClr val="0070C0"/>
                </a:solidFill>
              </a:rPr>
              <a:t> returned by the FROM clause.</a:t>
            </a:r>
          </a:p>
          <a:p>
            <a:pPr lvl="1"/>
            <a:r>
              <a:rPr lang="en-US" sz="2400" smtClean="0"/>
              <a:t>Returns </a:t>
            </a:r>
            <a:r>
              <a:rPr lang="en-US" sz="2400" dirty="0" smtClean="0"/>
              <a:t>only rows where the predicate evaluates to True – </a:t>
            </a:r>
            <a:r>
              <a:rPr lang="en-US" sz="2400" smtClean="0"/>
              <a:t>not Unknown or False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True is </a:t>
            </a:r>
            <a:r>
              <a:rPr lang="en-US" sz="2400" u="sng" dirty="0" smtClean="0"/>
              <a:t>not</a:t>
            </a:r>
            <a:r>
              <a:rPr lang="en-US" sz="2400" dirty="0" smtClean="0"/>
              <a:t> the same as (</a:t>
            </a:r>
            <a:r>
              <a:rPr lang="en-US" sz="2400" smtClean="0"/>
              <a:t>Not False) because of </a:t>
            </a:r>
            <a:r>
              <a:rPr lang="en-US" sz="2400" smtClean="0">
                <a:solidFill>
                  <a:srgbClr val="FF0000"/>
                </a:solidFill>
              </a:rPr>
              <a:t>three-valued logic</a:t>
            </a:r>
            <a:r>
              <a:rPr lang="en-US" sz="2400" smtClean="0"/>
              <a:t>.</a:t>
            </a:r>
          </a:p>
          <a:p>
            <a:r>
              <a:rPr lang="en-US" sz="2400" smtClean="0"/>
              <a:t>NOTE: WHERE filters </a:t>
            </a:r>
            <a:r>
              <a:rPr lang="en-US" sz="2400" u="sng" smtClean="0"/>
              <a:t>each row</a:t>
            </a:r>
            <a:r>
              <a:rPr lang="en-US" sz="2400" smtClean="0"/>
              <a:t> according to the condition. It </a:t>
            </a:r>
            <a:r>
              <a:rPr lang="en-US" sz="2400" b="1" u="sng" smtClean="0">
                <a:solidFill>
                  <a:srgbClr val="00B050"/>
                </a:solidFill>
              </a:rPr>
              <a:t>cannot</a:t>
            </a:r>
            <a:r>
              <a:rPr lang="en-US" sz="2400" b="1" smtClean="0">
                <a:solidFill>
                  <a:srgbClr val="00B050"/>
                </a:solidFill>
              </a:rPr>
              <a:t> be used across </a:t>
            </a:r>
            <a:r>
              <a:rPr lang="en-US" sz="2400" b="1" u="sng" smtClean="0">
                <a:solidFill>
                  <a:srgbClr val="00B050"/>
                </a:solidFill>
              </a:rPr>
              <a:t>different rows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Find customers whose orders were shipped by shipper 3 but not by shipper 2.</a:t>
            </a:r>
          </a:p>
          <a:p>
            <a:pPr marL="457200" lvl="1" indent="0">
              <a:buNone/>
            </a:pPr>
            <a:r>
              <a:rPr lang="en-US" sz="2000" smtClean="0"/>
              <a:t>The following does NOT work:</a:t>
            </a:r>
          </a:p>
          <a:p>
            <a:pPr marL="457200" lvl="1" indent="0">
              <a:buNone/>
            </a:pPr>
            <a:r>
              <a:rPr lang="en-US" sz="2000" smtClean="0"/>
              <a:t>SELECT custid</a:t>
            </a:r>
          </a:p>
          <a:p>
            <a:pPr marL="457200" lvl="1" indent="0">
              <a:buNone/>
            </a:pPr>
            <a:r>
              <a:rPr lang="en-US" sz="2000" smtClean="0"/>
              <a:t>FROM Sales.Orders</a:t>
            </a:r>
          </a:p>
          <a:p>
            <a:pPr marL="457200" lvl="1" indent="0">
              <a:buNone/>
            </a:pPr>
            <a:r>
              <a:rPr lang="en-US" sz="2000" smtClean="0">
                <a:solidFill>
                  <a:srgbClr val="7030A0"/>
                </a:solidFill>
              </a:rPr>
              <a:t>WHERE shipperid = 3 AND shipperid != 2;</a:t>
            </a:r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3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>
            <a:noAutofit/>
          </a:bodyPr>
          <a:lstStyle/>
          <a:p>
            <a:r>
              <a:rPr lang="en-US" dirty="0" smtClean="0"/>
              <a:t>GROUP </a:t>
            </a:r>
            <a:r>
              <a:rPr lang="en-US" smtClean="0"/>
              <a:t>BY Clause</a:t>
            </a:r>
            <a:endParaRPr lang="en-US" sz="3600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56260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Rather than return one line per row, </a:t>
            </a:r>
            <a:r>
              <a:rPr lang="en-US" sz="2600" dirty="0" smtClean="0">
                <a:solidFill>
                  <a:srgbClr val="0070C0"/>
                </a:solidFill>
              </a:rPr>
              <a:t>GROUP BY allows you to return one line </a:t>
            </a:r>
            <a:r>
              <a:rPr lang="en-US" sz="2600" smtClean="0">
                <a:solidFill>
                  <a:srgbClr val="0070C0"/>
                </a:solidFill>
              </a:rPr>
              <a:t>per </a:t>
            </a:r>
            <a:r>
              <a:rPr lang="en-US" sz="2600" u="sng" smtClean="0">
                <a:solidFill>
                  <a:srgbClr val="0070C0"/>
                </a:solidFill>
              </a:rPr>
              <a:t>group</a:t>
            </a:r>
            <a:r>
              <a:rPr lang="en-US" sz="2600" smtClean="0">
                <a:solidFill>
                  <a:srgbClr val="0070C0"/>
                </a:solidFill>
              </a:rPr>
              <a:t>, </a:t>
            </a:r>
            <a:r>
              <a:rPr lang="en-US" sz="2600" dirty="0" smtClean="0"/>
              <a:t>where a group is defined by the elements you define in </a:t>
            </a:r>
            <a:r>
              <a:rPr lang="en-US" sz="2600" smtClean="0"/>
              <a:t>the GROUP BY clause.</a:t>
            </a:r>
          </a:p>
          <a:p>
            <a:r>
              <a:rPr lang="en-US" sz="2600" smtClean="0">
                <a:solidFill>
                  <a:srgbClr val="0070C0"/>
                </a:solidFill>
              </a:rPr>
              <a:t>A group is formed for </a:t>
            </a:r>
            <a:r>
              <a:rPr lang="en-US" sz="2600" u="sng" smtClean="0">
                <a:solidFill>
                  <a:srgbClr val="0070C0"/>
                </a:solidFill>
              </a:rPr>
              <a:t>each unique combination of the attributes</a:t>
            </a:r>
            <a:r>
              <a:rPr lang="en-US" sz="2600" smtClean="0">
                <a:solidFill>
                  <a:srgbClr val="0070C0"/>
                </a:solidFill>
              </a:rPr>
              <a:t> specified.</a:t>
            </a:r>
          </a:p>
          <a:p>
            <a:r>
              <a:rPr lang="en-US" sz="2000"/>
              <a:t>Example: GROUP BY empid, YEAR(orderdate)</a:t>
            </a:r>
          </a:p>
          <a:p>
            <a:pPr lvl="1"/>
            <a:r>
              <a:rPr lang="en-US" sz="2000"/>
              <a:t>This creates one group for </a:t>
            </a:r>
            <a:r>
              <a:rPr lang="en-US" sz="2000" smtClean="0"/>
              <a:t>each unique </a:t>
            </a:r>
            <a:r>
              <a:rPr lang="en-US" sz="2000"/>
              <a:t>combination of rows with the same empid and order year.</a:t>
            </a:r>
          </a:p>
          <a:p>
            <a:pPr lvl="1"/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600" b="1" dirty="0">
                <a:solidFill>
                  <a:srgbClr val="00B050"/>
                </a:solidFill>
              </a:rPr>
              <a:t>All subsequent </a:t>
            </a:r>
            <a:r>
              <a:rPr lang="en-US" sz="2600" b="1">
                <a:solidFill>
                  <a:srgbClr val="00B050"/>
                </a:solidFill>
              </a:rPr>
              <a:t>clauses</a:t>
            </a:r>
            <a:r>
              <a:rPr lang="en-US" sz="2600" b="1"/>
              <a:t> </a:t>
            </a:r>
            <a:r>
              <a:rPr lang="en-US" sz="2600" smtClean="0"/>
              <a:t>(i.e. </a:t>
            </a:r>
            <a:r>
              <a:rPr lang="en-US" sz="2600" dirty="0"/>
              <a:t>HAVING, SELECT, and ORDER BY</a:t>
            </a:r>
            <a:r>
              <a:rPr lang="en-US" sz="2600"/>
              <a:t>) </a:t>
            </a:r>
            <a:r>
              <a:rPr lang="en-US" sz="2600" b="1" smtClean="0">
                <a:solidFill>
                  <a:srgbClr val="00B050"/>
                </a:solidFill>
              </a:rPr>
              <a:t>operate </a:t>
            </a:r>
            <a:r>
              <a:rPr lang="en-US" sz="2600" b="1" dirty="0">
                <a:solidFill>
                  <a:srgbClr val="00B050"/>
                </a:solidFill>
              </a:rPr>
              <a:t>on groups and not on individual rows</a:t>
            </a:r>
            <a:r>
              <a:rPr lang="en-US" sz="2600" dirty="0"/>
              <a:t>.</a:t>
            </a:r>
          </a:p>
          <a:p>
            <a:pPr lvl="1"/>
            <a:r>
              <a:rPr lang="en-US" sz="2400" smtClean="0"/>
              <a:t>All </a:t>
            </a:r>
            <a:r>
              <a:rPr lang="en-US" sz="2400" dirty="0"/>
              <a:t>these clauses must return </a:t>
            </a:r>
            <a:r>
              <a:rPr lang="en-US" sz="2400"/>
              <a:t>a </a:t>
            </a:r>
            <a:r>
              <a:rPr lang="en-US" sz="2400" u="sng" smtClean="0"/>
              <a:t>single value </a:t>
            </a:r>
            <a:r>
              <a:rPr lang="en-US" sz="2400" u="sng" dirty="0"/>
              <a:t>per group</a:t>
            </a:r>
            <a:r>
              <a:rPr lang="en-US" sz="2400" dirty="0"/>
              <a:t>, not per row.</a:t>
            </a:r>
          </a:p>
          <a:p>
            <a:pPr lvl="1"/>
            <a:r>
              <a:rPr lang="en-US" sz="2400" dirty="0"/>
              <a:t>Can use </a:t>
            </a:r>
            <a:r>
              <a:rPr lang="en-US" sz="2400" dirty="0">
                <a:solidFill>
                  <a:srgbClr val="3366FF"/>
                </a:solidFill>
              </a:rPr>
              <a:t>aggregate functions </a:t>
            </a:r>
            <a:r>
              <a:rPr lang="en-US" sz="2400"/>
              <a:t>which </a:t>
            </a:r>
            <a:r>
              <a:rPr lang="en-US" sz="2400" smtClean="0">
                <a:solidFill>
                  <a:srgbClr val="FF0000"/>
                </a:solidFill>
              </a:rPr>
              <a:t>return </a:t>
            </a:r>
            <a:r>
              <a:rPr lang="en-US" sz="2400" dirty="0">
                <a:solidFill>
                  <a:srgbClr val="FF0000"/>
                </a:solidFill>
              </a:rPr>
              <a:t>a single value </a:t>
            </a:r>
            <a:r>
              <a:rPr lang="en-US" sz="2400">
                <a:solidFill>
                  <a:srgbClr val="FF0000"/>
                </a:solidFill>
              </a:rPr>
              <a:t>per </a:t>
            </a:r>
            <a:r>
              <a:rPr lang="en-US" sz="2400" smtClean="0">
                <a:solidFill>
                  <a:srgbClr val="FF0000"/>
                </a:solidFill>
              </a:rPr>
              <a:t>group.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mtClean="0"/>
              <a:t>COUNT</a:t>
            </a:r>
            <a:r>
              <a:rPr lang="en-US" dirty="0"/>
              <a:t>, SUM, AVG, MIN, </a:t>
            </a:r>
            <a:r>
              <a:rPr lang="en-US"/>
              <a:t>and </a:t>
            </a:r>
            <a:r>
              <a:rPr lang="en-US" smtClean="0"/>
              <a:t>MAX.</a:t>
            </a:r>
            <a:endParaRPr lang="en-US" dirty="0"/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pPr>
              <a:buFont typeface="Wingdings 2" pitchFamily="-105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4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46125"/>
          </a:xfrm>
        </p:spPr>
        <p:txBody>
          <a:bodyPr>
            <a:noAutofit/>
          </a:bodyPr>
          <a:lstStyle/>
          <a:p>
            <a:r>
              <a:rPr lang="en-US"/>
              <a:t>HAVING </a:t>
            </a:r>
            <a:r>
              <a:rPr lang="en-US" smtClean="0"/>
              <a:t>Clause</a:t>
            </a:r>
            <a:endParaRPr lang="en-US" sz="3600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65725"/>
          </a:xfrm>
        </p:spPr>
        <p:txBody>
          <a:bodyPr/>
          <a:lstStyle/>
          <a:p>
            <a:r>
              <a:rPr lang="en-US" sz="2400" smtClean="0">
                <a:solidFill>
                  <a:srgbClr val="0070C0"/>
                </a:solidFill>
              </a:rPr>
              <a:t>HAVING specifies </a:t>
            </a:r>
            <a:r>
              <a:rPr lang="en-US" sz="2400" dirty="0" smtClean="0">
                <a:solidFill>
                  <a:srgbClr val="0070C0"/>
                </a:solidFill>
              </a:rPr>
              <a:t>a predicate to filter </a:t>
            </a:r>
            <a:r>
              <a:rPr lang="en-US" sz="2400" u="sng" dirty="0" smtClean="0">
                <a:solidFill>
                  <a:srgbClr val="0070C0"/>
                </a:solidFill>
              </a:rPr>
              <a:t>groups</a:t>
            </a:r>
            <a:r>
              <a:rPr lang="en-US" sz="2400" dirty="0" smtClean="0">
                <a:solidFill>
                  <a:srgbClr val="0070C0"/>
                </a:solidFill>
              </a:rPr>
              <a:t> (return only groups for which the predicate evaluates </a:t>
            </a:r>
            <a:r>
              <a:rPr lang="en-US" sz="2400" smtClean="0">
                <a:solidFill>
                  <a:srgbClr val="0070C0"/>
                </a:solidFill>
              </a:rPr>
              <a:t>to True</a:t>
            </a:r>
            <a:r>
              <a:rPr lang="en-US" sz="2400" dirty="0" smtClean="0">
                <a:solidFill>
                  <a:srgbClr val="0070C0"/>
                </a:solidFill>
              </a:rPr>
              <a:t>).</a:t>
            </a:r>
          </a:p>
          <a:p>
            <a:pPr lvl="1"/>
            <a:r>
              <a:rPr lang="en-US" sz="2400" dirty="0" smtClean="0"/>
              <a:t>Similar to the WHERE clause, but </a:t>
            </a:r>
            <a:r>
              <a:rPr lang="en-US" sz="2400" u="sng" dirty="0" smtClean="0"/>
              <a:t>for groups rather than individual </a:t>
            </a:r>
            <a:r>
              <a:rPr lang="en-US" sz="2400" u="sng" smtClean="0"/>
              <a:t>rows</a:t>
            </a:r>
            <a:r>
              <a:rPr lang="en-US" sz="2400" smtClean="0"/>
              <a:t>.</a:t>
            </a:r>
          </a:p>
          <a:p>
            <a:pPr lvl="1"/>
            <a:r>
              <a:rPr lang="en-US" sz="2400"/>
              <a:t>Returns only rows where the predicate evaluates to True – not Unknown or False.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smtClean="0"/>
              <a:t>Can </a:t>
            </a:r>
            <a:r>
              <a:rPr lang="en-US" sz="2400" dirty="0" smtClean="0"/>
              <a:t>use aggregate functions in the predicate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E.g. </a:t>
            </a:r>
            <a:r>
              <a:rPr lang="en-US" sz="2400" dirty="0" smtClean="0"/>
              <a:t>HAVING </a:t>
            </a:r>
            <a:r>
              <a:rPr lang="en-US" sz="2400" smtClean="0"/>
              <a:t>COUNT(*) &gt; 1</a:t>
            </a:r>
            <a:endParaRPr lang="en-US" sz="2400" dirty="0" smtClean="0"/>
          </a:p>
          <a:p>
            <a:pPr lvl="1"/>
            <a:r>
              <a:rPr lang="en-US" sz="2400" dirty="0" smtClean="0"/>
              <a:t>Means the group contains more than one row.</a:t>
            </a:r>
          </a:p>
        </p:txBody>
      </p:sp>
    </p:spTree>
    <p:extLst>
      <p:ext uri="{BB962C8B-B14F-4D97-AF65-F5344CB8AC3E}">
        <p14:creationId xmlns:p14="http://schemas.microsoft.com/office/powerpoint/2010/main" val="3050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6125"/>
          </a:xfrm>
        </p:spPr>
        <p:txBody>
          <a:bodyPr>
            <a:noAutofit/>
          </a:bodyPr>
          <a:lstStyle/>
          <a:p>
            <a:r>
              <a:rPr lang="en-US" dirty="0" smtClean="0"/>
              <a:t>SELECT </a:t>
            </a:r>
            <a:r>
              <a:rPr lang="en-US" dirty="0"/>
              <a:t>Clause </a:t>
            </a:r>
            <a:r>
              <a:rPr lang="en-US" sz="3600" dirty="0"/>
              <a:t>(Required) </a:t>
            </a:r>
            <a:endParaRPr 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9350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Specify the attributes (columns) that you want returned.</a:t>
            </a:r>
          </a:p>
          <a:p>
            <a:pPr lvl="1"/>
            <a:r>
              <a:rPr lang="en-US" sz="2400" dirty="0" smtClean="0"/>
              <a:t>Simplest case – just return attributes without </a:t>
            </a:r>
            <a:r>
              <a:rPr lang="en-US" sz="2400" smtClean="0"/>
              <a:t>further manipulation. </a:t>
            </a:r>
            <a:endParaRPr lang="en-US" sz="2400" dirty="0" smtClean="0"/>
          </a:p>
          <a:p>
            <a:pPr lvl="2"/>
            <a:r>
              <a:rPr lang="en-US" sz="2000" dirty="0" smtClean="0"/>
              <a:t>E.g.  SELECT </a:t>
            </a:r>
            <a:r>
              <a:rPr lang="en-US" sz="2000" dirty="0" err="1" smtClean="0"/>
              <a:t>empid</a:t>
            </a:r>
            <a:endParaRPr lang="en-US" sz="2000" dirty="0" smtClean="0"/>
          </a:p>
          <a:p>
            <a:pPr lvl="1"/>
            <a:r>
              <a:rPr lang="en-US" sz="2400" dirty="0" smtClean="0"/>
              <a:t>By default, the name of the result attribute will be the same as the original </a:t>
            </a:r>
            <a:r>
              <a:rPr lang="en-US" sz="2400" smtClean="0"/>
              <a:t>attribute.</a:t>
            </a:r>
          </a:p>
          <a:p>
            <a:pPr lvl="1"/>
            <a:endParaRPr lang="en-US" sz="2400"/>
          </a:p>
          <a:p>
            <a:pPr lvl="1"/>
            <a:r>
              <a:rPr lang="en-US" sz="2400" smtClean="0"/>
              <a:t>The attributes can be </a:t>
            </a:r>
            <a:r>
              <a:rPr lang="en-US" sz="2400" u="sng" smtClean="0"/>
              <a:t>manipulated</a:t>
            </a:r>
            <a:r>
              <a:rPr lang="en-US" sz="2400" smtClean="0"/>
              <a:t> using in-built functions (e.g</a:t>
            </a:r>
            <a:r>
              <a:rPr lang="en-US" sz="2400"/>
              <a:t>. YEAR(orderdate</a:t>
            </a:r>
            <a:r>
              <a:rPr lang="en-US" sz="2400" smtClean="0"/>
              <a:t>)). In this case </a:t>
            </a:r>
            <a:r>
              <a:rPr lang="en-US" sz="2400"/>
              <a:t>returned fields do not have a name unless an </a:t>
            </a:r>
            <a:r>
              <a:rPr lang="en-US" sz="2400">
                <a:solidFill>
                  <a:srgbClr val="FF0000"/>
                </a:solidFill>
              </a:rPr>
              <a:t>alias</a:t>
            </a:r>
            <a:r>
              <a:rPr lang="en-US" sz="2400"/>
              <a:t> is used. </a:t>
            </a:r>
          </a:p>
          <a:p>
            <a:pPr lvl="1"/>
            <a:r>
              <a:rPr lang="en-US" sz="2400" smtClean="0"/>
              <a:t>Columns with no name are </a:t>
            </a:r>
            <a:r>
              <a:rPr lang="en-US" sz="2400"/>
              <a:t>allowed by T-SQL, but violate the relational </a:t>
            </a:r>
            <a:r>
              <a:rPr lang="en-US" sz="2400" smtClean="0"/>
              <a:t>model, </a:t>
            </a:r>
            <a:r>
              <a:rPr lang="en-US" sz="2400"/>
              <a:t>so are discouraged!</a:t>
            </a:r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3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11188"/>
          </a:xfrm>
        </p:spPr>
        <p:txBody>
          <a:bodyPr>
            <a:noAutofit/>
          </a:bodyPr>
          <a:lstStyle/>
          <a:p>
            <a:r>
              <a:rPr lang="en-US" smtClean="0"/>
              <a:t>Aliasing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56943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/>
              <a:t>: </a:t>
            </a:r>
            <a:r>
              <a:rPr lang="en-US" sz="2400" smtClean="0">
                <a:solidFill>
                  <a:srgbClr val="0070C0"/>
                </a:solidFill>
              </a:rPr>
              <a:t>Assigns </a:t>
            </a:r>
            <a:r>
              <a:rPr lang="en-US" sz="2400" dirty="0">
                <a:solidFill>
                  <a:srgbClr val="0070C0"/>
                </a:solidFill>
              </a:rPr>
              <a:t>another name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alias</a:t>
            </a:r>
            <a:r>
              <a:rPr lang="en-US" sz="2400" dirty="0"/>
              <a:t>) </a:t>
            </a:r>
            <a:r>
              <a:rPr lang="en-US" sz="2400">
                <a:solidFill>
                  <a:srgbClr val="0070C0"/>
                </a:solidFill>
              </a:rPr>
              <a:t>to </a:t>
            </a:r>
            <a:r>
              <a:rPr lang="en-US" sz="2400" smtClean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srgbClr val="0070C0"/>
                </a:solidFill>
              </a:rPr>
              <a:t>result </a:t>
            </a:r>
            <a:r>
              <a:rPr lang="en-US" sz="2400" dirty="0" smtClean="0">
                <a:solidFill>
                  <a:srgbClr val="0070C0"/>
                </a:solidFill>
              </a:rPr>
              <a:t>attribute</a:t>
            </a:r>
            <a:r>
              <a:rPr lang="en-US" sz="2800" dirty="0" smtClean="0"/>
              <a:t>.</a:t>
            </a:r>
            <a:endParaRPr lang="en-US" sz="2400" dirty="0"/>
          </a:p>
          <a:p>
            <a:pPr lvl="1"/>
            <a:r>
              <a:rPr lang="en-US" sz="2000" dirty="0"/>
              <a:t>E.g. SELECT </a:t>
            </a:r>
            <a:r>
              <a:rPr lang="en-US" sz="2000" dirty="0" err="1"/>
              <a:t>empid</a:t>
            </a:r>
            <a:r>
              <a:rPr lang="en-US" sz="2000" dirty="0"/>
              <a:t> </a:t>
            </a:r>
            <a:r>
              <a:rPr lang="en-US" sz="2000" b="1" dirty="0"/>
              <a:t>AS </a:t>
            </a:r>
            <a:r>
              <a:rPr lang="en-US" sz="2000" b="1" dirty="0" err="1"/>
              <a:t>employee_id</a:t>
            </a:r>
            <a:endParaRPr lang="en-US" sz="2000" b="1" dirty="0"/>
          </a:p>
          <a:p>
            <a:r>
              <a:rPr lang="en-US" sz="2400" smtClean="0"/>
              <a:t>When manipulating attributes, always use aliasing.</a:t>
            </a:r>
            <a:endParaRPr lang="en-US" sz="2400" dirty="0" smtClean="0"/>
          </a:p>
          <a:p>
            <a:pPr lvl="1"/>
            <a:r>
              <a:rPr lang="en-US" sz="2000" dirty="0" smtClean="0"/>
              <a:t>E.g. SELECT YEAR(</a:t>
            </a:r>
            <a:r>
              <a:rPr lang="en-US" sz="2000" dirty="0" err="1" smtClean="0"/>
              <a:t>orderdate</a:t>
            </a:r>
            <a:r>
              <a:rPr lang="en-US" sz="2000" dirty="0" smtClean="0"/>
              <a:t>) </a:t>
            </a:r>
            <a:r>
              <a:rPr lang="en-US" sz="2000" b="1" smtClean="0"/>
              <a:t>AS orderyear</a:t>
            </a:r>
            <a:endParaRPr lang="en-US" sz="2000" b="1" dirty="0" smtClean="0"/>
          </a:p>
          <a:p>
            <a:pPr marL="914400" lvl="2" indent="0">
              <a:buNone/>
            </a:pPr>
            <a:endParaRPr lang="en-US" sz="1800" smtClean="0"/>
          </a:p>
          <a:p>
            <a:r>
              <a:rPr lang="en-US" sz="2400" smtClean="0"/>
              <a:t>Note: aliases cannot be used in WHERE, GROUP BY, or HAVING, because they are applied before SELECT. </a:t>
            </a:r>
          </a:p>
          <a:p>
            <a:r>
              <a:rPr lang="en-US" sz="2400" smtClean="0"/>
              <a:t>Also cannot refer to an alias created in the same SELECT statement, even if it is to the left of the expression that attempts to refer to it.</a:t>
            </a:r>
          </a:p>
          <a:p>
            <a:pPr lvl="1"/>
            <a:r>
              <a:rPr lang="en-US" sz="2400" smtClean="0"/>
              <a:t>E.g. SELECT Year(X) AS Y, </a:t>
            </a:r>
            <a:r>
              <a:rPr lang="en-US" sz="2400" b="1" smtClean="0">
                <a:solidFill>
                  <a:srgbClr val="FF0000"/>
                </a:solidFill>
              </a:rPr>
              <a:t>Y</a:t>
            </a:r>
            <a:r>
              <a:rPr lang="en-US" sz="2400" smtClean="0"/>
              <a:t>+1 AS NextY </a:t>
            </a:r>
          </a:p>
          <a:p>
            <a:pPr marL="457200" lvl="1" indent="0">
              <a:buNone/>
            </a:pPr>
            <a:r>
              <a:rPr lang="en-US" sz="2400"/>
              <a:t>	</a:t>
            </a:r>
            <a:r>
              <a:rPr lang="en-US" sz="2400" smtClean="0"/>
              <a:t>     SELECT Year(X) </a:t>
            </a:r>
            <a:r>
              <a:rPr lang="en-US" sz="2400"/>
              <a:t>AS Y, </a:t>
            </a:r>
            <a:r>
              <a:rPr lang="en-US" sz="2400" b="1" smtClean="0">
                <a:solidFill>
                  <a:srgbClr val="FF0000"/>
                </a:solidFill>
              </a:rPr>
              <a:t>Year(X)</a:t>
            </a:r>
            <a:r>
              <a:rPr lang="en-US" sz="2400" smtClean="0"/>
              <a:t>+1 </a:t>
            </a:r>
            <a:r>
              <a:rPr lang="en-US" sz="2400"/>
              <a:t>AS NextY </a:t>
            </a:r>
            <a:r>
              <a:rPr lang="en-US" sz="2000" smtClean="0"/>
              <a:t>	</a:t>
            </a:r>
          </a:p>
          <a:p>
            <a:pPr lvl="1"/>
            <a:endParaRPr lang="en-US" sz="2000" smtClean="0"/>
          </a:p>
          <a:p>
            <a:pPr lvl="1"/>
            <a:endParaRPr lang="en-US" sz="22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8" y="5108944"/>
            <a:ext cx="57551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19" y="5642344"/>
            <a:ext cx="51347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1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611188"/>
          </a:xfrm>
        </p:spPr>
        <p:txBody>
          <a:bodyPr>
            <a:noAutofit/>
          </a:bodyPr>
          <a:lstStyle/>
          <a:p>
            <a:r>
              <a:rPr lang="en-US" smtClean="0"/>
              <a:t>Aliasing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694362"/>
          </a:xfrm>
        </p:spPr>
        <p:txBody>
          <a:bodyPr>
            <a:normAutofit/>
          </a:bodyPr>
          <a:lstStyle/>
          <a:p>
            <a:r>
              <a:rPr lang="en-US" sz="2400" smtClean="0"/>
              <a:t>Three </a:t>
            </a:r>
            <a:r>
              <a:rPr lang="en-US" sz="2400" dirty="0" smtClean="0"/>
              <a:t>syntaxes for applying an alias:</a:t>
            </a:r>
          </a:p>
          <a:p>
            <a:pPr marL="457200" lvl="1" indent="0">
              <a:buNone/>
            </a:pPr>
            <a:r>
              <a:rPr lang="en-US" sz="2200" smtClean="0"/>
              <a:t>(1) &lt;expression</a:t>
            </a:r>
            <a:r>
              <a:rPr lang="en-US" sz="2200" dirty="0" smtClean="0"/>
              <a:t>&gt; AS &lt;alias&gt;  </a:t>
            </a:r>
            <a:r>
              <a:rPr lang="en-US" sz="2200" b="1" dirty="0" smtClean="0">
                <a:solidFill>
                  <a:srgbClr val="00B050"/>
                </a:solidFill>
              </a:rPr>
              <a:t>Recommended</a:t>
            </a:r>
          </a:p>
          <a:p>
            <a:pPr marL="457200" lvl="1" indent="0">
              <a:buNone/>
            </a:pPr>
            <a:r>
              <a:rPr lang="en-US" sz="2200" smtClean="0"/>
              <a:t>(2) &lt;alias</a:t>
            </a:r>
            <a:r>
              <a:rPr lang="en-US" sz="2200" dirty="0" smtClean="0"/>
              <a:t>&gt; = &lt;expression</a:t>
            </a:r>
            <a:r>
              <a:rPr lang="en-US" sz="2200" smtClean="0"/>
              <a:t>&gt; </a:t>
            </a:r>
          </a:p>
          <a:p>
            <a:pPr lvl="2"/>
            <a:r>
              <a:rPr lang="en-US" sz="1900" smtClean="0"/>
              <a:t>E.g. year_order </a:t>
            </a:r>
            <a:r>
              <a:rPr lang="en-US" sz="1900" dirty="0" smtClean="0"/>
              <a:t>= YEAR(</a:t>
            </a:r>
            <a:r>
              <a:rPr lang="en-US" sz="1900" dirty="0" err="1" smtClean="0"/>
              <a:t>orderdate</a:t>
            </a:r>
            <a:r>
              <a:rPr lang="en-US" sz="1900" dirty="0" smtClean="0"/>
              <a:t>)</a:t>
            </a:r>
          </a:p>
          <a:p>
            <a:pPr marL="457200" lvl="1" indent="0">
              <a:buNone/>
            </a:pPr>
            <a:r>
              <a:rPr lang="en-US" sz="2200" smtClean="0"/>
              <a:t>(3) &lt;expression</a:t>
            </a:r>
            <a:r>
              <a:rPr lang="en-US" sz="2200" dirty="0" smtClean="0"/>
              <a:t>&gt; &lt;alias</a:t>
            </a:r>
            <a:r>
              <a:rPr lang="en-US" sz="2200" smtClean="0"/>
              <a:t>&gt;  	</a:t>
            </a:r>
            <a:r>
              <a:rPr lang="en-US" sz="2200" smtClean="0">
                <a:solidFill>
                  <a:srgbClr val="FF0000"/>
                </a:solidFill>
              </a:rPr>
              <a:t>DEFINITELY AVOID</a:t>
            </a:r>
          </a:p>
          <a:p>
            <a:pPr lvl="2"/>
            <a:r>
              <a:rPr lang="en-US" sz="1900" smtClean="0"/>
              <a:t>E.g. YEAR(orderdate) year_order </a:t>
            </a:r>
          </a:p>
          <a:p>
            <a:pPr lvl="2"/>
            <a:endParaRPr lang="en-US" sz="1900" smtClean="0"/>
          </a:p>
          <a:p>
            <a:pPr marL="457200" lvl="1" indent="0">
              <a:buNone/>
            </a:pPr>
            <a:r>
              <a:rPr lang="en-US" sz="2300" smtClean="0"/>
              <a:t>NOTE: The 3</a:t>
            </a:r>
            <a:r>
              <a:rPr lang="en-US" sz="2300" baseline="30000" smtClean="0"/>
              <a:t>rd</a:t>
            </a:r>
            <a:r>
              <a:rPr lang="en-US" sz="2300" smtClean="0"/>
              <a:t> form is the reason behind a subtle error.</a:t>
            </a:r>
          </a:p>
          <a:p>
            <a:pPr marL="457200" lvl="1" indent="0">
              <a:buNone/>
            </a:pPr>
            <a:r>
              <a:rPr lang="en-US" sz="2300" smtClean="0"/>
              <a:t>Leaving out the comma between 2 attributes in a SELECT does NOT produce an error – instead the columns will be aliased!</a:t>
            </a:r>
          </a:p>
          <a:p>
            <a:pPr marL="457200" lvl="1" indent="0">
              <a:buNone/>
            </a:pPr>
            <a:r>
              <a:rPr lang="en-US" sz="2000" smtClean="0"/>
              <a:t>E.g. Typing SELECT X Y	instead of SELECT X, Y does </a:t>
            </a:r>
            <a:r>
              <a:rPr lang="en-US" sz="2000"/>
              <a:t>NOT produce an error – instead </a:t>
            </a:r>
            <a:r>
              <a:rPr lang="en-US" sz="2000" smtClean="0"/>
              <a:t>X will be aliased to Y.</a:t>
            </a:r>
          </a:p>
          <a:p>
            <a:pPr marL="457200" lvl="1" indent="0">
              <a:buNone/>
            </a:pPr>
            <a:endParaRPr lang="en-US" sz="1400"/>
          </a:p>
          <a:p>
            <a:pPr marL="457200" lvl="1" indent="0">
              <a:buNone/>
            </a:pPr>
            <a:r>
              <a:rPr lang="en-US" sz="2400"/>
              <a:t>What happens if the alias is the name of another column?</a:t>
            </a:r>
          </a:p>
          <a:p>
            <a:pPr marL="457200" lvl="1" indent="0">
              <a:buNone/>
            </a:pPr>
            <a:endParaRPr lang="en-US" sz="2300"/>
          </a:p>
          <a:p>
            <a:pPr marL="914400" lvl="2" indent="0">
              <a:buNone/>
            </a:pPr>
            <a:endParaRPr lang="en-US" sz="2000" smtClean="0"/>
          </a:p>
          <a:p>
            <a:endParaRPr lang="en-US" sz="2600" dirty="0" smtClean="0"/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34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79463"/>
          </a:xfrm>
        </p:spPr>
        <p:txBody>
          <a:bodyPr>
            <a:normAutofit/>
          </a:bodyPr>
          <a:lstStyle/>
          <a:p>
            <a:r>
              <a:rPr lang="en-US" dirty="0" smtClean="0"/>
              <a:t>ORDER </a:t>
            </a:r>
            <a:r>
              <a:rPr lang="en-US" smtClean="0"/>
              <a:t>BY Clause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686800" cy="5714999"/>
          </a:xfrm>
        </p:spPr>
        <p:txBody>
          <a:bodyPr>
            <a:normAutofit fontScale="92500" lnSpcReduction="10000"/>
          </a:bodyPr>
          <a:lstStyle/>
          <a:p>
            <a:r>
              <a:rPr lang="en-US" sz="2600" smtClean="0">
                <a:solidFill>
                  <a:srgbClr val="0070C0"/>
                </a:solidFill>
              </a:rPr>
              <a:t>ORDER BY sorts </a:t>
            </a:r>
            <a:r>
              <a:rPr lang="en-US" sz="2600" dirty="0" smtClean="0">
                <a:solidFill>
                  <a:srgbClr val="0070C0"/>
                </a:solidFill>
              </a:rPr>
              <a:t>the rows in the output for </a:t>
            </a:r>
            <a:r>
              <a:rPr lang="en-US" sz="2600" u="sng" dirty="0" smtClean="0">
                <a:solidFill>
                  <a:srgbClr val="0070C0"/>
                </a:solidFill>
              </a:rPr>
              <a:t>presentation purposes</a:t>
            </a:r>
            <a:r>
              <a:rPr lang="en-US" sz="26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sz="2200" smtClean="0"/>
              <a:t>Tables have </a:t>
            </a:r>
            <a:r>
              <a:rPr lang="en-US" sz="2200" dirty="0" smtClean="0"/>
              <a:t>no guaranteed order.</a:t>
            </a:r>
          </a:p>
          <a:p>
            <a:pPr lvl="1"/>
            <a:r>
              <a:rPr lang="en-US" sz="2200" dirty="0" smtClean="0"/>
              <a:t>ORDER </a:t>
            </a:r>
            <a:r>
              <a:rPr lang="en-US" sz="2200" smtClean="0"/>
              <a:t>BY guarantees </a:t>
            </a:r>
            <a:r>
              <a:rPr lang="en-US" sz="2200" dirty="0" smtClean="0"/>
              <a:t>the order, but then </a:t>
            </a:r>
            <a:r>
              <a:rPr lang="en-US" sz="2200" b="1" dirty="0" smtClean="0">
                <a:solidFill>
                  <a:srgbClr val="00B050"/>
                </a:solidFill>
              </a:rPr>
              <a:t>the result is technically not </a:t>
            </a:r>
            <a:r>
              <a:rPr lang="en-US" sz="2200" b="1" smtClean="0">
                <a:solidFill>
                  <a:srgbClr val="00B050"/>
                </a:solidFill>
              </a:rPr>
              <a:t>a relation</a:t>
            </a:r>
            <a:r>
              <a:rPr lang="en-US" sz="2200" smtClean="0"/>
              <a:t>.</a:t>
            </a:r>
          </a:p>
          <a:p>
            <a:pPr marL="0" indent="0">
              <a:buNone/>
            </a:pPr>
            <a:endParaRPr lang="en-US" sz="1700" dirty="0" smtClean="0"/>
          </a:p>
          <a:p>
            <a:r>
              <a:rPr lang="en-US" sz="2600" smtClean="0"/>
              <a:t>ORDER BY </a:t>
            </a:r>
            <a:r>
              <a:rPr lang="en-US" sz="2600" smtClean="0"/>
              <a:t>is executed after SELECT, </a:t>
            </a:r>
            <a:r>
              <a:rPr lang="en-US" sz="2600" dirty="0" smtClean="0"/>
              <a:t>so you </a:t>
            </a:r>
            <a:r>
              <a:rPr lang="en-US" sz="2600" u="sng" dirty="0" smtClean="0"/>
              <a:t>can use aliases</a:t>
            </a:r>
            <a:r>
              <a:rPr lang="en-US" sz="2600" dirty="0" smtClean="0"/>
              <a:t>.</a:t>
            </a:r>
          </a:p>
          <a:p>
            <a:pPr lvl="1"/>
            <a:r>
              <a:rPr lang="en-US" sz="2100" dirty="0" smtClean="0"/>
              <a:t>E.g. ORDER BY </a:t>
            </a:r>
            <a:r>
              <a:rPr lang="en-US" sz="2100" dirty="0" err="1" smtClean="0"/>
              <a:t>empid</a:t>
            </a:r>
            <a:r>
              <a:rPr lang="en-US" sz="2100" smtClean="0"/>
              <a:t>, orderyear</a:t>
            </a:r>
            <a:endParaRPr lang="en-US" sz="2100" dirty="0" smtClean="0"/>
          </a:p>
          <a:p>
            <a:r>
              <a:rPr lang="en-US" sz="2600" smtClean="0"/>
              <a:t>Can use the number of the column instead of the name</a:t>
            </a:r>
            <a:r>
              <a:rPr lang="en-US" sz="2800" smtClean="0"/>
              <a:t>.</a:t>
            </a:r>
          </a:p>
          <a:p>
            <a:pPr lvl="1"/>
            <a:r>
              <a:rPr lang="en-US" sz="2100" smtClean="0"/>
              <a:t>E.g. ORDER BY 1, 2</a:t>
            </a:r>
          </a:p>
          <a:p>
            <a:pPr lvl="2"/>
            <a:r>
              <a:rPr lang="en-US" sz="2200" smtClean="0"/>
              <a:t>Regarded as </a:t>
            </a:r>
            <a:r>
              <a:rPr lang="en-US" sz="2200" b="1" smtClean="0">
                <a:solidFill>
                  <a:srgbClr val="7030A0"/>
                </a:solidFill>
              </a:rPr>
              <a:t>bad programming practice</a:t>
            </a:r>
            <a:r>
              <a:rPr lang="en-US" sz="2200" smtClean="0"/>
              <a:t>.</a:t>
            </a:r>
          </a:p>
          <a:p>
            <a:pPr lvl="2"/>
            <a:endParaRPr lang="en-US" sz="2200" smtClean="0"/>
          </a:p>
          <a:p>
            <a:r>
              <a:rPr lang="en-US" sz="2600"/>
              <a:t>Can include attributes in the ORDER BY clause that do not appear in the SELECT clause (unless </a:t>
            </a:r>
            <a:r>
              <a:rPr lang="en-US" sz="2600" smtClean="0"/>
              <a:t>SELECT DISTINCT is used – why?) </a:t>
            </a:r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sz="2600" smtClean="0"/>
              <a:t>Can </a:t>
            </a:r>
            <a:r>
              <a:rPr lang="en-US" sz="2600" dirty="0" smtClean="0"/>
              <a:t>specify ascending (</a:t>
            </a:r>
            <a:r>
              <a:rPr lang="en-US" sz="2600" dirty="0" smtClean="0">
                <a:solidFill>
                  <a:srgbClr val="FF0000"/>
                </a:solidFill>
              </a:rPr>
              <a:t>ASC</a:t>
            </a:r>
            <a:r>
              <a:rPr lang="en-US" sz="2600" dirty="0" smtClean="0"/>
              <a:t>) or descending (</a:t>
            </a:r>
            <a:r>
              <a:rPr lang="en-US" sz="2600" dirty="0" smtClean="0">
                <a:solidFill>
                  <a:srgbClr val="FF0000"/>
                </a:solidFill>
              </a:rPr>
              <a:t>DESC</a:t>
            </a:r>
            <a:r>
              <a:rPr lang="en-US" sz="2600" dirty="0" smtClean="0"/>
              <a:t>) order (ascending is the </a:t>
            </a:r>
            <a:r>
              <a:rPr lang="en-US" sz="2600" smtClean="0"/>
              <a:t>default). Ties are broken arbitrarily.</a:t>
            </a:r>
            <a:endParaRPr lang="en-US" sz="26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450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6613"/>
          </a:xfrm>
        </p:spPr>
        <p:txBody>
          <a:bodyPr>
            <a:normAutofit/>
          </a:bodyPr>
          <a:lstStyle/>
          <a:p>
            <a:r>
              <a:rPr lang="en-US" smtClean="0"/>
              <a:t>SELECT *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3813"/>
            <a:ext cx="8610600" cy="541178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 2" pitchFamily="-105" charset="2"/>
              <a:buNone/>
            </a:pPr>
            <a:r>
              <a:rPr lang="en-US" sz="2400" smtClean="0"/>
              <a:t>SELECT *</a:t>
            </a:r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r>
              <a:rPr lang="en-US" sz="2400" smtClean="0"/>
              <a:t>FROM Sales.Orders;</a:t>
            </a:r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600" smtClean="0"/>
              <a:t>Is this legal? Yes – it returns all the columns in the order that they were placed in the table.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Is it good programming practice?	No.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Suppose some change is made – e.g. a column is deleted or the order changed.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Application programs relying on the result of the query may manifest strange bugs.</a:t>
            </a:r>
          </a:p>
          <a:p>
            <a:pPr>
              <a:lnSpc>
                <a:spcPct val="90000"/>
              </a:lnSpc>
            </a:pPr>
            <a:r>
              <a:rPr lang="en-US" sz="2600" b="1" smtClean="0">
                <a:solidFill>
                  <a:srgbClr val="00B050"/>
                </a:solidFill>
              </a:rPr>
              <a:t>Always specify explicitly the columns you want in the order you want.</a:t>
            </a:r>
          </a:p>
          <a:p>
            <a:pPr>
              <a:lnSpc>
                <a:spcPct val="90000"/>
              </a:lnSpc>
            </a:pPr>
            <a:endParaRPr lang="en-US" sz="2600" b="1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b="1" u="sng" smtClean="0"/>
              <a:t>However SELECT * can be very useful - it shows the entire table and can help figure out how to compute the values you want.</a:t>
            </a:r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  <a:buFont typeface="Wingdings 2" pitchFamily="-105" charset="2"/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7207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313" y="457200"/>
            <a:ext cx="8305800" cy="9073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SQL Server Architecture</a:t>
            </a:r>
            <a:endParaRPr lang="en-US" sz="3600" dirty="0"/>
          </a:p>
        </p:txBody>
      </p:sp>
      <p:sp>
        <p:nvSpPr>
          <p:cNvPr id="43012" name="TextBox 40"/>
          <p:cNvSpPr txBox="1">
            <a:spLocks noChangeArrowheads="1"/>
          </p:cNvSpPr>
          <p:nvPr/>
        </p:nvSpPr>
        <p:spPr bwMode="auto">
          <a:xfrm>
            <a:off x="7065963" y="4895850"/>
            <a:ext cx="95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r>
              <a:rPr lang="en-US"/>
              <a:t>Schema</a:t>
            </a:r>
          </a:p>
        </p:txBody>
      </p:sp>
      <p:sp>
        <p:nvSpPr>
          <p:cNvPr id="43013" name="TextBox 41"/>
          <p:cNvSpPr txBox="1">
            <a:spLocks noChangeArrowheads="1"/>
          </p:cNvSpPr>
          <p:nvPr/>
        </p:nvSpPr>
        <p:spPr bwMode="auto">
          <a:xfrm>
            <a:off x="7165975" y="5680075"/>
            <a:ext cx="858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2pPr>
            <a:lvl3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3pPr>
            <a:lvl4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4pPr>
            <a:lvl5pPr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-105" charset="0"/>
                <a:ea typeface="ＭＳ Ｐゴシック" pitchFamily="-105" charset="-128"/>
              </a:defRPr>
            </a:lvl9pPr>
          </a:lstStyle>
          <a:p>
            <a:r>
              <a:rPr lang="en-US"/>
              <a:t>Object</a:t>
            </a:r>
          </a:p>
        </p:txBody>
      </p:sp>
      <p:cxnSp>
        <p:nvCxnSpPr>
          <p:cNvPr id="44" name="Straight Arrow Connector 43"/>
          <p:cNvCxnSpPr>
            <a:cxnSpLocks noChangeShapeType="1"/>
            <a:stCxn id="43012" idx="1"/>
          </p:cNvCxnSpPr>
          <p:nvPr/>
        </p:nvCxnSpPr>
        <p:spPr bwMode="auto">
          <a:xfrm flipH="1" flipV="1">
            <a:off x="6109876" y="4738778"/>
            <a:ext cx="956087" cy="34201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  <a:stCxn id="43013" idx="1"/>
          </p:cNvCxnSpPr>
          <p:nvPr/>
        </p:nvCxnSpPr>
        <p:spPr bwMode="auto">
          <a:xfrm rot="10800000" flipV="1">
            <a:off x="6397625" y="5865813"/>
            <a:ext cx="768350" cy="142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917575" y="696913"/>
          <a:ext cx="7689850" cy="538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Document" r:id="rId3" imgW="7695917" imgH="5397301" progId="Word.Document.8">
                  <p:embed/>
                </p:oleObj>
              </mc:Choice>
              <mc:Fallback>
                <p:oleObj name="Document" r:id="rId3" imgW="7695917" imgH="5397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696913"/>
                        <a:ext cx="7689850" cy="538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4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 to Know about SELECT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sz="2400" smtClean="0"/>
              <a:t>The results of SELECT can be either:</a:t>
            </a:r>
          </a:p>
          <a:p>
            <a:pPr marL="0" indent="0">
              <a:buNone/>
            </a:pPr>
            <a:r>
              <a:rPr lang="en-US" sz="2400" smtClean="0"/>
              <a:t>(1) NULL</a:t>
            </a:r>
          </a:p>
          <a:p>
            <a:pPr marL="0" indent="0">
              <a:buNone/>
            </a:pPr>
            <a:r>
              <a:rPr lang="en-US" sz="2400" smtClean="0"/>
              <a:t>(2) A single element (1 row and 1 column)</a:t>
            </a:r>
          </a:p>
          <a:p>
            <a:pPr marL="0" indent="0">
              <a:buNone/>
            </a:pPr>
            <a:r>
              <a:rPr lang="en-US" sz="2400" smtClean="0"/>
              <a:t>(3) A single column (1 column and multiple rows)</a:t>
            </a:r>
          </a:p>
          <a:p>
            <a:pPr marL="0" indent="0">
              <a:buNone/>
            </a:pPr>
            <a:r>
              <a:rPr lang="en-US" sz="2400" smtClean="0"/>
              <a:t>(4) A single row (1 row and multiple columns)</a:t>
            </a:r>
          </a:p>
          <a:p>
            <a:pPr marL="0" indent="0">
              <a:buNone/>
            </a:pPr>
            <a:r>
              <a:rPr lang="en-US" sz="2400" smtClean="0"/>
              <a:t>(5) A "full" table (multiple rows and multiple columns)</a:t>
            </a:r>
          </a:p>
          <a:p>
            <a:endParaRPr lang="en-US" sz="2400"/>
          </a:p>
          <a:p>
            <a:r>
              <a:rPr lang="en-US" sz="2400" smtClean="0"/>
              <a:t>The result of SELECT is NOT a valid table in the relational model if either:</a:t>
            </a:r>
          </a:p>
          <a:p>
            <a:pPr marL="0" indent="0">
              <a:buNone/>
            </a:pPr>
            <a:r>
              <a:rPr lang="en-US" sz="2400" smtClean="0"/>
              <a:t>(1) Some columns have no names.</a:t>
            </a:r>
          </a:p>
          <a:p>
            <a:pPr marL="0" indent="0">
              <a:buNone/>
            </a:pPr>
            <a:r>
              <a:rPr lang="en-US" sz="2400" smtClean="0"/>
              <a:t>(2) Duplicate rows occur.</a:t>
            </a:r>
          </a:p>
          <a:p>
            <a:pPr marL="0" indent="0">
              <a:buNone/>
            </a:pPr>
            <a:r>
              <a:rPr lang="en-US" sz="2400" smtClean="0"/>
              <a:t>(3) ORDER BY is used.</a:t>
            </a:r>
          </a:p>
          <a:p>
            <a:endParaRPr lang="en-US" sz="2400"/>
          </a:p>
          <a:p>
            <a:r>
              <a:rPr lang="en-US" sz="2400" smtClean="0"/>
              <a:t>SELECT without a FROM is actually allowed, using constants:</a:t>
            </a:r>
          </a:p>
          <a:p>
            <a:pPr marL="457200" lvl="1" indent="0">
              <a:buNone/>
            </a:pPr>
            <a:r>
              <a:rPr lang="en-US" sz="2400" smtClean="0"/>
              <a:t>E.g. SELECT 1 AS n</a:t>
            </a:r>
          </a:p>
          <a:p>
            <a:pPr marL="457200" lvl="1" indent="0">
              <a:buNone/>
            </a:pPr>
            <a:r>
              <a:rPr lang="en-US" sz="2400" smtClean="0"/>
              <a:t>Returns a table with 1 column called n containing one row with a 1 in it.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302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Table  - Sample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775619"/>
            <a:ext cx="86010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4999" y="5410200"/>
            <a:ext cx="4837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Not all rows and columns are shown.</a:t>
            </a:r>
          </a:p>
          <a:p>
            <a:r>
              <a:rPr lang="en-US" sz="2400" smtClean="0"/>
              <a:t>There are 830 rows </a:t>
            </a:r>
            <a:r>
              <a:rPr lang="en-US" sz="2400" smtClean="0"/>
              <a:t>in </a:t>
            </a:r>
            <a:r>
              <a:rPr lang="en-US" sz="2400" smtClean="0"/>
              <a:t>this table.</a:t>
            </a:r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2514600" y="1313954"/>
            <a:ext cx="291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Table Sales.Orders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0028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in a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smtClean="0"/>
              <a:t>The data types in any table can be viewed by expanding the “Columns” section.</a:t>
            </a:r>
          </a:p>
          <a:p>
            <a:r>
              <a:rPr lang="en-US" sz="2400" smtClean="0"/>
              <a:t>E.g. for Sales.Orders: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1" y="2819401"/>
            <a:ext cx="3815479" cy="37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79463"/>
          </a:xfrm>
        </p:spPr>
        <p:txBody>
          <a:bodyPr>
            <a:normAutofit/>
          </a:bodyPr>
          <a:lstStyle/>
          <a:p>
            <a:r>
              <a:rPr lang="en-US" sz="4500" dirty="0" smtClean="0"/>
              <a:t>Select Statement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13188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Queries one or more tables, applies some logical manipulations, and returns a result.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43543"/>
              </p:ext>
            </p:extLst>
          </p:nvPr>
        </p:nvGraphicFramePr>
        <p:xfrm>
          <a:off x="762000" y="2209800"/>
          <a:ext cx="7624763" cy="419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Document" r:id="rId3" imgW="7632419" imgH="4952818" progId="Word.Document.8">
                  <p:embed/>
                </p:oleObj>
              </mc:Choice>
              <mc:Fallback>
                <p:oleObj name="Document" r:id="rId3" imgW="7632419" imgH="4952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7624763" cy="419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8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 Literal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029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smtClean="0"/>
              <a:t>SELECT 1</a:t>
            </a:r>
            <a:r>
              <a:rPr lang="en-US" sz="3800"/>
              <a:t>;				SELECT ‘ABC’;</a:t>
            </a:r>
          </a:p>
          <a:p>
            <a:pPr marL="0" indent="0">
              <a:buNone/>
            </a:pPr>
            <a:endParaRPr lang="en-US" sz="3800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>
              <a:buClr>
                <a:schemeClr val="accent3"/>
              </a:buClr>
              <a:defRPr/>
            </a:pPr>
            <a:r>
              <a:rPr lang="en-US" sz="3100"/>
              <a:t>SELECT can be used by itself to do calculations.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sz="3100"/>
              <a:t>E.g. SELECT 2+2 returns 4.</a:t>
            </a:r>
          </a:p>
          <a:p>
            <a:endParaRPr lang="en-US" smtClean="0"/>
          </a:p>
          <a:p>
            <a:endParaRPr lang="en-US"/>
          </a:p>
          <a:p>
            <a:r>
              <a:rPr lang="en-US" sz="2800" smtClean="0"/>
              <a:t>No data is being extracted from the database in these examples.</a:t>
            </a:r>
          </a:p>
          <a:p>
            <a:pPr lvl="1"/>
            <a:r>
              <a:rPr lang="en-US" smtClean="0"/>
              <a:t>Selecting a literal is not very common but can occasionally be useful.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09984"/>
            <a:ext cx="2305456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09984"/>
            <a:ext cx="2503691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Example - FROM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2954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(1) SELECT </a:t>
            </a:r>
            <a:r>
              <a:rPr lang="en-US" sz="2400"/>
              <a:t>custid, </a:t>
            </a:r>
            <a:r>
              <a:rPr lang="en-US" sz="2400" smtClean="0"/>
              <a:t>orderdate FROM Sales.Orders;</a:t>
            </a:r>
            <a:endParaRPr lang="en-US" sz="24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6992"/>
            <a:ext cx="2541846" cy="317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14" y="5656383"/>
            <a:ext cx="9220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Order of </a:t>
            </a:r>
            <a:r>
              <a:rPr lang="en-US" sz="2400" b="1" smtClean="0"/>
              <a:t>columns</a:t>
            </a:r>
            <a:r>
              <a:rPr lang="en-US" sz="2400" smtClean="0"/>
              <a:t> is determined by SELECT statement, not original order.</a:t>
            </a:r>
          </a:p>
          <a:p>
            <a:r>
              <a:rPr lang="en-US" sz="2400" smtClean="0"/>
              <a:t>The order of </a:t>
            </a:r>
            <a:r>
              <a:rPr lang="en-US" sz="2400" u="sng" smtClean="0"/>
              <a:t>rows</a:t>
            </a:r>
            <a:r>
              <a:rPr lang="en-US" sz="2400" smtClean="0"/>
              <a:t> is </a:t>
            </a:r>
            <a:r>
              <a:rPr lang="en-US" sz="2400" u="sng" smtClean="0"/>
              <a:t>arbitrary</a:t>
            </a:r>
            <a:r>
              <a:rPr lang="en-US" sz="240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8333" y="4854879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830 rows total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Example – ORDER BY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smtClean="0"/>
              <a:t>(2) SELECT </a:t>
            </a:r>
            <a:r>
              <a:rPr lang="en-US" sz="2400"/>
              <a:t>custid, orderdate</a:t>
            </a:r>
          </a:p>
          <a:p>
            <a:r>
              <a:rPr lang="en-US" sz="2400" smtClean="0"/>
              <a:t>	FROM </a:t>
            </a:r>
            <a:r>
              <a:rPr lang="en-US" sz="2400"/>
              <a:t>Sales.Orders</a:t>
            </a:r>
          </a:p>
          <a:p>
            <a:r>
              <a:rPr lang="en-US" sz="2400" smtClean="0"/>
              <a:t>	</a:t>
            </a:r>
            <a:r>
              <a:rPr lang="en-US" sz="2400" b="1" smtClean="0"/>
              <a:t>ORDER </a:t>
            </a:r>
            <a:r>
              <a:rPr lang="en-US" sz="2400" b="1"/>
              <a:t>BY </a:t>
            </a:r>
            <a:r>
              <a:rPr lang="en-US" sz="2400" b="1" smtClean="0"/>
              <a:t>custid;</a:t>
            </a:r>
            <a:endParaRPr lang="en-US" sz="2400" b="1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535" y="2743200"/>
            <a:ext cx="234422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5193268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830 rows total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83712" y="5546190"/>
            <a:ext cx="3510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Default order is ascending.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70" y="6150114"/>
            <a:ext cx="879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NOTE: Since the order of rows is supposed to be irrelevant in the relational model, </a:t>
            </a:r>
          </a:p>
          <a:p>
            <a:r>
              <a:rPr lang="en-US" sz="2000" u="sng" smtClean="0"/>
              <a:t>the result of a query with ORDER BY is technically not a valid relation</a:t>
            </a:r>
            <a:r>
              <a:rPr lang="en-US" sz="2000" smtClean="0"/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795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1724</Words>
  <Application>Microsoft Office PowerPoint</Application>
  <PresentationFormat>On-screen Show (4:3)</PresentationFormat>
  <Paragraphs>289</Paragraphs>
  <Slides>30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Constantia</vt:lpstr>
      <vt:lpstr>Times New Roman</vt:lpstr>
      <vt:lpstr>Wingdings 2</vt:lpstr>
      <vt:lpstr>Office Theme</vt:lpstr>
      <vt:lpstr>Document</vt:lpstr>
      <vt:lpstr>SQL - SELECT</vt:lpstr>
      <vt:lpstr>Data Manipulation Language (DML)</vt:lpstr>
      <vt:lpstr>SQL Server Architecture</vt:lpstr>
      <vt:lpstr>Database Table  - Sample</vt:lpstr>
      <vt:lpstr>DataTypes in a Table</vt:lpstr>
      <vt:lpstr>Select Statement</vt:lpstr>
      <vt:lpstr>SELECT a Literal</vt:lpstr>
      <vt:lpstr>SELECT Example - FROM</vt:lpstr>
      <vt:lpstr>SELECT Example – ORDER BY</vt:lpstr>
      <vt:lpstr>SELECT Example - WHERE</vt:lpstr>
      <vt:lpstr>SELECT – ORDER BY Multiple Columns</vt:lpstr>
      <vt:lpstr>SELECT – Apply Functions to Columns</vt:lpstr>
      <vt:lpstr>SELECT – AS names a column</vt:lpstr>
      <vt:lpstr>SELECT Example – No ORDER BY</vt:lpstr>
      <vt:lpstr>SELECT Example – GROUP BY</vt:lpstr>
      <vt:lpstr>SELECT Example - HAVING</vt:lpstr>
      <vt:lpstr>SELECT Example – GROUP BY &amp; ORDER BY </vt:lpstr>
      <vt:lpstr>SELECT – Use Function to Make New Column</vt:lpstr>
      <vt:lpstr>ORDER BY with DESC</vt:lpstr>
      <vt:lpstr>Actual Order of Execution</vt:lpstr>
      <vt:lpstr>FROM Clause</vt:lpstr>
      <vt:lpstr>WHERE Clause</vt:lpstr>
      <vt:lpstr>GROUP BY Clause</vt:lpstr>
      <vt:lpstr>HAVING Clause</vt:lpstr>
      <vt:lpstr>SELECT Clause (Required) </vt:lpstr>
      <vt:lpstr>Aliasing</vt:lpstr>
      <vt:lpstr>Aliasing</vt:lpstr>
      <vt:lpstr>ORDER BY Clause</vt:lpstr>
      <vt:lpstr>SELECT *</vt:lpstr>
      <vt:lpstr>Things to Know about SELECT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263</cp:revision>
  <dcterms:created xsi:type="dcterms:W3CDTF">2013-08-13T16:16:36Z</dcterms:created>
  <dcterms:modified xsi:type="dcterms:W3CDTF">2016-08-29T18:54:33Z</dcterms:modified>
</cp:coreProperties>
</file>