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324" r:id="rId3"/>
    <p:sldId id="32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3383" autoAdjust="0"/>
  </p:normalViewPr>
  <p:slideViewPr>
    <p:cSldViewPr>
      <p:cViewPr varScale="1">
        <p:scale>
          <a:sx n="102" d="100"/>
          <a:sy n="102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33425"/>
          </a:xfrm>
        </p:spPr>
        <p:txBody>
          <a:bodyPr>
            <a:noAutofit/>
          </a:bodyPr>
          <a:lstStyle/>
          <a:p>
            <a:r>
              <a:rPr lang="en-US" dirty="0" smtClean="0"/>
              <a:t>TOP Option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TOP:</a:t>
            </a:r>
            <a:r>
              <a:rPr lang="en-US" sz="2800" smtClean="0">
                <a:solidFill>
                  <a:srgbClr val="0070C0"/>
                </a:solidFill>
              </a:rPr>
              <a:t> </a:t>
            </a:r>
            <a:r>
              <a:rPr lang="en-US" sz="2600" smtClean="0">
                <a:solidFill>
                  <a:srgbClr val="0070C0"/>
                </a:solidFill>
              </a:rPr>
              <a:t>Allows </a:t>
            </a:r>
            <a:r>
              <a:rPr lang="en-US" sz="2600" dirty="0" smtClean="0">
                <a:solidFill>
                  <a:srgbClr val="0070C0"/>
                </a:solidFill>
              </a:rPr>
              <a:t>the number </a:t>
            </a:r>
            <a:r>
              <a:rPr lang="en-US" sz="2600" dirty="0" smtClean="0"/>
              <a:t>or</a:t>
            </a:r>
            <a:r>
              <a:rPr lang="en-US" sz="2600" dirty="0" smtClean="0">
                <a:solidFill>
                  <a:srgbClr val="0070C0"/>
                </a:solidFill>
              </a:rPr>
              <a:t> percentage of rows to be limited to a specified value.</a:t>
            </a:r>
          </a:p>
          <a:p>
            <a:pPr lvl="1"/>
            <a:r>
              <a:rPr lang="en-US" sz="2600" u="sng" dirty="0" smtClean="0"/>
              <a:t>Not standard SQL </a:t>
            </a:r>
            <a:r>
              <a:rPr lang="en-US" sz="2600" dirty="0" smtClean="0"/>
              <a:t>– this is a </a:t>
            </a:r>
            <a:r>
              <a:rPr lang="en-US" sz="2600" b="1" smtClean="0"/>
              <a:t>T-SQL function</a:t>
            </a:r>
            <a:r>
              <a:rPr lang="en-US" sz="2400" smtClean="0"/>
              <a:t>.</a:t>
            </a:r>
          </a:p>
          <a:p>
            <a:pPr lvl="2"/>
            <a:r>
              <a:rPr lang="en-US" sz="2200" smtClean="0"/>
              <a:t>Standard SQL has a similar filter called </a:t>
            </a:r>
            <a:r>
              <a:rPr lang="en-US" sz="2200" smtClean="0">
                <a:solidFill>
                  <a:srgbClr val="FF0000"/>
                </a:solidFill>
              </a:rPr>
              <a:t>OFFSET-FETCH</a:t>
            </a:r>
            <a:r>
              <a:rPr lang="en-US" sz="2200" smtClean="0"/>
              <a:t>.</a:t>
            </a:r>
            <a:endParaRPr lang="en-US" sz="17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E.g. if you want to see the 5 most </a:t>
            </a:r>
            <a:r>
              <a:rPr lang="en-US" sz="2400" smtClean="0"/>
              <a:t>recent orders</a:t>
            </a:r>
            <a:r>
              <a:rPr lang="en-US" sz="2400" dirty="0" smtClean="0"/>
              <a:t>:</a:t>
            </a:r>
          </a:p>
          <a:p>
            <a:pPr>
              <a:buFont typeface="Wingdings 2" pitchFamily="-105" charset="2"/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SELECT  </a:t>
            </a:r>
            <a:r>
              <a:rPr lang="en-US" sz="2400" b="1" smtClean="0">
                <a:solidFill>
                  <a:srgbClr val="3366FF"/>
                </a:solidFill>
              </a:rPr>
              <a:t>TOP (5)</a:t>
            </a:r>
            <a:r>
              <a:rPr lang="en-US" sz="2400" smtClean="0">
                <a:solidFill>
                  <a:srgbClr val="3366FF"/>
                </a:solidFill>
              </a:rPr>
              <a:t> </a:t>
            </a:r>
            <a:r>
              <a:rPr lang="en-US" sz="2400" dirty="0" err="1" smtClean="0">
                <a:solidFill>
                  <a:srgbClr val="3366FF"/>
                </a:solidFill>
              </a:rPr>
              <a:t>orderid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orderdate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custid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empid</a:t>
            </a:r>
            <a:endParaRPr lang="en-US" sz="2400" dirty="0" smtClean="0">
              <a:solidFill>
                <a:srgbClr val="3366FF"/>
              </a:solidFill>
            </a:endParaRPr>
          </a:p>
          <a:p>
            <a:pPr>
              <a:buFont typeface="Wingdings 2" pitchFamily="-105" charset="2"/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FROM </a:t>
            </a:r>
            <a:r>
              <a:rPr lang="en-US" sz="2400" dirty="0" err="1" smtClean="0">
                <a:solidFill>
                  <a:srgbClr val="3366FF"/>
                </a:solidFill>
              </a:rPr>
              <a:t>Sales.Orders</a:t>
            </a:r>
            <a:endParaRPr lang="en-US" sz="2400" dirty="0" smtClean="0">
              <a:solidFill>
                <a:srgbClr val="3366FF"/>
              </a:solidFill>
            </a:endParaRPr>
          </a:p>
          <a:p>
            <a:pPr>
              <a:buFont typeface="Wingdings 2" pitchFamily="-105" charset="2"/>
              <a:buNone/>
            </a:pPr>
            <a:r>
              <a:rPr lang="en-US" sz="2400" b="1" dirty="0" smtClean="0">
                <a:solidFill>
                  <a:srgbClr val="3366FF"/>
                </a:solidFill>
              </a:rPr>
              <a:t>ORDER BY </a:t>
            </a:r>
            <a:r>
              <a:rPr lang="en-US" sz="2400" b="1" dirty="0" err="1" smtClean="0">
                <a:solidFill>
                  <a:srgbClr val="3366FF"/>
                </a:solidFill>
              </a:rPr>
              <a:t>orderdate</a:t>
            </a:r>
            <a:r>
              <a:rPr lang="en-US" sz="2400" dirty="0" smtClean="0">
                <a:solidFill>
                  <a:srgbClr val="3366FF"/>
                </a:solidFill>
              </a:rPr>
              <a:t> DESC;</a:t>
            </a:r>
          </a:p>
          <a:p>
            <a:pPr>
              <a:buFont typeface="Wingdings 2" pitchFamily="-105" charset="2"/>
              <a:buNone/>
            </a:pPr>
            <a:endParaRPr lang="en-US" sz="2400" dirty="0" smtClean="0">
              <a:solidFill>
                <a:srgbClr val="3366FF"/>
              </a:solidFill>
            </a:endParaRPr>
          </a:p>
          <a:p>
            <a:r>
              <a:rPr lang="en-US" sz="2400" smtClean="0"/>
              <a:t>Can also ask for top % rather than absolute count:</a:t>
            </a:r>
            <a:endParaRPr lang="en-US" sz="2400" dirty="0" smtClean="0"/>
          </a:p>
          <a:p>
            <a:pPr>
              <a:buFont typeface="Wingdings 2" pitchFamily="-105" charset="2"/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SELECT </a:t>
            </a:r>
            <a:r>
              <a:rPr lang="en-US" sz="2400" b="1" smtClean="0">
                <a:solidFill>
                  <a:srgbClr val="3366FF"/>
                </a:solidFill>
              </a:rPr>
              <a:t>TOP (1) PERCENT</a:t>
            </a:r>
            <a:r>
              <a:rPr lang="en-US" sz="2400" smtClean="0">
                <a:solidFill>
                  <a:srgbClr val="3366FF"/>
                </a:solidFill>
              </a:rPr>
              <a:t>  …</a:t>
            </a:r>
          </a:p>
          <a:p>
            <a:pPr>
              <a:buFont typeface="Wingdings 2" pitchFamily="-105" charset="2"/>
              <a:buNone/>
            </a:pPr>
            <a:endParaRPr lang="en-US" sz="24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33425"/>
          </a:xfrm>
        </p:spPr>
        <p:txBody>
          <a:bodyPr>
            <a:noAutofit/>
          </a:bodyPr>
          <a:lstStyle/>
          <a:p>
            <a:r>
              <a:rPr lang="en-US" smtClean="0"/>
              <a:t>TOP WITH TIES</a:t>
            </a:r>
            <a:endParaRPr lang="en-US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TOP WITH TIES </a:t>
            </a:r>
            <a:r>
              <a:rPr lang="en-US" sz="2400" smtClean="0"/>
              <a:t>can also be used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r>
              <a:rPr lang="en-US" sz="2400" smtClean="0"/>
              <a:t>E.g. if the top 2 are tied, then:</a:t>
            </a:r>
          </a:p>
          <a:p>
            <a:r>
              <a:rPr lang="en-US" sz="2400" smtClean="0"/>
              <a:t>TOP (1) WITH TIES will return them both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whereas </a:t>
            </a:r>
          </a:p>
          <a:p>
            <a:r>
              <a:rPr lang="en-US" sz="2400" smtClean="0"/>
              <a:t>TOP (1) will return 1 of the 2 (arbitrarily).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64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needs ORDER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/>
              <a:t>NOTE: </a:t>
            </a:r>
            <a:r>
              <a:rPr lang="en-US" sz="2400">
                <a:solidFill>
                  <a:srgbClr val="00B050"/>
                </a:solidFill>
              </a:rPr>
              <a:t>The effect of TOP </a:t>
            </a:r>
            <a:r>
              <a:rPr lang="en-US" sz="2400">
                <a:solidFill>
                  <a:srgbClr val="00B050"/>
                </a:solidFill>
              </a:rPr>
              <a:t>is </a:t>
            </a:r>
            <a:r>
              <a:rPr lang="en-US" sz="2400" smtClean="0">
                <a:solidFill>
                  <a:srgbClr val="00B050"/>
                </a:solidFill>
              </a:rPr>
              <a:t>determied </a:t>
            </a:r>
            <a:r>
              <a:rPr lang="en-US" sz="2400">
                <a:solidFill>
                  <a:srgbClr val="00B050"/>
                </a:solidFill>
              </a:rPr>
              <a:t>by the columns used in the </a:t>
            </a:r>
            <a:r>
              <a:rPr lang="en-US" sz="2400" b="1" u="sng">
                <a:solidFill>
                  <a:srgbClr val="00B050"/>
                </a:solidFill>
              </a:rPr>
              <a:t>ORDER BY </a:t>
            </a:r>
            <a:r>
              <a:rPr lang="en-US" sz="2400">
                <a:solidFill>
                  <a:srgbClr val="00B050"/>
                </a:solidFill>
              </a:rPr>
              <a:t>clause.</a:t>
            </a:r>
          </a:p>
          <a:p>
            <a:pPr lvl="1"/>
            <a:r>
              <a:rPr lang="en-US" sz="2400"/>
              <a:t>What happens if you use TOP without ORDER BY?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2</vt:lpstr>
      <vt:lpstr>Office Theme</vt:lpstr>
      <vt:lpstr>TOP Option</vt:lpstr>
      <vt:lpstr>TOP WITH TIES</vt:lpstr>
      <vt:lpstr>TOP needs ORDER BY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242</cp:revision>
  <dcterms:created xsi:type="dcterms:W3CDTF">2013-08-13T16:16:36Z</dcterms:created>
  <dcterms:modified xsi:type="dcterms:W3CDTF">2016-08-29T18:57:16Z</dcterms:modified>
</cp:coreProperties>
</file>