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328" r:id="rId3"/>
    <p:sldId id="329" r:id="rId4"/>
    <p:sldId id="33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73383" autoAdjust="0"/>
  </p:normalViewPr>
  <p:slideViewPr>
    <p:cSldViewPr>
      <p:cViewPr varScale="1">
        <p:scale>
          <a:sx n="102" d="100"/>
          <a:sy n="102" d="100"/>
        </p:scale>
        <p:origin x="12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0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SQLNotDISTINCT.sql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450355D5-E310-4C5C-B821-13E903EE336B}" type="slidenum">
              <a:rPr lang="en-US">
                <a:latin typeface="Calibri" pitchFamily="-105" charset="0"/>
              </a:rPr>
              <a:pPr/>
              <a:t>1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SQLNotDISTINCT.sql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450355D5-E310-4C5C-B821-13E903EE336B}" type="slidenum">
              <a:rPr lang="en-US">
                <a:latin typeface="Calibri" pitchFamily="-105" charset="0"/>
              </a:rPr>
              <a:pPr/>
              <a:t>2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9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15963"/>
          </a:xfrm>
        </p:spPr>
        <p:txBody>
          <a:bodyPr>
            <a:noAutofit/>
          </a:bodyPr>
          <a:lstStyle/>
          <a:p>
            <a:r>
              <a:rPr lang="en-US" smtClean="0"/>
              <a:t>DISTINCT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relational </a:t>
            </a:r>
            <a:r>
              <a:rPr lang="en-US" sz="2400" smtClean="0"/>
              <a:t>model requires </a:t>
            </a:r>
            <a:r>
              <a:rPr lang="en-US" sz="2400" dirty="0" smtClean="0"/>
              <a:t>that every relation (table) </a:t>
            </a:r>
            <a:r>
              <a:rPr lang="en-US" sz="2400" smtClean="0"/>
              <a:t>should have </a:t>
            </a:r>
            <a:r>
              <a:rPr lang="en-US" sz="2400" u="sng" smtClean="0"/>
              <a:t>no duplicate rows</a:t>
            </a:r>
            <a:r>
              <a:rPr lang="en-US" sz="2400" smtClean="0"/>
              <a:t>.</a:t>
            </a:r>
            <a:endParaRPr lang="en-US" sz="2400" dirty="0" smtClean="0"/>
          </a:p>
          <a:p>
            <a:r>
              <a:rPr lang="en-US" sz="2400" dirty="0" smtClean="0"/>
              <a:t>Query results </a:t>
            </a:r>
            <a:r>
              <a:rPr lang="en-US" sz="2400" smtClean="0"/>
              <a:t>using SELECT may produce duplicate rows.</a:t>
            </a:r>
            <a:endParaRPr lang="en-US" sz="2400" dirty="0" smtClean="0"/>
          </a:p>
          <a:p>
            <a:r>
              <a:rPr lang="en-US" sz="2400" dirty="0" smtClean="0"/>
              <a:t>Adding </a:t>
            </a:r>
            <a:r>
              <a:rPr lang="en-US" sz="2400" smtClean="0">
                <a:solidFill>
                  <a:srgbClr val="FF0000"/>
                </a:solidFill>
              </a:rPr>
              <a:t>DISTINCT</a:t>
            </a:r>
            <a:r>
              <a:rPr lang="en-US" sz="2400" smtClean="0"/>
              <a:t> to the SELECT </a:t>
            </a:r>
            <a:r>
              <a:rPr lang="en-US" sz="2400" smtClean="0">
                <a:solidFill>
                  <a:srgbClr val="0070C0"/>
                </a:solidFill>
              </a:rPr>
              <a:t>removes duplicate rows</a:t>
            </a:r>
            <a:r>
              <a:rPr lang="en-US" sz="2400" smtClean="0"/>
              <a:t>.</a:t>
            </a:r>
          </a:p>
          <a:p>
            <a:r>
              <a:rPr lang="en-US" sz="2400" smtClean="0"/>
              <a:t>(Note that GROUP BY can also be used to remove duplicate rows.)</a:t>
            </a:r>
          </a:p>
          <a:p>
            <a:endParaRPr lang="en-US" sz="2400"/>
          </a:p>
          <a:p>
            <a:r>
              <a:rPr lang="en-US" sz="2400" smtClean="0"/>
              <a:t>NOTE: DISTINCT applies to the </a:t>
            </a:r>
            <a:r>
              <a:rPr lang="en-US" sz="2400" b="1" i="1" u="sng" smtClean="0"/>
              <a:t>combination</a:t>
            </a:r>
            <a:r>
              <a:rPr lang="en-US" sz="2400" smtClean="0"/>
              <a:t> of all columns.</a:t>
            </a:r>
          </a:p>
          <a:p>
            <a:pPr lvl="1"/>
            <a:r>
              <a:rPr lang="en-US" sz="2000" smtClean="0"/>
              <a:t>E.g. If there are 3 columns in the result, then</a:t>
            </a:r>
          </a:p>
          <a:p>
            <a:pPr marL="457200" lvl="1" indent="0">
              <a:buNone/>
            </a:pPr>
            <a:r>
              <a:rPr lang="en-US" sz="2000"/>
              <a:t>	</a:t>
            </a:r>
            <a:r>
              <a:rPr lang="en-US" sz="2000" smtClean="0"/>
              <a:t>	the row		1     	2     	5  	</a:t>
            </a:r>
          </a:p>
          <a:p>
            <a:pPr marL="457200" lvl="1" indent="0">
              <a:buNone/>
            </a:pPr>
            <a:r>
              <a:rPr lang="en-US" sz="2000"/>
              <a:t>	</a:t>
            </a:r>
            <a:r>
              <a:rPr lang="en-US" sz="2000"/>
              <a:t>	</a:t>
            </a:r>
            <a:r>
              <a:rPr lang="en-US" sz="2000" smtClean="0"/>
              <a:t>is </a:t>
            </a:r>
            <a:r>
              <a:rPr lang="en-US" sz="2000" smtClean="0"/>
              <a:t>distinct from</a:t>
            </a:r>
          </a:p>
          <a:p>
            <a:pPr marL="457200" lvl="1" indent="0">
              <a:buNone/>
            </a:pPr>
            <a:r>
              <a:rPr lang="en-US" sz="2000"/>
              <a:t>	</a:t>
            </a:r>
            <a:r>
              <a:rPr lang="en-US" sz="2000" smtClean="0"/>
              <a:t>	the row		1     	2	6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en-US" sz="2400" smtClean="0"/>
              <a:t>DISTINCT can also be used inside aggregate functions.</a:t>
            </a:r>
            <a:endParaRPr lang="en-US" sz="1800" smtClean="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9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>
            <a:noAutofit/>
          </a:bodyPr>
          <a:lstStyle/>
          <a:p>
            <a:r>
              <a:rPr lang="en-US" dirty="0" smtClean="0"/>
              <a:t>SELECT </a:t>
            </a:r>
            <a:r>
              <a:rPr lang="en-US" smtClean="0"/>
              <a:t>DISTINCT - Example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691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r>
              <a:rPr lang="en-US" sz="2000" smtClean="0"/>
              <a:t>SELECT empid, 				SELECT </a:t>
            </a:r>
            <a:r>
              <a:rPr lang="en-US" sz="2000" b="1" smtClean="0">
                <a:solidFill>
                  <a:srgbClr val="FF0000"/>
                </a:solidFill>
              </a:rPr>
              <a:t>DISTINCT</a:t>
            </a:r>
            <a:r>
              <a:rPr lang="en-US" sz="2000" smtClean="0"/>
              <a:t> empid</a:t>
            </a:r>
            <a:r>
              <a:rPr lang="en-US" sz="2000"/>
              <a:t>, </a:t>
            </a:r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            YEAR(orderdate), custid			YEAR(orderdate</a:t>
            </a:r>
            <a:r>
              <a:rPr lang="en-US" sz="2000"/>
              <a:t>), custid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	FROM </a:t>
            </a:r>
            <a:r>
              <a:rPr lang="en-US" sz="2000" smtClean="0"/>
              <a:t>Sales.Orders			FROM Sales.Orders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WHERE custid = </a:t>
            </a:r>
            <a:r>
              <a:rPr lang="en-US" sz="2000" smtClean="0"/>
              <a:t>76;	</a:t>
            </a:r>
            <a:r>
              <a:rPr lang="en-US" sz="1800" smtClean="0"/>
              <a:t>		</a:t>
            </a:r>
            <a:r>
              <a:rPr lang="en-US" sz="2000" smtClean="0"/>
              <a:t>WHERE </a:t>
            </a:r>
            <a:r>
              <a:rPr lang="en-US" sz="2000"/>
              <a:t>custid = </a:t>
            </a:r>
            <a:r>
              <a:rPr lang="en-US" sz="2000" smtClean="0"/>
              <a:t>76;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" y="3048000"/>
            <a:ext cx="2971800" cy="3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26229"/>
            <a:ext cx="2895600" cy="258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2738" y="5757862"/>
            <a:ext cx="4929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NOTE: DISTINCT applies to the </a:t>
            </a:r>
            <a:r>
              <a:rPr lang="en-US" sz="2000" b="1" i="1" u="sng" smtClean="0"/>
              <a:t>COMBINATION</a:t>
            </a:r>
          </a:p>
          <a:p>
            <a:r>
              <a:rPr lang="en-US" sz="2000" smtClean="0"/>
              <a:t>of empid, YEAR(orderdate), custid;</a:t>
            </a:r>
          </a:p>
          <a:p>
            <a:r>
              <a:rPr lang="en-US" sz="2000" smtClean="0"/>
              <a:t>NOT just to empid.</a:t>
            </a:r>
          </a:p>
        </p:txBody>
      </p:sp>
    </p:spTree>
    <p:extLst>
      <p:ext uri="{BB962C8B-B14F-4D97-AF65-F5344CB8AC3E}">
        <p14:creationId xmlns:p14="http://schemas.microsoft.com/office/powerpoint/2010/main" val="6086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DISTINCT and </a:t>
            </a:r>
            <a:r>
              <a:rPr lang="en-US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Use the </a:t>
            </a:r>
            <a:r>
              <a:rPr lang="en-US" sz="2400" smtClean="0">
                <a:solidFill>
                  <a:srgbClr val="FF0000"/>
                </a:solidFill>
              </a:rPr>
              <a:t>DISTINCT</a:t>
            </a:r>
            <a:r>
              <a:rPr lang="en-US" sz="2400" smtClean="0"/>
              <a:t> keyword in parentheses after the aggregate function name to apply it to distinct elements only.</a:t>
            </a:r>
          </a:p>
          <a:p>
            <a:endParaRPr lang="en-US" sz="2400" smtClean="0"/>
          </a:p>
          <a:p>
            <a:r>
              <a:rPr lang="en-US" sz="2400" smtClean="0"/>
              <a:t>E.g. if column X contains 3, 2, 2, 5, 2, 3 then:</a:t>
            </a:r>
          </a:p>
          <a:p>
            <a:pPr marL="457200" lvl="1" indent="0">
              <a:buNone/>
            </a:pPr>
            <a:r>
              <a:rPr lang="en-US" sz="2400" smtClean="0"/>
              <a:t>SUM(X) returns 17.</a:t>
            </a:r>
          </a:p>
          <a:p>
            <a:pPr marL="457200" lvl="1" indent="0">
              <a:buNone/>
            </a:pPr>
            <a:r>
              <a:rPr lang="en-US" sz="2400" smtClean="0"/>
              <a:t>SUM(</a:t>
            </a:r>
            <a:r>
              <a:rPr lang="en-US" sz="2400" smtClean="0">
                <a:solidFill>
                  <a:srgbClr val="FF0000"/>
                </a:solidFill>
              </a:rPr>
              <a:t>DISTINCT</a:t>
            </a:r>
            <a:r>
              <a:rPr lang="en-US" sz="2400"/>
              <a:t> </a:t>
            </a:r>
            <a:r>
              <a:rPr lang="en-US" sz="2400" smtClean="0"/>
              <a:t>X) returns 10 (3 + 2 + 5).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02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DISTINCT?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smtClean="0"/>
              <a:t>Deciding whether to use DISTINCT often requires </a:t>
            </a:r>
            <a:r>
              <a:rPr lang="en-US" sz="2400" b="1" smtClean="0"/>
              <a:t>interpreting the intentions of the person requesting the information</a:t>
            </a:r>
            <a:r>
              <a:rPr lang="en-US" sz="2400" smtClean="0"/>
              <a:t>.</a:t>
            </a:r>
          </a:p>
          <a:p>
            <a:r>
              <a:rPr lang="en-US" sz="2400" smtClean="0"/>
              <a:t>E.g. Show all the customer addresses.</a:t>
            </a:r>
          </a:p>
          <a:p>
            <a:pPr marL="457200" lvl="1" indent="0">
              <a:buNone/>
            </a:pPr>
            <a:r>
              <a:rPr lang="en-US" sz="2400" smtClean="0"/>
              <a:t>Suppose there is more than one customer at the same address. Should that address be shown more than once or not?</a:t>
            </a:r>
          </a:p>
          <a:p>
            <a:pPr marL="457200" lvl="1" indent="0">
              <a:buNone/>
            </a:pPr>
            <a:r>
              <a:rPr lang="en-US" sz="2400" smtClean="0"/>
              <a:t>If the intention is to contact each customer individually, then don’t remove duplicates.</a:t>
            </a:r>
          </a:p>
          <a:p>
            <a:pPr marL="457200" lvl="1" indent="0">
              <a:buNone/>
            </a:pPr>
            <a:r>
              <a:rPr lang="en-US" sz="2400" smtClean="0"/>
              <a:t>If the intention is to send something to each address where there are customers, then </a:t>
            </a:r>
            <a:r>
              <a:rPr lang="en-US" sz="2400" u="sng" smtClean="0"/>
              <a:t>duplicate addresses should be removed</a:t>
            </a:r>
            <a:r>
              <a:rPr lang="en-US" sz="2400" smtClean="0"/>
              <a:t> – use DISTINCT.</a:t>
            </a:r>
          </a:p>
          <a:p>
            <a:r>
              <a:rPr lang="en-US" sz="2400" smtClean="0"/>
              <a:t>A good data analyst needs to think of these possibilities.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88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265</Words>
  <Application>Microsoft Office PowerPoint</Application>
  <PresentationFormat>On-screen Show (4:3)</PresentationFormat>
  <Paragraphs>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DISTINCT</vt:lpstr>
      <vt:lpstr>SELECT DISTINCT - Example</vt:lpstr>
      <vt:lpstr>DISTINCT and Aggregate Functions</vt:lpstr>
      <vt:lpstr>When to use DISTINCT?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246</cp:revision>
  <dcterms:created xsi:type="dcterms:W3CDTF">2013-08-13T16:16:36Z</dcterms:created>
  <dcterms:modified xsi:type="dcterms:W3CDTF">2016-08-29T18:58:32Z</dcterms:modified>
</cp:coreProperties>
</file>