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5" r:id="rId2"/>
    <p:sldId id="32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3383" autoAdjust="0"/>
  </p:normalViewPr>
  <p:slideViewPr>
    <p:cSldViewPr>
      <p:cViewPr varScale="1">
        <p:scale>
          <a:sx n="102" d="100"/>
          <a:sy n="102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BY: Common Error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/>
              <a:t>A very common error message is: “</a:t>
            </a:r>
            <a:r>
              <a:rPr lang="en-US" sz="2400" smtClean="0">
                <a:solidFill>
                  <a:srgbClr val="FF0000"/>
                </a:solidFill>
              </a:rPr>
              <a:t>blahblah is </a:t>
            </a:r>
            <a:r>
              <a:rPr lang="en-US" sz="2400">
                <a:solidFill>
                  <a:srgbClr val="FF0000"/>
                </a:solidFill>
              </a:rPr>
              <a:t>invalid in the select list because it is not contained in either an aggregate function or the GROUP BY clause</a:t>
            </a:r>
            <a:r>
              <a:rPr lang="en-US" sz="2400" smtClean="0">
                <a:solidFill>
                  <a:srgbClr val="FF0000"/>
                </a:solidFill>
              </a:rPr>
              <a:t>.</a:t>
            </a:r>
            <a:r>
              <a:rPr lang="en-US" sz="2400" smtClean="0"/>
              <a:t>”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    </a:t>
            </a:r>
            <a:r>
              <a:rPr lang="en-US" sz="2000" smtClean="0"/>
              <a:t>E.g.</a:t>
            </a:r>
            <a:r>
              <a:rPr lang="en-US" sz="2800" smtClean="0"/>
              <a:t> </a:t>
            </a:r>
            <a:r>
              <a:rPr lang="en-US" sz="2200" smtClean="0"/>
              <a:t>We want to know the shipping country for each customer.</a:t>
            </a:r>
          </a:p>
          <a:p>
            <a:pPr marL="0" indent="0">
              <a:buNone/>
            </a:pPr>
            <a:r>
              <a:rPr lang="en-US" sz="2200"/>
              <a:t>	</a:t>
            </a:r>
            <a:r>
              <a:rPr lang="en-US" sz="2200" smtClean="0"/>
              <a:t>The following </a:t>
            </a:r>
            <a:r>
              <a:rPr lang="en-US" sz="2600" b="1" smtClean="0">
                <a:solidFill>
                  <a:srgbClr val="7030A0"/>
                </a:solidFill>
              </a:rPr>
              <a:t>fails</a:t>
            </a:r>
            <a:r>
              <a:rPr lang="en-US" sz="2200" smtClean="0"/>
              <a:t>, giving the above error.</a:t>
            </a:r>
          </a:p>
          <a:p>
            <a:pPr marL="0" indent="0">
              <a:buNone/>
            </a:pPr>
            <a:endParaRPr lang="en-US" sz="1100" smtClean="0"/>
          </a:p>
          <a:p>
            <a:pPr marL="0" indent="0">
              <a:buNone/>
            </a:pPr>
            <a:r>
              <a:rPr lang="en-US" sz="2000" smtClean="0"/>
              <a:t>	SELECT </a:t>
            </a:r>
            <a:r>
              <a:rPr lang="en-US" sz="2000"/>
              <a:t>custid, shipcountry</a:t>
            </a:r>
          </a:p>
          <a:p>
            <a:pPr marL="0" indent="0">
              <a:buNone/>
            </a:pPr>
            <a:r>
              <a:rPr lang="en-US" sz="2000" smtClean="0"/>
              <a:t>	FROM </a:t>
            </a:r>
            <a:r>
              <a:rPr lang="en-US" sz="2000"/>
              <a:t>Sales.Orders</a:t>
            </a:r>
          </a:p>
          <a:p>
            <a:pPr marL="0" indent="0">
              <a:buNone/>
            </a:pPr>
            <a:r>
              <a:rPr lang="en-US" sz="2000" smtClean="0"/>
              <a:t>	GROUP </a:t>
            </a:r>
            <a:r>
              <a:rPr lang="en-US" sz="2000"/>
              <a:t>BY </a:t>
            </a:r>
            <a:r>
              <a:rPr lang="en-US" sz="2000" smtClean="0"/>
              <a:t>custid;</a:t>
            </a:r>
          </a:p>
          <a:p>
            <a:pPr marL="0" indent="0">
              <a:buNone/>
            </a:pPr>
            <a:endParaRPr lang="en-US" sz="2000" smtClean="0"/>
          </a:p>
          <a:p>
            <a:r>
              <a:rPr lang="en-US" sz="1800" smtClean="0">
                <a:latin typeface="Arial Black" panose="020B0A04020102020204" pitchFamily="34" charset="0"/>
              </a:rPr>
              <a:t>shipcountry</a:t>
            </a:r>
            <a:r>
              <a:rPr lang="en-US" sz="2000" smtClean="0"/>
              <a:t> is invalid</a:t>
            </a:r>
            <a:r>
              <a:rPr lang="en-US" sz="2000"/>
              <a:t> </a:t>
            </a:r>
            <a:r>
              <a:rPr lang="en-US" sz="2000" smtClean="0"/>
              <a:t>in the SELECT list.</a:t>
            </a:r>
          </a:p>
          <a:p>
            <a:endParaRPr lang="en-US" sz="2000" smtClean="0"/>
          </a:p>
          <a:p>
            <a:r>
              <a:rPr lang="en-US" sz="2000" smtClean="0"/>
              <a:t>Why? </a:t>
            </a:r>
          </a:p>
          <a:p>
            <a:r>
              <a:rPr lang="en-US" sz="2000" smtClean="0"/>
              <a:t>The </a:t>
            </a:r>
            <a:r>
              <a:rPr lang="en-US" sz="1700" smtClean="0">
                <a:latin typeface="Arial Black" panose="020B0A04020102020204" pitchFamily="34" charset="0"/>
              </a:rPr>
              <a:t>shipcountry</a:t>
            </a:r>
            <a:r>
              <a:rPr lang="en-US" sz="2000" smtClean="0"/>
              <a:t> column COULD HAVE different values for the same custid (even though it doesn’t). There is no way to know which of the different values is intended when grouping. </a:t>
            </a:r>
          </a:p>
          <a:p>
            <a:r>
              <a:rPr lang="en-US" sz="2000" smtClean="0"/>
              <a:t>Remember that GROUP BY happens </a:t>
            </a:r>
            <a:r>
              <a:rPr lang="en-US" sz="2000" u="sng" smtClean="0"/>
              <a:t>before</a:t>
            </a:r>
            <a:r>
              <a:rPr lang="en-US" sz="2000" smtClean="0"/>
              <a:t> SELECT. Each column in the SELECT list </a:t>
            </a:r>
            <a:r>
              <a:rPr lang="en-US" sz="2000" u="sng" smtClean="0"/>
              <a:t>must return a single value for each group</a:t>
            </a:r>
            <a:r>
              <a:rPr lang="en-US" sz="2000" smtClean="0"/>
              <a:t>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28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to GROUP BY Error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/>
              <a:t>There are usually 3 possible solutions to the GROUP BY error:</a:t>
            </a:r>
          </a:p>
          <a:p>
            <a:r>
              <a:rPr lang="en-US" sz="2600" smtClean="0"/>
              <a:t>(1) Remove the item from the SELECT list.</a:t>
            </a:r>
          </a:p>
          <a:p>
            <a:r>
              <a:rPr lang="en-US" sz="2600" smtClean="0"/>
              <a:t>(2) Apply an aggregate function (COUNT</a:t>
            </a:r>
            <a:r>
              <a:rPr lang="en-US" sz="2600"/>
              <a:t>, SUM, AVG, MIN, </a:t>
            </a:r>
            <a:r>
              <a:rPr lang="en-US" sz="2600" smtClean="0"/>
              <a:t>or MAX) </a:t>
            </a:r>
            <a:r>
              <a:rPr lang="en-US" sz="2600"/>
              <a:t>so </a:t>
            </a:r>
            <a:r>
              <a:rPr lang="en-US" sz="2600" smtClean="0"/>
              <a:t>that the multiple values for all rows in the group are converted into one value.</a:t>
            </a:r>
          </a:p>
          <a:p>
            <a:r>
              <a:rPr lang="en-US" sz="2600" smtClean="0"/>
              <a:t>(3) Add the item to the GROUP BY list.</a:t>
            </a:r>
          </a:p>
          <a:p>
            <a:pPr marL="0" indent="0">
              <a:buNone/>
            </a:pPr>
            <a:endParaRPr lang="en-US" sz="1200"/>
          </a:p>
          <a:p>
            <a:r>
              <a:rPr lang="en-US" sz="2400" smtClean="0"/>
              <a:t>In this example, </a:t>
            </a:r>
            <a:r>
              <a:rPr lang="en-US" sz="2400"/>
              <a:t>a</a:t>
            </a:r>
            <a:r>
              <a:rPr lang="en-US" sz="2400" smtClean="0"/>
              <a:t>dd </a:t>
            </a:r>
            <a:r>
              <a:rPr lang="en-US" sz="1700" smtClean="0">
                <a:latin typeface="Arial Black" panose="020B0A04020102020204" pitchFamily="34" charset="0"/>
              </a:rPr>
              <a:t>shipcountry</a:t>
            </a:r>
            <a:r>
              <a:rPr lang="en-US" sz="2400" smtClean="0"/>
              <a:t> to the GROUP </a:t>
            </a:r>
            <a:r>
              <a:rPr lang="en-US" sz="2400" smtClean="0"/>
              <a:t>BY. The following works:</a:t>
            </a:r>
            <a:endParaRPr lang="en-US" sz="2400" smtClean="0"/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200"/>
              <a:t>SELECT custid, shipcountry</a:t>
            </a:r>
          </a:p>
          <a:p>
            <a:pPr marL="0" indent="0">
              <a:buNone/>
            </a:pPr>
            <a:r>
              <a:rPr lang="en-US" sz="2200" smtClean="0"/>
              <a:t>	FROM </a:t>
            </a:r>
            <a:r>
              <a:rPr lang="en-US" sz="2200"/>
              <a:t>Sales.Orders</a:t>
            </a:r>
          </a:p>
          <a:p>
            <a:pPr marL="0" indent="0">
              <a:buNone/>
            </a:pPr>
            <a:r>
              <a:rPr lang="en-US" sz="2200" smtClean="0"/>
              <a:t>	GROUP </a:t>
            </a:r>
            <a:r>
              <a:rPr lang="en-US" sz="2200"/>
              <a:t>BY custid, </a:t>
            </a:r>
            <a:r>
              <a:rPr lang="en-US" sz="2200" b="1" smtClean="0"/>
              <a:t>shipcountry</a:t>
            </a:r>
            <a:r>
              <a:rPr lang="en-US" sz="2200" smtClean="0"/>
              <a:t>;</a:t>
            </a:r>
            <a:endParaRPr lang="en-US" sz="2200"/>
          </a:p>
          <a:p>
            <a:pPr marL="0" indent="0">
              <a:buNone/>
            </a:pPr>
            <a:endParaRPr lang="en-US" sz="1800"/>
          </a:p>
          <a:p>
            <a:r>
              <a:rPr lang="en-US" sz="2600" smtClean="0"/>
              <a:t>Note </a:t>
            </a:r>
            <a:r>
              <a:rPr lang="en-US" sz="2600"/>
              <a:t>also that if a non-aggregated column appears in the ORDER BY clause, it must appear in the GROUP BY </a:t>
            </a:r>
            <a:r>
              <a:rPr lang="en-US" sz="2600"/>
              <a:t>clause </a:t>
            </a:r>
            <a:r>
              <a:rPr lang="en-US" sz="2600" smtClean="0"/>
              <a:t>if </a:t>
            </a:r>
            <a:r>
              <a:rPr lang="en-US" sz="2600"/>
              <a:t>there </a:t>
            </a:r>
            <a:r>
              <a:rPr lang="en-US" sz="2600"/>
              <a:t>is </a:t>
            </a:r>
            <a:r>
              <a:rPr lang="en-US" sz="2600" smtClean="0"/>
              <a:t>one.</a:t>
            </a:r>
            <a:endParaRPr lang="en-US" sz="26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83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141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GROUP BY: Common Error</vt:lpstr>
      <vt:lpstr>Solution to GROUP BY Error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248</cp:revision>
  <dcterms:created xsi:type="dcterms:W3CDTF">2013-08-13T16:16:36Z</dcterms:created>
  <dcterms:modified xsi:type="dcterms:W3CDTF">2016-08-29T19:23:23Z</dcterms:modified>
</cp:coreProperties>
</file>