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13" r:id="rId3"/>
    <p:sldId id="320" r:id="rId4"/>
    <p:sldId id="284" r:id="rId5"/>
    <p:sldId id="316" r:id="rId6"/>
    <p:sldId id="329" r:id="rId7"/>
    <p:sldId id="317" r:id="rId8"/>
    <p:sldId id="309" r:id="rId9"/>
    <p:sldId id="330" r:id="rId10"/>
    <p:sldId id="341" r:id="rId11"/>
    <p:sldId id="337" r:id="rId12"/>
    <p:sldId id="342" r:id="rId13"/>
    <p:sldId id="339" r:id="rId14"/>
    <p:sldId id="343" r:id="rId15"/>
    <p:sldId id="335" r:id="rId16"/>
    <p:sldId id="336" r:id="rId17"/>
    <p:sldId id="285" r:id="rId18"/>
    <p:sldId id="340" r:id="rId19"/>
    <p:sldId id="326" r:id="rId20"/>
    <p:sldId id="334" r:id="rId21"/>
    <p:sldId id="282" r:id="rId22"/>
    <p:sldId id="324" r:id="rId23"/>
    <p:sldId id="325" r:id="rId24"/>
    <p:sldId id="283" r:id="rId25"/>
    <p:sldId id="312" r:id="rId26"/>
    <p:sldId id="321" r:id="rId27"/>
    <p:sldId id="289" r:id="rId28"/>
    <p:sldId id="322" r:id="rId29"/>
    <p:sldId id="290" r:id="rId30"/>
    <p:sldId id="323" r:id="rId31"/>
    <p:sldId id="327" r:id="rId32"/>
    <p:sldId id="32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3" autoAdjust="0"/>
    <p:restoredTop sz="95905" autoAdjust="0"/>
  </p:normalViewPr>
  <p:slideViewPr>
    <p:cSldViewPr>
      <p:cViewPr varScale="1">
        <p:scale>
          <a:sx n="98" d="100"/>
          <a:sy n="98" d="100"/>
        </p:scale>
        <p:origin x="11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15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SQLPREDANDOP.SQL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4ABF5752-1738-46D2-AA29-3BE2DCD579E6}" type="slidenum">
              <a:rPr lang="en-US">
                <a:latin typeface="Calibri" pitchFamily="-105" charset="0"/>
              </a:rPr>
              <a:pPr/>
              <a:t>8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4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SQLPREDANDOP.SQL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4ABF5752-1738-46D2-AA29-3BE2DCD579E6}" type="slidenum">
              <a:rPr lang="en-US">
                <a:latin typeface="Calibri" pitchFamily="-105" charset="0"/>
              </a:rPr>
              <a:pPr/>
              <a:t>15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1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SQLPREDANDOP.SQL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4ABF5752-1738-46D2-AA29-3BE2DCD579E6}" type="slidenum">
              <a:rPr lang="en-US">
                <a:latin typeface="Calibri" pitchFamily="-105" charset="0"/>
              </a:rPr>
              <a:pPr/>
              <a:t>16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8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SQLPREDANDOP.SQL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4ABF5752-1738-46D2-AA29-3BE2DCD579E6}" type="slidenum">
              <a:rPr lang="en-US">
                <a:latin typeface="Calibri" pitchFamily="-105" charset="0"/>
              </a:rPr>
              <a:pPr/>
              <a:t>20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5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SQLPREDANDOP.SQL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4ABF5752-1738-46D2-AA29-3BE2DCD579E6}" type="slidenum">
              <a:rPr lang="en-US">
                <a:latin typeface="Calibri" pitchFamily="-105" charset="0"/>
              </a:rPr>
              <a:pPr/>
              <a:t>21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2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Last three comparison operators SQL Server specific</a:t>
            </a:r>
          </a:p>
          <a:p>
            <a:pPr>
              <a:spcBef>
                <a:spcPct val="0"/>
              </a:spcBef>
            </a:pPr>
            <a:r>
              <a:rPr lang="en-US" smtClean="0"/>
              <a:t>SQLOpPreced.sql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6346EFEA-BF03-4331-A625-6EFF16F5E4BA}" type="slidenum">
              <a:rPr lang="en-US">
                <a:latin typeface="Calibri" pitchFamily="-105" charset="0"/>
              </a:rPr>
              <a:pPr/>
              <a:t>24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SQLPREDANDOP.SQL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4ABF5752-1738-46D2-AA29-3BE2DCD579E6}" type="slidenum">
              <a:rPr lang="en-US">
                <a:latin typeface="Calibri" pitchFamily="-105" charset="0"/>
              </a:rPr>
              <a:pPr/>
              <a:t>25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8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hyperlink" Target="http://technet.microsoft.com/en-us/library/ms190309.aspx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SQL – DataTypes, Operators,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Key </a:t>
            </a:r>
            <a:r>
              <a:rPr lang="en-US" sz="2800" smtClean="0"/>
              <a:t>Concepts:</a:t>
            </a:r>
          </a:p>
          <a:p>
            <a:pPr lvl="1"/>
            <a:r>
              <a:rPr lang="en-US" sz="2400" smtClean="0"/>
              <a:t>Strings</a:t>
            </a:r>
          </a:p>
          <a:p>
            <a:pPr lvl="2"/>
            <a:r>
              <a:rPr lang="en-US" sz="2000" smtClean="0"/>
              <a:t>CHAR, VARCHAR, NCHAR, NVARCHAR</a:t>
            </a:r>
          </a:p>
          <a:p>
            <a:pPr lvl="1"/>
            <a:r>
              <a:rPr lang="en-US" sz="2400" smtClean="0"/>
              <a:t>Pattern Matching</a:t>
            </a:r>
          </a:p>
          <a:p>
            <a:pPr lvl="1"/>
            <a:r>
              <a:rPr lang="en-US" sz="2400" smtClean="0"/>
              <a:t>COLLATE</a:t>
            </a:r>
          </a:p>
          <a:p>
            <a:pPr lvl="1"/>
            <a:r>
              <a:rPr lang="en-US" sz="2400" smtClean="0"/>
              <a:t>Predicates - </a:t>
            </a:r>
            <a:r>
              <a:rPr lang="en-US" sz="2000" smtClean="0"/>
              <a:t>IN, BETWEEN, LIKE</a:t>
            </a:r>
          </a:p>
          <a:p>
            <a:pPr lvl="1"/>
            <a:r>
              <a:rPr lang="en-US" sz="2400" smtClean="0"/>
              <a:t>Relational, Logical &amp; Arithmetic Operators</a:t>
            </a:r>
          </a:p>
          <a:p>
            <a:pPr lvl="1"/>
            <a:r>
              <a:rPr lang="en-US" sz="2400" smtClean="0"/>
              <a:t>Mathmetical &amp; Aggregate Functions</a:t>
            </a:r>
          </a:p>
          <a:p>
            <a:pPr lvl="1"/>
            <a:r>
              <a:rPr lang="en-US" sz="2400" smtClean="0"/>
              <a:t>Three-Valued Logic &amp; Nulls</a:t>
            </a:r>
          </a:p>
          <a:p>
            <a:pPr lvl="1"/>
            <a:r>
              <a:rPr lang="en-US" sz="2400" smtClean="0"/>
              <a:t>Print (T-SQL)</a:t>
            </a:r>
          </a:p>
          <a:p>
            <a:pPr lvl="1"/>
            <a:endParaRPr lang="en-US" sz="2400" smtClean="0"/>
          </a:p>
          <a:p>
            <a:pPr lvl="1"/>
            <a:r>
              <a:rPr lang="en-US" sz="2400" u="sng" smtClean="0"/>
              <a:t>Characterize the data you want as precisely as possible.</a:t>
            </a:r>
          </a:p>
          <a:p>
            <a:pPr marL="914400" lvl="2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5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T-SQL does have a PRINT command. The output appears in the “</a:t>
            </a:r>
            <a:r>
              <a:rPr lang="en-US" sz="2400" b="1" smtClean="0"/>
              <a:t>Messages</a:t>
            </a:r>
            <a:r>
              <a:rPr lang="en-US" sz="2400" smtClean="0"/>
              <a:t>” tab, not the “Results” tab.</a:t>
            </a:r>
          </a:p>
          <a:p>
            <a:endParaRPr lang="en-US" sz="1400"/>
          </a:p>
          <a:p>
            <a:pPr marL="0" indent="0">
              <a:buNone/>
            </a:pPr>
            <a:r>
              <a:rPr lang="en-US" sz="2000" smtClean="0"/>
              <a:t>PRINT(RAND())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2000"/>
              <a:t>SELECT empid</a:t>
            </a:r>
          </a:p>
          <a:p>
            <a:pPr marL="0" indent="0">
              <a:buNone/>
            </a:pPr>
            <a:r>
              <a:rPr lang="en-US" sz="2000"/>
              <a:t>FROM HR.Employees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19600"/>
            <a:ext cx="1533525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43412"/>
            <a:ext cx="1752600" cy="1057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76400" y="2971800"/>
            <a:ext cx="1524000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66800" y="40386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smtClean="0"/>
              <a:t>An </a:t>
            </a:r>
            <a:r>
              <a:rPr lang="en-US" sz="2400" smtClean="0">
                <a:solidFill>
                  <a:srgbClr val="FF0000"/>
                </a:solidFill>
              </a:rPr>
              <a:t>aggregate function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70C0"/>
                </a:solidFill>
              </a:rPr>
              <a:t>operates on a column and returns a single value</a:t>
            </a:r>
            <a:r>
              <a:rPr lang="en-US" sz="2400" smtClean="0"/>
              <a:t>. The 5 aggregate functions are:</a:t>
            </a:r>
          </a:p>
          <a:p>
            <a:r>
              <a:rPr lang="en-US" sz="2400" b="1" smtClean="0">
                <a:solidFill>
                  <a:srgbClr val="FF66CC"/>
                </a:solidFill>
              </a:rPr>
              <a:t>COUNT</a:t>
            </a:r>
            <a:r>
              <a:rPr lang="en-US" sz="2400" smtClean="0"/>
              <a:t>(column) counts the </a:t>
            </a:r>
            <a:r>
              <a:rPr lang="en-US" sz="2400" smtClean="0">
                <a:solidFill>
                  <a:srgbClr val="0070C0"/>
                </a:solidFill>
              </a:rPr>
              <a:t>number of </a:t>
            </a:r>
            <a:r>
              <a:rPr lang="en-US" sz="2400" u="sng" smtClean="0">
                <a:solidFill>
                  <a:srgbClr val="0070C0"/>
                </a:solidFill>
              </a:rPr>
              <a:t>non-NULL</a:t>
            </a:r>
            <a:r>
              <a:rPr lang="en-US" sz="2400" smtClean="0">
                <a:solidFill>
                  <a:srgbClr val="0070C0"/>
                </a:solidFill>
              </a:rPr>
              <a:t> values in column</a:t>
            </a:r>
            <a:r>
              <a:rPr lang="en-US" sz="2400" smtClean="0"/>
              <a:t>.</a:t>
            </a:r>
          </a:p>
          <a:p>
            <a:r>
              <a:rPr lang="en-US" sz="2400" b="1" smtClean="0">
                <a:solidFill>
                  <a:srgbClr val="FF66CC"/>
                </a:solidFill>
              </a:rPr>
              <a:t>SUM</a:t>
            </a:r>
            <a:r>
              <a:rPr lang="en-US" sz="2400" smtClean="0"/>
              <a:t>(column) </a:t>
            </a:r>
            <a:r>
              <a:rPr lang="en-US" sz="2400" smtClean="0">
                <a:solidFill>
                  <a:srgbClr val="0070C0"/>
                </a:solidFill>
              </a:rPr>
              <a:t>adds up the </a:t>
            </a:r>
            <a:r>
              <a:rPr lang="en-US" sz="2400">
                <a:solidFill>
                  <a:srgbClr val="0070C0"/>
                </a:solidFill>
              </a:rPr>
              <a:t>non-NULL </a:t>
            </a:r>
            <a:r>
              <a:rPr lang="en-US" sz="2400" smtClean="0">
                <a:solidFill>
                  <a:srgbClr val="0070C0"/>
                </a:solidFill>
              </a:rPr>
              <a:t>values in column</a:t>
            </a:r>
            <a:r>
              <a:rPr lang="en-US" sz="2400" smtClean="0"/>
              <a:t>. Applies to numeric and money columns only.</a:t>
            </a:r>
          </a:p>
          <a:p>
            <a:r>
              <a:rPr lang="en-US" sz="2400" b="1" smtClean="0">
                <a:solidFill>
                  <a:srgbClr val="FF66CC"/>
                </a:solidFill>
              </a:rPr>
              <a:t>AVG</a:t>
            </a:r>
            <a:r>
              <a:rPr lang="en-US" sz="2400" smtClean="0"/>
              <a:t>(column) </a:t>
            </a:r>
            <a:r>
              <a:rPr lang="en-US" sz="2400" smtClean="0">
                <a:solidFill>
                  <a:srgbClr val="0070C0"/>
                </a:solidFill>
              </a:rPr>
              <a:t>computes the mean of </a:t>
            </a:r>
            <a:r>
              <a:rPr lang="en-US" sz="2400">
                <a:solidFill>
                  <a:srgbClr val="0070C0"/>
                </a:solidFill>
              </a:rPr>
              <a:t>the non-NULL </a:t>
            </a:r>
            <a:r>
              <a:rPr lang="en-US" sz="2400" smtClean="0">
                <a:solidFill>
                  <a:srgbClr val="0070C0"/>
                </a:solidFill>
              </a:rPr>
              <a:t>values </a:t>
            </a:r>
            <a:r>
              <a:rPr lang="en-US" sz="2400">
                <a:solidFill>
                  <a:srgbClr val="0070C0"/>
                </a:solidFill>
              </a:rPr>
              <a:t>in </a:t>
            </a:r>
            <a:r>
              <a:rPr lang="en-US" sz="2400" smtClean="0">
                <a:solidFill>
                  <a:srgbClr val="0070C0"/>
                </a:solidFill>
              </a:rPr>
              <a:t>column</a:t>
            </a:r>
            <a:r>
              <a:rPr lang="en-US" sz="2400" smtClean="0"/>
              <a:t>. </a:t>
            </a:r>
            <a:r>
              <a:rPr lang="en-US" sz="2400"/>
              <a:t>Applies to </a:t>
            </a:r>
            <a:r>
              <a:rPr lang="en-US" sz="2400" smtClean="0"/>
              <a:t>numeric </a:t>
            </a:r>
            <a:r>
              <a:rPr lang="en-US" sz="2400"/>
              <a:t>and money columns </a:t>
            </a:r>
            <a:r>
              <a:rPr lang="en-US" sz="2400" smtClean="0"/>
              <a:t>only.</a:t>
            </a:r>
          </a:p>
          <a:p>
            <a:r>
              <a:rPr lang="en-US" sz="2400" b="1" smtClean="0">
                <a:solidFill>
                  <a:srgbClr val="FF66CC"/>
                </a:solidFill>
              </a:rPr>
              <a:t>MIN</a:t>
            </a:r>
            <a:r>
              <a:rPr lang="en-US" sz="2400" smtClean="0"/>
              <a:t>(column) finds the </a:t>
            </a:r>
            <a:r>
              <a:rPr lang="en-US" sz="2400" smtClean="0">
                <a:solidFill>
                  <a:srgbClr val="0070C0"/>
                </a:solidFill>
              </a:rPr>
              <a:t>smallest </a:t>
            </a:r>
            <a:r>
              <a:rPr lang="en-US" sz="2400">
                <a:solidFill>
                  <a:srgbClr val="0070C0"/>
                </a:solidFill>
              </a:rPr>
              <a:t>non-NULL </a:t>
            </a:r>
            <a:r>
              <a:rPr lang="en-US" sz="2400" smtClean="0">
                <a:solidFill>
                  <a:srgbClr val="0070C0"/>
                </a:solidFill>
              </a:rPr>
              <a:t>value in column</a:t>
            </a:r>
            <a:r>
              <a:rPr lang="en-US" sz="2400" smtClean="0"/>
              <a:t>. Applies to numeric, money, string and date columns.</a:t>
            </a:r>
          </a:p>
          <a:p>
            <a:r>
              <a:rPr lang="en-US" sz="2400" b="1" smtClean="0">
                <a:solidFill>
                  <a:srgbClr val="FF66CC"/>
                </a:solidFill>
              </a:rPr>
              <a:t>MAX</a:t>
            </a:r>
            <a:r>
              <a:rPr lang="en-US" sz="2400" smtClean="0"/>
              <a:t>(column) </a:t>
            </a:r>
            <a:r>
              <a:rPr lang="en-US" sz="2400"/>
              <a:t>finds the </a:t>
            </a:r>
            <a:r>
              <a:rPr lang="en-US" sz="2400" smtClean="0">
                <a:solidFill>
                  <a:srgbClr val="0070C0"/>
                </a:solidFill>
              </a:rPr>
              <a:t>largest </a:t>
            </a:r>
            <a:r>
              <a:rPr lang="en-US" sz="2400">
                <a:solidFill>
                  <a:srgbClr val="0070C0"/>
                </a:solidFill>
              </a:rPr>
              <a:t>non-NULL </a:t>
            </a:r>
            <a:r>
              <a:rPr lang="en-US" sz="2400" smtClean="0">
                <a:solidFill>
                  <a:srgbClr val="0070C0"/>
                </a:solidFill>
              </a:rPr>
              <a:t>value </a:t>
            </a:r>
            <a:r>
              <a:rPr lang="en-US" sz="2400">
                <a:solidFill>
                  <a:srgbClr val="0070C0"/>
                </a:solidFill>
              </a:rPr>
              <a:t>in </a:t>
            </a:r>
            <a:r>
              <a:rPr lang="en-US" sz="2400" smtClean="0">
                <a:solidFill>
                  <a:srgbClr val="0070C0"/>
                </a:solidFill>
              </a:rPr>
              <a:t>column</a:t>
            </a:r>
            <a:r>
              <a:rPr lang="en-US" sz="2400" smtClean="0"/>
              <a:t>. </a:t>
            </a:r>
            <a:r>
              <a:rPr lang="en-US" sz="2400"/>
              <a:t>Applies to numeric, money, string and date columns</a:t>
            </a:r>
            <a:r>
              <a:rPr lang="en-US" sz="2400" smtClean="0"/>
              <a:t>.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501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Nulls and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smtClean="0">
                <a:solidFill>
                  <a:srgbClr val="FF66CC"/>
                </a:solidFill>
              </a:rPr>
              <a:t>COUNT</a:t>
            </a:r>
            <a:r>
              <a:rPr lang="en-US" sz="2400" smtClean="0"/>
              <a:t>(column</a:t>
            </a:r>
            <a:r>
              <a:rPr lang="en-US" sz="2400"/>
              <a:t>) counts the </a:t>
            </a:r>
            <a:r>
              <a:rPr lang="en-US" sz="2400">
                <a:solidFill>
                  <a:srgbClr val="0070C0"/>
                </a:solidFill>
              </a:rPr>
              <a:t>number of </a:t>
            </a:r>
            <a:r>
              <a:rPr lang="en-US" sz="2400" u="sng">
                <a:solidFill>
                  <a:srgbClr val="0070C0"/>
                </a:solidFill>
              </a:rPr>
              <a:t>non-NULL</a:t>
            </a:r>
            <a:r>
              <a:rPr lang="en-US" sz="2400">
                <a:solidFill>
                  <a:srgbClr val="0070C0"/>
                </a:solidFill>
              </a:rPr>
              <a:t> values in column</a:t>
            </a:r>
            <a:r>
              <a:rPr lang="en-US" sz="2400" smtClean="0"/>
              <a:t>.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 b="1" smtClean="0">
                <a:solidFill>
                  <a:srgbClr val="FF66CC"/>
                </a:solidFill>
              </a:rPr>
              <a:t>COUNT</a:t>
            </a:r>
            <a:r>
              <a:rPr lang="en-US" sz="2400"/>
              <a:t>(*) counts the </a:t>
            </a:r>
            <a:r>
              <a:rPr lang="en-US" sz="2400">
                <a:solidFill>
                  <a:srgbClr val="0070C0"/>
                </a:solidFill>
              </a:rPr>
              <a:t>number of rows in a </a:t>
            </a:r>
            <a:r>
              <a:rPr lang="en-US" sz="2400" smtClean="0">
                <a:solidFill>
                  <a:srgbClr val="0070C0"/>
                </a:solidFill>
              </a:rPr>
              <a:t>group, </a:t>
            </a:r>
            <a:r>
              <a:rPr lang="en-US" sz="2400">
                <a:solidFill>
                  <a:srgbClr val="0070C0"/>
                </a:solidFill>
              </a:rPr>
              <a:t>including rows containing NULL</a:t>
            </a:r>
            <a:r>
              <a:rPr lang="en-US" sz="2400" smtClean="0">
                <a:solidFill>
                  <a:srgbClr val="0070C0"/>
                </a:solidFill>
              </a:rPr>
              <a:t>.</a:t>
            </a:r>
          </a:p>
          <a:p>
            <a:endParaRPr lang="en-US" sz="1300">
              <a:solidFill>
                <a:srgbClr val="0070C0"/>
              </a:solidFill>
            </a:endParaRPr>
          </a:p>
          <a:p>
            <a:r>
              <a:rPr lang="en-US" sz="2400" smtClean="0"/>
              <a:t>The number of NULLs in a column can be obtained by COUNT(*) – COUNT(column).</a:t>
            </a:r>
          </a:p>
          <a:p>
            <a:pPr lvl="1"/>
            <a:r>
              <a:rPr lang="en-US" sz="2600" smtClean="0"/>
              <a:t>Or by using a WHERE …. IS NULL condition and then applying COUNT(*).</a:t>
            </a:r>
          </a:p>
          <a:p>
            <a:endParaRPr lang="en-US" sz="2400"/>
          </a:p>
          <a:p>
            <a:r>
              <a:rPr lang="en-US" sz="2600"/>
              <a:t>Note: Particularly when computing AVG, consider whether the </a:t>
            </a:r>
            <a:r>
              <a:rPr lang="en-US" sz="2600" smtClean="0"/>
              <a:t>NULLs </a:t>
            </a:r>
            <a:r>
              <a:rPr lang="en-US" sz="2600"/>
              <a:t>should be included or not.</a:t>
            </a:r>
          </a:p>
          <a:p>
            <a:pPr lvl="1"/>
            <a:r>
              <a:rPr lang="en-US" sz="2600"/>
              <a:t>E.g. Assume some customers have been given a discount and we want to compute the average discount. Should customers with NULL discount be included in this average or not? Depends on context.</a:t>
            </a:r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about Aggregate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Use </a:t>
            </a:r>
            <a:r>
              <a:rPr lang="en-US" sz="2400">
                <a:solidFill>
                  <a:srgbClr val="FF0000"/>
                </a:solidFill>
              </a:rPr>
              <a:t>DISTINCT</a:t>
            </a:r>
            <a:r>
              <a:rPr lang="en-US" sz="2400"/>
              <a:t> </a:t>
            </a:r>
            <a:r>
              <a:rPr lang="en-US" sz="2400" smtClean="0"/>
              <a:t>to </a:t>
            </a:r>
            <a:r>
              <a:rPr lang="en-US" sz="2400">
                <a:solidFill>
                  <a:srgbClr val="0070C0"/>
                </a:solidFill>
              </a:rPr>
              <a:t>apply </a:t>
            </a:r>
            <a:r>
              <a:rPr lang="en-US" sz="2400" smtClean="0">
                <a:solidFill>
                  <a:srgbClr val="0070C0"/>
                </a:solidFill>
              </a:rPr>
              <a:t>an aggregate function to </a:t>
            </a:r>
            <a:r>
              <a:rPr lang="en-US" sz="2400">
                <a:solidFill>
                  <a:srgbClr val="0070C0"/>
                </a:solidFill>
              </a:rPr>
              <a:t>distinct elements only</a:t>
            </a:r>
            <a:r>
              <a:rPr lang="en-US" sz="2400"/>
              <a:t>.</a:t>
            </a:r>
          </a:p>
          <a:p>
            <a:endParaRPr lang="en-US" sz="1400"/>
          </a:p>
          <a:p>
            <a:r>
              <a:rPr lang="en-US" sz="2400"/>
              <a:t>E.g. if column X contains 3, 2, 2, 5, 2, 3 then:</a:t>
            </a:r>
          </a:p>
          <a:p>
            <a:pPr marL="457200" lvl="1" indent="0">
              <a:buNone/>
            </a:pPr>
            <a:r>
              <a:rPr lang="en-US" sz="2400"/>
              <a:t>SUM(X) returns 17.</a:t>
            </a:r>
          </a:p>
          <a:p>
            <a:pPr marL="457200" lvl="1" indent="0">
              <a:buNone/>
            </a:pPr>
            <a:r>
              <a:rPr lang="en-US" sz="2400"/>
              <a:t>SUM(</a:t>
            </a:r>
            <a:r>
              <a:rPr lang="en-US" sz="2400">
                <a:solidFill>
                  <a:srgbClr val="FF0000"/>
                </a:solidFill>
              </a:rPr>
              <a:t>DISTINCT</a:t>
            </a:r>
            <a:r>
              <a:rPr lang="en-US" sz="2400"/>
              <a:t> X) returns 10 (3 + 2 + 5</a:t>
            </a:r>
            <a:r>
              <a:rPr lang="en-US" sz="2400" smtClean="0"/>
              <a:t>).</a:t>
            </a:r>
          </a:p>
          <a:p>
            <a:pPr marL="457200" lvl="1" indent="0">
              <a:buNone/>
            </a:pPr>
            <a:endParaRPr lang="en-US" sz="2000"/>
          </a:p>
          <a:p>
            <a:r>
              <a:rPr lang="en-US" sz="2400" smtClean="0"/>
              <a:t>To filter rows based on an aggregate function value, use HAVING rather than WHERE.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Floating Point Averages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64162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The </a:t>
            </a:r>
            <a:r>
              <a:rPr lang="en-US" sz="2400" b="1" smtClean="0">
                <a:solidFill>
                  <a:srgbClr val="FF66CC"/>
                </a:solidFill>
              </a:rPr>
              <a:t>AVG</a:t>
            </a:r>
            <a:r>
              <a:rPr lang="en-US" sz="2400" smtClean="0"/>
              <a:t> function adds up the non-NULL values and divides by their number. If the column is of integer type, the result is an integer division, which produces an integer result.</a:t>
            </a:r>
          </a:p>
          <a:p>
            <a:pPr marL="0" indent="0">
              <a:buNone/>
            </a:pPr>
            <a:r>
              <a:rPr lang="en-US" sz="2400" smtClean="0"/>
              <a:t>E.g. 	</a:t>
            </a:r>
            <a:r>
              <a:rPr lang="en-US" sz="2000" smtClean="0"/>
              <a:t>SELECT </a:t>
            </a:r>
            <a:r>
              <a:rPr lang="en-US" sz="2000"/>
              <a:t>AVG(empid)</a:t>
            </a:r>
          </a:p>
          <a:p>
            <a:pPr marL="0" indent="0">
              <a:buNone/>
            </a:pPr>
            <a:r>
              <a:rPr lang="en-US" sz="2000" smtClean="0"/>
              <a:t>	FROM </a:t>
            </a:r>
            <a:r>
              <a:rPr lang="en-US" sz="2000"/>
              <a:t>HR.Employees</a:t>
            </a:r>
          </a:p>
          <a:p>
            <a:pPr marL="0" indent="0">
              <a:buNone/>
            </a:pPr>
            <a:r>
              <a:rPr lang="en-US" sz="2000" smtClean="0"/>
              <a:t>	WHERE </a:t>
            </a:r>
            <a:r>
              <a:rPr lang="en-US" sz="2000"/>
              <a:t>empid &lt;= </a:t>
            </a:r>
            <a:r>
              <a:rPr lang="en-US" sz="2000" smtClean="0"/>
              <a:t>4;</a:t>
            </a:r>
          </a:p>
          <a:p>
            <a:pPr lvl="1"/>
            <a:r>
              <a:rPr lang="en-US" sz="2000" smtClean="0"/>
              <a:t>The result is 2 – the empids are 1,2,3,4, so their avg is 10/4.</a:t>
            </a:r>
          </a:p>
          <a:p>
            <a:endParaRPr lang="en-US" sz="1600"/>
          </a:p>
          <a:p>
            <a:r>
              <a:rPr lang="en-US" sz="2400" smtClean="0"/>
              <a:t>If you want a floating point result, it doesn't help to convert the result of the AVG calculation, since it's an integer.</a:t>
            </a:r>
          </a:p>
          <a:p>
            <a:r>
              <a:rPr lang="en-US" sz="2400" smtClean="0"/>
              <a:t>You need to </a:t>
            </a:r>
            <a:r>
              <a:rPr lang="en-US" sz="2400" b="1" smtClean="0"/>
              <a:t>convert the values being averaged</a:t>
            </a:r>
            <a:r>
              <a:rPr lang="en-US" sz="2400" smtClean="0"/>
              <a:t>.</a:t>
            </a:r>
          </a:p>
          <a:p>
            <a:pPr marL="0" indent="0">
              <a:buNone/>
            </a:pPr>
            <a:r>
              <a:rPr lang="en-US" sz="2000" smtClean="0"/>
              <a:t>	SELECT </a:t>
            </a:r>
            <a:r>
              <a:rPr lang="en-US" sz="2000"/>
              <a:t>AVG(</a:t>
            </a:r>
            <a:r>
              <a:rPr lang="en-US" sz="2000" b="1">
                <a:solidFill>
                  <a:srgbClr val="FF66CC"/>
                </a:solidFill>
              </a:rPr>
              <a:t>CAST</a:t>
            </a:r>
            <a:r>
              <a:rPr lang="en-US" sz="2000"/>
              <a:t>(empid </a:t>
            </a:r>
            <a:r>
              <a:rPr lang="en-US" sz="2000" b="1"/>
              <a:t>AS FLOAT</a:t>
            </a:r>
            <a:r>
              <a:rPr lang="en-US" sz="2000"/>
              <a:t>))</a:t>
            </a:r>
          </a:p>
          <a:p>
            <a:pPr marL="0" indent="0">
              <a:buNone/>
            </a:pPr>
            <a:r>
              <a:rPr lang="en-US" sz="2000" smtClean="0"/>
              <a:t>	FROM </a:t>
            </a:r>
            <a:r>
              <a:rPr lang="en-US" sz="2000"/>
              <a:t>HR.Employees</a:t>
            </a:r>
          </a:p>
          <a:p>
            <a:pPr marL="0" indent="0">
              <a:buNone/>
            </a:pPr>
            <a:r>
              <a:rPr lang="en-US" sz="2000" smtClean="0"/>
              <a:t>	WHERE </a:t>
            </a:r>
            <a:r>
              <a:rPr lang="en-US" sz="2000"/>
              <a:t>empid &lt;= </a:t>
            </a:r>
            <a:r>
              <a:rPr lang="en-US" sz="2000" smtClean="0"/>
              <a:t>4;</a:t>
            </a:r>
          </a:p>
          <a:p>
            <a:pPr lvl="1"/>
            <a:r>
              <a:rPr lang="en-US" sz="2000" smtClean="0"/>
              <a:t>The result is 2.5, as desired.</a:t>
            </a:r>
            <a:endParaRPr lang="en-US" sz="2000"/>
          </a:p>
          <a:p>
            <a:pPr marL="0" indent="0">
              <a:buNone/>
            </a:pPr>
            <a:endParaRPr lang="en-US" sz="2400"/>
          </a:p>
          <a:p>
            <a:endParaRPr lang="en-US" sz="2400" smtClean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7499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9300"/>
          </a:xfrm>
        </p:spPr>
        <p:txBody>
          <a:bodyPr>
            <a:noAutofit/>
          </a:bodyPr>
          <a:lstStyle/>
          <a:p>
            <a:r>
              <a:rPr lang="en-US" smtClean="0"/>
              <a:t>Relational Operators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5562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Relational operators include the standard ones: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smtClean="0">
                <a:solidFill>
                  <a:srgbClr val="FF0000"/>
                </a:solidFill>
              </a:rPr>
              <a:t>=</a:t>
            </a:r>
            <a:r>
              <a:rPr lang="en-US" sz="2600" smtClean="0"/>
              <a:t> 		</a:t>
            </a:r>
            <a:r>
              <a:rPr lang="en-US" sz="2600" smtClean="0">
                <a:solidFill>
                  <a:srgbClr val="FF0000"/>
                </a:solidFill>
              </a:rPr>
              <a:t>&gt;</a:t>
            </a:r>
            <a:r>
              <a:rPr lang="en-US" sz="2600" smtClean="0"/>
              <a:t> 	</a:t>
            </a:r>
            <a:r>
              <a:rPr lang="en-US" sz="2600" smtClean="0">
                <a:solidFill>
                  <a:srgbClr val="FF0000"/>
                </a:solidFill>
              </a:rPr>
              <a:t>&lt;</a:t>
            </a:r>
            <a:r>
              <a:rPr lang="en-US" sz="2600" smtClean="0"/>
              <a:t> 	</a:t>
            </a:r>
            <a:r>
              <a:rPr lang="en-US" sz="2600" smtClean="0">
                <a:solidFill>
                  <a:srgbClr val="FF0000"/>
                </a:solidFill>
              </a:rPr>
              <a:t>&gt;=</a:t>
            </a:r>
            <a:r>
              <a:rPr lang="en-US" sz="2600" smtClean="0"/>
              <a:t> 	</a:t>
            </a:r>
            <a:r>
              <a:rPr lang="en-US" sz="2600" smtClean="0">
                <a:solidFill>
                  <a:srgbClr val="FF0000"/>
                </a:solidFill>
              </a:rPr>
              <a:t>&lt;=</a:t>
            </a:r>
            <a:r>
              <a:rPr lang="en-US" sz="2600" smtClean="0"/>
              <a:t> 	</a:t>
            </a:r>
            <a:r>
              <a:rPr lang="en-US" sz="2600" smtClean="0">
                <a:solidFill>
                  <a:srgbClr val="FF0000"/>
                </a:solidFill>
              </a:rPr>
              <a:t>&lt;&gt; </a:t>
            </a:r>
            <a:r>
              <a:rPr lang="en-US" sz="2600" smtClean="0"/>
              <a:t>(not equal to)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smtClean="0"/>
              <a:t>There are also 3 non-standard ones in T-SQL: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smtClean="0"/>
              <a:t>!= 		!&gt; 	!&lt; 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800" u="sng"/>
              <a:t>Three</a:t>
            </a:r>
            <a:r>
              <a:rPr lang="en-US" sz="2800"/>
              <a:t> possible </a:t>
            </a:r>
            <a:r>
              <a:rPr lang="en-US" sz="2800" smtClean="0"/>
              <a:t>results: </a:t>
            </a:r>
            <a:r>
              <a:rPr lang="en-US" sz="2800"/>
              <a:t>True, False, </a:t>
            </a:r>
            <a:r>
              <a:rPr lang="en-US" sz="2800" smtClean="0"/>
              <a:t>Unknown.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 b="1" u="sng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u="sng" smtClean="0">
                <a:solidFill>
                  <a:schemeClr val="accent6"/>
                </a:solidFill>
              </a:rPr>
              <a:t>Any relational expression involving NULL yields Unknown</a:t>
            </a:r>
            <a:r>
              <a:rPr lang="en-US" sz="2800" smtClean="0">
                <a:solidFill>
                  <a:schemeClr val="accent6"/>
                </a:solidFill>
              </a:rPr>
              <a:t>.</a:t>
            </a:r>
          </a:p>
          <a:p>
            <a:pPr lvl="2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800" smtClean="0"/>
              <a:t>Relational operators can also be applied to: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Strings (uses usual ASCII ordering of characters).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Dates (uses calendar order).</a:t>
            </a:r>
          </a:p>
          <a:p>
            <a:pPr lvl="2">
              <a:lnSpc>
                <a:spcPct val="90000"/>
              </a:lnSpc>
            </a:pPr>
            <a:r>
              <a:rPr lang="en-US" sz="2600" smtClean="0"/>
              <a:t>Note this includes times.</a:t>
            </a:r>
            <a:endParaRPr lang="en-US" sz="26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800" smtClean="0"/>
              <a:t>Relational expressions are used </a:t>
            </a:r>
            <a:r>
              <a:rPr lang="en-US" sz="2800"/>
              <a:t>in clauses like WHERE, HAVING, etc.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27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749300"/>
          </a:xfrm>
        </p:spPr>
        <p:txBody>
          <a:bodyPr>
            <a:noAutofit/>
          </a:bodyPr>
          <a:lstStyle/>
          <a:p>
            <a:r>
              <a:rPr lang="en-US" smtClean="0"/>
              <a:t>Logical Operators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4150"/>
            <a:ext cx="9067800" cy="5175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Usual Logical </a:t>
            </a:r>
            <a:r>
              <a:rPr lang="en-US" sz="2800" dirty="0" smtClean="0"/>
              <a:t>operators: </a:t>
            </a:r>
            <a:r>
              <a:rPr lang="en-US" sz="2800" dirty="0" smtClean="0">
                <a:solidFill>
                  <a:srgbClr val="FF0000"/>
                </a:solidFill>
              </a:rPr>
              <a:t>AND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OR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FF0000"/>
                </a:solidFill>
              </a:rPr>
              <a:t>NOT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smtClean="0"/>
              <a:t>E.g. Find all orders placed after Aug 23 2013 that were handled by the employees numbered 3, 4 or 8.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smtClean="0"/>
              <a:t>SELECT </a:t>
            </a:r>
            <a:r>
              <a:rPr lang="en-US" sz="2000"/>
              <a:t>orderid, empid, </a:t>
            </a:r>
            <a:r>
              <a:rPr lang="en-US" sz="2000" smtClean="0"/>
              <a:t>orderdate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smtClean="0"/>
              <a:t>FROM Sales.Orders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smtClean="0"/>
              <a:t>WHERE </a:t>
            </a:r>
            <a:r>
              <a:rPr lang="en-US" sz="2000"/>
              <a:t>orderdate &gt;= '20130823' </a:t>
            </a:r>
            <a:r>
              <a:rPr lang="en-US" sz="2000" b="1"/>
              <a:t>AND</a:t>
            </a:r>
            <a:r>
              <a:rPr lang="en-US" sz="2000"/>
              <a:t> </a:t>
            </a:r>
            <a:r>
              <a:rPr lang="en-US" sz="2000" smtClean="0"/>
              <a:t>(empid = 3 </a:t>
            </a:r>
            <a:r>
              <a:rPr lang="en-US" sz="2000" b="1" smtClean="0"/>
              <a:t>OR</a:t>
            </a:r>
            <a:r>
              <a:rPr lang="en-US" sz="2000" smtClean="0"/>
              <a:t> empid = 4 </a:t>
            </a:r>
            <a:r>
              <a:rPr lang="en-US" sz="2000" b="1" smtClean="0"/>
              <a:t>OR</a:t>
            </a:r>
            <a:r>
              <a:rPr lang="en-US" sz="2000" smtClean="0"/>
              <a:t> empid = 8);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Remember: When mixing logical operators, parentheses matter!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smtClean="0"/>
              <a:t>	E.g.   cond1 AND cond2 OR cond3 	is </a:t>
            </a:r>
            <a:r>
              <a:rPr lang="en-US" sz="2400" u="sng" smtClean="0"/>
              <a:t>not the same</a:t>
            </a:r>
            <a:r>
              <a:rPr lang="en-US" sz="2400" smtClean="0"/>
              <a:t> as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	  </a:t>
            </a:r>
            <a:r>
              <a:rPr lang="en-US" sz="2400" smtClean="0"/>
              <a:t>        cond1 </a:t>
            </a:r>
            <a:r>
              <a:rPr lang="en-US" sz="2400"/>
              <a:t>AND </a:t>
            </a:r>
            <a:r>
              <a:rPr lang="en-US" sz="2400" smtClean="0"/>
              <a:t>(cond2 </a:t>
            </a:r>
            <a:r>
              <a:rPr lang="en-US" sz="2400"/>
              <a:t>OR </a:t>
            </a:r>
            <a:r>
              <a:rPr lang="en-US" sz="2400" smtClean="0"/>
              <a:t>cond3)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77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mtClean="0"/>
              <a:t>Pattern Matching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87549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600" smtClean="0">
                <a:solidFill>
                  <a:srgbClr val="FF0000"/>
                </a:solidFill>
              </a:rPr>
              <a:t>%</a:t>
            </a:r>
            <a:r>
              <a:rPr lang="en-US" sz="2600" smtClean="0"/>
              <a:t> (percent) represents a </a:t>
            </a:r>
            <a:r>
              <a:rPr lang="en-US" sz="2600" smtClean="0">
                <a:solidFill>
                  <a:srgbClr val="0070C0"/>
                </a:solidFill>
              </a:rPr>
              <a:t>string of any length</a:t>
            </a:r>
            <a:r>
              <a:rPr lang="en-US" sz="2600" smtClean="0"/>
              <a:t>, including 0.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200" smtClean="0"/>
              <a:t>E.g. 'D%'  matches Davis, Dean, D, etc.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600" smtClean="0"/>
          </a:p>
          <a:p>
            <a:pPr>
              <a:lnSpc>
                <a:spcPct val="80000"/>
              </a:lnSpc>
            </a:pPr>
            <a:r>
              <a:rPr lang="en-US" sz="2600" smtClean="0">
                <a:solidFill>
                  <a:srgbClr val="FF0000"/>
                </a:solidFill>
              </a:rPr>
              <a:t>_</a:t>
            </a:r>
            <a:r>
              <a:rPr lang="en-US" sz="2600" smtClean="0"/>
              <a:t> (underscore) represents a </a:t>
            </a:r>
            <a:r>
              <a:rPr lang="en-US" sz="2600" smtClean="0">
                <a:solidFill>
                  <a:srgbClr val="0070C0"/>
                </a:solidFill>
              </a:rPr>
              <a:t>single character</a:t>
            </a:r>
            <a:r>
              <a:rPr lang="en-US" sz="2600" smtClean="0"/>
              <a:t>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200" smtClean="0"/>
              <a:t>E.g. '_e%'  matches if the second character is 'e': Dean, Bet, Teen, etc.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600" smtClean="0"/>
          </a:p>
          <a:p>
            <a:pPr>
              <a:lnSpc>
                <a:spcPct val="80000"/>
              </a:lnSpc>
            </a:pPr>
            <a:r>
              <a:rPr lang="en-US" sz="2600" smtClean="0">
                <a:solidFill>
                  <a:srgbClr val="FF0000"/>
                </a:solidFill>
              </a:rPr>
              <a:t>[</a:t>
            </a:r>
            <a:r>
              <a:rPr lang="en-US" sz="2600" smtClean="0"/>
              <a:t>&lt;list of possible characters&gt;</a:t>
            </a:r>
            <a:r>
              <a:rPr lang="en-US" sz="2600" smtClean="0">
                <a:solidFill>
                  <a:srgbClr val="FF0000"/>
                </a:solidFill>
              </a:rPr>
              <a:t>]</a:t>
            </a:r>
            <a:r>
              <a:rPr lang="en-US" sz="2600" smtClean="0"/>
              <a:t> represents a </a:t>
            </a:r>
            <a:r>
              <a:rPr lang="en-US" sz="2600" smtClean="0">
                <a:solidFill>
                  <a:srgbClr val="0070C0"/>
                </a:solidFill>
              </a:rPr>
              <a:t>single character that must come from the specified list</a:t>
            </a:r>
            <a:r>
              <a:rPr lang="en-US" sz="2600" smtClean="0"/>
              <a:t>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200" smtClean="0"/>
              <a:t>E.g. '[ABC]%' is either A, B, or C followed by anything:  Able, Brittain, Carol, etc.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300" smtClean="0"/>
          </a:p>
          <a:p>
            <a:pPr>
              <a:lnSpc>
                <a:spcPct val="80000"/>
              </a:lnSpc>
            </a:pPr>
            <a:r>
              <a:rPr lang="en-US" sz="2600" smtClean="0">
                <a:solidFill>
                  <a:srgbClr val="FF0000"/>
                </a:solidFill>
              </a:rPr>
              <a:t>[</a:t>
            </a:r>
            <a:r>
              <a:rPr lang="en-US" sz="2600" smtClean="0"/>
              <a:t>&lt;character&gt; </a:t>
            </a:r>
            <a:r>
              <a:rPr lang="en-US" sz="3900" smtClean="0">
                <a:solidFill>
                  <a:srgbClr val="FF0000"/>
                </a:solidFill>
              </a:rPr>
              <a:t>-</a:t>
            </a:r>
            <a:r>
              <a:rPr lang="en-US" sz="2600" smtClean="0"/>
              <a:t> &lt;character&gt;</a:t>
            </a:r>
            <a:r>
              <a:rPr lang="en-US" sz="2600" smtClean="0">
                <a:solidFill>
                  <a:srgbClr val="FF0000"/>
                </a:solidFill>
              </a:rPr>
              <a:t>]</a:t>
            </a:r>
            <a:r>
              <a:rPr lang="en-US" sz="2600" smtClean="0"/>
              <a:t> represents </a:t>
            </a:r>
            <a:r>
              <a:rPr lang="en-US" sz="2600" smtClean="0">
                <a:solidFill>
                  <a:srgbClr val="0070C0"/>
                </a:solidFill>
              </a:rPr>
              <a:t>one of a range of characters</a:t>
            </a:r>
            <a:r>
              <a:rPr lang="en-US" sz="2600" smtClean="0"/>
              <a:t>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200" smtClean="0"/>
              <a:t>E.g. '[A-E]%' </a:t>
            </a:r>
            <a:r>
              <a:rPr lang="en-US" sz="2200"/>
              <a:t>is either </a:t>
            </a:r>
            <a:r>
              <a:rPr lang="en-US" sz="2200" smtClean="0"/>
              <a:t>A, B, C, D, or E </a:t>
            </a:r>
            <a:r>
              <a:rPr lang="en-US" sz="2200"/>
              <a:t>followed by </a:t>
            </a:r>
            <a:r>
              <a:rPr lang="en-US" sz="2200" smtClean="0"/>
              <a:t>anything: Able, Brown, Ellis, etc.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200" smtClean="0"/>
          </a:p>
          <a:p>
            <a:pPr>
              <a:lnSpc>
                <a:spcPct val="80000"/>
              </a:lnSpc>
            </a:pPr>
            <a:r>
              <a:rPr lang="en-US" sz="2600" smtClean="0">
                <a:solidFill>
                  <a:srgbClr val="FF0000"/>
                </a:solidFill>
              </a:rPr>
              <a:t>^ </a:t>
            </a:r>
            <a:r>
              <a:rPr lang="en-US" sz="2600" smtClean="0"/>
              <a:t>inside square brackets represents "</a:t>
            </a:r>
            <a:r>
              <a:rPr lang="en-US" sz="2600" smtClean="0">
                <a:solidFill>
                  <a:srgbClr val="0070C0"/>
                </a:solidFill>
              </a:rPr>
              <a:t>not</a:t>
            </a:r>
            <a:r>
              <a:rPr lang="en-US" sz="2600" smtClean="0"/>
              <a:t>".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smtClean="0"/>
              <a:t>        </a:t>
            </a:r>
            <a:r>
              <a:rPr lang="en-US" sz="2200" smtClean="0"/>
              <a:t>E.g. '[^A-E]%' represents anything that is NOT from A-E, followed by any 	string: Frank, Willow, etc.</a:t>
            </a:r>
          </a:p>
        </p:txBody>
      </p:sp>
    </p:spTree>
    <p:extLst>
      <p:ext uri="{BB962C8B-B14F-4D97-AF65-F5344CB8AC3E}">
        <p14:creationId xmlns:p14="http://schemas.microsoft.com/office/powerpoint/2010/main" val="31209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Matching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640" y="1219200"/>
            <a:ext cx="8569960" cy="5791200"/>
          </a:xfrm>
        </p:spPr>
        <p:txBody>
          <a:bodyPr>
            <a:normAutofit/>
          </a:bodyPr>
          <a:lstStyle/>
          <a:p>
            <a:r>
              <a:rPr lang="en-US" sz="2000" smtClean="0"/>
              <a:t>D%  matches any string of any length starting with D (including 'D').</a:t>
            </a:r>
          </a:p>
          <a:p>
            <a:r>
              <a:rPr lang="en-US" sz="2000" smtClean="0"/>
              <a:t>D_ matches any 2-character string starting with D.</a:t>
            </a:r>
          </a:p>
          <a:p>
            <a:r>
              <a:rPr lang="en-US" sz="2000" smtClean="0"/>
              <a:t>D_%  </a:t>
            </a:r>
            <a:r>
              <a:rPr lang="en-US" sz="2000"/>
              <a:t>matches any string starting with D </a:t>
            </a:r>
            <a:r>
              <a:rPr lang="en-US" sz="2000" smtClean="0"/>
              <a:t>containing at least one other character (thus 'D' would not match).</a:t>
            </a:r>
          </a:p>
          <a:p>
            <a:r>
              <a:rPr lang="en-US" sz="2000" smtClean="0"/>
              <a:t>De% matches any string starting with D followed by e.</a:t>
            </a:r>
          </a:p>
          <a:p>
            <a:r>
              <a:rPr lang="en-US" sz="2000" smtClean="0"/>
              <a:t>D_e% matches any string with first letter D and 3</a:t>
            </a:r>
            <a:r>
              <a:rPr lang="en-US" sz="2000" baseline="30000" smtClean="0"/>
              <a:t>rd</a:t>
            </a:r>
            <a:r>
              <a:rPr lang="en-US" sz="2000" smtClean="0"/>
              <a:t> letter e.</a:t>
            </a:r>
          </a:p>
          <a:p>
            <a:r>
              <a:rPr lang="en-US" sz="2000" smtClean="0"/>
              <a:t>[DE]% matches any string starting with either D or E.</a:t>
            </a:r>
          </a:p>
          <a:p>
            <a:endParaRPr lang="en-US" sz="1200"/>
          </a:p>
          <a:p>
            <a:r>
              <a:rPr lang="en-US" sz="2000" smtClean="0"/>
              <a:t>[ABC]%[abc] matches any string starting with either A, B or C, followed by any characters, ending with either a, b or c.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E.g America, Club, Ba, ...</a:t>
            </a:r>
          </a:p>
          <a:p>
            <a:pPr marL="0" indent="0">
              <a:buNone/>
            </a:pPr>
            <a:endParaRPr lang="en-US" sz="1200" smtClean="0"/>
          </a:p>
          <a:p>
            <a:r>
              <a:rPr lang="en-US" sz="2000" smtClean="0"/>
              <a:t>%a%a% matches any string containing at least 2 a's.</a:t>
            </a:r>
          </a:p>
          <a:p>
            <a:r>
              <a:rPr lang="en-US" sz="2000" smtClean="0"/>
              <a:t>[1-9][0-9] matches any 2 digit number.</a:t>
            </a:r>
          </a:p>
          <a:p>
            <a:r>
              <a:rPr lang="en-US" sz="2000" smtClean="0"/>
              <a:t>_%@_%.[a-z][a-z][a-z] matches any email address (the name and organization must be at least one character, the domain [the part after the period] must be exactly 3 letters.</a:t>
            </a:r>
          </a:p>
          <a:p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464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55626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Pattern matching is case-sensitive.</a:t>
            </a:r>
          </a:p>
          <a:p>
            <a:pPr lvl="1"/>
            <a:r>
              <a:rPr lang="en-US" sz="2000" smtClean="0"/>
              <a:t>E.g. a% does not match Able.</a:t>
            </a:r>
          </a:p>
          <a:p>
            <a:r>
              <a:rPr lang="en-US" sz="2400" smtClean="0"/>
              <a:t>However, if the database’s </a:t>
            </a:r>
            <a:r>
              <a:rPr lang="en-US" sz="2400" smtClean="0">
                <a:solidFill>
                  <a:srgbClr val="FF0000"/>
                </a:solidFill>
              </a:rPr>
              <a:t>collation settings</a:t>
            </a:r>
            <a:r>
              <a:rPr lang="en-US" sz="2400" smtClean="0"/>
              <a:t> are set so that its contents are </a:t>
            </a:r>
            <a:r>
              <a:rPr lang="en-US" sz="2400" u="sng" smtClean="0"/>
              <a:t>not</a:t>
            </a:r>
            <a:r>
              <a:rPr lang="en-US" sz="2400" smtClean="0"/>
              <a:t> case-sensitive, then, for example, </a:t>
            </a:r>
            <a:r>
              <a:rPr lang="en-US" sz="2400"/>
              <a:t>a% </a:t>
            </a:r>
            <a:r>
              <a:rPr lang="en-US" sz="2400" smtClean="0"/>
              <a:t>would match Able.</a:t>
            </a:r>
          </a:p>
          <a:p>
            <a:r>
              <a:rPr lang="en-US" sz="2400" smtClean="0"/>
              <a:t>In this case, the </a:t>
            </a:r>
            <a:r>
              <a:rPr lang="en-US" sz="2400" b="1" smtClean="0">
                <a:solidFill>
                  <a:srgbClr val="FF66CC"/>
                </a:solidFill>
              </a:rPr>
              <a:t>COLLATE</a:t>
            </a:r>
            <a:r>
              <a:rPr lang="en-US" sz="2400" smtClean="0"/>
              <a:t> clause can be used to make a case-sensitive query. Specify the alphabet being used; e.g. Latin1_General.</a:t>
            </a:r>
          </a:p>
          <a:p>
            <a:endParaRPr lang="en-US" sz="1800" smtClean="0"/>
          </a:p>
          <a:p>
            <a:r>
              <a:rPr lang="en-US" sz="2000" smtClean="0"/>
              <a:t>E.g. SELECT empid, lastname</a:t>
            </a:r>
          </a:p>
          <a:p>
            <a:pPr marL="457200" lvl="1" indent="0">
              <a:buNone/>
            </a:pPr>
            <a:r>
              <a:rPr lang="en-US" sz="2000"/>
              <a:t>	</a:t>
            </a:r>
            <a:r>
              <a:rPr lang="en-US" sz="2000" smtClean="0"/>
              <a:t>FROM HR.Employees</a:t>
            </a:r>
          </a:p>
          <a:p>
            <a:pPr marL="457200" lvl="1" indent="0">
              <a:buNone/>
            </a:pPr>
            <a:r>
              <a:rPr lang="en-US" sz="2000"/>
              <a:t> </a:t>
            </a:r>
            <a:r>
              <a:rPr lang="en-US" sz="2000" smtClean="0"/>
              <a:t>       WHERE lastname COLLATE Latin1_General_CS_AS = 'able';</a:t>
            </a:r>
          </a:p>
          <a:p>
            <a:pPr marL="457200" lvl="1" indent="0">
              <a:buNone/>
            </a:pPr>
            <a:endParaRPr lang="en-US" sz="1400" smtClean="0"/>
          </a:p>
          <a:p>
            <a:r>
              <a:rPr lang="en-US" sz="2400" smtClean="0"/>
              <a:t>Here  _CS refers to "Case-Sensitive" and</a:t>
            </a:r>
          </a:p>
          <a:p>
            <a:pPr marL="0" indent="0">
              <a:buNone/>
            </a:pPr>
            <a:r>
              <a:rPr lang="en-US" sz="2400"/>
              <a:t>	 </a:t>
            </a:r>
            <a:r>
              <a:rPr lang="en-US" sz="2400" smtClean="0"/>
              <a:t> _AS refers to "Accent-Sensitive" 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	</a:t>
            </a:r>
            <a:r>
              <a:rPr lang="en-US" sz="2000" smtClean="0"/>
              <a:t>e.g. Ä and Á will treated as different.</a:t>
            </a:r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3318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490622"/>
              </p:ext>
            </p:extLst>
          </p:nvPr>
        </p:nvGraphicFramePr>
        <p:xfrm>
          <a:off x="990600" y="457200"/>
          <a:ext cx="6722229" cy="47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Document" r:id="rId3" imgW="7695917" imgH="5397301" progId="Word.Document.8">
                  <p:embed/>
                </p:oleObj>
              </mc:Choice>
              <mc:Fallback>
                <p:oleObj name="Document" r:id="rId3" imgW="7695917" imgH="5397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"/>
                        <a:ext cx="6722229" cy="470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5165813"/>
            <a:ext cx="886377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NOTE: With NUMERIC, specify the total number of places and the number of places</a:t>
            </a:r>
          </a:p>
          <a:p>
            <a:r>
              <a:rPr lang="en-US" sz="2000" smtClean="0"/>
              <a:t>after the decimal point. Omitting these can cause problems.</a:t>
            </a:r>
          </a:p>
          <a:p>
            <a:endParaRPr lang="en-US" sz="2000" smtClean="0"/>
          </a:p>
          <a:p>
            <a:r>
              <a:rPr lang="en-US" sz="2000"/>
              <a:t>Full list </a:t>
            </a:r>
            <a:r>
              <a:rPr lang="en-US" sz="2000" smtClean="0"/>
              <a:t>of data types is </a:t>
            </a:r>
            <a:r>
              <a:rPr lang="en-US" sz="2000"/>
              <a:t>at </a:t>
            </a:r>
          </a:p>
          <a:p>
            <a:r>
              <a:rPr lang="en-US" sz="2000"/>
              <a:t>	</a:t>
            </a:r>
            <a:r>
              <a:rPr lang="en-US" sz="2000">
                <a:hlinkClick r:id="rId5"/>
              </a:rPr>
              <a:t>http://technet.microsoft.com/en-us/library/ms190309.aspx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749300"/>
          </a:xfrm>
        </p:spPr>
        <p:txBody>
          <a:bodyPr>
            <a:noAutofit/>
          </a:bodyPr>
          <a:lstStyle/>
          <a:p>
            <a:r>
              <a:rPr lang="en-US" smtClean="0"/>
              <a:t>Predicates – IN, BETWEEN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460"/>
            <a:ext cx="8458200" cy="57823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Predicates are used </a:t>
            </a:r>
            <a:r>
              <a:rPr lang="en-US" sz="2400" dirty="0" smtClean="0"/>
              <a:t>in clauses like WHERE, HAVING</a:t>
            </a:r>
            <a:r>
              <a:rPr lang="en-US" sz="2400" smtClean="0"/>
              <a:t>, etc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Three </a:t>
            </a:r>
            <a:r>
              <a:rPr lang="en-US" sz="2000" smtClean="0"/>
              <a:t>possible results: True, False, or Unknown.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smtClean="0">
                <a:solidFill>
                  <a:srgbClr val="FF0000"/>
                </a:solidFill>
              </a:rPr>
              <a:t>IN </a:t>
            </a:r>
            <a:r>
              <a:rPr lang="en-US" sz="2200"/>
              <a:t>r</a:t>
            </a:r>
            <a:r>
              <a:rPr lang="en-US" sz="2200" smtClean="0"/>
              <a:t>eturns True if expression is </a:t>
            </a:r>
            <a:r>
              <a:rPr lang="en-US" sz="2200" smtClean="0">
                <a:solidFill>
                  <a:srgbClr val="0070C0"/>
                </a:solidFill>
              </a:rPr>
              <a:t>equal to at least one member of a set</a:t>
            </a:r>
            <a:r>
              <a:rPr lang="en-US" sz="220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E.g. WHERE name </a:t>
            </a:r>
            <a:r>
              <a:rPr lang="en-US" sz="2000" b="1" smtClean="0"/>
              <a:t>IN ('Bob', 'Pat', 'Chris')</a:t>
            </a:r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r>
              <a:rPr lang="en-US" sz="2000" smtClean="0"/>
              <a:t>Equivalent to: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WHERE </a:t>
            </a:r>
            <a:r>
              <a:rPr lang="en-US" sz="2000" smtClean="0"/>
              <a:t>(name </a:t>
            </a:r>
            <a:r>
              <a:rPr lang="en-US" sz="2000"/>
              <a:t>= </a:t>
            </a:r>
            <a:r>
              <a:rPr lang="en-US" sz="2000" smtClean="0"/>
              <a:t>'Bob</a:t>
            </a:r>
            <a:r>
              <a:rPr lang="en-US" sz="2000"/>
              <a:t>'</a:t>
            </a:r>
            <a:r>
              <a:rPr lang="en-US" sz="2000" smtClean="0"/>
              <a:t>) OR (name = 'Pat</a:t>
            </a:r>
            <a:r>
              <a:rPr lang="en-US" sz="2000"/>
              <a:t>'</a:t>
            </a:r>
            <a:r>
              <a:rPr lang="en-US" sz="2000" smtClean="0"/>
              <a:t>) OR (name = 'Chris</a:t>
            </a:r>
            <a:r>
              <a:rPr lang="en-US" sz="2000"/>
              <a:t>'</a:t>
            </a:r>
            <a:r>
              <a:rPr lang="en-US" sz="2000" smtClean="0"/>
              <a:t>)</a:t>
            </a:r>
          </a:p>
          <a:p>
            <a:pPr lvl="2">
              <a:lnSpc>
                <a:spcPct val="90000"/>
              </a:lnSpc>
            </a:pPr>
            <a:endParaRPr lang="en-US" sz="200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smtClean="0">
                <a:solidFill>
                  <a:srgbClr val="FF0000"/>
                </a:solidFill>
              </a:rPr>
              <a:t>BETWEEN </a:t>
            </a:r>
            <a:r>
              <a:rPr lang="en-US" sz="2200"/>
              <a:t>r</a:t>
            </a:r>
            <a:r>
              <a:rPr lang="en-US" sz="2200" smtClean="0"/>
              <a:t>eturns True if </a:t>
            </a:r>
            <a:r>
              <a:rPr lang="en-US" sz="2200" smtClean="0">
                <a:solidFill>
                  <a:srgbClr val="0070C0"/>
                </a:solidFill>
              </a:rPr>
              <a:t>expression is in a range</a:t>
            </a:r>
            <a:r>
              <a:rPr lang="en-US" sz="2200" smtClean="0"/>
              <a:t>, including specified boundary values.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E.g. WHERE orderid </a:t>
            </a:r>
            <a:r>
              <a:rPr lang="en-US" sz="2000" b="1" smtClean="0"/>
              <a:t>BETWEEN 100 </a:t>
            </a:r>
            <a:r>
              <a:rPr lang="en-US" sz="2000" b="1" smtClean="0">
                <a:solidFill>
                  <a:srgbClr val="FFC000"/>
                </a:solidFill>
              </a:rPr>
              <a:t>AND</a:t>
            </a:r>
            <a:r>
              <a:rPr lang="en-US" sz="2000" b="1" smtClean="0"/>
              <a:t> 200 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Note the use of </a:t>
            </a:r>
            <a:r>
              <a:rPr lang="en-US" b="1" smtClean="0">
                <a:solidFill>
                  <a:srgbClr val="FFC000"/>
                </a:solidFill>
              </a:rPr>
              <a:t>AND</a:t>
            </a:r>
            <a:r>
              <a:rPr lang="en-US" smtClean="0"/>
              <a:t> here. This is NOT the logical operator AND.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Equivalent to </a:t>
            </a:r>
            <a:r>
              <a:rPr lang="en-US" sz="2000"/>
              <a:t>WHERE </a:t>
            </a:r>
            <a:r>
              <a:rPr lang="en-US" sz="2000" smtClean="0"/>
              <a:t>100 &lt;= orderid </a:t>
            </a:r>
            <a:r>
              <a:rPr lang="en-US" sz="2000" b="1" smtClean="0">
                <a:solidFill>
                  <a:srgbClr val="00B050"/>
                </a:solidFill>
              </a:rPr>
              <a:t>AND</a:t>
            </a:r>
            <a:r>
              <a:rPr lang="en-US" sz="2000" smtClean="0"/>
              <a:t> orderid &lt;=200 </a:t>
            </a:r>
          </a:p>
          <a:p>
            <a:pPr lvl="3">
              <a:lnSpc>
                <a:spcPct val="90000"/>
              </a:lnSpc>
            </a:pPr>
            <a:r>
              <a:rPr lang="en-US" sz="1800" smtClean="0"/>
              <a:t>This </a:t>
            </a:r>
            <a:r>
              <a:rPr lang="en-US" sz="1800" b="1" smtClean="0">
                <a:solidFill>
                  <a:srgbClr val="00B050"/>
                </a:solidFill>
              </a:rPr>
              <a:t>AND</a:t>
            </a:r>
            <a:r>
              <a:rPr lang="en-US" sz="1800" smtClean="0"/>
              <a:t> </a:t>
            </a:r>
            <a:r>
              <a:rPr lang="en-US" sz="1800" u="sng" smtClean="0"/>
              <a:t>is</a:t>
            </a:r>
            <a:r>
              <a:rPr lang="en-US" sz="1800" smtClean="0"/>
              <a:t> the logical operator AND!</a:t>
            </a:r>
          </a:p>
          <a:p>
            <a:pPr lvl="3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862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749300"/>
          </a:xfrm>
        </p:spPr>
        <p:txBody>
          <a:bodyPr>
            <a:noAutofit/>
          </a:bodyPr>
          <a:lstStyle/>
          <a:p>
            <a:r>
              <a:rPr lang="en-US" smtClean="0"/>
              <a:t>Predicates - LIKE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460"/>
            <a:ext cx="8458200" cy="578234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400" b="1" smtClean="0">
                <a:solidFill>
                  <a:srgbClr val="FF0000"/>
                </a:solidFill>
              </a:rPr>
              <a:t>LIKE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200" smtClean="0"/>
              <a:t>returns True if a </a:t>
            </a:r>
            <a:r>
              <a:rPr lang="en-US" sz="2200" smtClean="0">
                <a:solidFill>
                  <a:srgbClr val="0070C0"/>
                </a:solidFill>
              </a:rPr>
              <a:t>string matches a pattern</a:t>
            </a:r>
            <a:r>
              <a:rPr lang="en-US" sz="220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E.g. WHERE lastname </a:t>
            </a:r>
            <a:r>
              <a:rPr lang="en-US" sz="2000" b="1" smtClean="0"/>
              <a:t>LIKE '[A-M]%</a:t>
            </a:r>
            <a:r>
              <a:rPr lang="en-US" sz="2000" b="1">
                <a:solidFill>
                  <a:srgbClr val="7030A0"/>
                </a:solidFill>
              </a:rPr>
              <a:t>'</a:t>
            </a:r>
            <a:endParaRPr lang="en-US" sz="2000" b="1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/>
              <a:t>w</a:t>
            </a:r>
            <a:r>
              <a:rPr lang="en-US" sz="2000" smtClean="0"/>
              <a:t>ill match all lastnames starting with any letter from A to M.</a:t>
            </a:r>
          </a:p>
          <a:p>
            <a:endParaRPr lang="en-US" sz="2400" smtClean="0"/>
          </a:p>
          <a:p>
            <a:r>
              <a:rPr lang="en-US" sz="2400" smtClean="0"/>
              <a:t>NOTE</a:t>
            </a:r>
            <a:r>
              <a:rPr lang="en-US" sz="2400"/>
              <a:t>: Don’t use LIKE when = works!</a:t>
            </a:r>
          </a:p>
          <a:p>
            <a:pPr lvl="1"/>
            <a:r>
              <a:rPr lang="en-US" sz="2400" smtClean="0"/>
              <a:t>E.g. use </a:t>
            </a:r>
            <a:r>
              <a:rPr lang="en-US" sz="2400" smtClean="0">
                <a:solidFill>
                  <a:srgbClr val="00B050"/>
                </a:solidFill>
              </a:rPr>
              <a:t>lastname = 'Jones</a:t>
            </a:r>
            <a:r>
              <a:rPr lang="en-US" sz="2400">
                <a:solidFill>
                  <a:srgbClr val="00B050"/>
                </a:solidFill>
              </a:rPr>
              <a:t>'</a:t>
            </a:r>
            <a:r>
              <a:rPr lang="en-US" sz="2400" smtClean="0"/>
              <a:t> </a:t>
            </a:r>
          </a:p>
          <a:p>
            <a:pPr marL="457200" lvl="1" indent="0">
              <a:buNone/>
            </a:pPr>
            <a:r>
              <a:rPr lang="en-US" sz="2400"/>
              <a:t>	</a:t>
            </a:r>
            <a:r>
              <a:rPr lang="en-US" sz="2400" smtClean="0"/>
              <a:t>instead of </a:t>
            </a:r>
            <a:r>
              <a:rPr lang="en-US" sz="2400" smtClean="0">
                <a:solidFill>
                  <a:srgbClr val="7030A0"/>
                </a:solidFill>
              </a:rPr>
              <a:t>lastname LIKE '[Jones</a:t>
            </a:r>
            <a:r>
              <a:rPr lang="en-US" sz="2400" smtClean="0">
                <a:solidFill>
                  <a:srgbClr val="7030A0"/>
                </a:solidFill>
              </a:rPr>
              <a:t>]'</a:t>
            </a:r>
            <a:endParaRPr lang="en-US" sz="240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sz="2400" smtClean="0">
              <a:solidFill>
                <a:srgbClr val="7030A0"/>
              </a:solidFill>
            </a:endParaRPr>
          </a:p>
          <a:p>
            <a:r>
              <a:rPr lang="en-US" sz="2400" smtClean="0"/>
              <a:t>Similarly, don’t use NOT LIKE when &lt;&gt; or != works!</a:t>
            </a:r>
          </a:p>
          <a:p>
            <a:pPr lvl="2"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17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</a:t>
            </a:r>
            <a:r>
              <a:rPr lang="en-US" smtClean="0"/>
              <a:t>haracterize Data Precisely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98" y="1219200"/>
            <a:ext cx="8229600" cy="1600200"/>
          </a:xfrm>
        </p:spPr>
        <p:txBody>
          <a:bodyPr>
            <a:normAutofit/>
          </a:bodyPr>
          <a:lstStyle/>
          <a:p>
            <a:r>
              <a:rPr lang="en-US" sz="2400" smtClean="0"/>
              <a:t>When writing a query to extract data, </a:t>
            </a:r>
            <a:r>
              <a:rPr lang="en-US" sz="2400" b="1" smtClean="0">
                <a:solidFill>
                  <a:srgbClr val="00B050"/>
                </a:solidFill>
              </a:rPr>
              <a:t>characterize the data you want as precisely as possible</a:t>
            </a:r>
            <a:r>
              <a:rPr lang="en-US" sz="2400" smtClean="0"/>
              <a:t>.</a:t>
            </a:r>
          </a:p>
          <a:p>
            <a:r>
              <a:rPr lang="en-US" sz="2000"/>
              <a:t>E.g. </a:t>
            </a:r>
            <a:r>
              <a:rPr lang="en-US" sz="2000" smtClean="0"/>
              <a:t>We want to </a:t>
            </a:r>
            <a:r>
              <a:rPr lang="en-US" sz="2000"/>
              <a:t>get the names of </a:t>
            </a:r>
            <a:r>
              <a:rPr lang="en-US" sz="2000" smtClean="0"/>
              <a:t>all sales managers and sales representatives from </a:t>
            </a:r>
            <a:r>
              <a:rPr lang="en-US" sz="2000" smtClean="0"/>
              <a:t>the following table.</a:t>
            </a:r>
            <a:endParaRPr lang="en-US" sz="2000"/>
          </a:p>
          <a:p>
            <a:endParaRPr lang="en-US" sz="240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56" y="2667000"/>
            <a:ext cx="448935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549" y="5029200"/>
            <a:ext cx="8305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Which of the following is preferable?</a:t>
            </a:r>
          </a:p>
          <a:p>
            <a:r>
              <a:rPr lang="en-US" sz="2000"/>
              <a:t>	</a:t>
            </a:r>
            <a:r>
              <a:rPr lang="en-US" sz="2000" smtClean="0"/>
              <a:t>WHERE title = 'Sales Manager' OR title = 'Sales Representative'</a:t>
            </a:r>
          </a:p>
          <a:p>
            <a:r>
              <a:rPr lang="en-US" sz="2000"/>
              <a:t>	</a:t>
            </a:r>
            <a:r>
              <a:rPr lang="en-US" sz="2000" smtClean="0"/>
              <a:t>WHERE </a:t>
            </a:r>
            <a:r>
              <a:rPr lang="en-US" sz="2000" smtClean="0"/>
              <a:t>title LIKE 'Sales%'</a:t>
            </a:r>
          </a:p>
          <a:p>
            <a:r>
              <a:rPr lang="en-US" sz="2000"/>
              <a:t>	WHERE title LIKE </a:t>
            </a:r>
            <a:r>
              <a:rPr lang="en-US" sz="2000" smtClean="0"/>
              <a:t>'S%'</a:t>
            </a:r>
          </a:p>
          <a:p>
            <a:r>
              <a:rPr lang="en-US" sz="2000"/>
              <a:t>	</a:t>
            </a:r>
            <a:r>
              <a:rPr lang="en-US" sz="2000" smtClean="0"/>
              <a:t>WHERE title NOT LIKE 'CEO</a:t>
            </a:r>
            <a:r>
              <a:rPr lang="en-US" sz="2000"/>
              <a:t>'</a:t>
            </a:r>
            <a:r>
              <a:rPr lang="en-US" sz="2000" smtClean="0"/>
              <a:t> AND NOT LIKE 'Vice%'</a:t>
            </a:r>
          </a:p>
          <a:p>
            <a:r>
              <a:rPr lang="en-US" sz="2000" smtClean="0"/>
              <a:t>Note that </a:t>
            </a:r>
            <a:r>
              <a:rPr lang="en-US" sz="2000" b="1" smtClean="0"/>
              <a:t>for this data, all these conditions produce the same results</a:t>
            </a:r>
            <a:r>
              <a:rPr lang="en-US" sz="2000" smtClean="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</a:t>
            </a:r>
            <a:r>
              <a:rPr lang="en-US" smtClean="0"/>
              <a:t>haracterize Data Precisely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98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400" b="1" smtClean="0">
                <a:solidFill>
                  <a:srgbClr val="00B050"/>
                </a:solidFill>
              </a:rPr>
              <a:t>title </a:t>
            </a:r>
            <a:r>
              <a:rPr lang="en-US" sz="2400" b="1">
                <a:solidFill>
                  <a:srgbClr val="00B050"/>
                </a:solidFill>
              </a:rPr>
              <a:t>= 'Sales Manager' OR title = 'Sales </a:t>
            </a:r>
            <a:r>
              <a:rPr lang="en-US" sz="2400" b="1">
                <a:solidFill>
                  <a:srgbClr val="00B050"/>
                </a:solidFill>
              </a:rPr>
              <a:t>Representative</a:t>
            </a:r>
            <a:r>
              <a:rPr lang="en-US" sz="2400" b="1" smtClean="0">
                <a:solidFill>
                  <a:srgbClr val="00B050"/>
                </a:solidFill>
              </a:rPr>
              <a:t>'</a:t>
            </a:r>
            <a:r>
              <a:rPr lang="en-US" sz="2400" smtClean="0"/>
              <a:t> </a:t>
            </a:r>
            <a:r>
              <a:rPr lang="en-US" sz="2400"/>
              <a:t>characterizes the data we want exactly.</a:t>
            </a:r>
          </a:p>
          <a:p>
            <a:pPr marL="0" indent="0">
              <a:buNone/>
            </a:pPr>
            <a:endParaRPr lang="en-US" sz="2400" b="1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7030A0"/>
                </a:solidFill>
              </a:rPr>
              <a:t>title </a:t>
            </a:r>
            <a:r>
              <a:rPr lang="en-US" sz="2400">
                <a:solidFill>
                  <a:srgbClr val="7030A0"/>
                </a:solidFill>
              </a:rPr>
              <a:t>LIKE </a:t>
            </a:r>
            <a:r>
              <a:rPr lang="en-US" sz="2400" smtClean="0">
                <a:solidFill>
                  <a:srgbClr val="7030A0"/>
                </a:solidFill>
              </a:rPr>
              <a:t>'Sales%' </a:t>
            </a:r>
            <a:r>
              <a:rPr lang="en-US" sz="2400" smtClean="0"/>
              <a:t>is </a:t>
            </a:r>
            <a:r>
              <a:rPr lang="en-US" sz="2400" smtClean="0"/>
              <a:t>not as good because if there were other employee types starting with 'Sales' (e.g. 'Salesperson') they would be included, which we don't want.</a:t>
            </a:r>
            <a:endParaRPr lang="en-US" sz="2400" smtClean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</a:rPr>
              <a:t>title LIKE </a:t>
            </a:r>
            <a:r>
              <a:rPr lang="en-US" sz="2400" smtClean="0">
                <a:solidFill>
                  <a:srgbClr val="7030A0"/>
                </a:solidFill>
              </a:rPr>
              <a:t>'S%' </a:t>
            </a:r>
            <a:r>
              <a:rPr lang="en-US" sz="2400" smtClean="0"/>
              <a:t>will </a:t>
            </a:r>
            <a:r>
              <a:rPr lang="en-US" sz="2400" u="sng" smtClean="0"/>
              <a:t>fail</a:t>
            </a:r>
            <a:r>
              <a:rPr lang="en-US" sz="2400" smtClean="0"/>
              <a:t> if employees are added whose title begins with S </a:t>
            </a:r>
            <a:r>
              <a:rPr lang="en-US" sz="2400" smtClean="0"/>
              <a:t>(</a:t>
            </a:r>
            <a:r>
              <a:rPr lang="en-US" sz="2400" smtClean="0"/>
              <a:t>e.g. Surveying).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</a:rPr>
              <a:t>title NOT LIKE </a:t>
            </a:r>
            <a:r>
              <a:rPr lang="en-US" sz="2400" smtClean="0">
                <a:solidFill>
                  <a:srgbClr val="7030A0"/>
                </a:solidFill>
              </a:rPr>
              <a:t>'CEO</a:t>
            </a:r>
            <a:r>
              <a:rPr lang="en-US" sz="2400">
                <a:solidFill>
                  <a:srgbClr val="7030A0"/>
                </a:solidFill>
              </a:rPr>
              <a:t>'</a:t>
            </a:r>
            <a:r>
              <a:rPr lang="en-US" sz="2400" smtClean="0">
                <a:solidFill>
                  <a:srgbClr val="7030A0"/>
                </a:solidFill>
              </a:rPr>
              <a:t> </a:t>
            </a:r>
            <a:r>
              <a:rPr lang="en-US" sz="2400">
                <a:solidFill>
                  <a:srgbClr val="7030A0"/>
                </a:solidFill>
              </a:rPr>
              <a:t>AND NOT LIKE </a:t>
            </a:r>
            <a:r>
              <a:rPr lang="en-US" sz="2400" smtClean="0">
                <a:solidFill>
                  <a:srgbClr val="7030A0"/>
                </a:solidFill>
              </a:rPr>
              <a:t>'Vice%' </a:t>
            </a:r>
            <a:r>
              <a:rPr lang="en-US" sz="2400" smtClean="0"/>
              <a:t>will </a:t>
            </a:r>
            <a:r>
              <a:rPr lang="en-US" sz="2400" u="sng" smtClean="0"/>
              <a:t>fail</a:t>
            </a:r>
            <a:r>
              <a:rPr lang="en-US" sz="2400" smtClean="0"/>
              <a:t> if employees are added who are not in Sales but who are not CEO or start with Vice.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	</a:t>
            </a:r>
            <a:endParaRPr lang="en-US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556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749300"/>
          </a:xfrm>
        </p:spPr>
        <p:txBody>
          <a:bodyPr>
            <a:noAutofit/>
          </a:bodyPr>
          <a:lstStyle/>
          <a:p>
            <a:r>
              <a:rPr lang="en-US" dirty="0" smtClean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0450"/>
          </a:xfrm>
        </p:spPr>
        <p:txBody>
          <a:bodyPr>
            <a:noAutofit/>
          </a:bodyPr>
          <a:lstStyle/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 smtClean="0">
                <a:ea typeface="+mn-ea"/>
              </a:rPr>
              <a:t>() (</a:t>
            </a:r>
            <a:r>
              <a:rPr lang="en-US" sz="2400" smtClean="0">
                <a:ea typeface="+mn-ea"/>
              </a:rPr>
              <a:t>Parentheses)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smtClean="0">
                <a:ea typeface="+mn-ea"/>
              </a:rPr>
              <a:t>* </a:t>
            </a:r>
            <a:r>
              <a:rPr lang="en-US" sz="2400" dirty="0" smtClean="0">
                <a:ea typeface="+mn-ea"/>
              </a:rPr>
              <a:t>(Multiplication),  / (Division), % (Modulo</a:t>
            </a:r>
            <a:r>
              <a:rPr lang="en-US" sz="2400" smtClean="0">
                <a:ea typeface="+mn-ea"/>
              </a:rPr>
              <a:t>), 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smtClean="0">
                <a:ea typeface="+mn-ea"/>
              </a:rPr>
              <a:t>+ </a:t>
            </a:r>
            <a:r>
              <a:rPr lang="en-US" sz="2400" dirty="0" smtClean="0">
                <a:ea typeface="+mn-ea"/>
              </a:rPr>
              <a:t>(Positive), -(Negative), +(Add),  +(Concatenate), -(</a:t>
            </a:r>
            <a:r>
              <a:rPr lang="en-US" sz="2400" smtClean="0">
                <a:ea typeface="+mn-ea"/>
              </a:rPr>
              <a:t>Subtract)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smtClean="0">
                <a:ea typeface="+mn-ea"/>
              </a:rPr>
              <a:t>=, </a:t>
            </a:r>
            <a:r>
              <a:rPr lang="en-US" sz="2400" dirty="0" smtClean="0">
                <a:ea typeface="+mn-ea"/>
              </a:rPr>
              <a:t>&gt;, &lt;, &gt;=, &lt;=, &lt;&gt;, !=, </a:t>
            </a:r>
            <a:r>
              <a:rPr lang="en-US" sz="2400" smtClean="0">
                <a:ea typeface="+mn-ea"/>
              </a:rPr>
              <a:t>!&gt;, !&lt;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smtClean="0">
                <a:ea typeface="+mn-ea"/>
              </a:rPr>
              <a:t>NOT </a:t>
            </a:r>
            <a:endParaRPr lang="en-US" sz="2400" dirty="0"/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smtClean="0">
                <a:ea typeface="+mn-ea"/>
              </a:rPr>
              <a:t>AND</a:t>
            </a:r>
            <a:endParaRPr lang="en-US" sz="2400" dirty="0"/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smtClean="0">
                <a:ea typeface="+mn-ea"/>
              </a:rPr>
              <a:t>BETWEEN</a:t>
            </a:r>
            <a:r>
              <a:rPr lang="en-US" sz="2400" dirty="0" smtClean="0">
                <a:ea typeface="+mn-ea"/>
              </a:rPr>
              <a:t>, IN, LIKE, OR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 smtClean="0">
                <a:ea typeface="+mn-ea"/>
              </a:rPr>
              <a:t>= (</a:t>
            </a:r>
            <a:r>
              <a:rPr lang="en-US" sz="2400" smtClean="0">
                <a:ea typeface="+mn-ea"/>
              </a:rPr>
              <a:t>Assignment)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400" smtClean="0"/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smtClean="0"/>
              <a:t>Always use parens to clarify the order you want.</a:t>
            </a:r>
            <a:endParaRPr lang="en-US" sz="24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95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Logical Operators – 3-Value Logic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629150" cy="512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3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3VL and Null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sz="2400" smtClean="0"/>
              <a:t>What is the result of 5 IN (3, 6, Null)?</a:t>
            </a:r>
          </a:p>
          <a:p>
            <a:pPr marL="457200" lvl="1" indent="0">
              <a:buNone/>
            </a:pPr>
            <a:r>
              <a:rPr lang="en-US" sz="2400" smtClean="0"/>
              <a:t>This means 	(5 = 3) OR (5 = 6) OR (5 = Null)</a:t>
            </a:r>
          </a:p>
          <a:p>
            <a:pPr marL="457200" lvl="1" indent="0">
              <a:buNone/>
            </a:pPr>
            <a:r>
              <a:rPr lang="en-US" sz="2400"/>
              <a:t>	</a:t>
            </a:r>
            <a:r>
              <a:rPr lang="en-US" sz="2400" smtClean="0"/>
              <a:t>i.e.		False OR False OR Unknown</a:t>
            </a:r>
          </a:p>
          <a:p>
            <a:pPr marL="457200" lvl="1" indent="0">
              <a:buNone/>
            </a:pPr>
            <a:r>
              <a:rPr lang="en-US" sz="2400"/>
              <a:t>	</a:t>
            </a:r>
            <a:r>
              <a:rPr lang="en-US" sz="2400" smtClean="0"/>
              <a:t>i.e.		Unknown</a:t>
            </a:r>
          </a:p>
          <a:p>
            <a:pPr marL="457200" lvl="1" indent="0">
              <a:buNone/>
            </a:pPr>
            <a:endParaRPr lang="en-US" sz="2000" smtClean="0"/>
          </a:p>
          <a:p>
            <a:r>
              <a:rPr lang="en-US" sz="2400" smtClean="0"/>
              <a:t>Note that 5 </a:t>
            </a:r>
            <a:r>
              <a:rPr lang="en-US" sz="2400" b="1" smtClean="0"/>
              <a:t>NOT</a:t>
            </a:r>
            <a:r>
              <a:rPr lang="en-US" sz="2400" smtClean="0"/>
              <a:t> IN (3, 6, Null) is also Unknown.</a:t>
            </a:r>
          </a:p>
          <a:p>
            <a:endParaRPr lang="en-US" sz="2400" smtClean="0"/>
          </a:p>
          <a:p>
            <a:r>
              <a:rPr lang="en-US" sz="2400" smtClean="0"/>
              <a:t>It is Unknown if something is IN, or NOT IN, any set containing Null.</a:t>
            </a:r>
          </a:p>
          <a:p>
            <a:endParaRPr lang="en-US" sz="2400"/>
          </a:p>
          <a:p>
            <a:r>
              <a:rPr lang="en-US" sz="2400" smtClean="0"/>
              <a:t>Similarly, NULL = NULL is Unknown.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solidFill>
                  <a:srgbClr val="FF0000"/>
                </a:solidFill>
              </a:rPr>
              <a:t>ISNULL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FF0000"/>
                </a:solidFill>
              </a:rPr>
              <a:t>IS NOT NULL </a:t>
            </a:r>
            <a:r>
              <a:rPr lang="en-US" sz="2400" smtClean="0"/>
              <a:t>to check if something is NULL.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5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463"/>
          </a:xfrm>
        </p:spPr>
        <p:txBody>
          <a:bodyPr>
            <a:normAutofit/>
          </a:bodyPr>
          <a:lstStyle/>
          <a:p>
            <a:r>
              <a:rPr lang="en-US" smtClean="0"/>
              <a:t>Accept True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458200" cy="50292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/>
              <a:t>Some language elements in </a:t>
            </a:r>
            <a:r>
              <a:rPr lang="en-US" sz="2400" smtClean="0"/>
              <a:t>SQL, including WHERE and HAVING, </a:t>
            </a:r>
            <a:r>
              <a:rPr lang="en-US" sz="2400"/>
              <a:t>are ‘</a:t>
            </a:r>
            <a:r>
              <a:rPr lang="en-US" sz="2400">
                <a:solidFill>
                  <a:srgbClr val="FF0000"/>
                </a:solidFill>
              </a:rPr>
              <a:t>accept T</a:t>
            </a:r>
            <a:r>
              <a:rPr lang="en-US" sz="2400" smtClean="0">
                <a:solidFill>
                  <a:srgbClr val="FF0000"/>
                </a:solidFill>
              </a:rPr>
              <a:t>rue</a:t>
            </a:r>
            <a:r>
              <a:rPr lang="en-US" sz="2400" smtClean="0"/>
              <a:t>’ - </a:t>
            </a:r>
            <a:r>
              <a:rPr lang="en-US" sz="2400" smtClean="0">
                <a:solidFill>
                  <a:srgbClr val="0070C0"/>
                </a:solidFill>
              </a:rPr>
              <a:t>treat </a:t>
            </a:r>
            <a:r>
              <a:rPr lang="en-US" sz="2400">
                <a:solidFill>
                  <a:srgbClr val="0070C0"/>
                </a:solidFill>
              </a:rPr>
              <a:t>as true only cases where the test evaluates to TRUE</a:t>
            </a:r>
            <a:r>
              <a:rPr lang="en-US" sz="2400"/>
              <a:t> and reject FALSE and UNKNOWN.</a:t>
            </a:r>
          </a:p>
          <a:p>
            <a:pPr marL="457200" lvl="1" indent="0">
              <a:buNone/>
            </a:pPr>
            <a:endParaRPr lang="en-US" sz="2000" smtClean="0"/>
          </a:p>
          <a:p>
            <a:r>
              <a:rPr lang="en-US" sz="2400" smtClean="0"/>
              <a:t>E.g.	SELECT Name FROM Table WHERE ClassID = ClassID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This does NOT return all the names. Hedda Lettuce is 	excluded, because the test returns UNKNOWN, and the 	WHERE rejects it.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3923"/>
              </p:ext>
            </p:extLst>
          </p:nvPr>
        </p:nvGraphicFramePr>
        <p:xfrm>
          <a:off x="4114800" y="4876800"/>
          <a:ext cx="2590800" cy="154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164"/>
                <a:gridCol w="1177636"/>
              </a:tblGrid>
              <a:tr h="254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 ID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Jerry Attrick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CIS 255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Tommy Gunn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CMSC 250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Hedda Lettuce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Rose Bush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CMSC 250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Cara Van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CIS 255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463"/>
          </a:xfrm>
        </p:spPr>
        <p:txBody>
          <a:bodyPr>
            <a:normAutofit/>
          </a:bodyPr>
          <a:lstStyle/>
          <a:p>
            <a:r>
              <a:rPr lang="en-US" smtClean="0"/>
              <a:t>Accept False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458200" cy="529748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smtClean="0"/>
              <a:t>Other language elements, e.g. </a:t>
            </a:r>
            <a:r>
              <a:rPr lang="en-US" sz="2400">
                <a:solidFill>
                  <a:srgbClr val="FF0000"/>
                </a:solidFill>
              </a:rPr>
              <a:t>check constraints</a:t>
            </a:r>
            <a:r>
              <a:rPr lang="en-US" sz="2400"/>
              <a:t> (a constraint placed on </a:t>
            </a:r>
            <a:r>
              <a:rPr lang="en-US" sz="2400" smtClean="0"/>
              <a:t>data values to ensure validity) are '</a:t>
            </a:r>
            <a:r>
              <a:rPr lang="en-US" sz="2400" smtClean="0">
                <a:solidFill>
                  <a:srgbClr val="FF0000"/>
                </a:solidFill>
              </a:rPr>
              <a:t>accept False</a:t>
            </a:r>
            <a:r>
              <a:rPr lang="en-US" sz="2400" smtClean="0"/>
              <a:t>' - </a:t>
            </a:r>
            <a:r>
              <a:rPr lang="en-US" sz="2400">
                <a:solidFill>
                  <a:srgbClr val="0070C0"/>
                </a:solidFill>
              </a:rPr>
              <a:t>treat as True cases where the test evaluates to TRUE </a:t>
            </a:r>
            <a:r>
              <a:rPr lang="en-US" sz="2400" b="1">
                <a:solidFill>
                  <a:srgbClr val="0070C0"/>
                </a:solidFill>
              </a:rPr>
              <a:t>or UNKNOWN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and reject only False</a:t>
            </a:r>
            <a:r>
              <a:rPr lang="en-US" sz="240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mtClean="0"/>
          </a:p>
          <a:p>
            <a:r>
              <a:rPr lang="en-US" sz="2400" smtClean="0"/>
              <a:t>E.g. 0 &lt;= age AND age &lt;=120 will allow a NULL age, because the condition evaluates to UNKNOWN.</a:t>
            </a:r>
          </a:p>
          <a:p>
            <a:endParaRPr lang="en-US" sz="1800" smtClean="0"/>
          </a:p>
          <a:p>
            <a:r>
              <a:rPr lang="en-US" sz="2400" smtClean="0"/>
              <a:t>E.g. If an attribute allows nulls and has a check constraint that values must be positive, nulls </a:t>
            </a:r>
            <a:r>
              <a:rPr lang="en-US" sz="2400" u="sng" smtClean="0"/>
              <a:t>can</a:t>
            </a:r>
            <a:r>
              <a:rPr lang="en-US" sz="2400" smtClean="0"/>
              <a:t> be placed in that column.</a:t>
            </a:r>
          </a:p>
        </p:txBody>
      </p:sp>
    </p:spTree>
    <p:extLst>
      <p:ext uri="{BB962C8B-B14F-4D97-AF65-F5344CB8AC3E}">
        <p14:creationId xmlns:p14="http://schemas.microsoft.com/office/powerpoint/2010/main" val="37182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17550"/>
          </a:xfrm>
        </p:spPr>
        <p:txBody>
          <a:bodyPr>
            <a:noAutofit/>
          </a:bodyPr>
          <a:lstStyle/>
          <a:p>
            <a:r>
              <a:rPr lang="en-US" smtClean="0"/>
              <a:t>Nulls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831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3366FF"/>
                </a:solidFill>
              </a:rPr>
              <a:t>NULL = NULL</a:t>
            </a:r>
            <a:r>
              <a:rPr lang="en-US" sz="2400"/>
              <a:t> evaluates to </a:t>
            </a:r>
            <a:r>
              <a:rPr lang="en-US" sz="2400" smtClean="0">
                <a:solidFill>
                  <a:srgbClr val="FF0000"/>
                </a:solidFill>
              </a:rPr>
              <a:t>UNKNOWN.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/>
              <a:t>SQL provides the </a:t>
            </a:r>
            <a:r>
              <a:rPr lang="en-US" sz="2400">
                <a:solidFill>
                  <a:srgbClr val="FF0000"/>
                </a:solidFill>
              </a:rPr>
              <a:t>IS NULL</a:t>
            </a:r>
            <a:r>
              <a:rPr lang="en-US" sz="2400"/>
              <a:t>  and </a:t>
            </a:r>
            <a:r>
              <a:rPr lang="en-US" sz="2400">
                <a:solidFill>
                  <a:srgbClr val="FF0000"/>
                </a:solidFill>
              </a:rPr>
              <a:t>IS NOT NULL</a:t>
            </a:r>
            <a:r>
              <a:rPr lang="en-US"/>
              <a:t> </a:t>
            </a:r>
            <a:r>
              <a:rPr lang="en-US" sz="2400" smtClean="0"/>
              <a:t>predicates to check whether something is or is not NULL.</a:t>
            </a:r>
            <a:endParaRPr lang="en-US" sz="2400"/>
          </a:p>
          <a:p>
            <a:pPr marL="0" indent="0">
              <a:lnSpc>
                <a:spcPct val="90000"/>
              </a:lnSpc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smtClean="0"/>
              <a:t>E.g. Suppose we want all the people whose manager isn't 'Bob', </a:t>
            </a:r>
            <a:r>
              <a:rPr lang="en-US" sz="2400" u="sng" smtClean="0"/>
              <a:t>including people who have no manager</a:t>
            </a:r>
            <a:r>
              <a:rPr lang="en-US" sz="2400" smtClean="0"/>
              <a:t>.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smtClean="0"/>
              <a:t>WHERE manager &lt;&gt; 'Bob'  will NOT work!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smtClean="0"/>
              <a:t>If the manager is NULL this returns Unknown, so is </a:t>
            </a:r>
            <a:r>
              <a:rPr lang="en-US" sz="2400" u="sng" smtClean="0"/>
              <a:t>not</a:t>
            </a:r>
            <a:r>
              <a:rPr lang="en-US" sz="2400" smtClean="0"/>
              <a:t> included.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smtClean="0"/>
              <a:t>Need to </a:t>
            </a:r>
            <a:r>
              <a:rPr lang="en-US" sz="2400" smtClean="0">
                <a:solidFill>
                  <a:srgbClr val="00B050"/>
                </a:solidFill>
              </a:rPr>
              <a:t>explicitly check for the NULL</a:t>
            </a:r>
            <a:r>
              <a:rPr lang="en-US" sz="2400" smtClean="0"/>
              <a:t>.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smtClean="0"/>
              <a:t>The following works: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/>
              <a:t>WHERE manager &lt;&gt; 'Bob' </a:t>
            </a:r>
            <a:r>
              <a:rPr lang="en-US" sz="2400" smtClean="0"/>
              <a:t>OR manager IS NULL</a:t>
            </a:r>
            <a:endParaRPr lang="en-US" sz="2400"/>
          </a:p>
          <a:p>
            <a:pPr marL="0" indent="0">
              <a:lnSpc>
                <a:spcPct val="90000"/>
              </a:lnSpc>
              <a:buNone/>
            </a:pPr>
            <a:endParaRPr lang="en-US" sz="2800"/>
          </a:p>
          <a:p>
            <a:pPr lvl="1">
              <a:lnSpc>
                <a:spcPct val="90000"/>
              </a:lnSpc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199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 Precedence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600" smtClean="0"/>
              <a:t>If data of 2 different types occurs in an expression, </a:t>
            </a:r>
            <a:r>
              <a:rPr lang="en-US" sz="2600" smtClean="0">
                <a:solidFill>
                  <a:srgbClr val="0070C0"/>
                </a:solidFill>
              </a:rPr>
              <a:t>data of lower type precedence is </a:t>
            </a:r>
            <a:r>
              <a:rPr lang="en-US" sz="2600" u="sng" smtClean="0">
                <a:solidFill>
                  <a:srgbClr val="0070C0"/>
                </a:solidFill>
              </a:rPr>
              <a:t>automatically</a:t>
            </a:r>
            <a:r>
              <a:rPr lang="en-US" sz="2600" smtClean="0">
                <a:solidFill>
                  <a:srgbClr val="0070C0"/>
                </a:solidFill>
              </a:rPr>
              <a:t> converted to the higher type precedence</a:t>
            </a:r>
            <a:r>
              <a:rPr lang="en-US" sz="2600" smtClean="0"/>
              <a:t>.</a:t>
            </a:r>
          </a:p>
          <a:p>
            <a:r>
              <a:rPr lang="en-US" sz="2400" smtClean="0"/>
              <a:t>From highest to lowest: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Dates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Float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Real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Decimal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Numeric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Ints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Chars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 smtClean="0"/>
              <a:t>The CAST and CONVERT functions can also be used to convert from one data-type to another.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568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17550"/>
          </a:xfrm>
        </p:spPr>
        <p:txBody>
          <a:bodyPr>
            <a:noAutofit/>
          </a:bodyPr>
          <a:lstStyle/>
          <a:p>
            <a:r>
              <a:rPr lang="en-US" smtClean="0"/>
              <a:t>How Nulls Behave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41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Different language </a:t>
            </a:r>
            <a:r>
              <a:rPr lang="en-US" sz="2800" dirty="0" smtClean="0"/>
              <a:t>elements treat NULL differently.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GROUP </a:t>
            </a:r>
            <a:r>
              <a:rPr lang="en-US" dirty="0" smtClean="0"/>
              <a:t>BY and ORDER </a:t>
            </a:r>
            <a:r>
              <a:rPr lang="en-US" smtClean="0"/>
              <a:t>BY treat 2 NULLS as equal and group them together.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Other language elements (e.g. WHERE) treats 2 NULLS as not equal.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z="2800"/>
              <a:t>Note that ORDER BY puts NULLS first (in ascending order).	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z="2800" smtClean="0"/>
              <a:t>NULLs </a:t>
            </a:r>
            <a:r>
              <a:rPr lang="en-US" sz="2800" dirty="0" smtClean="0"/>
              <a:t>can be a source of </a:t>
            </a:r>
            <a:r>
              <a:rPr lang="en-US" sz="2800" smtClean="0"/>
              <a:t>errors!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It is always desirable to </a:t>
            </a:r>
            <a:r>
              <a:rPr lang="en-US" sz="2800" b="1" smtClean="0">
                <a:solidFill>
                  <a:srgbClr val="00B050"/>
                </a:solidFill>
              </a:rPr>
              <a:t>reduce the number of NULLs in the database</a:t>
            </a:r>
            <a:r>
              <a:rPr lang="en-US" sz="28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We will see how to design databases to avoid NULLs.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Sometimes NULLs cannot be avoided. 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E.g. Not everyone has a middle-initial.</a:t>
            </a:r>
          </a:p>
          <a:p>
            <a:pPr>
              <a:lnSpc>
                <a:spcPct val="90000"/>
              </a:lnSpc>
            </a:pPr>
            <a:r>
              <a:rPr lang="en-US" sz="2800" b="1" smtClean="0">
                <a:solidFill>
                  <a:srgbClr val="00B050"/>
                </a:solidFill>
              </a:rPr>
              <a:t>If you have to indicate the absence of a value, use NULL</a:t>
            </a:r>
            <a:r>
              <a:rPr lang="en-US" sz="2800" smtClean="0"/>
              <a:t> rather than something else, like '' or 'N/A' or 'None'. 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416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Concatenating with NULL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49" y="1449306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2600" smtClean="0"/>
              <a:t>Anything concatenated to NULL is NULL.</a:t>
            </a:r>
          </a:p>
          <a:p>
            <a:endParaRPr lang="en-US" sz="1000"/>
          </a:p>
          <a:p>
            <a:r>
              <a:rPr lang="en-US" sz="2600" smtClean="0"/>
              <a:t>E.g. </a:t>
            </a:r>
          </a:p>
          <a:p>
            <a:pPr marL="0" indent="0">
              <a:buNone/>
            </a:pPr>
            <a:r>
              <a:rPr lang="en-US" sz="2400" smtClean="0"/>
              <a:t>SELECT </a:t>
            </a:r>
            <a:r>
              <a:rPr lang="en-US" sz="2400"/>
              <a:t>FirstName + ' ' + MiddleName + ' ' + LastName AS FullName</a:t>
            </a:r>
          </a:p>
          <a:p>
            <a:pPr marL="0" indent="0">
              <a:buNone/>
            </a:pPr>
            <a:r>
              <a:rPr lang="en-US" sz="2400"/>
              <a:t>FROM Person.Person</a:t>
            </a:r>
            <a:r>
              <a:rPr lang="en-US" sz="2400" smtClean="0"/>
              <a:t>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endParaRPr lang="en-US" sz="2000" smtClean="0"/>
          </a:p>
          <a:p>
            <a:pPr marL="0" indent="0">
              <a:buNone/>
            </a:pPr>
            <a:endParaRPr lang="en-US" sz="2000"/>
          </a:p>
          <a:p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2743200" y="4065159"/>
            <a:ext cx="5530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All the people whose middle-name is NULL</a:t>
            </a:r>
          </a:p>
          <a:p>
            <a:r>
              <a:rPr lang="en-US" sz="2400"/>
              <a:t>e</a:t>
            </a:r>
            <a:r>
              <a:rPr lang="en-US" sz="2400" smtClean="0"/>
              <a:t>nd up with NULL as their full-name!</a:t>
            </a:r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79359"/>
            <a:ext cx="1828800" cy="1915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976" y="5472109"/>
            <a:ext cx="85925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To fix this, use either:</a:t>
            </a:r>
          </a:p>
          <a:p>
            <a:r>
              <a:rPr lang="en-US" sz="2400">
                <a:solidFill>
                  <a:srgbClr val="FF0000"/>
                </a:solidFill>
              </a:rPr>
              <a:t>ISNULL</a:t>
            </a:r>
            <a:r>
              <a:rPr lang="en-US" sz="2400"/>
              <a:t>(value, </a:t>
            </a:r>
            <a:r>
              <a:rPr lang="en-US" sz="2400" smtClean="0"/>
              <a:t>replace) replaces </a:t>
            </a:r>
            <a:r>
              <a:rPr lang="en-US" sz="2400"/>
              <a:t>value by </a:t>
            </a:r>
            <a:r>
              <a:rPr lang="en-US" sz="2400" smtClean="0"/>
              <a:t>replace </a:t>
            </a:r>
            <a:r>
              <a:rPr lang="en-US" sz="2400"/>
              <a:t>if value is NULL.</a:t>
            </a:r>
          </a:p>
          <a:p>
            <a:r>
              <a:rPr lang="en-US" sz="2400">
                <a:solidFill>
                  <a:srgbClr val="FF0000"/>
                </a:solidFill>
              </a:rPr>
              <a:t>COALESCE</a:t>
            </a:r>
            <a:r>
              <a:rPr lang="en-US" sz="2400"/>
              <a:t>(value</a:t>
            </a:r>
            <a:r>
              <a:rPr lang="en-US" sz="2400" baseline="-25000"/>
              <a:t>1</a:t>
            </a:r>
            <a:r>
              <a:rPr lang="en-US" sz="2400"/>
              <a:t>, …, value</a:t>
            </a:r>
            <a:r>
              <a:rPr lang="en-US" sz="2400" baseline="-25000"/>
              <a:t>n</a:t>
            </a:r>
            <a:r>
              <a:rPr lang="en-US" sz="2400"/>
              <a:t>) </a:t>
            </a:r>
            <a:r>
              <a:rPr lang="en-US" sz="2400" smtClean="0"/>
              <a:t>returns </a:t>
            </a:r>
            <a:r>
              <a:rPr lang="en-US" sz="2400"/>
              <a:t>the first value that is not NULL.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60555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Concatenating with NULL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smtClean="0"/>
              <a:t>All the following work. </a:t>
            </a:r>
          </a:p>
          <a:p>
            <a:pPr marL="0" indent="0">
              <a:buNone/>
            </a:pPr>
            <a:r>
              <a:rPr lang="en-US" sz="2400" smtClean="0"/>
              <a:t>However people with NULL middle-names end up with TWO spaces between their first and last-names. Can you fix this?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/>
              <a:t>SELECT FirstName + ' ' + </a:t>
            </a:r>
            <a:r>
              <a:rPr lang="en-US" sz="2400" b="1"/>
              <a:t>ISNULL(MiddleName, '')</a:t>
            </a:r>
            <a:r>
              <a:rPr lang="en-US" sz="2400"/>
              <a:t> + ' ' + LastName </a:t>
            </a: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AS </a:t>
            </a:r>
            <a:r>
              <a:rPr lang="en-US" sz="2400"/>
              <a:t>FullName</a:t>
            </a:r>
          </a:p>
          <a:p>
            <a:pPr marL="0" indent="0">
              <a:buNone/>
            </a:pPr>
            <a:r>
              <a:rPr lang="en-US" sz="2400"/>
              <a:t>FROM Person.Person</a:t>
            </a:r>
            <a:r>
              <a:rPr lang="en-US" sz="2400" smtClean="0"/>
              <a:t>;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SELECT FirstName + ' ' + </a:t>
            </a:r>
            <a:r>
              <a:rPr lang="en-US" sz="2400" b="1"/>
              <a:t>COALESCE(MiddleName, '')</a:t>
            </a:r>
            <a:r>
              <a:rPr lang="en-US" sz="2400"/>
              <a:t> + ' ' + LastName AS FullName</a:t>
            </a:r>
          </a:p>
          <a:p>
            <a:pPr marL="0" indent="0">
              <a:buNone/>
            </a:pPr>
            <a:r>
              <a:rPr lang="en-US" sz="2400"/>
              <a:t>FROM Person.Person</a:t>
            </a:r>
            <a:r>
              <a:rPr lang="en-US" sz="2400" smtClean="0"/>
              <a:t>;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SELECT </a:t>
            </a:r>
            <a:r>
              <a:rPr lang="en-US" sz="2400" b="1"/>
              <a:t>CONCAT</a:t>
            </a:r>
            <a:r>
              <a:rPr lang="en-US" sz="2400"/>
              <a:t>(FirstName, ' ', MIDDLENAME, ' ', LastName) </a:t>
            </a: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AS </a:t>
            </a:r>
            <a:r>
              <a:rPr lang="en-US" sz="2400"/>
              <a:t>FullName</a:t>
            </a:r>
          </a:p>
          <a:p>
            <a:pPr marL="0" indent="0">
              <a:buNone/>
            </a:pPr>
            <a:r>
              <a:rPr lang="en-US" sz="2400"/>
              <a:t>FROM Person.Person;</a:t>
            </a: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673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19138"/>
          </a:xfrm>
        </p:spPr>
        <p:txBody>
          <a:bodyPr>
            <a:noAutofit/>
          </a:bodyPr>
          <a:lstStyle/>
          <a:p>
            <a:r>
              <a:rPr lang="en-US" smtClean="0"/>
              <a:t>Strings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1165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smtClean="0"/>
              <a:t>Strings are denoted using </a:t>
            </a:r>
            <a:r>
              <a:rPr lang="en-US" sz="2600" u="sng" smtClean="0"/>
              <a:t>single quotes</a:t>
            </a:r>
            <a:r>
              <a:rPr lang="en-US" sz="26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Double quotes are used for irregular identifier names.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E.g. "name containing spaces".</a:t>
            </a:r>
          </a:p>
          <a:p>
            <a:pPr lvl="2"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To get a single quote inside a string, use 2 single quotes.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E.g. 'a quote: '' followed by some text'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SQL </a:t>
            </a:r>
            <a:r>
              <a:rPr lang="en-US" sz="2400" dirty="0" smtClean="0"/>
              <a:t>Server </a:t>
            </a:r>
            <a:r>
              <a:rPr lang="en-US" sz="2400" smtClean="0"/>
              <a:t>supports ASCII </a:t>
            </a:r>
            <a:r>
              <a:rPr lang="en-US" sz="2400" dirty="0" smtClean="0"/>
              <a:t>and Unicode character data types.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ASCII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CHAR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VARCHAR</a:t>
            </a:r>
            <a:r>
              <a:rPr lang="en-US" sz="2400" dirty="0" smtClean="0"/>
              <a:t> </a:t>
            </a:r>
            <a:r>
              <a:rPr lang="en-US" sz="2400" smtClean="0"/>
              <a:t>– </a:t>
            </a:r>
            <a:r>
              <a:rPr lang="en-US" sz="2400">
                <a:solidFill>
                  <a:srgbClr val="0070C0"/>
                </a:solidFill>
              </a:rPr>
              <a:t>1 byte of storage per </a:t>
            </a:r>
            <a:r>
              <a:rPr lang="en-US" sz="2400" smtClean="0">
                <a:solidFill>
                  <a:srgbClr val="0070C0"/>
                </a:solidFill>
              </a:rPr>
              <a:t>character</a:t>
            </a:r>
            <a:r>
              <a:rPr lang="en-US" sz="2400" smtClean="0"/>
              <a:t>.</a:t>
            </a:r>
            <a:endParaRPr lang="en-US" sz="2400"/>
          </a:p>
          <a:p>
            <a:pPr lvl="2">
              <a:lnSpc>
                <a:spcPct val="90000"/>
              </a:lnSpc>
            </a:pPr>
            <a:r>
              <a:rPr lang="en-US" sz="2000"/>
              <a:t>S</a:t>
            </a:r>
            <a:r>
              <a:rPr lang="en-US" sz="2000" smtClean="0"/>
              <a:t>upports English &amp; most Western European languages.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Unicode </a:t>
            </a:r>
            <a:r>
              <a:rPr lang="en-US" sz="2400" dirty="0"/>
              <a:t>i</a:t>
            </a:r>
            <a:r>
              <a:rPr lang="en-US" sz="2400" smtClean="0"/>
              <a:t>s </a:t>
            </a:r>
            <a:r>
              <a:rPr lang="en-US" sz="2400" dirty="0" smtClean="0">
                <a:solidFill>
                  <a:srgbClr val="FF0000"/>
                </a:solidFill>
              </a:rPr>
              <a:t>NCHAR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NVARCHAR</a:t>
            </a:r>
            <a:r>
              <a:rPr lang="en-US" sz="2400" dirty="0" smtClean="0"/>
              <a:t> </a:t>
            </a:r>
            <a:r>
              <a:rPr lang="en-US" sz="2400" smtClean="0"/>
              <a:t>– usually 2 </a:t>
            </a:r>
            <a:r>
              <a:rPr lang="en-US" sz="2400"/>
              <a:t>bytes of storage per </a:t>
            </a:r>
            <a:r>
              <a:rPr lang="en-US" sz="2400" smtClean="0"/>
              <a:t>character, sometimes 4 bytes per character.</a:t>
            </a:r>
            <a:endParaRPr lang="en-US" sz="2400"/>
          </a:p>
          <a:p>
            <a:pPr lvl="2">
              <a:lnSpc>
                <a:spcPct val="90000"/>
              </a:lnSpc>
            </a:pPr>
            <a:r>
              <a:rPr lang="en-US" sz="2000"/>
              <a:t>S</a:t>
            </a:r>
            <a:r>
              <a:rPr lang="en-US" sz="2000" smtClean="0"/>
              <a:t>upports all languages.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Denoted by an N in front of the string; E.g. N'hello'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54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19138"/>
          </a:xfrm>
        </p:spPr>
        <p:txBody>
          <a:bodyPr>
            <a:noAutofit/>
          </a:bodyPr>
          <a:lstStyle/>
          <a:p>
            <a:r>
              <a:rPr lang="en-US" smtClean="0"/>
              <a:t>String Concatenation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1165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String </a:t>
            </a:r>
            <a:r>
              <a:rPr lang="en-US" sz="2400" dirty="0" smtClean="0"/>
              <a:t>concatenation is performed using the + operator.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</a:t>
            </a:r>
            <a:r>
              <a:rPr lang="en-US" sz="2400" smtClean="0"/>
              <a:t>+ ' ' </a:t>
            </a:r>
            <a:r>
              <a:rPr lang="en-US" sz="2400" dirty="0" smtClean="0"/>
              <a:t>+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</a:t>
            </a:r>
            <a:r>
              <a:rPr lang="en-US" sz="2400" smtClean="0"/>
              <a:t>AS fullname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Assuming the fields are CHAR or VARCHAR.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</a:t>
            </a:r>
            <a:r>
              <a:rPr lang="en-US" sz="2400" b="1" dirty="0" smtClean="0">
                <a:solidFill>
                  <a:srgbClr val="00B050"/>
                </a:solidFill>
              </a:rPr>
              <a:t>using Unicode add an N </a:t>
            </a:r>
            <a:r>
              <a:rPr lang="en-US" sz="2400" dirty="0" smtClean="0"/>
              <a:t>in front of </a:t>
            </a:r>
            <a:r>
              <a:rPr lang="en-US" sz="2400" smtClean="0"/>
              <a:t>the character. 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SELECT </a:t>
            </a:r>
            <a:r>
              <a:rPr lang="en-US" dirty="0" err="1" smtClean="0"/>
              <a:t>empid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smtClean="0"/>
              <a:t>+ N' ' </a:t>
            </a:r>
            <a:r>
              <a:rPr lang="en-US" dirty="0" smtClean="0"/>
              <a:t>+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smtClean="0"/>
              <a:t>AS fullname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Assuming the fields are NCHAR or NVARCHAR.</a:t>
            </a:r>
          </a:p>
          <a:p>
            <a:pPr lvl="3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400"/>
              <a:t>Concatenating anything to a NULL yields a NULL</a:t>
            </a:r>
            <a:r>
              <a:rPr lang="en-US" sz="2400" smtClean="0"/>
              <a:t>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08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CONCAT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From SQL </a:t>
            </a:r>
            <a:r>
              <a:rPr lang="en-US" sz="2400"/>
              <a:t>Server </a:t>
            </a:r>
            <a:r>
              <a:rPr lang="en-US" sz="2400" smtClean="0"/>
              <a:t>2012 on, there is a </a:t>
            </a:r>
            <a:r>
              <a:rPr lang="en-US" sz="2400" b="1" smtClean="0">
                <a:solidFill>
                  <a:srgbClr val="FF66CC"/>
                </a:solidFill>
              </a:rPr>
              <a:t>CONCAT</a:t>
            </a:r>
            <a:r>
              <a:rPr lang="en-US" sz="2400" smtClean="0"/>
              <a:t> </a:t>
            </a:r>
            <a:r>
              <a:rPr lang="en-US" sz="2400"/>
              <a:t>function that </a:t>
            </a:r>
            <a:r>
              <a:rPr lang="en-US" sz="2400" smtClean="0">
                <a:solidFill>
                  <a:srgbClr val="0070C0"/>
                </a:solidFill>
              </a:rPr>
              <a:t>concatenates any sequence of values together</a:t>
            </a:r>
            <a:r>
              <a:rPr lang="en-US" sz="2400" smtClean="0"/>
              <a:t> (including NULLs) into a string.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smtClean="0"/>
              <a:t>E.g</a:t>
            </a:r>
            <a:r>
              <a:rPr lang="en-US" sz="2400"/>
              <a:t>. </a:t>
            </a:r>
            <a:endParaRPr lang="en-US" sz="240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1 + </a:t>
            </a:r>
            <a:r>
              <a:rPr lang="en-US" sz="2400" smtClean="0"/>
              <a:t>'1</a:t>
            </a:r>
            <a:r>
              <a:rPr lang="en-US" sz="2400"/>
              <a:t>'</a:t>
            </a:r>
            <a:r>
              <a:rPr lang="en-US" sz="2400" smtClean="0"/>
              <a:t>  is 2,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smtClean="0"/>
              <a:t>while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smtClean="0"/>
              <a:t>CONCAT(1,</a:t>
            </a:r>
            <a:r>
              <a:rPr lang="en-US" sz="2400"/>
              <a:t> </a:t>
            </a:r>
            <a:r>
              <a:rPr lang="en-US" sz="2400" smtClean="0"/>
              <a:t>'1') is 11.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/>
          </a:p>
          <a:p>
            <a:pPr marL="0" indent="0">
              <a:lnSpc>
                <a:spcPct val="90000"/>
              </a:lnSpc>
              <a:buNone/>
            </a:pPr>
            <a:r>
              <a:rPr lang="en-US" sz="2400" smtClean="0"/>
              <a:t>'a' + </a:t>
            </a:r>
            <a:r>
              <a:rPr lang="en-US" sz="2400"/>
              <a:t>NULL + </a:t>
            </a:r>
            <a:r>
              <a:rPr lang="en-US" sz="2400" smtClean="0"/>
              <a:t>'b' is NULL,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smtClean="0"/>
              <a:t>while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smtClean="0"/>
              <a:t>CONCAT('a', </a:t>
            </a:r>
            <a:r>
              <a:rPr lang="en-US" sz="2400"/>
              <a:t>NULL, </a:t>
            </a:r>
            <a:r>
              <a:rPr lang="en-US" sz="2400" smtClean="0"/>
              <a:t>'b') is 'ab'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In-Built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229600" cy="5440362"/>
          </a:xfrm>
        </p:spPr>
        <p:txBody>
          <a:bodyPr>
            <a:normAutofit/>
          </a:bodyPr>
          <a:lstStyle/>
          <a:p>
            <a:r>
              <a:rPr lang="en-US" sz="2400" smtClean="0"/>
              <a:t>SQL has a HUGE number of in-built functions that perform many useful tasks on strings.</a:t>
            </a:r>
          </a:p>
          <a:p>
            <a:pPr lvl="1"/>
            <a:r>
              <a:rPr lang="en-US" sz="2000" smtClean="0"/>
              <a:t>Removing spaces from the left or right end of strings</a:t>
            </a:r>
          </a:p>
          <a:p>
            <a:pPr lvl="1"/>
            <a:r>
              <a:rPr lang="en-US" sz="2000" smtClean="0"/>
              <a:t>Extracting or replacing parts of a string</a:t>
            </a:r>
          </a:p>
          <a:p>
            <a:pPr lvl="1"/>
            <a:r>
              <a:rPr lang="en-US" sz="2000" smtClean="0"/>
              <a:t>Reversing a string</a:t>
            </a:r>
          </a:p>
          <a:p>
            <a:pPr lvl="1"/>
            <a:r>
              <a:rPr lang="en-US" sz="2400" smtClean="0"/>
              <a:t>….</a:t>
            </a:r>
            <a:endParaRPr lang="en-US" sz="2000" smtClean="0"/>
          </a:p>
          <a:p>
            <a:pPr marL="457200" lvl="1" indent="0">
              <a:buNone/>
            </a:pPr>
            <a:endParaRPr lang="en-US" sz="400" smtClean="0"/>
          </a:p>
          <a:p>
            <a:r>
              <a:rPr lang="en-US" sz="2400" smtClean="0"/>
              <a:t>We will not cover these explicitly in these slides – look them up whenever you need them.</a:t>
            </a:r>
          </a:p>
          <a:p>
            <a:pPr marL="457200" lvl="1" indent="0">
              <a:buNone/>
            </a:pPr>
            <a:r>
              <a:rPr lang="en-US" sz="2400" smtClean="0"/>
              <a:t>E.g. RTRIM, LTRIM, SUBSTRING, LEFT, RIGHT, LEN, CHARINDEX, REPLACE, REVERSE, UPPER, LOWER,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NOTE: In SQL strings start at position 1, not 0!</a:t>
            </a:r>
          </a:p>
          <a:p>
            <a:pPr lvl="2"/>
            <a:r>
              <a:rPr lang="en-US" sz="2000" smtClean="0"/>
              <a:t>E.g </a:t>
            </a:r>
            <a:r>
              <a:rPr lang="en-US" altLang="en-US" sz="1800" smtClean="0"/>
              <a:t>SUBSTRING</a:t>
            </a:r>
            <a:r>
              <a:rPr lang="en-US" altLang="en-US" sz="1800"/>
              <a:t>('abcdef', 2, 3</a:t>
            </a:r>
            <a:r>
              <a:rPr lang="en-US" altLang="en-US" sz="1800" smtClean="0"/>
              <a:t>) is 3 characters from position 2, so it returns 'bcd'.</a:t>
            </a:r>
            <a:endParaRPr lang="en-US" altLang="en-US" sz="1800"/>
          </a:p>
          <a:p>
            <a:pPr marL="457200" lvl="1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665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49300"/>
          </a:xfrm>
        </p:spPr>
        <p:txBody>
          <a:bodyPr>
            <a:noAutofit/>
          </a:bodyPr>
          <a:lstStyle/>
          <a:p>
            <a:r>
              <a:rPr lang="en-US" smtClean="0"/>
              <a:t>Arithmetic Operators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Arithmetic </a:t>
            </a:r>
            <a:r>
              <a:rPr lang="en-US" sz="2400" dirty="0" smtClean="0"/>
              <a:t>operators: </a:t>
            </a:r>
            <a:r>
              <a:rPr lang="en-US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-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*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%</a:t>
            </a:r>
            <a:r>
              <a:rPr lang="en-US" sz="2400" smtClean="0"/>
              <a:t> (modulus - remainder after integer division).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smtClean="0"/>
              <a:t>If both operands are the same type, result is of that type.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Thus 5/2 is 2</a:t>
            </a:r>
            <a:r>
              <a:rPr lang="en-US" sz="1600" smtClean="0"/>
              <a:t> .</a:t>
            </a: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If the operands are of different type, the one of</a:t>
            </a:r>
            <a:r>
              <a:rPr lang="en-US" sz="2400" smtClean="0">
                <a:solidFill>
                  <a:srgbClr val="0070C0"/>
                </a:solidFill>
              </a:rPr>
              <a:t> lower type precedence is converted to the higher one</a:t>
            </a:r>
            <a:r>
              <a:rPr lang="en-US" sz="24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E.g. 5 is INT, 2.0 is NUMERIC, so to compute 5/2.0, 5 is converted to NUMERIC, result is 2.5 (NUMERIC).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Integers can be cast to numeric type by using the </a:t>
            </a:r>
            <a:r>
              <a:rPr lang="en-US" sz="2400" smtClean="0">
                <a:solidFill>
                  <a:srgbClr val="FF0000"/>
                </a:solidFill>
              </a:rPr>
              <a:t>CAST</a:t>
            </a:r>
            <a:r>
              <a:rPr lang="en-US" sz="2400" smtClean="0"/>
              <a:t> function and </a:t>
            </a:r>
            <a:r>
              <a:rPr lang="en-US" sz="2400" smtClean="0">
                <a:solidFill>
                  <a:srgbClr val="0070C0"/>
                </a:solidFill>
              </a:rPr>
              <a:t>specifying the total number of digits as well as the number of digits after the decimal point</a:t>
            </a:r>
            <a:r>
              <a:rPr lang="en-US" sz="24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E.g. if X and Y are integer attributes and you want a numeric division, do </a:t>
            </a:r>
            <a:r>
              <a:rPr lang="en-US" sz="2000" b="1" smtClean="0"/>
              <a:t>CAST(X AS NUMERIC(8,3)) / CAST(Y </a:t>
            </a:r>
            <a:r>
              <a:rPr lang="en-US" sz="2000" b="1"/>
              <a:t>AS NUMERIC(8,3</a:t>
            </a:r>
            <a:r>
              <a:rPr lang="en-US" sz="2000" b="1" smtClean="0"/>
              <a:t>));</a:t>
            </a:r>
            <a:r>
              <a:rPr lang="en-US" sz="2000" smtClean="0"/>
              <a:t> this gives 8 digits in total, 3 of which are after the decimal point. 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9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670"/>
            <a:ext cx="8229600" cy="3953022"/>
          </a:xfrm>
        </p:spPr>
        <p:txBody>
          <a:bodyPr>
            <a:normAutofit/>
          </a:bodyPr>
          <a:lstStyle/>
          <a:p>
            <a:r>
              <a:rPr lang="en-US" sz="2400" smtClean="0"/>
              <a:t>Mathematical Functions include:</a:t>
            </a:r>
          </a:p>
          <a:p>
            <a:pPr marL="0" indent="0">
              <a:buNone/>
            </a:pPr>
            <a:r>
              <a:rPr lang="en-US" sz="2400" smtClean="0"/>
              <a:t>	ABS, POWER, SQUARE, SQRT, ROUND, RAND, ….</a:t>
            </a:r>
          </a:p>
          <a:p>
            <a:endParaRPr lang="en-US" sz="1400"/>
          </a:p>
          <a:p>
            <a:r>
              <a:rPr lang="en-US" sz="2400" smtClean="0"/>
              <a:t>Note that </a:t>
            </a:r>
            <a:r>
              <a:rPr lang="en-US" sz="2400" b="1" smtClean="0">
                <a:solidFill>
                  <a:srgbClr val="FF66CC"/>
                </a:solidFill>
              </a:rPr>
              <a:t>ROUND</a:t>
            </a:r>
            <a:r>
              <a:rPr lang="en-US" sz="2400" smtClean="0"/>
              <a:t> truncates if the 3rd argument is not zero.</a:t>
            </a:r>
          </a:p>
          <a:p>
            <a:pPr marL="0" indent="0">
              <a:buNone/>
            </a:pPr>
            <a:r>
              <a:rPr lang="en-US" sz="2000"/>
              <a:t>SELECT </a:t>
            </a:r>
            <a:r>
              <a:rPr lang="en-US" sz="2000" smtClean="0"/>
              <a:t>	ROUND(1234.5678</a:t>
            </a:r>
            <a:r>
              <a:rPr lang="en-US" sz="2000"/>
              <a:t>, 2) AS "2 Places",</a:t>
            </a:r>
          </a:p>
          <a:p>
            <a:pPr marL="0" indent="0">
              <a:buNone/>
            </a:pPr>
            <a:r>
              <a:rPr lang="en-US" sz="2000"/>
              <a:t>   </a:t>
            </a:r>
            <a:r>
              <a:rPr lang="en-US" sz="2000" smtClean="0"/>
              <a:t>	ROUND(1234.5678</a:t>
            </a:r>
            <a:r>
              <a:rPr lang="en-US" sz="2000"/>
              <a:t>, 1) AS "1 Place",</a:t>
            </a:r>
          </a:p>
          <a:p>
            <a:pPr marL="0" indent="0">
              <a:buNone/>
            </a:pPr>
            <a:r>
              <a:rPr lang="en-US" sz="2000"/>
              <a:t>   </a:t>
            </a:r>
            <a:r>
              <a:rPr lang="en-US" sz="2000" smtClean="0"/>
              <a:t>	ROUND(1234.5678</a:t>
            </a:r>
            <a:r>
              <a:rPr lang="en-US" sz="2000"/>
              <a:t>, -2) AS "2 Places on left",</a:t>
            </a:r>
          </a:p>
          <a:p>
            <a:pPr marL="0" indent="0">
              <a:buNone/>
            </a:pPr>
            <a:r>
              <a:rPr lang="en-US" sz="2000"/>
              <a:t>  </a:t>
            </a:r>
            <a:r>
              <a:rPr lang="en-US" sz="2000" smtClean="0"/>
              <a:t>	 </a:t>
            </a:r>
            <a:r>
              <a:rPr lang="en-US" sz="2000"/>
              <a:t>ROUND(1234.5678, 2, 1)  AS "Truncate</a:t>
            </a:r>
            <a:r>
              <a:rPr lang="en-US" sz="2000" smtClean="0"/>
              <a:t>";</a:t>
            </a:r>
            <a:endParaRPr lang="en-US" sz="20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4648200"/>
            <a:ext cx="5638800" cy="719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715000"/>
            <a:ext cx="566065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rgbClr val="FF66CC"/>
                </a:solidFill>
              </a:rPr>
              <a:t>RAND</a:t>
            </a:r>
            <a:r>
              <a:rPr lang="en-US" sz="2400" smtClean="0"/>
              <a:t> generates a float between 0 and 1.</a:t>
            </a:r>
          </a:p>
          <a:p>
            <a:r>
              <a:rPr lang="en-US" sz="2000"/>
              <a:t>SELECT CAST(RAND() * 10 AS INT) + 1 AS "1 to 10</a:t>
            </a:r>
            <a:r>
              <a:rPr lang="en-US" sz="2000" smtClean="0"/>
              <a:t>";</a:t>
            </a:r>
            <a:endParaRPr lang="en-US" sz="2000"/>
          </a:p>
          <a:p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5943600"/>
            <a:ext cx="1274669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11805</TotalTime>
  <Words>2400</Words>
  <Application>Microsoft Office PowerPoint</Application>
  <PresentationFormat>On-screen Show (4:3)</PresentationFormat>
  <Paragraphs>397</Paragraphs>
  <Slides>32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ＭＳ Ｐゴシック</vt:lpstr>
      <vt:lpstr>Arial</vt:lpstr>
      <vt:lpstr>Calibri</vt:lpstr>
      <vt:lpstr>Times New Roman</vt:lpstr>
      <vt:lpstr>Office Theme</vt:lpstr>
      <vt:lpstr>Document</vt:lpstr>
      <vt:lpstr>SQL – DataTypes, Operators, Functions</vt:lpstr>
      <vt:lpstr>PowerPoint Presentation</vt:lpstr>
      <vt:lpstr>Data Type Precedence</vt:lpstr>
      <vt:lpstr>Strings</vt:lpstr>
      <vt:lpstr>String Concatenation</vt:lpstr>
      <vt:lpstr>CONCAT Function</vt:lpstr>
      <vt:lpstr>In-Built Functions</vt:lpstr>
      <vt:lpstr>Arithmetic Operators</vt:lpstr>
      <vt:lpstr>Mathematical Functions</vt:lpstr>
      <vt:lpstr>PRINT</vt:lpstr>
      <vt:lpstr>Aggregate Functions</vt:lpstr>
      <vt:lpstr>Nulls and Aggregate Functions</vt:lpstr>
      <vt:lpstr>More about Aggregate Functions</vt:lpstr>
      <vt:lpstr>Floating Point Averages</vt:lpstr>
      <vt:lpstr>Relational Operators</vt:lpstr>
      <vt:lpstr>Logical Operators</vt:lpstr>
      <vt:lpstr>Pattern Matching</vt:lpstr>
      <vt:lpstr>Pattern Matching Examples</vt:lpstr>
      <vt:lpstr>COLLATE</vt:lpstr>
      <vt:lpstr>Predicates – IN, BETWEEN</vt:lpstr>
      <vt:lpstr>Predicates - LIKE</vt:lpstr>
      <vt:lpstr>Characterize Data Precisely</vt:lpstr>
      <vt:lpstr>Characterize Data Precisely</vt:lpstr>
      <vt:lpstr>Operator Precedence</vt:lpstr>
      <vt:lpstr>Logical Operators – 3-Value Logic</vt:lpstr>
      <vt:lpstr>3VL and Null</vt:lpstr>
      <vt:lpstr>Accept True</vt:lpstr>
      <vt:lpstr>Accept False</vt:lpstr>
      <vt:lpstr>Nulls</vt:lpstr>
      <vt:lpstr>How Nulls Behave</vt:lpstr>
      <vt:lpstr>Concatenating with NULL</vt:lpstr>
      <vt:lpstr>Concatenating with NULL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341</cp:revision>
  <dcterms:created xsi:type="dcterms:W3CDTF">2013-08-13T16:16:36Z</dcterms:created>
  <dcterms:modified xsi:type="dcterms:W3CDTF">2016-09-12T13:33:16Z</dcterms:modified>
</cp:coreProperties>
</file>