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1" r:id="rId2"/>
    <p:sldId id="286" r:id="rId3"/>
    <p:sldId id="287" r:id="rId4"/>
    <p:sldId id="333" r:id="rId5"/>
    <p:sldId id="33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8" autoAdjust="0"/>
    <p:restoredTop sz="95905" autoAdjust="0"/>
  </p:normalViewPr>
  <p:slideViewPr>
    <p:cSldViewPr>
      <p:cViewPr varScale="1">
        <p:scale>
          <a:sx n="94" d="100"/>
          <a:sy n="94" d="100"/>
        </p:scale>
        <p:origin x="14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SQLSIMPLECASE.sql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8F3DDFB7-BD5B-444F-8545-BF16973D645E}" type="slidenum">
              <a:rPr lang="en-US">
                <a:latin typeface="Calibri" pitchFamily="-105" charset="0"/>
              </a:rPr>
              <a:pPr/>
              <a:t>2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1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SQLSIMPLECASE.sql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88B7CDCA-2166-4E56-9CC9-97C4744763A1}" type="slidenum">
              <a:rPr lang="en-US">
                <a:latin typeface="Calibri" pitchFamily="-105" charset="0"/>
              </a:rPr>
              <a:pPr/>
              <a:t>3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SQLSearchedCase.sql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0F047DDD-2F2E-4C65-86A8-A69C1E10F22B}" type="slidenum">
              <a:rPr lang="en-US">
                <a:latin typeface="Calibri" pitchFamily="-105" charset="0"/>
              </a:rPr>
              <a:pPr/>
              <a:t>4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9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SQLSearchedCase.sql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0F047DDD-2F2E-4C65-86A8-A69C1E10F22B}" type="slidenum">
              <a:rPr lang="en-US">
                <a:latin typeface="Calibri" pitchFamily="-105" charset="0"/>
              </a:rPr>
              <a:pPr/>
              <a:t>5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7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83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IIF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70C0"/>
                </a:solidFill>
              </a:rPr>
              <a:t>computes a boolean expression and generates 2 possible results if it is true or false</a:t>
            </a:r>
            <a:r>
              <a:rPr lang="en-US" sz="2400" smtClean="0"/>
              <a:t>.</a:t>
            </a:r>
          </a:p>
          <a:p>
            <a:pPr lvl="1"/>
            <a:r>
              <a:rPr lang="en-US" sz="2200"/>
              <a:t>Note it is an expression – not a statement!  It does not let you control the flow of activity.  It just returns a </a:t>
            </a:r>
            <a:r>
              <a:rPr lang="en-US" sz="2200" b="1" i="1"/>
              <a:t>value</a:t>
            </a:r>
            <a:r>
              <a:rPr lang="en-US" sz="2200"/>
              <a:t>! </a:t>
            </a:r>
          </a:p>
          <a:p>
            <a:r>
              <a:rPr lang="en-US" sz="2400">
                <a:solidFill>
                  <a:srgbClr val="FF0000"/>
                </a:solidFill>
              </a:rPr>
              <a:t>IIF </a:t>
            </a:r>
            <a:r>
              <a:rPr lang="en-US" sz="2400" smtClean="0"/>
              <a:t>is </a:t>
            </a:r>
            <a:r>
              <a:rPr lang="en-US" sz="2400"/>
              <a:t>a</a:t>
            </a:r>
            <a:r>
              <a:rPr lang="en-US" sz="2400" smtClean="0"/>
              <a:t>llowed </a:t>
            </a:r>
            <a:r>
              <a:rPr lang="en-US" sz="2400"/>
              <a:t>wherever a scalar expression is allowed, for example in </a:t>
            </a:r>
            <a:r>
              <a:rPr lang="en-US" sz="2200"/>
              <a:t>SELECT, WHERE, HAVING, ORDER BY, etc.</a:t>
            </a:r>
          </a:p>
          <a:p>
            <a:endParaRPr lang="en-US" sz="1600"/>
          </a:p>
          <a:p>
            <a:r>
              <a:rPr lang="en-US" sz="2400" smtClean="0"/>
              <a:t>E.g.</a:t>
            </a:r>
          </a:p>
          <a:p>
            <a:pPr marL="0" indent="0">
              <a:buNone/>
            </a:pPr>
            <a:r>
              <a:rPr lang="en-US" sz="2000"/>
              <a:t>SELECT firstname, titleofcourtesy, </a:t>
            </a:r>
            <a:r>
              <a:rPr lang="en-US" sz="2000" b="1"/>
              <a:t>IIF(titleofcourtesy = 'Mr.', 'Male', 'Female') </a:t>
            </a:r>
            <a:r>
              <a:rPr lang="en-US" sz="2000" smtClean="0"/>
              <a:t>				AS </a:t>
            </a:r>
            <a:r>
              <a:rPr lang="en-US" sz="2000"/>
              <a:t>Gender</a:t>
            </a:r>
          </a:p>
          <a:p>
            <a:pPr marL="0" indent="0">
              <a:buNone/>
            </a:pPr>
            <a:r>
              <a:rPr lang="en-US" sz="2000"/>
              <a:t>FROM HR.Employees</a:t>
            </a:r>
          </a:p>
          <a:p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132387"/>
            <a:ext cx="2445597" cy="1557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600" y="5486400"/>
            <a:ext cx="112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Wrong!</a:t>
            </a:r>
            <a:endParaRPr lang="en-US" sz="240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486400" y="5717233"/>
            <a:ext cx="838200" cy="2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6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87388"/>
          </a:xfrm>
        </p:spPr>
        <p:txBody>
          <a:bodyPr>
            <a:noAutofit/>
          </a:bodyPr>
          <a:lstStyle/>
          <a:p>
            <a:r>
              <a:rPr lang="en-US" dirty="0" smtClean="0"/>
              <a:t>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238"/>
            <a:ext cx="8229600" cy="5237162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A</a:t>
            </a:r>
            <a:r>
              <a:rPr lang="en-US" sz="2400" smtClean="0">
                <a:solidFill>
                  <a:srgbClr val="0070C0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CASE</a:t>
            </a:r>
            <a:r>
              <a:rPr lang="en-US" sz="2400" smtClean="0">
                <a:solidFill>
                  <a:srgbClr val="0070C0"/>
                </a:solidFill>
              </a:rPr>
              <a:t> expression returns a </a:t>
            </a:r>
            <a:r>
              <a:rPr lang="en-US" sz="2400" dirty="0" smtClean="0">
                <a:solidFill>
                  <a:srgbClr val="0070C0"/>
                </a:solidFill>
              </a:rPr>
              <a:t>scalar </a:t>
            </a:r>
            <a:r>
              <a:rPr lang="en-US" sz="2400" smtClean="0">
                <a:solidFill>
                  <a:srgbClr val="0070C0"/>
                </a:solidFill>
              </a:rPr>
              <a:t>value based </a:t>
            </a:r>
            <a:r>
              <a:rPr lang="en-US" sz="2400" dirty="0" smtClean="0">
                <a:solidFill>
                  <a:srgbClr val="0070C0"/>
                </a:solidFill>
              </a:rPr>
              <a:t>on </a:t>
            </a:r>
            <a:r>
              <a:rPr lang="en-US" sz="2400" smtClean="0">
                <a:solidFill>
                  <a:srgbClr val="0070C0"/>
                </a:solidFill>
              </a:rPr>
              <a:t>conditional logic.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200" dirty="0" smtClean="0"/>
              <a:t>Note it is an expression – not a statement!  It does not let you control the flow of activity.  It just returns a </a:t>
            </a:r>
            <a:r>
              <a:rPr lang="en-US" sz="2200" b="1" i="1" dirty="0" smtClean="0"/>
              <a:t>value</a:t>
            </a:r>
            <a:r>
              <a:rPr lang="en-US" sz="2200" dirty="0" smtClean="0"/>
              <a:t>!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CASE</a:t>
            </a:r>
            <a:r>
              <a:rPr lang="en-US" sz="2400" smtClean="0"/>
              <a:t> is a</a:t>
            </a:r>
            <a:r>
              <a:rPr lang="en-US" sz="2400" smtClean="0"/>
              <a:t>llowed </a:t>
            </a:r>
            <a:r>
              <a:rPr lang="en-US" sz="2400" dirty="0" smtClean="0"/>
              <a:t>wherever a scalar expression is allowed, </a:t>
            </a:r>
            <a:r>
              <a:rPr lang="en-US" sz="2400" smtClean="0"/>
              <a:t>for example in </a:t>
            </a:r>
            <a:r>
              <a:rPr lang="en-US" sz="2200" smtClean="0"/>
              <a:t>SELECT</a:t>
            </a:r>
            <a:r>
              <a:rPr lang="en-US" sz="2200" dirty="0" smtClean="0"/>
              <a:t>, WHERE, HAVING</a:t>
            </a:r>
            <a:r>
              <a:rPr lang="en-US" sz="2200" smtClean="0"/>
              <a:t>, ORDER BY, etc.</a:t>
            </a:r>
          </a:p>
          <a:p>
            <a:endParaRPr lang="en-US" sz="2200" dirty="0" smtClean="0"/>
          </a:p>
          <a:p>
            <a:r>
              <a:rPr lang="en-US" sz="2400" smtClean="0">
                <a:solidFill>
                  <a:srgbClr val="FF0000"/>
                </a:solidFill>
              </a:rPr>
              <a:t>Simple CASE</a:t>
            </a:r>
            <a:r>
              <a:rPr lang="en-US" sz="2400" smtClean="0"/>
              <a:t>: </a:t>
            </a:r>
            <a:r>
              <a:rPr lang="en-US" sz="2400" smtClean="0">
                <a:solidFill>
                  <a:srgbClr val="0070C0"/>
                </a:solidFill>
              </a:rPr>
              <a:t>Matches an expression against a sequence of values in </a:t>
            </a:r>
            <a:r>
              <a:rPr lang="en-US" sz="2400" smtClean="0">
                <a:solidFill>
                  <a:srgbClr val="FF0000"/>
                </a:solidFill>
              </a:rPr>
              <a:t>WHEN</a:t>
            </a:r>
            <a:r>
              <a:rPr lang="en-US" sz="2400" smtClean="0">
                <a:solidFill>
                  <a:srgbClr val="0070C0"/>
                </a:solidFill>
              </a:rPr>
              <a:t> clauses and returns the value after the </a:t>
            </a:r>
            <a:r>
              <a:rPr lang="en-US" sz="2400" smtClean="0">
                <a:solidFill>
                  <a:srgbClr val="FF0000"/>
                </a:solidFill>
              </a:rPr>
              <a:t>THEN</a:t>
            </a:r>
            <a:r>
              <a:rPr lang="en-US" sz="2400" smtClean="0">
                <a:solidFill>
                  <a:srgbClr val="0070C0"/>
                </a:solidFill>
              </a:rPr>
              <a:t> clause for the first value that matches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If </a:t>
            </a:r>
            <a:r>
              <a:rPr lang="en-US" sz="2400" dirty="0" smtClean="0"/>
              <a:t>none of the </a:t>
            </a:r>
            <a:r>
              <a:rPr lang="en-US" sz="2400" smtClean="0"/>
              <a:t>cases match and </a:t>
            </a:r>
            <a:r>
              <a:rPr lang="en-US" sz="2400" dirty="0" smtClean="0"/>
              <a:t>an ELSE clause is present then the value in the ELSE clause is returned.</a:t>
            </a:r>
          </a:p>
          <a:p>
            <a:r>
              <a:rPr lang="en-US" sz="2400" dirty="0" smtClean="0"/>
              <a:t>If there is no ELSE clause and none of the </a:t>
            </a:r>
            <a:r>
              <a:rPr lang="en-US" sz="2400" smtClean="0"/>
              <a:t>cases match then </a:t>
            </a:r>
            <a:r>
              <a:rPr lang="en-US" sz="2400" dirty="0" smtClean="0"/>
              <a:t>NULL is returned – bad programming practice!</a:t>
            </a:r>
          </a:p>
        </p:txBody>
      </p:sp>
    </p:spTree>
    <p:extLst>
      <p:ext uri="{BB962C8B-B14F-4D97-AF65-F5344CB8AC3E}">
        <p14:creationId xmlns:p14="http://schemas.microsoft.com/office/powerpoint/2010/main" val="347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93750"/>
          </a:xfrm>
        </p:spPr>
        <p:txBody>
          <a:bodyPr>
            <a:normAutofit/>
          </a:bodyPr>
          <a:lstStyle/>
          <a:p>
            <a:r>
              <a:rPr lang="en-US" dirty="0" smtClean="0"/>
              <a:t>Simple CASE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smtClean="0"/>
              <a:t>E.g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000"/>
              <a:t>SELECT firstname, titleofcourtesy, </a:t>
            </a:r>
          </a:p>
          <a:p>
            <a:pPr marL="0" indent="0">
              <a:buNone/>
            </a:pPr>
            <a:r>
              <a:rPr lang="en-US" sz="2000" smtClean="0"/>
              <a:t>	</a:t>
            </a:r>
            <a:r>
              <a:rPr lang="en-US" sz="2000" b="1" smtClean="0"/>
              <a:t>CASE </a:t>
            </a:r>
            <a:r>
              <a:rPr lang="en-US" sz="2000" b="1"/>
              <a:t>titleofcourtesy </a:t>
            </a:r>
          </a:p>
          <a:p>
            <a:pPr marL="0" indent="0">
              <a:buNone/>
            </a:pPr>
            <a:r>
              <a:rPr lang="en-US" sz="2000" b="1" smtClean="0"/>
              <a:t>		WHEN </a:t>
            </a:r>
            <a:r>
              <a:rPr lang="en-US" sz="2000" b="1"/>
              <a:t>'Mr.' THEN 'Male'</a:t>
            </a:r>
          </a:p>
          <a:p>
            <a:pPr marL="0" indent="0">
              <a:buNone/>
            </a:pPr>
            <a:r>
              <a:rPr lang="en-US" sz="2000" b="1" smtClean="0"/>
              <a:t>		WHEN </a:t>
            </a:r>
            <a:r>
              <a:rPr lang="en-US" sz="2000" b="1"/>
              <a:t>'Mrs.' THEN 'Female'</a:t>
            </a:r>
          </a:p>
          <a:p>
            <a:pPr marL="0" indent="0">
              <a:buNone/>
            </a:pPr>
            <a:r>
              <a:rPr lang="en-US" sz="2000" b="1" smtClean="0"/>
              <a:t>		WHEN </a:t>
            </a:r>
            <a:r>
              <a:rPr lang="en-US" sz="2000" b="1"/>
              <a:t>'Ms.' THEN 'Female'</a:t>
            </a:r>
          </a:p>
          <a:p>
            <a:pPr marL="0" indent="0">
              <a:buNone/>
            </a:pPr>
            <a:r>
              <a:rPr lang="en-US" sz="2000" b="1" smtClean="0"/>
              <a:t>		ELSE </a:t>
            </a:r>
            <a:r>
              <a:rPr lang="en-US" sz="2000" b="1"/>
              <a:t>'Unknown'</a:t>
            </a:r>
          </a:p>
          <a:p>
            <a:pPr marL="0" indent="0">
              <a:buNone/>
            </a:pPr>
            <a:r>
              <a:rPr lang="en-US" sz="2000" b="1" smtClean="0"/>
              <a:t>	END </a:t>
            </a:r>
            <a:r>
              <a:rPr lang="en-US" sz="2000" b="1"/>
              <a:t>AS Gender</a:t>
            </a:r>
          </a:p>
          <a:p>
            <a:pPr marL="0" indent="0">
              <a:buNone/>
            </a:pPr>
            <a:r>
              <a:rPr lang="en-US" sz="2000"/>
              <a:t>FROM HR.Employees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724400"/>
            <a:ext cx="2974964" cy="17954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0087" y="5105400"/>
            <a:ext cx="157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Effect of ELSE</a:t>
            </a:r>
            <a:endParaRPr lang="en-US" sz="200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477000" y="5305455"/>
            <a:ext cx="663087" cy="2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09625"/>
          </a:xfrm>
        </p:spPr>
        <p:txBody>
          <a:bodyPr>
            <a:normAutofit/>
          </a:bodyPr>
          <a:lstStyle/>
          <a:p>
            <a:r>
              <a:rPr lang="en-US" dirty="0" smtClean="0"/>
              <a:t>Searched CASE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75"/>
            <a:ext cx="8229600" cy="5343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Searched CASE</a:t>
            </a:r>
            <a:r>
              <a:rPr lang="en-US" sz="2400" smtClean="0"/>
              <a:t>: Differs </a:t>
            </a:r>
            <a:r>
              <a:rPr lang="en-US" sz="2400" dirty="0" smtClean="0"/>
              <a:t>from the Simple CASE in that:</a:t>
            </a:r>
          </a:p>
          <a:p>
            <a:pPr lvl="1">
              <a:lnSpc>
                <a:spcPct val="90000"/>
              </a:lnSpc>
            </a:pPr>
            <a:r>
              <a:rPr lang="en-US" sz="2200" smtClean="0">
                <a:solidFill>
                  <a:srgbClr val="0070C0"/>
                </a:solidFill>
              </a:rPr>
              <a:t>there is no value </a:t>
            </a:r>
            <a:r>
              <a:rPr lang="en-US" sz="2200" dirty="0" smtClean="0">
                <a:solidFill>
                  <a:srgbClr val="0070C0"/>
                </a:solidFill>
              </a:rPr>
              <a:t>or scalar expression </a:t>
            </a:r>
            <a:r>
              <a:rPr lang="en-US" sz="2200" smtClean="0">
                <a:solidFill>
                  <a:srgbClr val="0070C0"/>
                </a:solidFill>
              </a:rPr>
              <a:t>after CASE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smtClean="0"/>
              <a:t>and 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smtClean="0">
                <a:solidFill>
                  <a:srgbClr val="0070C0"/>
                </a:solidFill>
              </a:rPr>
              <a:t>predicates and logical expressions can </a:t>
            </a:r>
            <a:r>
              <a:rPr lang="en-US" sz="2200" dirty="0" smtClean="0">
                <a:solidFill>
                  <a:srgbClr val="0070C0"/>
                </a:solidFill>
              </a:rPr>
              <a:t>be specified in the WHEN </a:t>
            </a:r>
            <a:r>
              <a:rPr lang="en-US" sz="2200" smtClean="0">
                <a:solidFill>
                  <a:srgbClr val="0070C0"/>
                </a:solidFill>
              </a:rPr>
              <a:t>clause</a:t>
            </a:r>
            <a:r>
              <a:rPr lang="en-US" sz="2200" smtClean="0"/>
              <a:t>.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400" smtClean="0"/>
              <a:t>E.g. Simpler way of doing the previous example: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/>
              <a:t>SELECT firstname, titleofcourtesy, </a:t>
            </a:r>
          </a:p>
          <a:p>
            <a:pPr marL="0" indent="0">
              <a:buNone/>
            </a:pPr>
            <a:r>
              <a:rPr lang="en-US" sz="2000" smtClean="0"/>
              <a:t>	</a:t>
            </a:r>
            <a:r>
              <a:rPr lang="en-US" sz="2000" b="1" smtClean="0"/>
              <a:t>CASE </a:t>
            </a:r>
            <a:endParaRPr lang="en-US" sz="2000" b="1"/>
          </a:p>
          <a:p>
            <a:pPr marL="0" indent="0">
              <a:buNone/>
            </a:pPr>
            <a:r>
              <a:rPr lang="en-US" sz="2000" b="1" smtClean="0"/>
              <a:t>		WHEN </a:t>
            </a:r>
            <a:r>
              <a:rPr lang="en-US" sz="2000" b="1"/>
              <a:t>titleofcourtesy = 'Mr.' THEN 'Male'</a:t>
            </a:r>
          </a:p>
          <a:p>
            <a:pPr marL="0" indent="0">
              <a:buNone/>
            </a:pPr>
            <a:r>
              <a:rPr lang="en-US" sz="2000" b="1" smtClean="0"/>
              <a:t>		WHEN </a:t>
            </a:r>
            <a:r>
              <a:rPr lang="en-US" sz="2000" b="1"/>
              <a:t>titleofcourtesy IN ('Mrs.', 'Ms.') THEN 'Female'</a:t>
            </a:r>
          </a:p>
          <a:p>
            <a:pPr marL="0" indent="0">
              <a:buNone/>
            </a:pPr>
            <a:r>
              <a:rPr lang="en-US" sz="2000" b="1" smtClean="0"/>
              <a:t>		ELSE </a:t>
            </a:r>
            <a:r>
              <a:rPr lang="en-US" sz="2000" b="1"/>
              <a:t>'Unknown'</a:t>
            </a:r>
          </a:p>
          <a:p>
            <a:pPr marL="0" indent="0">
              <a:buNone/>
            </a:pPr>
            <a:r>
              <a:rPr lang="en-US" sz="2000" smtClean="0"/>
              <a:t>	</a:t>
            </a:r>
            <a:r>
              <a:rPr lang="en-US" sz="2000" b="1" smtClean="0"/>
              <a:t>END </a:t>
            </a:r>
            <a:r>
              <a:rPr lang="en-US" sz="2000" b="1"/>
              <a:t>AS Gender</a:t>
            </a:r>
          </a:p>
          <a:p>
            <a:pPr marL="0" indent="0">
              <a:buNone/>
            </a:pPr>
            <a:r>
              <a:rPr lang="en-US" sz="2000"/>
              <a:t>FROM HR.Employees</a:t>
            </a:r>
          </a:p>
        </p:txBody>
      </p:sp>
    </p:spTree>
    <p:extLst>
      <p:ext uri="{BB962C8B-B14F-4D97-AF65-F5344CB8AC3E}">
        <p14:creationId xmlns:p14="http://schemas.microsoft.com/office/powerpoint/2010/main" val="30725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09625"/>
          </a:xfrm>
        </p:spPr>
        <p:txBody>
          <a:bodyPr>
            <a:normAutofit/>
          </a:bodyPr>
          <a:lstStyle/>
          <a:p>
            <a:r>
              <a:rPr lang="en-US" dirty="0" smtClean="0"/>
              <a:t>Searched </a:t>
            </a:r>
            <a:r>
              <a:rPr lang="en-US" smtClean="0"/>
              <a:t>CASE Expression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75"/>
            <a:ext cx="8229600" cy="33623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E.g.</a:t>
            </a:r>
            <a:endParaRPr lang="en-US" sz="2400" dirty="0" smtClean="0"/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val</a:t>
            </a:r>
            <a:r>
              <a:rPr lang="en-US" sz="2000" dirty="0" smtClean="0"/>
              <a:t>,</a:t>
            </a:r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CASE</a:t>
            </a:r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000" b="1" dirty="0" smtClean="0"/>
              <a:t>		WHEN </a:t>
            </a:r>
            <a:r>
              <a:rPr lang="en-US" sz="2000" b="1" dirty="0" err="1" smtClean="0"/>
              <a:t>val</a:t>
            </a:r>
            <a:r>
              <a:rPr lang="en-US" sz="2000" b="1" dirty="0" smtClean="0"/>
              <a:t> &lt; 1000.00 </a:t>
            </a:r>
            <a:r>
              <a:rPr lang="en-US" sz="2000" b="1" smtClean="0"/>
              <a:t>THEN 'Low'</a:t>
            </a:r>
            <a:endParaRPr lang="en-US" sz="2000" b="1" dirty="0" smtClean="0"/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000" b="1" dirty="0" smtClean="0"/>
              <a:t>		WHEN </a:t>
            </a:r>
            <a:r>
              <a:rPr lang="en-US" sz="2000" b="1" dirty="0" err="1" smtClean="0"/>
              <a:t>val</a:t>
            </a:r>
            <a:r>
              <a:rPr lang="en-US" sz="2000" b="1" dirty="0" smtClean="0"/>
              <a:t> BETWEEN 1000.00 AND 3000.00 </a:t>
            </a:r>
            <a:r>
              <a:rPr lang="en-US" sz="2000" b="1" smtClean="0"/>
              <a:t>THEN 'Medium'</a:t>
            </a:r>
            <a:endParaRPr lang="en-US" sz="2000" b="1" dirty="0" smtClean="0"/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000" b="1" dirty="0" smtClean="0"/>
              <a:t>		WHEN </a:t>
            </a:r>
            <a:r>
              <a:rPr lang="en-US" sz="2000" b="1" dirty="0" err="1" smtClean="0"/>
              <a:t>val</a:t>
            </a:r>
            <a:r>
              <a:rPr lang="en-US" sz="2000" b="1" dirty="0" smtClean="0"/>
              <a:t> &gt; 3000.00 </a:t>
            </a:r>
            <a:r>
              <a:rPr lang="en-US" sz="2000" b="1" smtClean="0"/>
              <a:t>THEN 'High'</a:t>
            </a:r>
            <a:endParaRPr lang="en-US" sz="2000" b="1" dirty="0" smtClean="0"/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000" b="1" dirty="0" smtClean="0"/>
              <a:t>		</a:t>
            </a:r>
            <a:r>
              <a:rPr lang="en-US" sz="2000" b="1" smtClean="0"/>
              <a:t>ELSE 'Unknown'</a:t>
            </a:r>
            <a:endParaRPr lang="en-US" sz="2000" b="1" dirty="0" smtClean="0"/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000" b="1" dirty="0" smtClean="0"/>
              <a:t>	END </a:t>
            </a:r>
            <a:r>
              <a:rPr lang="en-US" sz="2000" b="1" smtClean="0"/>
              <a:t>AS 'value_desc'</a:t>
            </a:r>
            <a:endParaRPr lang="en-US" sz="2000" b="1" dirty="0" smtClean="0"/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000" dirty="0" smtClean="0"/>
              <a:t>FROM </a:t>
            </a:r>
            <a:r>
              <a:rPr lang="en-US" sz="2000" dirty="0" err="1" smtClean="0"/>
              <a:t>Sales.OrderValues</a:t>
            </a:r>
            <a:r>
              <a:rPr lang="en-US" sz="2000" dirty="0" smtClean="0"/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57997"/>
            <a:ext cx="3081461" cy="16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11643</TotalTime>
  <Words>307</Words>
  <Application>Microsoft Office PowerPoint</Application>
  <PresentationFormat>On-screen Show (4:3)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Wingdings 2</vt:lpstr>
      <vt:lpstr>Office Theme</vt:lpstr>
      <vt:lpstr>IIF</vt:lpstr>
      <vt:lpstr>CASE Expressions</vt:lpstr>
      <vt:lpstr>Simple CASE Expression</vt:lpstr>
      <vt:lpstr>Searched CASE Expression</vt:lpstr>
      <vt:lpstr>Searched CASE Expression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297</cp:revision>
  <dcterms:created xsi:type="dcterms:W3CDTF">2013-08-13T16:16:36Z</dcterms:created>
  <dcterms:modified xsi:type="dcterms:W3CDTF">2015-09-10T20:40:08Z</dcterms:modified>
</cp:coreProperties>
</file>