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4" r:id="rId2"/>
    <p:sldId id="325" r:id="rId3"/>
    <p:sldId id="293" r:id="rId4"/>
    <p:sldId id="294" r:id="rId5"/>
    <p:sldId id="295" r:id="rId6"/>
    <p:sldId id="296" r:id="rId7"/>
    <p:sldId id="326" r:id="rId8"/>
    <p:sldId id="323" r:id="rId9"/>
    <p:sldId id="327" r:id="rId10"/>
    <p:sldId id="328" r:id="rId11"/>
    <p:sldId id="329" r:id="rId12"/>
    <p:sldId id="33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8" autoAdjust="0"/>
    <p:restoredTop sz="95905" autoAdjust="0"/>
  </p:normalViewPr>
  <p:slideViewPr>
    <p:cSldViewPr>
      <p:cViewPr varScale="1">
        <p:scale>
          <a:sx n="81" d="100"/>
          <a:sy n="81" d="100"/>
        </p:scale>
        <p:origin x="10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15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Document3.doc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06843"/>
              </p:ext>
            </p:extLst>
          </p:nvPr>
        </p:nvGraphicFramePr>
        <p:xfrm>
          <a:off x="457200" y="1066800"/>
          <a:ext cx="8305800" cy="5577840"/>
        </p:xfrm>
        <a:graphic>
          <a:graphicData uri="http://schemas.openxmlformats.org/drawingml/2006/table">
            <a:tbl>
              <a:tblPr/>
              <a:tblGrid>
                <a:gridCol w="2271713"/>
                <a:gridCol w="1050925"/>
                <a:gridCol w="1357312"/>
                <a:gridCol w="1346200"/>
                <a:gridCol w="22796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Data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Storage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(Bytes)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Rec. Format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&amp; 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1/1/1753-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12/31/9999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3 1/3 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YYYYMMDD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hh:mm:ss:nnn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'20090212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12:30:15:123'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SMALLDATETIME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1/1/1900-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6/6/2079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 minute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YYYYMMDD hh:mm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'20090212 12:30'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1/1/0001-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12/31/9999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 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YYYY-MM-DD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'2009-02-12'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3-5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-105" charset="0"/>
                        <a:ea typeface="ＭＳ Ｐゴシック" pitchFamily="-10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100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hh:mm:ss.nnnnnnn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'12:30:15.1234567'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DATETIME2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6-8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1/1/0001-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12/31/9999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100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YYYY-MM-DD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hh:mm:ss.nnnnnnn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'2009-02-12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12:30:15.1234567'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DATETIMEOFFSET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8-10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1/1/0001—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12/31/9999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100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05" charset="0"/>
                          <a:ea typeface="ＭＳ Ｐゴシック" pitchFamily="-105" charset="-128"/>
                        </a:rPr>
                        <a:t>Same as line above with  [+|-] hh:mm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Date/Time 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Dates and Times – Example (ctd)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following query </a:t>
            </a:r>
            <a:r>
              <a:rPr lang="en-US" sz="2400" b="1" smtClean="0">
                <a:solidFill>
                  <a:srgbClr val="7030A0"/>
                </a:solidFill>
              </a:rPr>
              <a:t>FAILS</a:t>
            </a:r>
            <a:r>
              <a:rPr lang="en-US" sz="2400" smtClean="0"/>
              <a:t>:</a:t>
            </a:r>
          </a:p>
          <a:p>
            <a:pPr marL="0" indent="0">
              <a:buNone/>
            </a:pPr>
            <a:r>
              <a:rPr lang="en-US" sz="2400"/>
              <a:t>SELECT CustomerID</a:t>
            </a:r>
          </a:p>
          <a:p>
            <a:pPr marL="0" indent="0">
              <a:buNone/>
            </a:pPr>
            <a:r>
              <a:rPr lang="en-US" sz="2400"/>
              <a:t>FROM Sales.Customer</a:t>
            </a:r>
          </a:p>
          <a:p>
            <a:pPr marL="0" indent="0">
              <a:buNone/>
            </a:pPr>
            <a:r>
              <a:rPr lang="en-US" sz="2400"/>
              <a:t>WHERE ModifiedDate = '2008-10-13</a:t>
            </a:r>
            <a:r>
              <a:rPr lang="en-US" sz="2400" smtClean="0"/>
              <a:t>';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 smtClean="0"/>
              <a:t>The result is empty:</a:t>
            </a:r>
          </a:p>
          <a:p>
            <a:endParaRPr lang="en-US" sz="2400" smtClean="0"/>
          </a:p>
          <a:p>
            <a:r>
              <a:rPr lang="en-US" sz="2400" smtClean="0"/>
              <a:t>This is because no time value is specified for a datetime column. The default of 00:00:00.000 is assumed. </a:t>
            </a:r>
            <a:r>
              <a:rPr lang="en-US" sz="2400"/>
              <a:t>But the actual time in the column is not </a:t>
            </a:r>
            <a:r>
              <a:rPr lang="en-US" sz="2400" smtClean="0"/>
              <a:t>00:00:00.000.</a:t>
            </a:r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810000"/>
            <a:ext cx="1371600" cy="4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Dates and Times – Example (ctd)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smtClean="0"/>
              <a:t>The following queries both </a:t>
            </a:r>
            <a:r>
              <a:rPr lang="en-US" sz="2400" smtClean="0">
                <a:solidFill>
                  <a:srgbClr val="00B050"/>
                </a:solidFill>
              </a:rPr>
              <a:t>WORK</a:t>
            </a:r>
            <a:r>
              <a:rPr lang="en-US" sz="2400" smtClean="0"/>
              <a:t>:</a:t>
            </a:r>
          </a:p>
          <a:p>
            <a:endParaRPr lang="en-US" sz="2400" smtClean="0"/>
          </a:p>
          <a:p>
            <a:pPr marL="0" indent="0">
              <a:buNone/>
            </a:pPr>
            <a:r>
              <a:rPr lang="en-US" sz="2400"/>
              <a:t>SELECT CustomerID</a:t>
            </a:r>
          </a:p>
          <a:p>
            <a:pPr marL="0" indent="0">
              <a:buNone/>
            </a:pPr>
            <a:r>
              <a:rPr lang="en-US" sz="2400"/>
              <a:t>FROM Sales.Customer</a:t>
            </a:r>
          </a:p>
          <a:p>
            <a:pPr marL="0" indent="0">
              <a:buNone/>
            </a:pPr>
            <a:r>
              <a:rPr lang="en-US" sz="2400"/>
              <a:t>WHERE ModifiedDate BETWEEN '2008-10-13 00:00:00' </a:t>
            </a:r>
            <a:endParaRPr lang="en-US" sz="2400" smtClean="0"/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		AND </a:t>
            </a:r>
            <a:r>
              <a:rPr lang="en-US" sz="2400"/>
              <a:t>'2008-10-13 23:59:59';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SELECT CustomerID</a:t>
            </a:r>
          </a:p>
          <a:p>
            <a:pPr marL="0" indent="0">
              <a:buNone/>
            </a:pPr>
            <a:r>
              <a:rPr lang="en-US" sz="2400"/>
              <a:t>FROM Sales.Customer</a:t>
            </a:r>
          </a:p>
          <a:p>
            <a:pPr marL="0" indent="0">
              <a:buNone/>
            </a:pPr>
            <a:r>
              <a:rPr lang="en-US" sz="2400"/>
              <a:t>WHERE '2008-10-13' &lt;= ModifiedDate </a:t>
            </a:r>
            <a:endParaRPr lang="en-US" sz="2400" smtClean="0"/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  AND </a:t>
            </a:r>
            <a:r>
              <a:rPr lang="en-US" sz="2400"/>
              <a:t>ModifiedDate &lt; '2008-10-14';</a:t>
            </a:r>
          </a:p>
          <a:p>
            <a:endParaRPr lang="en-US" sz="24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mtClean="0"/>
              <a:t>Making Date Queries More Efficient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562600"/>
          </a:xfrm>
        </p:spPr>
        <p:txBody>
          <a:bodyPr>
            <a:normAutofit/>
          </a:bodyPr>
          <a:lstStyle/>
          <a:p>
            <a:r>
              <a:rPr lang="en-US" sz="2400" smtClean="0"/>
              <a:t>If </a:t>
            </a:r>
            <a:r>
              <a:rPr lang="en-US" sz="2400" smtClean="0"/>
              <a:t>a date-column is </a:t>
            </a:r>
            <a:r>
              <a:rPr lang="en-US" sz="2400" smtClean="0">
                <a:solidFill>
                  <a:srgbClr val="FF0000"/>
                </a:solidFill>
              </a:rPr>
              <a:t>indexed</a:t>
            </a:r>
            <a:r>
              <a:rPr lang="en-US" sz="2400" smtClean="0"/>
              <a:t>, then </a:t>
            </a:r>
            <a:r>
              <a:rPr lang="en-US" sz="2400" b="1" smtClean="0">
                <a:solidFill>
                  <a:srgbClr val="00B050"/>
                </a:solidFill>
              </a:rPr>
              <a:t>using a string-expression is more efficient than using a function</a:t>
            </a:r>
            <a:r>
              <a:rPr lang="en-US" sz="2400" smtClean="0"/>
              <a:t>.</a:t>
            </a:r>
          </a:p>
          <a:p>
            <a:pPr marL="457200" lvl="1" indent="0">
              <a:buNone/>
            </a:pPr>
            <a:endParaRPr lang="en-US" sz="2000" smtClean="0"/>
          </a:p>
          <a:p>
            <a:pPr marL="457200" lvl="1" indent="0">
              <a:buNone/>
            </a:pPr>
            <a:r>
              <a:rPr lang="en-US" sz="2400" smtClean="0"/>
              <a:t>E.g. </a:t>
            </a:r>
          </a:p>
          <a:p>
            <a:pPr marL="457200" lvl="1" indent="0">
              <a:buNone/>
            </a:pPr>
            <a:r>
              <a:rPr lang="en-US" sz="2400" smtClean="0"/>
              <a:t>If there is an index on the ordedate column, then</a:t>
            </a:r>
          </a:p>
          <a:p>
            <a:pPr marL="457200" lvl="1" indent="0">
              <a:buNone/>
            </a:pPr>
            <a:r>
              <a:rPr lang="en-US" sz="2400" smtClean="0"/>
              <a:t>WHERE </a:t>
            </a:r>
            <a:r>
              <a:rPr lang="en-US" sz="2400" b="1" smtClean="0">
                <a:solidFill>
                  <a:srgbClr val="00B050"/>
                </a:solidFill>
              </a:rPr>
              <a:t>‘2013-01-01’ &lt;= orderdate AND orderdate &lt; ‘2014-01-01’</a:t>
            </a:r>
          </a:p>
          <a:p>
            <a:pPr marL="457200" lvl="1" indent="0">
              <a:buNone/>
            </a:pPr>
            <a:endParaRPr lang="en-US" sz="2400" smtClean="0"/>
          </a:p>
          <a:p>
            <a:pPr marL="457200" lvl="1" indent="0">
              <a:buNone/>
            </a:pPr>
            <a:r>
              <a:rPr lang="en-US" sz="2400" smtClean="0"/>
              <a:t>is more efficient than the equivalent</a:t>
            </a:r>
          </a:p>
          <a:p>
            <a:pPr marL="457200" lvl="1" indent="0">
              <a:buNone/>
            </a:pPr>
            <a:r>
              <a:rPr lang="en-US" sz="2400" smtClean="0"/>
              <a:t>WHERE </a:t>
            </a:r>
            <a:r>
              <a:rPr lang="en-US" sz="2400" smtClean="0">
                <a:solidFill>
                  <a:srgbClr val="7030A0"/>
                </a:solidFill>
              </a:rPr>
              <a:t>YEAR(orderdate) = 2013</a:t>
            </a:r>
          </a:p>
          <a:p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7411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Advice About Dates and Times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562600"/>
          </a:xfrm>
        </p:spPr>
        <p:txBody>
          <a:bodyPr>
            <a:normAutofit/>
          </a:bodyPr>
          <a:lstStyle/>
          <a:p>
            <a:r>
              <a:rPr lang="en-US" sz="2600" b="1" smtClean="0">
                <a:solidFill>
                  <a:srgbClr val="00B050"/>
                </a:solidFill>
              </a:rPr>
              <a:t>Express dates and times as strings</a:t>
            </a:r>
            <a:r>
              <a:rPr lang="en-US" sz="2600" smtClean="0"/>
              <a:t>. In any expression involving dates, the strings (lower type precedence) will be automatically converted to dates (higher type precedence).</a:t>
            </a:r>
          </a:p>
          <a:p>
            <a:pPr lvl="1"/>
            <a:r>
              <a:rPr lang="en-US" sz="2200" smtClean="0"/>
              <a:t>E.g. </a:t>
            </a:r>
            <a:r>
              <a:rPr lang="en-US" sz="2600" smtClean="0"/>
              <a:t>WHERE orderdate = '2013-08-12'</a:t>
            </a:r>
          </a:p>
          <a:p>
            <a:endParaRPr lang="en-US" sz="2400" smtClean="0"/>
          </a:p>
          <a:p>
            <a:r>
              <a:rPr lang="en-US" sz="2600" smtClean="0"/>
              <a:t>Certain </a:t>
            </a:r>
            <a:r>
              <a:rPr lang="en-US" sz="2600" smtClean="0"/>
              <a:t>string formats are converted into dates in a </a:t>
            </a:r>
            <a:r>
              <a:rPr lang="en-US" sz="2600" smtClean="0">
                <a:solidFill>
                  <a:srgbClr val="7030A0"/>
                </a:solidFill>
              </a:rPr>
              <a:t>language-dependent</a:t>
            </a:r>
            <a:r>
              <a:rPr lang="en-US" sz="2600" smtClean="0"/>
              <a:t> way. </a:t>
            </a:r>
            <a:r>
              <a:rPr lang="en-US" sz="2600" b="1" u="sng" smtClean="0"/>
              <a:t>Do NOT use these formats!</a:t>
            </a:r>
          </a:p>
          <a:p>
            <a:pPr lvl="1"/>
            <a:r>
              <a:rPr lang="en-US" sz="2200" smtClean="0"/>
              <a:t>E.g. 08/12/2013 is:</a:t>
            </a:r>
          </a:p>
          <a:p>
            <a:pPr marL="457200" lvl="1" indent="0">
              <a:buNone/>
            </a:pPr>
            <a:r>
              <a:rPr lang="en-US" sz="2200"/>
              <a:t>	</a:t>
            </a:r>
            <a:r>
              <a:rPr lang="en-US" sz="2200" smtClean="0"/>
              <a:t>August 12 2013 if the language setting is </a:t>
            </a:r>
            <a:r>
              <a:rPr lang="en-US" sz="2200" b="1" smtClean="0"/>
              <a:t>us_english</a:t>
            </a:r>
            <a:r>
              <a:rPr lang="en-US" sz="2200" smtClean="0"/>
              <a:t>;</a:t>
            </a:r>
          </a:p>
          <a:p>
            <a:pPr marL="457200" lvl="1" indent="0">
              <a:buNone/>
            </a:pPr>
            <a:r>
              <a:rPr lang="en-US" sz="2200" smtClean="0"/>
              <a:t>	December 8 2013 if the language setting is </a:t>
            </a:r>
            <a:r>
              <a:rPr lang="en-US" sz="2200" b="1" smtClean="0"/>
              <a:t>British</a:t>
            </a:r>
            <a:r>
              <a:rPr lang="en-US" sz="2200" smtClean="0"/>
              <a:t>.</a:t>
            </a:r>
            <a:endParaRPr lang="en-US" sz="2600" smtClean="0"/>
          </a:p>
          <a:p>
            <a:r>
              <a:rPr lang="en-US" sz="2600" smtClean="0"/>
              <a:t>The safest thing is to use a </a:t>
            </a:r>
            <a:r>
              <a:rPr lang="en-US" sz="2600" b="1" smtClean="0">
                <a:solidFill>
                  <a:srgbClr val="00B050"/>
                </a:solidFill>
              </a:rPr>
              <a:t>language-neutral format</a:t>
            </a:r>
            <a:r>
              <a:rPr lang="en-US" sz="2600" smtClean="0"/>
              <a:t> like </a:t>
            </a:r>
            <a:r>
              <a:rPr lang="en-US" sz="2600" smtClean="0"/>
              <a:t>'2013-08-12 12:30:15.721'.</a:t>
            </a:r>
            <a:endParaRPr lang="en-US" sz="2600" smtClean="0"/>
          </a:p>
          <a:p>
            <a:endParaRPr lang="en-US" sz="2600" smtClean="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3746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101248"/>
              </p:ext>
            </p:extLst>
          </p:nvPr>
        </p:nvGraphicFramePr>
        <p:xfrm>
          <a:off x="914400" y="685800"/>
          <a:ext cx="7747000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Document" r:id="rId3" imgW="7758170" imgH="5107637" progId="Word.Document.8">
                  <p:embed/>
                </p:oleObj>
              </mc:Choice>
              <mc:Fallback>
                <p:oleObj name="Document" r:id="rId3" imgW="7758170" imgH="51076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747000" cy="509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9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914400" y="685800"/>
          <a:ext cx="74549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Document" r:id="rId3" imgW="7467600" imgH="5334000" progId="Word.Document.8">
                  <p:embed/>
                </p:oleObj>
              </mc:Choice>
              <mc:Fallback>
                <p:oleObj name="Document" r:id="rId3" imgW="7467600" imgH="5334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549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914400" y="685800"/>
          <a:ext cx="7454900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Document" r:id="rId3" imgW="7467600" imgH="5422900" progId="Word.Document.8">
                  <p:embed/>
                </p:oleObj>
              </mc:Choice>
              <mc:Fallback>
                <p:oleObj name="Document" r:id="rId3" imgW="7467600" imgH="542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54900" cy="542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0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253647"/>
              </p:ext>
            </p:extLst>
          </p:nvPr>
        </p:nvGraphicFramePr>
        <p:xfrm>
          <a:off x="714375" y="5727164"/>
          <a:ext cx="685165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" name="Document" r:id="rId3" imgW="7468108" imgH="2146850" progId="Word.Document.8">
                  <p:embed/>
                </p:oleObj>
              </mc:Choice>
              <mc:Fallback>
                <p:oleObj name="Document" r:id="rId3" imgW="7468108" imgH="2146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727164"/>
                        <a:ext cx="685165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581352"/>
              </p:ext>
            </p:extLst>
          </p:nvPr>
        </p:nvGraphicFramePr>
        <p:xfrm>
          <a:off x="714375" y="304800"/>
          <a:ext cx="7410450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Document" r:id="rId5" imgW="7468108" imgH="5476430" progId="Word.Document.8">
                  <p:embed/>
                </p:oleObj>
              </mc:Choice>
              <mc:Fallback>
                <p:oleObj name="Document" r:id="rId5" imgW="7468108" imgH="54764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04800"/>
                        <a:ext cx="7410450" cy="544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8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DATEDIFF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To find the length of time between 2 </a:t>
            </a:r>
            <a:r>
              <a:rPr lang="en-US" sz="2400" smtClean="0"/>
              <a:t>dates/times, </a:t>
            </a:r>
            <a:r>
              <a:rPr lang="en-US" sz="2400"/>
              <a:t>use the </a:t>
            </a:r>
            <a:r>
              <a:rPr lang="en-US" sz="2400" b="1">
                <a:solidFill>
                  <a:srgbClr val="FF0000"/>
                </a:solidFill>
              </a:rPr>
              <a:t>DATEDIFF</a:t>
            </a:r>
            <a:r>
              <a:rPr lang="en-US" sz="2400"/>
              <a:t> function. </a:t>
            </a:r>
            <a:r>
              <a:rPr lang="en-US" sz="2400" u="sng"/>
              <a:t>Do NOT subtract dates</a:t>
            </a:r>
            <a:r>
              <a:rPr lang="en-US" sz="2400" smtClean="0"/>
              <a:t>!</a:t>
            </a:r>
          </a:p>
          <a:p>
            <a:endParaRPr lang="en-US" sz="2200" smtClean="0"/>
          </a:p>
          <a:p>
            <a:r>
              <a:rPr lang="en-US" sz="2400" smtClean="0"/>
              <a:t>Examples:</a:t>
            </a:r>
          </a:p>
          <a:p>
            <a:pPr marL="0" indent="0">
              <a:buNone/>
            </a:pPr>
            <a:r>
              <a:rPr lang="en-US" altLang="en-US" sz="2000" smtClean="0"/>
              <a:t>DATEDIFF(second, '2014-04-28 08:00:12', '2014-04-28 08:00:07') </a:t>
            </a:r>
            <a:r>
              <a:rPr lang="en-US" altLang="en-US" sz="2000"/>
              <a:t>is </a:t>
            </a:r>
            <a:r>
              <a:rPr lang="en-US" altLang="en-US" sz="2000" smtClean="0"/>
              <a:t>-5</a:t>
            </a:r>
          </a:p>
          <a:p>
            <a:pPr marL="0" indent="0">
              <a:buNone/>
            </a:pPr>
            <a:r>
              <a:rPr lang="en-US" altLang="en-US" sz="2000" smtClean="0"/>
              <a:t>DATEDIFF(minute</a:t>
            </a:r>
            <a:r>
              <a:rPr lang="en-US" altLang="en-US" sz="2000"/>
              <a:t>, </a:t>
            </a:r>
            <a:r>
              <a:rPr lang="en-US" altLang="en-US" sz="2000" smtClean="0"/>
              <a:t>'2014-04-28 </a:t>
            </a:r>
            <a:r>
              <a:rPr lang="en-US" altLang="en-US" sz="2000"/>
              <a:t>08:00', </a:t>
            </a:r>
            <a:r>
              <a:rPr lang="en-US" altLang="en-US" sz="2000" smtClean="0"/>
              <a:t>'2014-04-28 </a:t>
            </a:r>
            <a:r>
              <a:rPr lang="en-US" altLang="en-US" sz="2000"/>
              <a:t>10:45') is </a:t>
            </a:r>
            <a:r>
              <a:rPr lang="en-US" altLang="en-US" sz="2000" smtClean="0"/>
              <a:t>165</a:t>
            </a:r>
          </a:p>
          <a:p>
            <a:pPr marL="0" lvl="0" indent="0">
              <a:buNone/>
            </a:pPr>
            <a:r>
              <a:rPr lang="en-US" altLang="en-US" sz="2000" smtClean="0"/>
              <a:t>DATEDIFF(hour</a:t>
            </a:r>
            <a:r>
              <a:rPr lang="en-US" altLang="en-US" sz="2000"/>
              <a:t>, </a:t>
            </a:r>
            <a:r>
              <a:rPr lang="en-US" altLang="en-US" sz="2000" smtClean="0"/>
              <a:t>'2014-04-28 </a:t>
            </a:r>
            <a:r>
              <a:rPr lang="en-US" altLang="en-US" sz="2000"/>
              <a:t>08:00', </a:t>
            </a:r>
            <a:r>
              <a:rPr lang="en-US" altLang="en-US" sz="2000" smtClean="0"/>
              <a:t>'2014-04-28 </a:t>
            </a:r>
            <a:r>
              <a:rPr lang="en-US" altLang="en-US" sz="2000"/>
              <a:t>10:45') is </a:t>
            </a:r>
            <a:r>
              <a:rPr lang="en-US" altLang="en-US" sz="2000" smtClean="0"/>
              <a:t>2</a:t>
            </a:r>
          </a:p>
          <a:p>
            <a:pPr marL="0" indent="0">
              <a:buNone/>
            </a:pPr>
            <a:r>
              <a:rPr lang="en-US" sz="2000" smtClean="0"/>
              <a:t>DATEDIFF(day, '2014-06-05</a:t>
            </a:r>
            <a:r>
              <a:rPr lang="en-US" sz="2000"/>
              <a:t>','2014-08-05</a:t>
            </a:r>
            <a:r>
              <a:rPr lang="en-US" sz="2000" smtClean="0"/>
              <a:t>') is 61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en-US" sz="2000"/>
              <a:t>DATEDIFF(week, </a:t>
            </a:r>
            <a:r>
              <a:rPr lang="en-US" sz="2000" smtClean="0"/>
              <a:t>'2008-03-31</a:t>
            </a:r>
            <a:r>
              <a:rPr lang="en-US" sz="2000"/>
              <a:t>', </a:t>
            </a:r>
            <a:r>
              <a:rPr lang="en-US" sz="2000" smtClean="0"/>
              <a:t>'2008-04-08') is 1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DATEDIFF(week, </a:t>
            </a:r>
            <a:r>
              <a:rPr lang="en-US" sz="2000" smtClean="0"/>
              <a:t>'2008-05-31</a:t>
            </a:r>
            <a:r>
              <a:rPr lang="en-US" sz="2000"/>
              <a:t>', </a:t>
            </a:r>
            <a:r>
              <a:rPr lang="en-US" sz="2000" smtClean="0"/>
              <a:t>'2008-06-08') is 2</a:t>
            </a:r>
          </a:p>
          <a:p>
            <a:pPr marL="457200" lvl="1" indent="0">
              <a:buNone/>
            </a:pPr>
            <a:r>
              <a:rPr lang="en-US" sz="1900" smtClean="0"/>
              <a:t>Notice: There is 1 week between March 31 and April 8, but 2 weeks between May 31 and June 8.</a:t>
            </a:r>
          </a:p>
          <a:p>
            <a:pPr marL="457200" lvl="1" indent="0">
              <a:buNone/>
            </a:pPr>
            <a:endParaRPr lang="en-US" sz="1600" smtClean="0"/>
          </a:p>
          <a:p>
            <a:pPr marL="0" lvl="0" indent="0">
              <a:buNone/>
            </a:pPr>
            <a:r>
              <a:rPr lang="en-US" altLang="en-US" sz="2000"/>
              <a:t>DATEDIFF(month</a:t>
            </a:r>
            <a:r>
              <a:rPr lang="en-US" altLang="en-US" sz="2000" smtClean="0"/>
              <a:t>, '2014-04-28</a:t>
            </a:r>
            <a:r>
              <a:rPr lang="en-US" altLang="en-US" sz="2000"/>
              <a:t>', '2014-01-01') </a:t>
            </a:r>
            <a:r>
              <a:rPr lang="en-US" altLang="en-US" sz="2000" smtClean="0"/>
              <a:t>is -3</a:t>
            </a:r>
            <a:endParaRPr lang="en-US" sz="2400"/>
          </a:p>
          <a:p>
            <a:pPr marL="0" indent="0">
              <a:buNone/>
            </a:pPr>
            <a:r>
              <a:rPr lang="en-US" sz="2000"/>
              <a:t>DATEDIFF(year, '2005-12-31 </a:t>
            </a:r>
            <a:r>
              <a:rPr lang="en-US" sz="2000" smtClean="0"/>
              <a:t>23:59:59.999', </a:t>
            </a:r>
            <a:r>
              <a:rPr lang="en-US" sz="2000"/>
              <a:t>'2006-01-01 </a:t>
            </a:r>
            <a:r>
              <a:rPr lang="en-US" sz="2000" smtClean="0"/>
              <a:t>00:00:00.0000') is 1 (there is only 1 second between the dates, but they are in different years).</a:t>
            </a:r>
            <a:endParaRPr lang="en-US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007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Converting Dates to Strings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sz="2400" smtClean="0"/>
              <a:t>The </a:t>
            </a:r>
            <a:r>
              <a:rPr lang="en-US" sz="2400" b="1" smtClean="0">
                <a:solidFill>
                  <a:srgbClr val="FF0000"/>
                </a:solidFill>
              </a:rPr>
              <a:t>FORMAT</a:t>
            </a:r>
            <a:r>
              <a:rPr lang="en-US" sz="2400" smtClean="0"/>
              <a:t> function can be used to </a:t>
            </a:r>
            <a:r>
              <a:rPr lang="en-US" sz="2400" smtClean="0">
                <a:solidFill>
                  <a:srgbClr val="0070C0"/>
                </a:solidFill>
              </a:rPr>
              <a:t>convert date-times to strings </a:t>
            </a:r>
            <a:r>
              <a:rPr lang="en-US" sz="2400" smtClean="0"/>
              <a:t>in various formats.</a:t>
            </a:r>
          </a:p>
          <a:p>
            <a:pPr lvl="1"/>
            <a:r>
              <a:rPr lang="en-US" sz="2000" smtClean="0"/>
              <a:t>The CONVERT function can also be used, but is more complicated.</a:t>
            </a:r>
          </a:p>
          <a:p>
            <a:r>
              <a:rPr lang="en-US" sz="2400" smtClean="0"/>
              <a:t>E.g.</a:t>
            </a:r>
            <a:endParaRPr lang="en-US" sz="2400"/>
          </a:p>
          <a:p>
            <a:pPr marL="0" indent="0">
              <a:buNone/>
            </a:pPr>
            <a:r>
              <a:rPr lang="en-US" sz="2000" smtClean="0"/>
              <a:t>SELECT </a:t>
            </a:r>
            <a:r>
              <a:rPr lang="en-US" sz="2000"/>
              <a:t>FORMAT(GETDATE(), 'yyyy-M-d') AS </a:t>
            </a:r>
            <a:r>
              <a:rPr lang="en-US" sz="2000" smtClean="0"/>
              <a:t>Today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SELECT FORMAT(GETDATE(), 'MM/dd/yyyy hh:mm tt') AS </a:t>
            </a:r>
            <a:r>
              <a:rPr lang="en-US" sz="2000" smtClean="0"/>
              <a:t>Now</a:t>
            </a:r>
            <a:endParaRPr lang="en-US" sz="200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03" y="3616864"/>
            <a:ext cx="2362200" cy="1187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748" y="5276365"/>
            <a:ext cx="9021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Note: MM is month, while mm is minute. The following is a mistake!</a:t>
            </a:r>
          </a:p>
          <a:p>
            <a:r>
              <a:rPr lang="en-US" sz="2000"/>
              <a:t>SELECT FORMAT(GETDATE(), 'mm/dd/yyyy') AS [Wrong</a:t>
            </a:r>
            <a:r>
              <a:rPr lang="en-US" sz="2000" smtClean="0"/>
              <a:t>!]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85" y="6157727"/>
            <a:ext cx="1585341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6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Dates and Times – WHERE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smtClean="0"/>
              <a:t>A WHERE clause using just the date may </a:t>
            </a:r>
            <a:r>
              <a:rPr lang="en-US" sz="2400" b="1" smtClean="0">
                <a:solidFill>
                  <a:srgbClr val="7030A0"/>
                </a:solidFill>
              </a:rPr>
              <a:t>FAIL</a:t>
            </a:r>
            <a:r>
              <a:rPr lang="en-US" sz="2400" smtClean="0"/>
              <a:t> if the column contains a date-time.</a:t>
            </a:r>
          </a:p>
          <a:p>
            <a:endParaRPr lang="en-US" sz="2400" smtClean="0"/>
          </a:p>
          <a:p>
            <a:r>
              <a:rPr lang="en-US" sz="2400" smtClean="0"/>
              <a:t>E.g. in AdventureWorks the Sales.Customer table contains many rows whose ModifiedDate column contains values that occurred on 2008-10-13.</a:t>
            </a:r>
          </a:p>
          <a:p>
            <a:endParaRPr lang="en-US" sz="2400"/>
          </a:p>
          <a:p>
            <a:endParaRPr lang="en-US" sz="2400" smtClean="0"/>
          </a:p>
          <a:p>
            <a:pPr marL="0" indent="0">
              <a:buNone/>
            </a:pPr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Suppose we want all customer-id’s whose modified-date is 2008-10-13?</a:t>
            </a:r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800"/>
            <a:ext cx="72104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13019</TotalTime>
  <Words>553</Words>
  <Application>Microsoft Office PowerPoint</Application>
  <PresentationFormat>On-screen Show (4:3)</PresentationFormat>
  <Paragraphs>123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Constantia</vt:lpstr>
      <vt:lpstr>Office Theme</vt:lpstr>
      <vt:lpstr>Document</vt:lpstr>
      <vt:lpstr>Date/Time Data Types</vt:lpstr>
      <vt:lpstr>Advice About Dates and Times</vt:lpstr>
      <vt:lpstr>PowerPoint Presentation</vt:lpstr>
      <vt:lpstr>PowerPoint Presentation</vt:lpstr>
      <vt:lpstr>PowerPoint Presentation</vt:lpstr>
      <vt:lpstr>PowerPoint Presentation</vt:lpstr>
      <vt:lpstr>DATEDIFF</vt:lpstr>
      <vt:lpstr>Converting Dates to Strings</vt:lpstr>
      <vt:lpstr>Dates and Times – WHERE Example</vt:lpstr>
      <vt:lpstr>Dates and Times – Example (ctd)</vt:lpstr>
      <vt:lpstr>Dates and Times – Example (ctd)</vt:lpstr>
      <vt:lpstr>Making Date Queries More Efficient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298</cp:revision>
  <dcterms:created xsi:type="dcterms:W3CDTF">2013-08-13T16:16:36Z</dcterms:created>
  <dcterms:modified xsi:type="dcterms:W3CDTF">2016-01-10T17:57:00Z</dcterms:modified>
</cp:coreProperties>
</file>