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67" r:id="rId2"/>
    <p:sldId id="418" r:id="rId3"/>
    <p:sldId id="368" r:id="rId4"/>
    <p:sldId id="373" r:id="rId5"/>
    <p:sldId id="374" r:id="rId6"/>
    <p:sldId id="406" r:id="rId7"/>
    <p:sldId id="404" r:id="rId8"/>
    <p:sldId id="380" r:id="rId9"/>
    <p:sldId id="382" r:id="rId10"/>
    <p:sldId id="384" r:id="rId11"/>
    <p:sldId id="385" r:id="rId12"/>
    <p:sldId id="409" r:id="rId13"/>
    <p:sldId id="410" r:id="rId14"/>
    <p:sldId id="379" r:id="rId15"/>
    <p:sldId id="428" r:id="rId16"/>
    <p:sldId id="415" r:id="rId17"/>
    <p:sldId id="416" r:id="rId18"/>
    <p:sldId id="389" r:id="rId19"/>
    <p:sldId id="390" r:id="rId20"/>
    <p:sldId id="391" r:id="rId21"/>
    <p:sldId id="392" r:id="rId22"/>
    <p:sldId id="425" r:id="rId23"/>
    <p:sldId id="426" r:id="rId24"/>
    <p:sldId id="427" r:id="rId25"/>
    <p:sldId id="421" r:id="rId26"/>
    <p:sldId id="422" r:id="rId27"/>
    <p:sldId id="423" r:id="rId28"/>
    <p:sldId id="424" r:id="rId29"/>
    <p:sldId id="407" r:id="rId30"/>
    <p:sldId id="411" r:id="rId31"/>
    <p:sldId id="412" r:id="rId32"/>
    <p:sldId id="413" r:id="rId33"/>
    <p:sldId id="414" r:id="rId34"/>
    <p:sldId id="420"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6" autoAdjust="0"/>
    <p:restoredTop sz="94614" autoAdjust="0"/>
  </p:normalViewPr>
  <p:slideViewPr>
    <p:cSldViewPr>
      <p:cViewPr varScale="1">
        <p:scale>
          <a:sx n="98" d="100"/>
          <a:sy n="98" d="100"/>
        </p:scale>
        <p:origin x="97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2A24E1C-A7D8-403C-9B30-2D5FFEAAB02A}" type="datetime1">
              <a:rPr lang="en-US"/>
              <a:pPr>
                <a:defRPr/>
              </a:pPr>
              <a:t>11/20/2015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5609CC7-5D2D-49F9-9569-7F711B10CF52}" type="slidenum">
              <a:rPr lang="en-US"/>
              <a:pPr>
                <a:defRPr/>
              </a:pPr>
              <a:t>‹#›</a:t>
            </a:fld>
            <a:endParaRPr lang="en-US"/>
          </a:p>
        </p:txBody>
      </p:sp>
    </p:spTree>
    <p:extLst>
      <p:ext uri="{BB962C8B-B14F-4D97-AF65-F5344CB8AC3E}">
        <p14:creationId xmlns:p14="http://schemas.microsoft.com/office/powerpoint/2010/main" val="121669793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6E2982E-0864-420E-801E-E19D528623C8}" type="datetime1">
              <a:rPr lang="en-US"/>
              <a:pPr>
                <a:defRPr/>
              </a:pPr>
              <a:t>11/20/2015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6127B2-20D6-47C6-AD00-451359B1B35E}" type="slidenum">
              <a:rPr lang="en-US"/>
              <a:pPr>
                <a:defRPr/>
              </a:pPr>
              <a:t>‹#›</a:t>
            </a:fld>
            <a:endParaRPr lang="en-US"/>
          </a:p>
        </p:txBody>
      </p:sp>
    </p:spTree>
    <p:extLst>
      <p:ext uri="{BB962C8B-B14F-4D97-AF65-F5344CB8AC3E}">
        <p14:creationId xmlns:p14="http://schemas.microsoft.com/office/powerpoint/2010/main" val="334912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CC1021-E10F-4E64-9BA2-52EBA6F4366C}" type="datetime1">
              <a:rPr lang="en-US"/>
              <a:pPr>
                <a:defRPr/>
              </a:pPr>
              <a:t>11/20/2015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6C96064-D7F4-4FD6-93B9-3F4BE2B5A46D}" type="slidenum">
              <a:rPr lang="en-US"/>
              <a:pPr>
                <a:defRPr/>
              </a:pPr>
              <a:t>‹#›</a:t>
            </a:fld>
            <a:endParaRPr lang="en-US"/>
          </a:p>
        </p:txBody>
      </p:sp>
    </p:spTree>
    <p:extLst>
      <p:ext uri="{BB962C8B-B14F-4D97-AF65-F5344CB8AC3E}">
        <p14:creationId xmlns:p14="http://schemas.microsoft.com/office/powerpoint/2010/main" val="156788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611EAC2-5E07-47BB-B7A0-0EFB362B14A7}" type="datetime1">
              <a:rPr lang="en-US"/>
              <a:pPr>
                <a:defRPr/>
              </a:pPr>
              <a:t>11/20/2015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678EA8-EBF9-481E-9D9F-8861DF3618FE}" type="slidenum">
              <a:rPr lang="en-US"/>
              <a:pPr>
                <a:defRPr/>
              </a:pPr>
              <a:t>‹#›</a:t>
            </a:fld>
            <a:endParaRPr lang="en-US"/>
          </a:p>
        </p:txBody>
      </p:sp>
    </p:spTree>
    <p:extLst>
      <p:ext uri="{BB962C8B-B14F-4D97-AF65-F5344CB8AC3E}">
        <p14:creationId xmlns:p14="http://schemas.microsoft.com/office/powerpoint/2010/main" val="91991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3ECCF3-EE78-4191-89DA-88D6A437304B}" type="datetime1">
              <a:rPr lang="en-US"/>
              <a:pPr>
                <a:defRPr/>
              </a:pPr>
              <a:t>11/20/2015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D53D841-D910-4ACC-A61D-8D4D5A5F6795}" type="slidenum">
              <a:rPr lang="en-US"/>
              <a:pPr>
                <a:defRPr/>
              </a:pPr>
              <a:t>‹#›</a:t>
            </a:fld>
            <a:endParaRPr lang="en-US"/>
          </a:p>
        </p:txBody>
      </p:sp>
    </p:spTree>
    <p:extLst>
      <p:ext uri="{BB962C8B-B14F-4D97-AF65-F5344CB8AC3E}">
        <p14:creationId xmlns:p14="http://schemas.microsoft.com/office/powerpoint/2010/main" val="395813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843C718-4A4F-47A2-B0BB-0BF4EB49D1D6}" type="datetime1">
              <a:rPr lang="en-US"/>
              <a:pPr>
                <a:defRPr/>
              </a:pPr>
              <a:t>11/20/2015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6179BE-E74B-4E07-9083-2ACE803AFDEC}" type="slidenum">
              <a:rPr lang="en-US"/>
              <a:pPr>
                <a:defRPr/>
              </a:pPr>
              <a:t>‹#›</a:t>
            </a:fld>
            <a:endParaRPr lang="en-US"/>
          </a:p>
        </p:txBody>
      </p:sp>
    </p:spTree>
    <p:extLst>
      <p:ext uri="{BB962C8B-B14F-4D97-AF65-F5344CB8AC3E}">
        <p14:creationId xmlns:p14="http://schemas.microsoft.com/office/powerpoint/2010/main" val="241925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5D5E62D-53AC-4810-84F2-45B535B4D229}" type="datetime1">
              <a:rPr lang="en-US"/>
              <a:pPr>
                <a:defRPr/>
              </a:pPr>
              <a:t>11/20/2015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09D6B9-5E8C-4A97-9B89-037C4D0EE430}" type="slidenum">
              <a:rPr lang="en-US"/>
              <a:pPr>
                <a:defRPr/>
              </a:pPr>
              <a:t>‹#›</a:t>
            </a:fld>
            <a:endParaRPr lang="en-US"/>
          </a:p>
        </p:txBody>
      </p:sp>
    </p:spTree>
    <p:extLst>
      <p:ext uri="{BB962C8B-B14F-4D97-AF65-F5344CB8AC3E}">
        <p14:creationId xmlns:p14="http://schemas.microsoft.com/office/powerpoint/2010/main" val="97798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9C7188C-DE12-40C5-9CEE-8E1BCD53D8C3}" type="datetime1">
              <a:rPr lang="en-US"/>
              <a:pPr>
                <a:defRPr/>
              </a:pPr>
              <a:t>11/20/2015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2BCB58A-B041-47EA-AAF0-72F9B70B10FA}" type="slidenum">
              <a:rPr lang="en-US"/>
              <a:pPr>
                <a:defRPr/>
              </a:pPr>
              <a:t>‹#›</a:t>
            </a:fld>
            <a:endParaRPr lang="en-US"/>
          </a:p>
        </p:txBody>
      </p:sp>
    </p:spTree>
    <p:extLst>
      <p:ext uri="{BB962C8B-B14F-4D97-AF65-F5344CB8AC3E}">
        <p14:creationId xmlns:p14="http://schemas.microsoft.com/office/powerpoint/2010/main" val="61149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0F863D0-4D11-48CF-A13E-CB02642AFA79}" type="datetime1">
              <a:rPr lang="en-US"/>
              <a:pPr>
                <a:defRPr/>
              </a:pPr>
              <a:t>11/20/2015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A1C9D79-E34C-48C5-8BD1-FB94CA4167B2}" type="slidenum">
              <a:rPr lang="en-US"/>
              <a:pPr>
                <a:defRPr/>
              </a:pPr>
              <a:t>‹#›</a:t>
            </a:fld>
            <a:endParaRPr lang="en-US"/>
          </a:p>
        </p:txBody>
      </p:sp>
    </p:spTree>
    <p:extLst>
      <p:ext uri="{BB962C8B-B14F-4D97-AF65-F5344CB8AC3E}">
        <p14:creationId xmlns:p14="http://schemas.microsoft.com/office/powerpoint/2010/main" val="77782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CF584C-740E-4672-AACE-9E4FFE7B6301}" type="datetime1">
              <a:rPr lang="en-US"/>
              <a:pPr>
                <a:defRPr/>
              </a:pPr>
              <a:t>11/20/2015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61C5F23-AB8C-4A5E-A07C-3C2EA2DC5BCA}" type="slidenum">
              <a:rPr lang="en-US"/>
              <a:pPr>
                <a:defRPr/>
              </a:pPr>
              <a:t>‹#›</a:t>
            </a:fld>
            <a:endParaRPr lang="en-US"/>
          </a:p>
        </p:txBody>
      </p:sp>
    </p:spTree>
    <p:extLst>
      <p:ext uri="{BB962C8B-B14F-4D97-AF65-F5344CB8AC3E}">
        <p14:creationId xmlns:p14="http://schemas.microsoft.com/office/powerpoint/2010/main" val="294378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516A62C-0162-4847-BEE8-00844A9EF3C9}" type="datetime1">
              <a:rPr lang="en-US"/>
              <a:pPr>
                <a:defRPr/>
              </a:pPr>
              <a:t>11/20/2015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385133A-0A75-4117-A598-4A4DA60B0E54}" type="slidenum">
              <a:rPr lang="en-US"/>
              <a:pPr>
                <a:defRPr/>
              </a:pPr>
              <a:t>‹#›</a:t>
            </a:fld>
            <a:endParaRPr lang="en-US"/>
          </a:p>
        </p:txBody>
      </p:sp>
    </p:spTree>
    <p:extLst>
      <p:ext uri="{BB962C8B-B14F-4D97-AF65-F5344CB8AC3E}">
        <p14:creationId xmlns:p14="http://schemas.microsoft.com/office/powerpoint/2010/main" val="296561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2B4A87-22FB-4A91-AC48-2FF628BB889E}" type="datetime1">
              <a:rPr lang="en-US"/>
              <a:pPr>
                <a:defRPr/>
              </a:pPr>
              <a:t>11/20/2015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A63079-E658-45C4-8DC6-791772DCC050}" type="slidenum">
              <a:rPr lang="en-US"/>
              <a:pPr>
                <a:defRPr/>
              </a:pPr>
              <a:t>‹#›</a:t>
            </a:fld>
            <a:endParaRPr lang="en-US"/>
          </a:p>
        </p:txBody>
      </p:sp>
    </p:spTree>
    <p:extLst>
      <p:ext uri="{BB962C8B-B14F-4D97-AF65-F5344CB8AC3E}">
        <p14:creationId xmlns:p14="http://schemas.microsoft.com/office/powerpoint/2010/main" val="255840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pPr>
              <a:defRPr/>
            </a:pPr>
            <a:fld id="{085A2B8E-56B3-4E71-BEF5-75DCEE0707BD}" type="datetime1">
              <a:rPr lang="en-US"/>
              <a:pPr>
                <a:defRPr/>
              </a:pPr>
              <a:t>11/20/2015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defRPr/>
            </a:pPr>
            <a:fld id="{12C3B130-5AB6-40AE-BC54-E66C139D086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2pPr>
      <a:lvl3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3pPr>
      <a:lvl4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4pPr>
      <a:lvl5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152400"/>
            <a:ext cx="8229600" cy="1143000"/>
          </a:xfrm>
        </p:spPr>
        <p:txBody>
          <a:bodyPr/>
          <a:lstStyle/>
          <a:p>
            <a:r>
              <a:rPr lang="en-US" dirty="0" smtClean="0"/>
              <a:t>Table Expressions</a:t>
            </a:r>
          </a:p>
        </p:txBody>
      </p:sp>
      <p:sp>
        <p:nvSpPr>
          <p:cNvPr id="2051" name="Content Placeholder 2"/>
          <p:cNvSpPr>
            <a:spLocks noGrp="1"/>
          </p:cNvSpPr>
          <p:nvPr>
            <p:ph idx="1"/>
          </p:nvPr>
        </p:nvSpPr>
        <p:spPr>
          <a:xfrm>
            <a:off x="304800" y="1143000"/>
            <a:ext cx="8229600" cy="4525963"/>
          </a:xfrm>
        </p:spPr>
        <p:txBody>
          <a:bodyPr/>
          <a:lstStyle/>
          <a:p>
            <a:r>
              <a:rPr lang="en-US" sz="2800" smtClean="0"/>
              <a:t>Key Concepts:</a:t>
            </a:r>
            <a:endParaRPr lang="en-US" sz="2400" dirty="0" smtClean="0"/>
          </a:p>
          <a:p>
            <a:pPr lvl="1"/>
            <a:r>
              <a:rPr lang="en-US" sz="2400" smtClean="0"/>
              <a:t>Derived Tables</a:t>
            </a:r>
          </a:p>
          <a:p>
            <a:pPr lvl="2"/>
            <a:r>
              <a:rPr lang="en-US" sz="2000" smtClean="0"/>
              <a:t>Column Aliasing - Improve Readibility, not Performance</a:t>
            </a:r>
            <a:endParaRPr lang="en-US" sz="2000" dirty="0" smtClean="0"/>
          </a:p>
          <a:p>
            <a:pPr lvl="1"/>
            <a:r>
              <a:rPr lang="en-US" sz="2400" dirty="0" smtClean="0"/>
              <a:t>Common </a:t>
            </a:r>
            <a:r>
              <a:rPr lang="en-US" sz="2400" smtClean="0"/>
              <a:t>Table Expressions</a:t>
            </a:r>
          </a:p>
          <a:p>
            <a:pPr lvl="2"/>
            <a:r>
              <a:rPr lang="en-US" sz="2000" smtClean="0">
                <a:latin typeface="Courier New" panose="02070309020205020404" pitchFamily="49" charset="0"/>
                <a:cs typeface="Courier New" panose="02070309020205020404" pitchFamily="49" charset="0"/>
              </a:rPr>
              <a:t>WITH</a:t>
            </a:r>
            <a:r>
              <a:rPr lang="en-US" sz="2000" smtClean="0"/>
              <a:t> expression</a:t>
            </a:r>
          </a:p>
          <a:p>
            <a:pPr lvl="3"/>
            <a:r>
              <a:rPr lang="en-US" sz="1800" smtClean="0"/>
              <a:t>Remember: always put semi-colon before WITH</a:t>
            </a:r>
            <a:endParaRPr lang="en-US" sz="1800" dirty="0" smtClean="0"/>
          </a:p>
          <a:p>
            <a:pPr lvl="1"/>
            <a:r>
              <a:rPr lang="en-US" sz="2400" smtClean="0"/>
              <a:t>Views</a:t>
            </a:r>
          </a:p>
          <a:p>
            <a:pPr lvl="2"/>
            <a:r>
              <a:rPr lang="en-US" sz="2000" smtClean="0"/>
              <a:t>Are virtual but reusable</a:t>
            </a:r>
          </a:p>
          <a:p>
            <a:pPr lvl="1"/>
            <a:r>
              <a:rPr lang="en-US" sz="2400" smtClean="0"/>
              <a:t>Inline </a:t>
            </a:r>
            <a:r>
              <a:rPr lang="en-US" sz="2400" dirty="0"/>
              <a:t>Table-Valued Functions (inline </a:t>
            </a:r>
            <a:r>
              <a:rPr lang="en-US" sz="2400"/>
              <a:t>TVFs</a:t>
            </a:r>
            <a:r>
              <a:rPr lang="en-US" sz="2400" smtClean="0"/>
              <a:t>)</a:t>
            </a:r>
          </a:p>
          <a:p>
            <a:pPr lvl="2"/>
            <a:r>
              <a:rPr lang="en-US" sz="2000" smtClean="0"/>
              <a:t>Tables created using a </a:t>
            </a:r>
            <a:r>
              <a:rPr lang="en-US" sz="2000" b="1" smtClean="0"/>
              <a:t>parametrized function.</a:t>
            </a:r>
          </a:p>
          <a:p>
            <a:pPr lvl="2"/>
            <a:r>
              <a:rPr lang="en-US" sz="2000" smtClean="0"/>
              <a:t>Function can only be called inside a query.</a:t>
            </a:r>
          </a:p>
          <a:p>
            <a:pPr lvl="1"/>
            <a:r>
              <a:rPr lang="en-US" sz="2400" smtClean="0"/>
              <a:t>Using ORDER BY in Table Expressions</a:t>
            </a:r>
          </a:p>
          <a:p>
            <a:pPr lvl="2"/>
            <a:r>
              <a:rPr lang="en-US" sz="2000" smtClean="0"/>
              <a:t>OK if used with TOP, but does not generate order.</a:t>
            </a:r>
          </a:p>
          <a:p>
            <a:pPr lvl="1"/>
            <a:r>
              <a:rPr lang="en-US" sz="2400" smtClean="0"/>
              <a:t>Table Variables</a:t>
            </a:r>
            <a:endParaRPr lang="en-US" sz="2400" dirty="0" smtClean="0"/>
          </a:p>
          <a:p>
            <a:pPr marL="0" indent="0">
              <a:buNone/>
            </a:pPr>
            <a:endParaRPr lang="en-US" sz="2800" dirty="0" smtClean="0"/>
          </a:p>
          <a:p>
            <a:endParaRPr lang="en-US" sz="2800"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533400"/>
            <a:ext cx="8229600" cy="703263"/>
          </a:xfrm>
        </p:spPr>
        <p:txBody>
          <a:bodyPr/>
          <a:lstStyle/>
          <a:p>
            <a:pPr eaLnBrk="1" hangingPunct="1"/>
            <a:r>
              <a:rPr lang="en-US"/>
              <a:t>M</a:t>
            </a:r>
            <a:r>
              <a:rPr lang="en-US" smtClean="0"/>
              <a:t>ultiple CTEs </a:t>
            </a:r>
          </a:p>
        </p:txBody>
      </p:sp>
      <p:sp>
        <p:nvSpPr>
          <p:cNvPr id="3" name="Content Placeholder 2"/>
          <p:cNvSpPr>
            <a:spLocks noGrp="1"/>
          </p:cNvSpPr>
          <p:nvPr>
            <p:ph idx="1"/>
          </p:nvPr>
        </p:nvSpPr>
        <p:spPr>
          <a:xfrm>
            <a:off x="457200" y="1219200"/>
            <a:ext cx="8229600" cy="5638800"/>
          </a:xfrm>
        </p:spPr>
        <p:txBody>
          <a:bodyPr>
            <a:normAutofit fontScale="55000" lnSpcReduction="20000"/>
          </a:bodyPr>
          <a:lstStyle/>
          <a:p>
            <a:pPr marL="274320" indent="-274320" eaLnBrk="1" fontAlgn="auto" hangingPunct="1">
              <a:spcAft>
                <a:spcPts val="0"/>
              </a:spcAft>
              <a:buClr>
                <a:schemeClr val="accent3"/>
              </a:buClr>
              <a:buFont typeface="Wingdings 2"/>
              <a:buChar char=""/>
              <a:defRPr/>
            </a:pPr>
            <a:r>
              <a:rPr lang="en-US" sz="4400" dirty="0" smtClean="0">
                <a:ea typeface="+mn-ea"/>
                <a:cs typeface="+mn-cs"/>
              </a:rPr>
              <a:t>Remember how complex nested derived tables became?</a:t>
            </a:r>
          </a:p>
          <a:p>
            <a:pPr marL="274320" indent="-274320" eaLnBrk="1" fontAlgn="auto" hangingPunct="1">
              <a:spcAft>
                <a:spcPts val="0"/>
              </a:spcAft>
              <a:buClr>
                <a:schemeClr val="accent3"/>
              </a:buClr>
              <a:buFont typeface="Wingdings 2"/>
              <a:buChar char=""/>
              <a:defRPr/>
            </a:pPr>
            <a:r>
              <a:rPr lang="en-US" sz="4400" dirty="0" smtClean="0">
                <a:ea typeface="+mn-ea"/>
                <a:cs typeface="+mn-cs"/>
              </a:rPr>
              <a:t>CTE syntax is simpler because the inner queries are listed first.</a:t>
            </a:r>
          </a:p>
          <a:p>
            <a:pPr marL="640080" lvl="1" indent="-246888" eaLnBrk="1" fontAlgn="auto" hangingPunct="1">
              <a:spcAft>
                <a:spcPts val="0"/>
              </a:spcAft>
              <a:buFont typeface="Wingdings 2"/>
              <a:buChar char=""/>
              <a:defRPr/>
            </a:pPr>
            <a:r>
              <a:rPr lang="en-US" sz="4400" dirty="0" smtClean="0">
                <a:ea typeface="+mn-ea"/>
              </a:rPr>
              <a:t>Simply list each CTE in the </a:t>
            </a:r>
            <a:r>
              <a:rPr lang="en-US" sz="4400" smtClean="0">
                <a:ea typeface="+mn-ea"/>
              </a:rPr>
              <a:t>WITH clause, separated by commas.</a:t>
            </a:r>
          </a:p>
          <a:p>
            <a:pPr marL="640080" lvl="1" indent="-246888" eaLnBrk="1" fontAlgn="auto" hangingPunct="1">
              <a:spcAft>
                <a:spcPts val="0"/>
              </a:spcAft>
              <a:buFont typeface="Wingdings 2"/>
              <a:buChar char=""/>
              <a:defRPr/>
            </a:pPr>
            <a:r>
              <a:rPr lang="en-US" sz="4400" smtClean="0">
                <a:ea typeface="+mn-ea"/>
              </a:rPr>
              <a:t>Each CTE can refer to any previously defined CTE.</a:t>
            </a:r>
          </a:p>
          <a:p>
            <a:pPr marL="640080" lvl="1" indent="-246888" eaLnBrk="1" fontAlgn="auto" hangingPunct="1">
              <a:spcAft>
                <a:spcPts val="0"/>
              </a:spcAft>
              <a:buFont typeface="Wingdings 2"/>
              <a:buChar char=""/>
              <a:defRPr/>
            </a:pPr>
            <a:r>
              <a:rPr lang="en-US" sz="4400" smtClean="0">
                <a:ea typeface="+mn-ea"/>
              </a:rPr>
              <a:t>The outer query can refer to any of the defined CTEs.</a:t>
            </a:r>
            <a:endParaRPr lang="en-US" sz="4400" dirty="0" smtClean="0">
              <a:ea typeface="+mn-ea"/>
            </a:endParaRPr>
          </a:p>
          <a:p>
            <a:pPr marL="274320" indent="-274320" eaLnBrk="1" fontAlgn="auto" hangingPunct="1">
              <a:spcAft>
                <a:spcPts val="0"/>
              </a:spcAft>
              <a:buClr>
                <a:schemeClr val="accent3"/>
              </a:buClr>
              <a:buFont typeface="Wingdings 2"/>
              <a:buNone/>
              <a:defRPr/>
            </a:pPr>
            <a:endParaRPr lang="en-US" sz="4400" dirty="0" smtClean="0">
              <a:ea typeface="+mn-ea"/>
              <a:cs typeface="+mn-cs"/>
            </a:endParaRPr>
          </a:p>
          <a:p>
            <a:pPr marL="274320" indent="-274320" eaLnBrk="1" fontAlgn="auto" hangingPunct="1">
              <a:spcAft>
                <a:spcPts val="0"/>
              </a:spcAft>
              <a:buClr>
                <a:schemeClr val="accent3"/>
              </a:buClr>
              <a:buFont typeface="Wingdings 2"/>
              <a:buNone/>
              <a:defRPr/>
            </a:pPr>
            <a:r>
              <a:rPr lang="en-US" sz="3600" dirty="0" smtClean="0">
                <a:ea typeface="+mn-ea"/>
                <a:cs typeface="+mn-cs"/>
              </a:rPr>
              <a:t>WITH C1 AS</a:t>
            </a:r>
          </a:p>
          <a:p>
            <a:pPr marL="274320" indent="-274320" eaLnBrk="1" fontAlgn="auto" hangingPunct="1">
              <a:spcAft>
                <a:spcPts val="0"/>
              </a:spcAft>
              <a:buClr>
                <a:schemeClr val="accent3"/>
              </a:buClr>
              <a:buFont typeface="Wingdings 2"/>
              <a:buNone/>
              <a:defRPr/>
            </a:pPr>
            <a:r>
              <a:rPr lang="en-US" sz="3600" dirty="0" smtClean="0">
                <a:ea typeface="+mn-ea"/>
                <a:cs typeface="+mn-cs"/>
              </a:rPr>
              <a:t>	</a:t>
            </a:r>
            <a:r>
              <a:rPr lang="en-US" sz="3600" b="1" dirty="0" smtClean="0">
                <a:solidFill>
                  <a:srgbClr val="FF0000"/>
                </a:solidFill>
                <a:ea typeface="+mn-ea"/>
                <a:cs typeface="+mn-cs"/>
              </a:rPr>
              <a:t>(SELECT YEAR(</a:t>
            </a:r>
            <a:r>
              <a:rPr lang="en-US" sz="3600" b="1" dirty="0" err="1" smtClean="0">
                <a:solidFill>
                  <a:srgbClr val="FF0000"/>
                </a:solidFill>
                <a:ea typeface="+mn-ea"/>
                <a:cs typeface="+mn-cs"/>
              </a:rPr>
              <a:t>orderdate</a:t>
            </a:r>
            <a:r>
              <a:rPr lang="en-US" sz="3600" b="1" dirty="0" smtClean="0">
                <a:solidFill>
                  <a:srgbClr val="FF0000"/>
                </a:solidFill>
                <a:ea typeface="+mn-ea"/>
                <a:cs typeface="+mn-cs"/>
              </a:rPr>
              <a:t>) AS </a:t>
            </a:r>
            <a:r>
              <a:rPr lang="en-US" sz="3600" b="1" dirty="0" err="1" smtClean="0">
                <a:solidFill>
                  <a:srgbClr val="FF0000"/>
                </a:solidFill>
                <a:ea typeface="+mn-ea"/>
                <a:cs typeface="+mn-cs"/>
              </a:rPr>
              <a:t>orderyear</a:t>
            </a:r>
            <a:r>
              <a:rPr lang="en-US" sz="3600" b="1" dirty="0" smtClean="0">
                <a:solidFill>
                  <a:srgbClr val="FF0000"/>
                </a:solidFill>
                <a:ea typeface="+mn-ea"/>
                <a:cs typeface="+mn-cs"/>
              </a:rPr>
              <a:t>, </a:t>
            </a:r>
            <a:r>
              <a:rPr lang="en-US" sz="3600" b="1" dirty="0" err="1" smtClean="0">
                <a:solidFill>
                  <a:srgbClr val="FF0000"/>
                </a:solidFill>
                <a:ea typeface="+mn-ea"/>
                <a:cs typeface="+mn-cs"/>
              </a:rPr>
              <a:t>custid</a:t>
            </a:r>
            <a:endParaRPr lang="en-US" sz="3600" b="1" dirty="0" smtClean="0">
              <a:solidFill>
                <a:srgbClr val="FF0000"/>
              </a:solidFill>
              <a:ea typeface="+mn-ea"/>
              <a:cs typeface="+mn-cs"/>
            </a:endParaRPr>
          </a:p>
          <a:p>
            <a:pPr marL="274320" indent="-274320" eaLnBrk="1" fontAlgn="auto" hangingPunct="1">
              <a:spcAft>
                <a:spcPts val="0"/>
              </a:spcAft>
              <a:buClr>
                <a:schemeClr val="accent3"/>
              </a:buClr>
              <a:buFont typeface="Wingdings 2"/>
              <a:buNone/>
              <a:defRPr/>
            </a:pPr>
            <a:r>
              <a:rPr lang="en-US" sz="3600" b="1" dirty="0" smtClean="0">
                <a:solidFill>
                  <a:srgbClr val="FF0000"/>
                </a:solidFill>
                <a:ea typeface="+mn-ea"/>
                <a:cs typeface="+mn-cs"/>
              </a:rPr>
              <a:t>	FROM </a:t>
            </a:r>
            <a:r>
              <a:rPr lang="en-US" sz="3600" b="1" dirty="0" err="1" smtClean="0">
                <a:solidFill>
                  <a:srgbClr val="FF0000"/>
                </a:solidFill>
                <a:ea typeface="+mn-ea"/>
                <a:cs typeface="+mn-cs"/>
              </a:rPr>
              <a:t>Sales.Orders</a:t>
            </a:r>
            <a:r>
              <a:rPr lang="en-US" sz="3600" b="1" dirty="0" smtClean="0">
                <a:solidFill>
                  <a:srgbClr val="FF0000"/>
                </a:solidFill>
                <a:ea typeface="+mn-ea"/>
                <a:cs typeface="+mn-cs"/>
              </a:rPr>
              <a:t>),</a:t>
            </a:r>
          </a:p>
          <a:p>
            <a:pPr marL="274320" indent="-274320" eaLnBrk="1" fontAlgn="auto" hangingPunct="1">
              <a:spcAft>
                <a:spcPts val="0"/>
              </a:spcAft>
              <a:buClr>
                <a:schemeClr val="accent3"/>
              </a:buClr>
              <a:buFont typeface="Wingdings 2"/>
              <a:buNone/>
              <a:defRPr/>
            </a:pPr>
            <a:r>
              <a:rPr lang="en-US" sz="3600" dirty="0" smtClean="0">
                <a:ea typeface="+mn-ea"/>
                <a:cs typeface="+mn-cs"/>
              </a:rPr>
              <a:t>C2 AS</a:t>
            </a:r>
          </a:p>
          <a:p>
            <a:pPr marL="274320" indent="-274320" eaLnBrk="1" fontAlgn="auto" hangingPunct="1">
              <a:spcAft>
                <a:spcPts val="0"/>
              </a:spcAft>
              <a:buClr>
                <a:schemeClr val="accent3"/>
              </a:buClr>
              <a:buFont typeface="Wingdings 2"/>
              <a:buNone/>
              <a:defRPr/>
            </a:pPr>
            <a:r>
              <a:rPr lang="en-US" sz="3600" dirty="0" smtClean="0">
                <a:ea typeface="+mn-ea"/>
                <a:cs typeface="+mn-cs"/>
              </a:rPr>
              <a:t>	</a:t>
            </a:r>
            <a:r>
              <a:rPr lang="en-US" sz="3600" b="1" dirty="0" smtClean="0">
                <a:solidFill>
                  <a:srgbClr val="660066"/>
                </a:solidFill>
                <a:ea typeface="+mn-ea"/>
                <a:cs typeface="+mn-cs"/>
              </a:rPr>
              <a:t>(SELECT </a:t>
            </a:r>
            <a:r>
              <a:rPr lang="en-US" sz="3600" b="1" dirty="0" err="1" smtClean="0">
                <a:solidFill>
                  <a:srgbClr val="660066"/>
                </a:solidFill>
                <a:ea typeface="+mn-ea"/>
                <a:cs typeface="+mn-cs"/>
              </a:rPr>
              <a:t>orderyear</a:t>
            </a:r>
            <a:r>
              <a:rPr lang="en-US" sz="3600" b="1" dirty="0" smtClean="0">
                <a:solidFill>
                  <a:srgbClr val="660066"/>
                </a:solidFill>
                <a:ea typeface="+mn-ea"/>
                <a:cs typeface="+mn-cs"/>
              </a:rPr>
              <a:t>, COUNT(DISTINCT </a:t>
            </a:r>
            <a:r>
              <a:rPr lang="en-US" sz="3600" b="1" dirty="0" err="1" smtClean="0">
                <a:solidFill>
                  <a:srgbClr val="660066"/>
                </a:solidFill>
                <a:ea typeface="+mn-ea"/>
                <a:cs typeface="+mn-cs"/>
              </a:rPr>
              <a:t>custid</a:t>
            </a:r>
            <a:r>
              <a:rPr lang="en-US" sz="3600" b="1" dirty="0" smtClean="0">
                <a:solidFill>
                  <a:srgbClr val="660066"/>
                </a:solidFill>
                <a:ea typeface="+mn-ea"/>
                <a:cs typeface="+mn-cs"/>
              </a:rPr>
              <a:t>) </a:t>
            </a:r>
            <a:r>
              <a:rPr lang="en-US" sz="3600" b="1" smtClean="0">
                <a:solidFill>
                  <a:srgbClr val="660066"/>
                </a:solidFill>
                <a:ea typeface="+mn-ea"/>
                <a:cs typeface="+mn-cs"/>
              </a:rPr>
              <a:t>as numcusts</a:t>
            </a:r>
            <a:endParaRPr lang="en-US" sz="3600" b="1" dirty="0" smtClean="0">
              <a:solidFill>
                <a:srgbClr val="660066"/>
              </a:solidFill>
              <a:ea typeface="+mn-ea"/>
              <a:cs typeface="+mn-cs"/>
            </a:endParaRPr>
          </a:p>
          <a:p>
            <a:pPr marL="274320" indent="-274320" eaLnBrk="1" fontAlgn="auto" hangingPunct="1">
              <a:spcAft>
                <a:spcPts val="0"/>
              </a:spcAft>
              <a:buClr>
                <a:schemeClr val="accent3"/>
              </a:buClr>
              <a:buFont typeface="Wingdings 2"/>
              <a:buNone/>
              <a:defRPr/>
            </a:pPr>
            <a:r>
              <a:rPr lang="en-US" sz="3600" b="1" dirty="0" smtClean="0">
                <a:solidFill>
                  <a:srgbClr val="660066"/>
                </a:solidFill>
                <a:ea typeface="+mn-ea"/>
                <a:cs typeface="+mn-cs"/>
              </a:rPr>
              <a:t>	FROM C1</a:t>
            </a:r>
          </a:p>
          <a:p>
            <a:pPr marL="274320" indent="-274320" eaLnBrk="1" fontAlgn="auto" hangingPunct="1">
              <a:spcAft>
                <a:spcPts val="0"/>
              </a:spcAft>
              <a:buClr>
                <a:schemeClr val="accent3"/>
              </a:buClr>
              <a:buFont typeface="Wingdings 2"/>
              <a:buNone/>
              <a:defRPr/>
            </a:pPr>
            <a:r>
              <a:rPr lang="en-US" sz="3600" b="1" dirty="0" smtClean="0">
                <a:solidFill>
                  <a:srgbClr val="660066"/>
                </a:solidFill>
                <a:ea typeface="+mn-ea"/>
                <a:cs typeface="+mn-cs"/>
              </a:rPr>
              <a:t>	GROUP BY </a:t>
            </a:r>
            <a:r>
              <a:rPr lang="en-US" sz="3600" b="1" dirty="0" err="1" smtClean="0">
                <a:solidFill>
                  <a:srgbClr val="660066"/>
                </a:solidFill>
                <a:ea typeface="+mn-ea"/>
                <a:cs typeface="+mn-cs"/>
              </a:rPr>
              <a:t>orderyear</a:t>
            </a:r>
            <a:r>
              <a:rPr lang="en-US" sz="3600" b="1" dirty="0" smtClean="0">
                <a:solidFill>
                  <a:srgbClr val="660066"/>
                </a:solidFill>
                <a:ea typeface="+mn-ea"/>
                <a:cs typeface="+mn-cs"/>
              </a:rPr>
              <a:t>)</a:t>
            </a:r>
          </a:p>
          <a:p>
            <a:pPr marL="274320" indent="-274320" eaLnBrk="1" fontAlgn="auto" hangingPunct="1">
              <a:spcAft>
                <a:spcPts val="0"/>
              </a:spcAft>
              <a:buClr>
                <a:schemeClr val="accent3"/>
              </a:buClr>
              <a:buFont typeface="Wingdings 2"/>
              <a:buNone/>
              <a:defRPr/>
            </a:pPr>
            <a:r>
              <a:rPr lang="en-US" sz="3600" dirty="0" smtClean="0">
                <a:ea typeface="+mn-ea"/>
                <a:cs typeface="+mn-cs"/>
              </a:rPr>
              <a:t>SELECT </a:t>
            </a:r>
            <a:r>
              <a:rPr lang="en-US" sz="3600" dirty="0" err="1" smtClean="0">
                <a:ea typeface="+mn-ea"/>
                <a:cs typeface="+mn-cs"/>
              </a:rPr>
              <a:t>orderyear</a:t>
            </a:r>
            <a:r>
              <a:rPr lang="en-US" sz="3600" smtClean="0">
                <a:ea typeface="+mn-ea"/>
                <a:cs typeface="+mn-cs"/>
              </a:rPr>
              <a:t>, numcusts</a:t>
            </a:r>
            <a:endParaRPr lang="en-US" sz="3600" dirty="0" smtClean="0">
              <a:ea typeface="+mn-ea"/>
              <a:cs typeface="+mn-cs"/>
            </a:endParaRPr>
          </a:p>
          <a:p>
            <a:pPr marL="274320" indent="-274320" eaLnBrk="1" fontAlgn="auto" hangingPunct="1">
              <a:spcAft>
                <a:spcPts val="0"/>
              </a:spcAft>
              <a:buClr>
                <a:schemeClr val="accent3"/>
              </a:buClr>
              <a:buFont typeface="Wingdings 2"/>
              <a:buNone/>
              <a:defRPr/>
            </a:pPr>
            <a:r>
              <a:rPr lang="en-US" sz="3600" dirty="0" smtClean="0">
                <a:ea typeface="+mn-ea"/>
                <a:cs typeface="+mn-cs"/>
              </a:rPr>
              <a:t>FROM C2</a:t>
            </a:r>
          </a:p>
          <a:p>
            <a:pPr marL="274320" indent="-274320" eaLnBrk="1" fontAlgn="auto" hangingPunct="1">
              <a:spcAft>
                <a:spcPts val="0"/>
              </a:spcAft>
              <a:buClr>
                <a:schemeClr val="accent3"/>
              </a:buClr>
              <a:buNone/>
              <a:defRPr/>
            </a:pPr>
            <a:r>
              <a:rPr lang="en-US" sz="3600" smtClean="0">
                <a:ea typeface="+mn-ea"/>
                <a:cs typeface="+mn-cs"/>
              </a:rPr>
              <a:t>WHERE </a:t>
            </a:r>
            <a:r>
              <a:rPr lang="en-US" sz="3600" smtClean="0"/>
              <a:t>numcusts</a:t>
            </a:r>
            <a:r>
              <a:rPr lang="en-US" sz="3600" smtClean="0">
                <a:ea typeface="+mn-ea"/>
                <a:cs typeface="+mn-cs"/>
              </a:rPr>
              <a:t> </a:t>
            </a:r>
            <a:r>
              <a:rPr lang="en-US" sz="3600" dirty="0" smtClean="0">
                <a:ea typeface="+mn-ea"/>
                <a:cs typeface="+mn-cs"/>
              </a:rPr>
              <a:t>&gt; 70;</a:t>
            </a:r>
          </a:p>
        </p:txBody>
      </p:sp>
    </p:spTree>
    <p:extLst>
      <p:ext uri="{BB962C8B-B14F-4D97-AF65-F5344CB8AC3E}">
        <p14:creationId xmlns:p14="http://schemas.microsoft.com/office/powerpoint/2010/main" val="1920196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457200"/>
            <a:ext cx="8229600" cy="763587"/>
          </a:xfrm>
        </p:spPr>
        <p:txBody>
          <a:bodyPr/>
          <a:lstStyle/>
          <a:p>
            <a:pPr eaLnBrk="1" hangingPunct="1"/>
            <a:r>
              <a:rPr lang="en-US" smtClean="0"/>
              <a:t>Multiple References using CTEs</a:t>
            </a:r>
          </a:p>
        </p:txBody>
      </p:sp>
      <p:sp>
        <p:nvSpPr>
          <p:cNvPr id="3" name="Content Placeholder 2"/>
          <p:cNvSpPr>
            <a:spLocks noGrp="1"/>
          </p:cNvSpPr>
          <p:nvPr>
            <p:ph idx="1"/>
          </p:nvPr>
        </p:nvSpPr>
        <p:spPr>
          <a:xfrm>
            <a:off x="457200" y="1330325"/>
            <a:ext cx="8229600" cy="4994275"/>
          </a:xfrm>
        </p:spPr>
        <p:txBody>
          <a:bodyPr>
            <a:normAutofit/>
          </a:bodyPr>
          <a:lstStyle/>
          <a:p>
            <a:pPr eaLnBrk="1" hangingPunct="1">
              <a:lnSpc>
                <a:spcPct val="80000"/>
              </a:lnSpc>
            </a:pPr>
            <a:r>
              <a:rPr lang="en-US" sz="2400" smtClean="0"/>
              <a:t>CTEs can be used to </a:t>
            </a:r>
            <a:r>
              <a:rPr lang="en-US" sz="2400" b="1" smtClean="0">
                <a:solidFill>
                  <a:srgbClr val="00B050"/>
                </a:solidFill>
              </a:rPr>
              <a:t>refer to the same table more than once in a query</a:t>
            </a:r>
            <a:r>
              <a:rPr lang="en-US" sz="2400" smtClean="0"/>
              <a:t>.</a:t>
            </a:r>
          </a:p>
          <a:p>
            <a:r>
              <a:rPr lang="en-US" sz="2400" smtClean="0"/>
              <a:t>E.g. </a:t>
            </a:r>
            <a:r>
              <a:rPr lang="en-US" sz="2400"/>
              <a:t>for each year, </a:t>
            </a:r>
            <a:r>
              <a:rPr lang="en-US" sz="2400" smtClean="0"/>
              <a:t>calculate the </a:t>
            </a:r>
            <a:r>
              <a:rPr lang="en-US" sz="2400">
                <a:latin typeface="Aharoni" panose="02010803020104030203" pitchFamily="2" charset="-79"/>
                <a:cs typeface="Aharoni" panose="02010803020104030203" pitchFamily="2" charset="-79"/>
              </a:rPr>
              <a:t>difference between the number of customers </a:t>
            </a:r>
            <a:r>
              <a:rPr lang="en-US" sz="2400" smtClean="0">
                <a:latin typeface="Aharoni" panose="02010803020104030203" pitchFamily="2" charset="-79"/>
                <a:cs typeface="Aharoni" panose="02010803020104030203" pitchFamily="2" charset="-79"/>
              </a:rPr>
              <a:t>who placed orders in </a:t>
            </a:r>
            <a:r>
              <a:rPr lang="en-US" sz="2400">
                <a:latin typeface="Aharoni" panose="02010803020104030203" pitchFamily="2" charset="-79"/>
                <a:cs typeface="Aharoni" panose="02010803020104030203" pitchFamily="2" charset="-79"/>
              </a:rPr>
              <a:t>that year and the previous year</a:t>
            </a:r>
            <a:r>
              <a:rPr lang="en-US" sz="2400"/>
              <a:t>.</a:t>
            </a:r>
          </a:p>
          <a:p>
            <a:pPr marL="0" indent="0" eaLnBrk="1" hangingPunct="1">
              <a:lnSpc>
                <a:spcPct val="80000"/>
              </a:lnSpc>
              <a:buNone/>
            </a:pPr>
            <a:endParaRPr lang="en-US" sz="2400" smtClean="0"/>
          </a:p>
          <a:p>
            <a:pPr eaLnBrk="1" hangingPunct="1">
              <a:lnSpc>
                <a:spcPct val="80000"/>
              </a:lnSpc>
            </a:pPr>
            <a:r>
              <a:rPr lang="en-US" sz="2400" smtClean="0"/>
              <a:t>First compute the customers who placed orders in each year. </a:t>
            </a:r>
          </a:p>
          <a:p>
            <a:pPr marL="0" indent="0">
              <a:buNone/>
            </a:pPr>
            <a:r>
              <a:rPr lang="en-US" sz="2000"/>
              <a:t>SELECT YEAR(orderdate) As orderyear, COUNT(DISTINCT custid) AS numcusts</a:t>
            </a:r>
          </a:p>
          <a:p>
            <a:pPr marL="0" indent="0">
              <a:buNone/>
            </a:pPr>
            <a:r>
              <a:rPr lang="en-US" sz="2000"/>
              <a:t>FROM Sales.Orders</a:t>
            </a:r>
          </a:p>
          <a:p>
            <a:pPr marL="0" indent="0">
              <a:buNone/>
            </a:pPr>
            <a:r>
              <a:rPr lang="en-US" sz="2000"/>
              <a:t>GROUP BY YEAR(orderdate);</a:t>
            </a:r>
          </a:p>
          <a:p>
            <a:pPr eaLnBrk="1" hangingPunct="1">
              <a:lnSpc>
                <a:spcPct val="80000"/>
              </a:lnSpc>
              <a:buFont typeface="Wingdings 2" pitchFamily="-105" charset="2"/>
              <a:buNone/>
            </a:pPr>
            <a:endParaRPr lang="en-US" sz="2200" smtClean="0"/>
          </a:p>
          <a:p>
            <a:pPr eaLnBrk="1" hangingPunct="1">
              <a:lnSpc>
                <a:spcPct val="80000"/>
              </a:lnSpc>
              <a:buFont typeface="Wingdings 2" pitchFamily="-105" charset="2"/>
              <a:buNone/>
            </a:pPr>
            <a:endParaRPr lang="en-US" sz="220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257800"/>
            <a:ext cx="227206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473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52400" y="322263"/>
            <a:ext cx="8534400" cy="763587"/>
          </a:xfrm>
        </p:spPr>
        <p:txBody>
          <a:bodyPr/>
          <a:lstStyle/>
          <a:p>
            <a:pPr eaLnBrk="1" hangingPunct="1"/>
            <a:r>
              <a:rPr lang="en-US" smtClean="0"/>
              <a:t>Multiple References using CTEs (ctd)</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767" y="5105400"/>
            <a:ext cx="227206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682" y="5061284"/>
            <a:ext cx="227206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374706680"/>
              </p:ext>
            </p:extLst>
          </p:nvPr>
        </p:nvGraphicFramePr>
        <p:xfrm>
          <a:off x="1676400" y="1822904"/>
          <a:ext cx="5334000" cy="1107440"/>
        </p:xfrm>
        <a:graphic>
          <a:graphicData uri="http://schemas.openxmlformats.org/drawingml/2006/table">
            <a:tbl>
              <a:tblPr firstRow="1" bandRow="1">
                <a:tableStyleId>{5C22544A-7EE6-4342-B048-85BDC9FD1C3A}</a:tableStyleId>
              </a:tblPr>
              <a:tblGrid>
                <a:gridCol w="1371600"/>
                <a:gridCol w="1905000"/>
                <a:gridCol w="2057400"/>
              </a:tblGrid>
              <a:tr h="152400">
                <a:tc>
                  <a:txBody>
                    <a:bodyPr/>
                    <a:lstStyle/>
                    <a:p>
                      <a:r>
                        <a:rPr lang="en-US" smtClean="0"/>
                        <a:t>orderyear</a:t>
                      </a:r>
                      <a:endParaRPr lang="en-US"/>
                    </a:p>
                  </a:txBody>
                  <a:tcPr/>
                </a:tc>
                <a:tc>
                  <a:txBody>
                    <a:bodyPr/>
                    <a:lstStyle/>
                    <a:p>
                      <a:r>
                        <a:rPr lang="en-US" smtClean="0"/>
                        <a:t>currentNumCusts</a:t>
                      </a:r>
                      <a:endParaRPr lang="en-US"/>
                    </a:p>
                  </a:txBody>
                  <a:tcPr/>
                </a:tc>
                <a:tc>
                  <a:txBody>
                    <a:bodyPr/>
                    <a:lstStyle/>
                    <a:p>
                      <a:r>
                        <a:rPr lang="en-US" smtClean="0"/>
                        <a:t>previousNumCusts</a:t>
                      </a:r>
                      <a:endParaRPr lang="en-US"/>
                    </a:p>
                  </a:txBody>
                  <a:tcPr/>
                </a:tc>
              </a:tr>
              <a:tr h="370840">
                <a:tc>
                  <a:txBody>
                    <a:bodyPr/>
                    <a:lstStyle/>
                    <a:p>
                      <a:r>
                        <a:rPr lang="en-US" smtClean="0"/>
                        <a:t>2007</a:t>
                      </a:r>
                      <a:endParaRPr lang="en-US"/>
                    </a:p>
                  </a:txBody>
                  <a:tcPr/>
                </a:tc>
                <a:tc>
                  <a:txBody>
                    <a:bodyPr/>
                    <a:lstStyle/>
                    <a:p>
                      <a:r>
                        <a:rPr lang="en-US" smtClean="0"/>
                        <a:t>86</a:t>
                      </a:r>
                      <a:endParaRPr lang="en-US"/>
                    </a:p>
                  </a:txBody>
                  <a:tcPr/>
                </a:tc>
                <a:tc>
                  <a:txBody>
                    <a:bodyPr/>
                    <a:lstStyle/>
                    <a:p>
                      <a:r>
                        <a:rPr lang="en-US" smtClean="0"/>
                        <a:t>67</a:t>
                      </a:r>
                      <a:endParaRPr lang="en-US"/>
                    </a:p>
                  </a:txBody>
                  <a:tcPr/>
                </a:tc>
              </a:tr>
              <a:tr h="370840">
                <a:tc>
                  <a:txBody>
                    <a:bodyPr/>
                    <a:lstStyle/>
                    <a:p>
                      <a:r>
                        <a:rPr lang="en-US" smtClean="0"/>
                        <a:t>2008</a:t>
                      </a:r>
                      <a:endParaRPr lang="en-US"/>
                    </a:p>
                  </a:txBody>
                  <a:tcPr/>
                </a:tc>
                <a:tc>
                  <a:txBody>
                    <a:bodyPr/>
                    <a:lstStyle/>
                    <a:p>
                      <a:r>
                        <a:rPr lang="en-US" smtClean="0"/>
                        <a:t>81</a:t>
                      </a:r>
                      <a:endParaRPr lang="en-US"/>
                    </a:p>
                  </a:txBody>
                  <a:tcPr/>
                </a:tc>
                <a:tc>
                  <a:txBody>
                    <a:bodyPr/>
                    <a:lstStyle/>
                    <a:p>
                      <a:r>
                        <a:rPr lang="en-US" smtClean="0"/>
                        <a:t>86</a:t>
                      </a:r>
                      <a:endParaRPr lang="en-US"/>
                    </a:p>
                  </a:txBody>
                  <a:tcPr/>
                </a:tc>
              </a:tr>
            </a:tbl>
          </a:graphicData>
        </a:graphic>
      </p:graphicFrame>
      <p:sp>
        <p:nvSpPr>
          <p:cNvPr id="8" name="TextBox 7"/>
          <p:cNvSpPr txBox="1"/>
          <p:nvPr/>
        </p:nvSpPr>
        <p:spPr>
          <a:xfrm>
            <a:off x="1438041" y="1235621"/>
            <a:ext cx="5572359" cy="461665"/>
          </a:xfrm>
          <a:prstGeom prst="rect">
            <a:avLst/>
          </a:prstGeom>
          <a:noFill/>
        </p:spPr>
        <p:txBody>
          <a:bodyPr wrap="none" rtlCol="0">
            <a:spAutoFit/>
          </a:bodyPr>
          <a:lstStyle/>
          <a:p>
            <a:r>
              <a:rPr lang="en-US" sz="2400" smtClean="0"/>
              <a:t>Our goal is to create the following table</a:t>
            </a:r>
            <a:r>
              <a:rPr lang="en-US" smtClean="0"/>
              <a:t>.</a:t>
            </a:r>
            <a:endParaRPr lang="en-US"/>
          </a:p>
        </p:txBody>
      </p:sp>
      <p:sp>
        <p:nvSpPr>
          <p:cNvPr id="9" name="TextBox 8"/>
          <p:cNvSpPr txBox="1"/>
          <p:nvPr/>
        </p:nvSpPr>
        <p:spPr>
          <a:xfrm>
            <a:off x="304800" y="3646307"/>
            <a:ext cx="8872493" cy="1200329"/>
          </a:xfrm>
          <a:prstGeom prst="rect">
            <a:avLst/>
          </a:prstGeom>
          <a:noFill/>
        </p:spPr>
        <p:txBody>
          <a:bodyPr wrap="none" rtlCol="0">
            <a:spAutoFit/>
          </a:bodyPr>
          <a:lstStyle/>
          <a:p>
            <a:r>
              <a:rPr lang="en-US" sz="2400" smtClean="0"/>
              <a:t>To do this, JOIN the previous result to a copy of itself, using the </a:t>
            </a:r>
          </a:p>
          <a:p>
            <a:r>
              <a:rPr lang="en-US" sz="2400"/>
              <a:t>c</a:t>
            </a:r>
            <a:r>
              <a:rPr lang="en-US" sz="2400" smtClean="0"/>
              <a:t>ondition that orderyear on the left = orderyear + 1 on the right.</a:t>
            </a:r>
          </a:p>
          <a:p>
            <a:r>
              <a:rPr lang="en-US" sz="2400" smtClean="0"/>
              <a:t>Note that this is a </a:t>
            </a:r>
            <a:r>
              <a:rPr lang="en-US" sz="2400" u="sng" smtClean="0"/>
              <a:t>JOIN not using a foreign key</a:t>
            </a:r>
            <a:r>
              <a:rPr lang="en-US" sz="2400" smtClean="0"/>
              <a:t>.</a:t>
            </a:r>
            <a:endParaRPr lang="en-US" sz="2400"/>
          </a:p>
        </p:txBody>
      </p:sp>
      <p:cxnSp>
        <p:nvCxnSpPr>
          <p:cNvPr id="3" name="Straight Arrow Connector 2"/>
          <p:cNvCxnSpPr/>
          <p:nvPr/>
        </p:nvCxnSpPr>
        <p:spPr>
          <a:xfrm>
            <a:off x="2971800" y="5562600"/>
            <a:ext cx="1079882"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971800" y="5834743"/>
            <a:ext cx="1079882"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231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52400" y="322263"/>
            <a:ext cx="8534400" cy="763587"/>
          </a:xfrm>
        </p:spPr>
        <p:txBody>
          <a:bodyPr/>
          <a:lstStyle/>
          <a:p>
            <a:pPr eaLnBrk="1" hangingPunct="1"/>
            <a:r>
              <a:rPr lang="en-US" smtClean="0"/>
              <a:t>Multiple References using CTEs (ctd)</a:t>
            </a:r>
          </a:p>
        </p:txBody>
      </p:sp>
      <p:sp>
        <p:nvSpPr>
          <p:cNvPr id="3" name="Content Placeholder 2"/>
          <p:cNvSpPr>
            <a:spLocks noGrp="1"/>
          </p:cNvSpPr>
          <p:nvPr>
            <p:ph idx="1"/>
          </p:nvPr>
        </p:nvSpPr>
        <p:spPr>
          <a:xfrm>
            <a:off x="228600" y="1219201"/>
            <a:ext cx="8534400" cy="3962400"/>
          </a:xfrm>
        </p:spPr>
        <p:txBody>
          <a:bodyPr>
            <a:noAutofit/>
          </a:bodyPr>
          <a:lstStyle/>
          <a:p>
            <a:pPr eaLnBrk="1" hangingPunct="1">
              <a:lnSpc>
                <a:spcPct val="80000"/>
              </a:lnSpc>
            </a:pPr>
            <a:r>
              <a:rPr lang="en-US" sz="2400" smtClean="0"/>
              <a:t>Here is the query:</a:t>
            </a:r>
          </a:p>
          <a:p>
            <a:pPr marL="0" indent="0" eaLnBrk="1" hangingPunct="1">
              <a:lnSpc>
                <a:spcPct val="80000"/>
              </a:lnSpc>
              <a:buNone/>
            </a:pPr>
            <a:endParaRPr lang="en-US" sz="1100" smtClean="0"/>
          </a:p>
          <a:p>
            <a:pPr marL="0" indent="0">
              <a:buNone/>
            </a:pPr>
            <a:r>
              <a:rPr lang="en-US" sz="2000"/>
              <a:t>WITH YearlyCount AS</a:t>
            </a:r>
          </a:p>
          <a:p>
            <a:pPr marL="0" indent="0">
              <a:buNone/>
            </a:pPr>
            <a:r>
              <a:rPr lang="en-US" sz="2000"/>
              <a:t>(</a:t>
            </a:r>
            <a:r>
              <a:rPr lang="en-US" sz="2000" b="1">
                <a:solidFill>
                  <a:srgbClr val="0070C0"/>
                </a:solidFill>
              </a:rPr>
              <a:t>SELECT YEAR(orderdate) As orderyear, COUNT(DISTINCT custid) AS numcusts</a:t>
            </a:r>
          </a:p>
          <a:p>
            <a:pPr marL="0" indent="0">
              <a:buNone/>
            </a:pPr>
            <a:r>
              <a:rPr lang="en-US" sz="2000" b="1">
                <a:solidFill>
                  <a:srgbClr val="0070C0"/>
                </a:solidFill>
              </a:rPr>
              <a:t>FROM Sales.Orders</a:t>
            </a:r>
          </a:p>
          <a:p>
            <a:pPr marL="0" indent="0">
              <a:buNone/>
            </a:pPr>
            <a:r>
              <a:rPr lang="en-US" sz="2000" b="1">
                <a:solidFill>
                  <a:srgbClr val="0070C0"/>
                </a:solidFill>
              </a:rPr>
              <a:t>GROUP BY YEAR(orderdate</a:t>
            </a:r>
            <a:r>
              <a:rPr lang="en-US" sz="2000" b="1" smtClean="0">
                <a:solidFill>
                  <a:srgbClr val="0070C0"/>
                </a:solidFill>
              </a:rPr>
              <a:t>)</a:t>
            </a:r>
          </a:p>
          <a:p>
            <a:pPr marL="0" indent="0">
              <a:buNone/>
            </a:pPr>
            <a:r>
              <a:rPr lang="en-US" sz="2000" smtClean="0"/>
              <a:t>)</a:t>
            </a:r>
            <a:endParaRPr lang="en-US" sz="2000"/>
          </a:p>
          <a:p>
            <a:pPr marL="0" indent="0">
              <a:buNone/>
            </a:pPr>
            <a:r>
              <a:rPr lang="en-US" sz="2000"/>
              <a:t>SELECT Cur.orderyear, Cur.numcusts AS currentNumCusts, </a:t>
            </a:r>
          </a:p>
          <a:p>
            <a:pPr marL="0" indent="0">
              <a:buNone/>
            </a:pPr>
            <a:r>
              <a:rPr lang="en-US" sz="2000"/>
              <a:t>       </a:t>
            </a:r>
            <a:r>
              <a:rPr lang="en-US" sz="2000" smtClean="0"/>
              <a:t>       Prev.numcusts </a:t>
            </a:r>
            <a:r>
              <a:rPr lang="en-US" sz="2000"/>
              <a:t>AS previousNumCusts, </a:t>
            </a:r>
            <a:endParaRPr lang="en-US" sz="2000" smtClean="0"/>
          </a:p>
          <a:p>
            <a:pPr marL="0" indent="0">
              <a:buNone/>
            </a:pPr>
            <a:r>
              <a:rPr lang="en-US" sz="2000" smtClean="0"/>
              <a:t>              Cur.numcusts - Prev.numcusts AS change</a:t>
            </a:r>
          </a:p>
          <a:p>
            <a:pPr marL="0" indent="0">
              <a:buNone/>
            </a:pPr>
            <a:r>
              <a:rPr lang="en-US" sz="2000" b="1" smtClean="0"/>
              <a:t>FROM </a:t>
            </a:r>
            <a:r>
              <a:rPr lang="en-US" sz="2000" b="1"/>
              <a:t>YearlyCount AS </a:t>
            </a:r>
            <a:r>
              <a:rPr lang="en-US" sz="2000" b="1" smtClean="0"/>
              <a:t>Cur JOIN </a:t>
            </a:r>
            <a:r>
              <a:rPr lang="en-US" sz="2000" b="1"/>
              <a:t>YearlyCount </a:t>
            </a:r>
            <a:r>
              <a:rPr lang="en-US" sz="2000" b="1" smtClean="0"/>
              <a:t>AS </a:t>
            </a:r>
            <a:r>
              <a:rPr lang="en-US" sz="2000" b="1"/>
              <a:t>Prev</a:t>
            </a:r>
          </a:p>
          <a:p>
            <a:pPr marL="0" indent="0">
              <a:buNone/>
            </a:pPr>
            <a:r>
              <a:rPr lang="en-US" sz="2000" b="1"/>
              <a:t> </a:t>
            </a:r>
            <a:r>
              <a:rPr lang="en-US" sz="2000" b="1" smtClean="0"/>
              <a:t>           ON </a:t>
            </a:r>
            <a:r>
              <a:rPr lang="en-US" sz="2000" b="1"/>
              <a:t>Cur.orderyear = Prev.orderyear + 1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562600"/>
            <a:ext cx="566928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9248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381000"/>
            <a:ext cx="9144000" cy="917575"/>
          </a:xfrm>
        </p:spPr>
        <p:txBody>
          <a:bodyPr/>
          <a:lstStyle/>
          <a:p>
            <a:pPr eaLnBrk="1" hangingPunct="1"/>
            <a:r>
              <a:rPr lang="en-US" sz="4000" smtClean="0"/>
              <a:t>Multiple References using Derived Tables </a:t>
            </a:r>
            <a:endParaRPr lang="en-US" sz="4000" dirty="0" smtClean="0"/>
          </a:p>
        </p:txBody>
      </p:sp>
      <p:sp>
        <p:nvSpPr>
          <p:cNvPr id="26627" name="Content Placeholder 2"/>
          <p:cNvSpPr>
            <a:spLocks noGrp="1"/>
          </p:cNvSpPr>
          <p:nvPr>
            <p:ph idx="1"/>
          </p:nvPr>
        </p:nvSpPr>
        <p:spPr>
          <a:xfrm>
            <a:off x="76200" y="1219200"/>
            <a:ext cx="9220200" cy="4525963"/>
          </a:xfrm>
        </p:spPr>
        <p:txBody>
          <a:bodyPr/>
          <a:lstStyle/>
          <a:p>
            <a:pPr eaLnBrk="1" hangingPunct="1"/>
            <a:r>
              <a:rPr lang="en-US" sz="2400" smtClean="0"/>
              <a:t>The previous query can be done using derived tables, but it is messy. </a:t>
            </a:r>
          </a:p>
          <a:p>
            <a:pPr lvl="1" eaLnBrk="1" hangingPunct="1"/>
            <a:r>
              <a:rPr lang="en-US" sz="2400" smtClean="0"/>
              <a:t>The derived table only exists in the FROM clause of of the outer query, so it </a:t>
            </a:r>
            <a:r>
              <a:rPr lang="en-US" sz="2400" u="sng" smtClean="0"/>
              <a:t>has to be duplicated</a:t>
            </a:r>
            <a:r>
              <a:rPr lang="en-US" sz="2400" smtClean="0"/>
              <a:t> in order to be JOINed to itself.</a:t>
            </a:r>
          </a:p>
          <a:p>
            <a:pPr eaLnBrk="1" hangingPunct="1">
              <a:buFont typeface="Wingdings 2" pitchFamily="-105" charset="2"/>
              <a:buNone/>
            </a:pPr>
            <a:endParaRPr lang="en-US" sz="2400" smtClean="0"/>
          </a:p>
          <a:p>
            <a:pPr marL="0" indent="0">
              <a:buNone/>
            </a:pPr>
            <a:r>
              <a:rPr lang="en-US" sz="2000"/>
              <a:t>SELECT Cur.orderyear, Cur.numcusts AS currentNumCusts, </a:t>
            </a:r>
          </a:p>
          <a:p>
            <a:pPr marL="0" indent="0">
              <a:buNone/>
            </a:pPr>
            <a:r>
              <a:rPr lang="en-US" sz="2000"/>
              <a:t>              Prev.numcusts AS previousNumCusts, </a:t>
            </a:r>
            <a:endParaRPr lang="en-US" sz="2000" smtClean="0"/>
          </a:p>
          <a:p>
            <a:pPr marL="0" indent="0">
              <a:buNone/>
            </a:pPr>
            <a:r>
              <a:rPr lang="en-US" sz="2000"/>
              <a:t> </a:t>
            </a:r>
            <a:r>
              <a:rPr lang="en-US" sz="2000" smtClean="0"/>
              <a:t>             Cur.numcusts </a:t>
            </a:r>
            <a:r>
              <a:rPr lang="en-US" sz="2000"/>
              <a:t>- Prev.numcusts AS </a:t>
            </a:r>
            <a:r>
              <a:rPr lang="en-US" sz="2000" smtClean="0"/>
              <a:t>change</a:t>
            </a:r>
            <a:endParaRPr lang="en-US" sz="2000" dirty="0" smtClean="0"/>
          </a:p>
          <a:p>
            <a:pPr eaLnBrk="1" hangingPunct="1">
              <a:buFont typeface="Wingdings 2" pitchFamily="-105" charset="2"/>
              <a:buNone/>
            </a:pPr>
            <a:r>
              <a:rPr lang="en-US" sz="2000" dirty="0" smtClean="0"/>
              <a:t>FROM (</a:t>
            </a:r>
            <a:r>
              <a:rPr lang="en-US" sz="2000" b="1" dirty="0" smtClean="0"/>
              <a:t>SELECT YEAR(</a:t>
            </a:r>
            <a:r>
              <a:rPr lang="en-US" sz="2000" b="1" dirty="0" err="1" smtClean="0"/>
              <a:t>orderdate</a:t>
            </a:r>
            <a:r>
              <a:rPr lang="en-US" sz="2000" b="1" dirty="0" smtClean="0"/>
              <a:t>) </a:t>
            </a:r>
            <a:r>
              <a:rPr lang="en-US" sz="2000" b="1" smtClean="0"/>
              <a:t>AS orderyear, COUNT(DISTINCT </a:t>
            </a:r>
            <a:r>
              <a:rPr lang="en-US" sz="2000" b="1" dirty="0" err="1" smtClean="0"/>
              <a:t>custid</a:t>
            </a:r>
            <a:r>
              <a:rPr lang="en-US" sz="2000" b="1" dirty="0" smtClean="0"/>
              <a:t>) AS </a:t>
            </a:r>
            <a:r>
              <a:rPr lang="en-US" sz="2000" b="1" dirty="0" err="1" smtClean="0"/>
              <a:t>numcusts</a:t>
            </a:r>
            <a:endParaRPr lang="en-US" sz="2000" b="1" dirty="0" smtClean="0"/>
          </a:p>
          <a:p>
            <a:pPr eaLnBrk="1" hangingPunct="1">
              <a:buFont typeface="Wingdings 2" pitchFamily="-105" charset="2"/>
              <a:buNone/>
            </a:pPr>
            <a:r>
              <a:rPr lang="en-US" sz="2000" b="1"/>
              <a:t>	</a:t>
            </a:r>
            <a:r>
              <a:rPr lang="en-US" sz="2000" b="1" smtClean="0"/>
              <a:t>        FROM </a:t>
            </a:r>
            <a:r>
              <a:rPr lang="en-US" sz="2000" b="1" dirty="0" err="1" smtClean="0"/>
              <a:t>Sales.Orders</a:t>
            </a:r>
            <a:endParaRPr lang="en-US" sz="2000" b="1" dirty="0" smtClean="0"/>
          </a:p>
          <a:p>
            <a:pPr eaLnBrk="1" hangingPunct="1">
              <a:buFont typeface="Wingdings 2" pitchFamily="-105" charset="2"/>
              <a:buNone/>
            </a:pPr>
            <a:r>
              <a:rPr lang="en-US" sz="2000" b="1" dirty="0" smtClean="0"/>
              <a:t>               GROUP BY YEAR(</a:t>
            </a:r>
            <a:r>
              <a:rPr lang="en-US" sz="2000" b="1" dirty="0" err="1" smtClean="0"/>
              <a:t>orderdate</a:t>
            </a:r>
            <a:r>
              <a:rPr lang="en-US" sz="2000" b="1" dirty="0" smtClean="0"/>
              <a:t>)</a:t>
            </a:r>
            <a:r>
              <a:rPr lang="en-US" sz="2000" dirty="0" smtClean="0"/>
              <a:t>) AS Cur</a:t>
            </a:r>
          </a:p>
          <a:p>
            <a:pPr eaLnBrk="1" hangingPunct="1">
              <a:buFont typeface="Wingdings 2" pitchFamily="-105" charset="2"/>
              <a:buNone/>
            </a:pPr>
            <a:r>
              <a:rPr lang="en-US" sz="2000"/>
              <a:t>JOIN (</a:t>
            </a:r>
            <a:r>
              <a:rPr lang="en-US" sz="2000" b="1"/>
              <a:t>SELECT YEAR(orderdate) AS orderyear, COUNT(DISTINCT custid) AS numcusts</a:t>
            </a:r>
          </a:p>
          <a:p>
            <a:pPr eaLnBrk="1" hangingPunct="1">
              <a:buFont typeface="Wingdings 2" pitchFamily="-105" charset="2"/>
              <a:buNone/>
            </a:pPr>
            <a:r>
              <a:rPr lang="en-US" sz="2000" b="1"/>
              <a:t>	        FROM Sales.Orders</a:t>
            </a:r>
          </a:p>
          <a:p>
            <a:pPr eaLnBrk="1" hangingPunct="1">
              <a:buFont typeface="Wingdings 2" pitchFamily="-105" charset="2"/>
              <a:buNone/>
            </a:pPr>
            <a:r>
              <a:rPr lang="en-US" sz="2000" b="1"/>
              <a:t>               GROUP BY YEAR(orderdate)</a:t>
            </a:r>
            <a:r>
              <a:rPr lang="en-US" sz="2000"/>
              <a:t>) </a:t>
            </a:r>
            <a:r>
              <a:rPr lang="en-US" sz="2000" smtClean="0"/>
              <a:t>AS Prev</a:t>
            </a:r>
            <a:endParaRPr lang="en-US" sz="2000" dirty="0" smtClean="0"/>
          </a:p>
          <a:p>
            <a:pPr eaLnBrk="1" hangingPunct="1">
              <a:buFont typeface="Wingdings 2" pitchFamily="-105" charset="2"/>
              <a:buNone/>
            </a:pPr>
            <a:r>
              <a:rPr lang="en-US" sz="2000" dirty="0" smtClean="0"/>
              <a:t>ON </a:t>
            </a:r>
            <a:r>
              <a:rPr lang="en-US" sz="2000" dirty="0" err="1" smtClean="0"/>
              <a:t>Cur.orderyear</a:t>
            </a:r>
            <a:r>
              <a:rPr lang="en-US" sz="2000" dirty="0" smtClean="0"/>
              <a:t> </a:t>
            </a:r>
            <a:r>
              <a:rPr lang="en-US" sz="2000" smtClean="0"/>
              <a:t>= Prev.orderyear </a:t>
            </a:r>
            <a:r>
              <a:rPr lang="en-US" sz="2000" dirty="0" smtClean="0"/>
              <a:t>+ 1;</a:t>
            </a:r>
          </a:p>
          <a:p>
            <a:pPr eaLnBrk="1" hangingPunct="1">
              <a:buFont typeface="Wingdings 2" pitchFamily="-105" charset="2"/>
              <a:buNone/>
            </a:pPr>
            <a:endParaRPr lang="en-US" sz="2800" dirty="0" smtClean="0"/>
          </a:p>
        </p:txBody>
      </p:sp>
    </p:spTree>
    <p:extLst>
      <p:ext uri="{BB962C8B-B14F-4D97-AF65-F5344CB8AC3E}">
        <p14:creationId xmlns:p14="http://schemas.microsoft.com/office/powerpoint/2010/main" val="2644734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Including NULL Changes</a:t>
            </a:r>
            <a:endParaRPr lang="en-US"/>
          </a:p>
        </p:txBody>
      </p:sp>
      <p:sp>
        <p:nvSpPr>
          <p:cNvPr id="3" name="Content Placeholder 2"/>
          <p:cNvSpPr>
            <a:spLocks noGrp="1"/>
          </p:cNvSpPr>
          <p:nvPr>
            <p:ph idx="1"/>
          </p:nvPr>
        </p:nvSpPr>
        <p:spPr>
          <a:xfrm>
            <a:off x="464574" y="1295400"/>
            <a:ext cx="8229600" cy="5334000"/>
          </a:xfrm>
        </p:spPr>
        <p:txBody>
          <a:bodyPr/>
          <a:lstStyle/>
          <a:p>
            <a:r>
              <a:rPr lang="en-US" sz="2400" smtClean="0"/>
              <a:t>When computing changes (e.g. from year to year), there is always the question of whether the starting case, where there is no change from the previous, should be included or not.</a:t>
            </a:r>
          </a:p>
          <a:p>
            <a:r>
              <a:rPr lang="en-US" sz="2400" smtClean="0"/>
              <a:t>To include it, use OUTER JOIN:</a:t>
            </a:r>
          </a:p>
          <a:p>
            <a:endParaRPr lang="en-US" sz="1000" smtClean="0"/>
          </a:p>
          <a:p>
            <a:pPr marL="0" indent="0">
              <a:buNone/>
            </a:pPr>
            <a:r>
              <a:rPr lang="en-US" sz="1600"/>
              <a:t>WITH YearlyCount AS</a:t>
            </a:r>
          </a:p>
          <a:p>
            <a:pPr marL="0" indent="0">
              <a:buNone/>
            </a:pPr>
            <a:r>
              <a:rPr lang="en-US" sz="1600"/>
              <a:t>(SELECT YEAR(orderdate) As orderyear, COUNT(DISTINCT custid) AS numcusts</a:t>
            </a:r>
          </a:p>
          <a:p>
            <a:pPr marL="0" indent="0">
              <a:buNone/>
            </a:pPr>
            <a:r>
              <a:rPr lang="en-US" sz="1600"/>
              <a:t>FROM Sales.Orders</a:t>
            </a:r>
          </a:p>
          <a:p>
            <a:pPr marL="0" indent="0">
              <a:buNone/>
            </a:pPr>
            <a:r>
              <a:rPr lang="en-US" sz="1600"/>
              <a:t>GROUP BY YEAR(orderdate)</a:t>
            </a:r>
          </a:p>
          <a:p>
            <a:pPr marL="0" indent="0">
              <a:buNone/>
            </a:pPr>
            <a:r>
              <a:rPr lang="en-US" sz="1600"/>
              <a:t>)</a:t>
            </a:r>
          </a:p>
          <a:p>
            <a:pPr marL="0" indent="0">
              <a:buNone/>
            </a:pPr>
            <a:r>
              <a:rPr lang="en-US" sz="1600"/>
              <a:t>SELECT Cur.orderyear, Cur.numcusts AS currentNumCusts, </a:t>
            </a:r>
          </a:p>
          <a:p>
            <a:pPr marL="0" indent="0">
              <a:buNone/>
            </a:pPr>
            <a:r>
              <a:rPr lang="en-US" sz="1600"/>
              <a:t>              Prev.numcusts AS previousNumCusts, </a:t>
            </a:r>
          </a:p>
          <a:p>
            <a:pPr marL="0" indent="0">
              <a:buNone/>
            </a:pPr>
            <a:r>
              <a:rPr lang="en-US" sz="1600"/>
              <a:t>              Cur.numcusts - Prev.numcusts AS change</a:t>
            </a:r>
          </a:p>
          <a:p>
            <a:pPr marL="0" indent="0">
              <a:buNone/>
            </a:pPr>
            <a:r>
              <a:rPr lang="en-US" sz="1600"/>
              <a:t>FROM YearlyCount AS Cur </a:t>
            </a:r>
            <a:r>
              <a:rPr lang="en-US" sz="1800" b="1"/>
              <a:t>LEFT OUTER JOIN </a:t>
            </a:r>
            <a:r>
              <a:rPr lang="en-US" sz="1600"/>
              <a:t>YearlyCount AS Prev</a:t>
            </a:r>
          </a:p>
          <a:p>
            <a:pPr marL="0" indent="0">
              <a:buNone/>
            </a:pPr>
            <a:r>
              <a:rPr lang="en-US" sz="1600"/>
              <a:t>            ON Cur.orderyear = Prev.orderyear + 1</a:t>
            </a:r>
          </a:p>
          <a:p>
            <a:pPr marL="0" indent="0">
              <a:buNone/>
            </a:pPr>
            <a:endParaRPr lang="en-US" sz="2400"/>
          </a:p>
        </p:txBody>
      </p:sp>
      <p:pic>
        <p:nvPicPr>
          <p:cNvPr id="4" name="Picture 3"/>
          <p:cNvPicPr>
            <a:picLocks noChangeAspect="1"/>
          </p:cNvPicPr>
          <p:nvPr/>
        </p:nvPicPr>
        <p:blipFill>
          <a:blip r:embed="rId2"/>
          <a:stretch>
            <a:fillRect/>
          </a:stretch>
        </p:blipFill>
        <p:spPr>
          <a:xfrm>
            <a:off x="4800600" y="5782003"/>
            <a:ext cx="4114801" cy="1075997"/>
          </a:xfrm>
          <a:prstGeom prst="rect">
            <a:avLst/>
          </a:prstGeom>
        </p:spPr>
      </p:pic>
    </p:spTree>
    <p:extLst>
      <p:ext uri="{BB962C8B-B14F-4D97-AF65-F5344CB8AC3E}">
        <p14:creationId xmlns:p14="http://schemas.microsoft.com/office/powerpoint/2010/main" val="260856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85"/>
            <a:ext cx="9144000" cy="1143000"/>
          </a:xfrm>
        </p:spPr>
        <p:txBody>
          <a:bodyPr/>
          <a:lstStyle/>
          <a:p>
            <a:r>
              <a:rPr lang="en-US" sz="4000" smtClean="0"/>
              <a:t>Table Variables</a:t>
            </a:r>
            <a:endParaRPr lang="en-US" sz="4000"/>
          </a:p>
        </p:txBody>
      </p:sp>
      <p:sp>
        <p:nvSpPr>
          <p:cNvPr id="3" name="Content Placeholder 2"/>
          <p:cNvSpPr>
            <a:spLocks noGrp="1"/>
          </p:cNvSpPr>
          <p:nvPr>
            <p:ph idx="1"/>
          </p:nvPr>
        </p:nvSpPr>
        <p:spPr>
          <a:xfrm>
            <a:off x="457200" y="990600"/>
            <a:ext cx="8534400" cy="4525963"/>
          </a:xfrm>
        </p:spPr>
        <p:txBody>
          <a:bodyPr/>
          <a:lstStyle/>
          <a:p>
            <a:pPr eaLnBrk="1" hangingPunct="1">
              <a:lnSpc>
                <a:spcPct val="80000"/>
              </a:lnSpc>
            </a:pPr>
            <a:r>
              <a:rPr lang="en-US" sz="2400" smtClean="0"/>
              <a:t>Remember how </a:t>
            </a:r>
            <a:r>
              <a:rPr lang="en-US" sz="2400" smtClean="0">
                <a:solidFill>
                  <a:srgbClr val="FF0000"/>
                </a:solidFill>
              </a:rPr>
              <a:t>variables</a:t>
            </a:r>
            <a:r>
              <a:rPr lang="en-US" sz="2400" smtClean="0"/>
              <a:t> can be used to store a single value?</a:t>
            </a:r>
          </a:p>
          <a:p>
            <a:pPr eaLnBrk="1" hangingPunct="1">
              <a:lnSpc>
                <a:spcPct val="80000"/>
              </a:lnSpc>
              <a:buFont typeface="Wingdings 2" pitchFamily="-105" charset="2"/>
              <a:buNone/>
            </a:pPr>
            <a:r>
              <a:rPr lang="en-US" sz="2000" smtClean="0"/>
              <a:t>	E.g</a:t>
            </a:r>
            <a:r>
              <a:rPr lang="en-US" sz="2000"/>
              <a:t>. DECLARE @maxid AS INT = (SELECT MAX(orderid) </a:t>
            </a:r>
          </a:p>
          <a:p>
            <a:pPr eaLnBrk="1" hangingPunct="1">
              <a:lnSpc>
                <a:spcPct val="80000"/>
              </a:lnSpc>
              <a:buFont typeface="Wingdings 2" pitchFamily="-105" charset="2"/>
              <a:buNone/>
            </a:pPr>
            <a:r>
              <a:rPr lang="en-US" sz="2000"/>
              <a:t>				         	 FROM Sales.Orders</a:t>
            </a:r>
            <a:r>
              <a:rPr lang="en-US" sz="2000" smtClean="0"/>
              <a:t>);</a:t>
            </a:r>
          </a:p>
          <a:p>
            <a:pPr eaLnBrk="1" hangingPunct="1">
              <a:lnSpc>
                <a:spcPct val="80000"/>
              </a:lnSpc>
              <a:buFont typeface="Wingdings 2" pitchFamily="-105" charset="2"/>
              <a:buNone/>
            </a:pPr>
            <a:endParaRPr lang="en-US" sz="2000" u="sng" smtClean="0"/>
          </a:p>
          <a:p>
            <a:pPr eaLnBrk="1" hangingPunct="1">
              <a:lnSpc>
                <a:spcPct val="80000"/>
              </a:lnSpc>
            </a:pPr>
            <a:r>
              <a:rPr lang="en-US" sz="2400" u="sng" smtClean="0"/>
              <a:t>Variables can also be used to store derived tables</a:t>
            </a:r>
            <a:r>
              <a:rPr lang="en-US" sz="2400" smtClean="0"/>
              <a:t>, but the syntax is a bit awkward.</a:t>
            </a:r>
            <a:endParaRPr lang="en-US" sz="2400"/>
          </a:p>
          <a:p>
            <a:pPr eaLnBrk="1" hangingPunct="1">
              <a:lnSpc>
                <a:spcPct val="80000"/>
              </a:lnSpc>
            </a:pPr>
            <a:endParaRPr lang="en-US" sz="2000"/>
          </a:p>
          <a:p>
            <a:pPr eaLnBrk="1" hangingPunct="1">
              <a:lnSpc>
                <a:spcPct val="80000"/>
              </a:lnSpc>
              <a:buFont typeface="Wingdings 2" pitchFamily="-105" charset="2"/>
              <a:buNone/>
            </a:pPr>
            <a:r>
              <a:rPr lang="en-US" sz="2000" smtClean="0"/>
              <a:t>DECLARE </a:t>
            </a:r>
            <a:r>
              <a:rPr lang="en-US" sz="2000" b="1"/>
              <a:t>@CustCount_Table</a:t>
            </a:r>
            <a:r>
              <a:rPr lang="en-US" sz="2000"/>
              <a:t> </a:t>
            </a:r>
            <a:r>
              <a:rPr lang="en-US" sz="2000" smtClean="0"/>
              <a:t>AS TABLE</a:t>
            </a:r>
            <a:endParaRPr lang="en-US" sz="2000"/>
          </a:p>
          <a:p>
            <a:pPr marL="0" indent="0">
              <a:buNone/>
            </a:pPr>
            <a:r>
              <a:rPr lang="en-US" sz="2000"/>
              <a:t>(</a:t>
            </a:r>
          </a:p>
          <a:p>
            <a:pPr marL="0" indent="0">
              <a:buNone/>
            </a:pPr>
            <a:r>
              <a:rPr lang="en-US" sz="2000" smtClean="0"/>
              <a:t>	orderyear	INT</a:t>
            </a:r>
            <a:r>
              <a:rPr lang="en-US" sz="2000"/>
              <a:t>,</a:t>
            </a:r>
          </a:p>
          <a:p>
            <a:pPr marL="0" indent="0">
              <a:buNone/>
            </a:pPr>
            <a:r>
              <a:rPr lang="en-US" sz="2000" smtClean="0"/>
              <a:t>	numcusts	INT</a:t>
            </a:r>
            <a:endParaRPr lang="en-US" sz="2000"/>
          </a:p>
          <a:p>
            <a:pPr marL="0" indent="0">
              <a:buNone/>
            </a:pPr>
            <a:r>
              <a:rPr lang="en-US" sz="2000"/>
              <a:t>);</a:t>
            </a:r>
          </a:p>
          <a:p>
            <a:pPr marL="0" indent="0">
              <a:buNone/>
            </a:pPr>
            <a:endParaRPr lang="en-US" sz="2000"/>
          </a:p>
          <a:p>
            <a:pPr marL="0" indent="0">
              <a:buNone/>
            </a:pPr>
            <a:r>
              <a:rPr lang="en-US" sz="2000"/>
              <a:t>INSERT INTO @CustCount_Table</a:t>
            </a:r>
          </a:p>
          <a:p>
            <a:pPr marL="0" indent="0">
              <a:buNone/>
            </a:pPr>
            <a:r>
              <a:rPr lang="en-US" sz="2000" smtClean="0"/>
              <a:t>  </a:t>
            </a:r>
            <a:r>
              <a:rPr lang="en-US" sz="2000" b="1" smtClean="0"/>
              <a:t>SELECT </a:t>
            </a:r>
            <a:r>
              <a:rPr lang="en-US" sz="2000" b="1"/>
              <a:t>YEAR(orderdate) AS orderyear, COUNT(DISTINCT custid) AS numcusts</a:t>
            </a:r>
          </a:p>
          <a:p>
            <a:pPr marL="0" indent="0">
              <a:buNone/>
            </a:pPr>
            <a:r>
              <a:rPr lang="en-US" sz="2000" b="1" smtClean="0"/>
              <a:t>  FROM </a:t>
            </a:r>
            <a:r>
              <a:rPr lang="en-US" sz="2000" b="1"/>
              <a:t>Sales.Orders</a:t>
            </a:r>
          </a:p>
          <a:p>
            <a:pPr marL="0" indent="0">
              <a:buNone/>
            </a:pPr>
            <a:r>
              <a:rPr lang="en-US" sz="2000" b="1" smtClean="0"/>
              <a:t>  GROUP </a:t>
            </a:r>
            <a:r>
              <a:rPr lang="en-US" sz="2000" b="1"/>
              <a:t>BY YEAR(orderdate)</a:t>
            </a:r>
          </a:p>
          <a:p>
            <a:pPr eaLnBrk="1" hangingPunct="1">
              <a:lnSpc>
                <a:spcPct val="80000"/>
              </a:lnSpc>
            </a:pPr>
            <a:endParaRPr lang="en-US" sz="2400"/>
          </a:p>
          <a:p>
            <a:endParaRPr lang="en-US" sz="2400"/>
          </a:p>
        </p:txBody>
      </p:sp>
    </p:spTree>
    <p:extLst>
      <p:ext uri="{BB962C8B-B14F-4D97-AF65-F5344CB8AC3E}">
        <p14:creationId xmlns:p14="http://schemas.microsoft.com/office/powerpoint/2010/main" val="203610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220200" cy="1143000"/>
          </a:xfrm>
        </p:spPr>
        <p:txBody>
          <a:bodyPr/>
          <a:lstStyle/>
          <a:p>
            <a:r>
              <a:rPr lang="en-US" sz="4000"/>
              <a:t>Multiple References </a:t>
            </a:r>
            <a:r>
              <a:rPr lang="en-US" sz="4000" smtClean="0"/>
              <a:t>using Table Variables</a:t>
            </a:r>
            <a:endParaRPr lang="en-US" sz="4000"/>
          </a:p>
        </p:txBody>
      </p:sp>
      <p:sp>
        <p:nvSpPr>
          <p:cNvPr id="3" name="Content Placeholder 2"/>
          <p:cNvSpPr>
            <a:spLocks noGrp="1"/>
          </p:cNvSpPr>
          <p:nvPr>
            <p:ph idx="1"/>
          </p:nvPr>
        </p:nvSpPr>
        <p:spPr>
          <a:xfrm>
            <a:off x="32657" y="1219200"/>
            <a:ext cx="9067800" cy="5334000"/>
          </a:xfrm>
        </p:spPr>
        <p:txBody>
          <a:bodyPr/>
          <a:lstStyle/>
          <a:p>
            <a:r>
              <a:rPr lang="en-US" sz="2400" smtClean="0"/>
              <a:t>A </a:t>
            </a:r>
            <a:r>
              <a:rPr lang="en-US" sz="2400" b="1" smtClean="0">
                <a:solidFill>
                  <a:srgbClr val="00B050"/>
                </a:solidFill>
              </a:rPr>
              <a:t>table variable can be used to refer to the same table more than once</a:t>
            </a:r>
            <a:r>
              <a:rPr lang="en-US" sz="2400" smtClean="0"/>
              <a:t>. E.g. the following two queries have the same effect.</a:t>
            </a:r>
          </a:p>
          <a:p>
            <a:pPr marL="0" indent="0">
              <a:buNone/>
            </a:pPr>
            <a:r>
              <a:rPr lang="en-US" sz="2000" smtClean="0"/>
              <a:t>SELECT </a:t>
            </a:r>
            <a:r>
              <a:rPr lang="en-US" sz="2000"/>
              <a:t>Cur.orderyear, Cur.numcusts AS currentNumCusts, </a:t>
            </a:r>
            <a:r>
              <a:rPr lang="en-US" sz="2000" smtClean="0"/>
              <a:t> Prev.numcusts </a:t>
            </a:r>
            <a:r>
              <a:rPr lang="en-US" sz="2000"/>
              <a:t>AS </a:t>
            </a:r>
            <a:r>
              <a:rPr lang="en-US" sz="2000" smtClean="0"/>
              <a:t>	previousNumCusts, Cur.numcusts </a:t>
            </a:r>
            <a:r>
              <a:rPr lang="en-US" sz="2000"/>
              <a:t>- Prev.numcusts AS change</a:t>
            </a:r>
          </a:p>
          <a:p>
            <a:pPr marL="0" indent="0">
              <a:buNone/>
            </a:pPr>
            <a:r>
              <a:rPr lang="en-US" sz="2000"/>
              <a:t>FROM </a:t>
            </a:r>
            <a:r>
              <a:rPr lang="en-US" sz="2000" b="1"/>
              <a:t>@CustCount_Table</a:t>
            </a:r>
            <a:r>
              <a:rPr lang="en-US" sz="2000"/>
              <a:t> AS </a:t>
            </a:r>
            <a:r>
              <a:rPr lang="en-US" sz="2000" smtClean="0"/>
              <a:t>Cur </a:t>
            </a:r>
          </a:p>
          <a:p>
            <a:pPr marL="0" indent="0">
              <a:buNone/>
            </a:pPr>
            <a:r>
              <a:rPr lang="en-US" sz="2000"/>
              <a:t> </a:t>
            </a:r>
            <a:r>
              <a:rPr lang="en-US" sz="2000" smtClean="0"/>
              <a:t>  JOIN </a:t>
            </a:r>
            <a:r>
              <a:rPr lang="en-US" sz="2000" b="1"/>
              <a:t>@CustCount_Table</a:t>
            </a:r>
            <a:r>
              <a:rPr lang="en-US" sz="2000"/>
              <a:t> AS Prev</a:t>
            </a:r>
          </a:p>
          <a:p>
            <a:pPr marL="0" indent="0">
              <a:buNone/>
            </a:pPr>
            <a:r>
              <a:rPr lang="en-US" sz="2000"/>
              <a:t> </a:t>
            </a:r>
            <a:r>
              <a:rPr lang="en-US" sz="2000" smtClean="0"/>
              <a:t>  ON </a:t>
            </a:r>
            <a:r>
              <a:rPr lang="en-US" sz="2000"/>
              <a:t>Cur.orderyear = Prev.orderyear + 1</a:t>
            </a:r>
            <a:r>
              <a:rPr lang="en-US" sz="2000" smtClean="0"/>
              <a:t>;</a:t>
            </a:r>
          </a:p>
          <a:p>
            <a:pPr marL="0" indent="0">
              <a:buNone/>
            </a:pPr>
            <a:endParaRPr lang="en-US" sz="2000"/>
          </a:p>
          <a:p>
            <a:pPr marL="0" indent="0">
              <a:buNone/>
            </a:pPr>
            <a:r>
              <a:rPr lang="en-US" sz="2000"/>
              <a:t>SELECT Cur.orderyear, Cur.numcusts AS currentNumCusts, </a:t>
            </a:r>
            <a:r>
              <a:rPr lang="en-US" sz="2000" smtClean="0"/>
              <a:t> Prev.numcusts </a:t>
            </a:r>
            <a:r>
              <a:rPr lang="en-US" sz="2000"/>
              <a:t>AS </a:t>
            </a:r>
            <a:r>
              <a:rPr lang="en-US" sz="2000" smtClean="0"/>
              <a:t>	previousNumCusts</a:t>
            </a:r>
            <a:r>
              <a:rPr lang="en-US" sz="2000"/>
              <a:t>, </a:t>
            </a:r>
            <a:r>
              <a:rPr lang="en-US" sz="2000" smtClean="0"/>
              <a:t>Cur.numcusts </a:t>
            </a:r>
            <a:r>
              <a:rPr lang="en-US" sz="2000"/>
              <a:t>- Prev.numcusts AS change</a:t>
            </a:r>
          </a:p>
          <a:p>
            <a:pPr eaLnBrk="1" hangingPunct="1">
              <a:buFont typeface="Wingdings 2" pitchFamily="-105" charset="2"/>
              <a:buNone/>
            </a:pPr>
            <a:r>
              <a:rPr lang="en-US" sz="2000"/>
              <a:t>FROM (</a:t>
            </a:r>
            <a:r>
              <a:rPr lang="en-US" sz="2000" b="1"/>
              <a:t>SELECT YEAR(orderdate) AS orderyear, COUNT(DISTINCT custid) AS numcusts</a:t>
            </a:r>
          </a:p>
          <a:p>
            <a:pPr eaLnBrk="1" hangingPunct="1">
              <a:buFont typeface="Wingdings 2" pitchFamily="-105" charset="2"/>
              <a:buNone/>
            </a:pPr>
            <a:r>
              <a:rPr lang="en-US" sz="2000" b="1"/>
              <a:t>	        FROM </a:t>
            </a:r>
            <a:r>
              <a:rPr lang="en-US" sz="2000" b="1" smtClean="0"/>
              <a:t>Sales.Orders  GROUP </a:t>
            </a:r>
            <a:r>
              <a:rPr lang="en-US" sz="2000" b="1"/>
              <a:t>BY YEAR(orderdate)</a:t>
            </a:r>
            <a:r>
              <a:rPr lang="en-US" sz="2000"/>
              <a:t>) AS Cur</a:t>
            </a:r>
          </a:p>
          <a:p>
            <a:pPr eaLnBrk="1" hangingPunct="1">
              <a:buFont typeface="Wingdings 2" pitchFamily="-105" charset="2"/>
              <a:buNone/>
            </a:pPr>
            <a:r>
              <a:rPr lang="en-US" sz="2000"/>
              <a:t>JOIN (</a:t>
            </a:r>
            <a:r>
              <a:rPr lang="en-US" sz="2000" b="1"/>
              <a:t>SELECT YEAR(orderdate) AS orderyear, COUNT(DISTINCT custid) AS numcusts</a:t>
            </a:r>
          </a:p>
          <a:p>
            <a:pPr eaLnBrk="1" hangingPunct="1">
              <a:buFont typeface="Wingdings 2" pitchFamily="-105" charset="2"/>
              <a:buNone/>
            </a:pPr>
            <a:r>
              <a:rPr lang="en-US" sz="2000" b="1"/>
              <a:t>	        FROM </a:t>
            </a:r>
            <a:r>
              <a:rPr lang="en-US" sz="2000" b="1" smtClean="0"/>
              <a:t>Sales.Orders GROUP </a:t>
            </a:r>
            <a:r>
              <a:rPr lang="en-US" sz="2000" b="1"/>
              <a:t>BY YEAR(orderdate)</a:t>
            </a:r>
            <a:r>
              <a:rPr lang="en-US" sz="2000"/>
              <a:t>) AS Prev</a:t>
            </a:r>
          </a:p>
          <a:p>
            <a:pPr eaLnBrk="1" hangingPunct="1">
              <a:buFont typeface="Wingdings 2" pitchFamily="-105" charset="2"/>
              <a:buNone/>
            </a:pPr>
            <a:r>
              <a:rPr lang="en-US" sz="2000"/>
              <a:t>ON Cur.orderyear = Prev.orderyear + 1;</a:t>
            </a:r>
          </a:p>
          <a:p>
            <a:pPr marL="0" indent="0">
              <a:buNone/>
            </a:pPr>
            <a:endParaRPr lang="en-US" sz="2000"/>
          </a:p>
          <a:p>
            <a:pPr marL="0" indent="0" eaLnBrk="1" hangingPunct="1">
              <a:lnSpc>
                <a:spcPct val="80000"/>
              </a:lnSpc>
              <a:buNone/>
            </a:pPr>
            <a:endParaRPr lang="en-US" sz="2000"/>
          </a:p>
          <a:p>
            <a:endParaRPr lang="en-US" sz="2400"/>
          </a:p>
        </p:txBody>
      </p:sp>
    </p:spTree>
    <p:extLst>
      <p:ext uri="{BB962C8B-B14F-4D97-AF65-F5344CB8AC3E}">
        <p14:creationId xmlns:p14="http://schemas.microsoft.com/office/powerpoint/2010/main" val="2581093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04850"/>
            <a:ext cx="8229600" cy="611188"/>
          </a:xfrm>
        </p:spPr>
        <p:txBody>
          <a:bodyPr/>
          <a:lstStyle/>
          <a:p>
            <a:pPr eaLnBrk="1" hangingPunct="1"/>
            <a:r>
              <a:rPr lang="en-US" smtClean="0"/>
              <a:t>Reusable Table Expressions</a:t>
            </a:r>
          </a:p>
        </p:txBody>
      </p:sp>
      <p:sp>
        <p:nvSpPr>
          <p:cNvPr id="3" name="Content Placeholder 2"/>
          <p:cNvSpPr>
            <a:spLocks noGrp="1"/>
          </p:cNvSpPr>
          <p:nvPr>
            <p:ph idx="1"/>
          </p:nvPr>
        </p:nvSpPr>
        <p:spPr>
          <a:xfrm>
            <a:off x="457200" y="1560513"/>
            <a:ext cx="8229600" cy="4992687"/>
          </a:xfrm>
        </p:spPr>
        <p:txBody>
          <a:bodyPr>
            <a:noAutofit/>
          </a:bodyPr>
          <a:lstStyle/>
          <a:p>
            <a:pPr eaLnBrk="1" hangingPunct="1">
              <a:lnSpc>
                <a:spcPct val="80000"/>
              </a:lnSpc>
            </a:pPr>
            <a:r>
              <a:rPr lang="en-US" sz="2400" dirty="0" smtClean="0"/>
              <a:t>While derived tables and CTEs are useful, they have limited scope.  </a:t>
            </a:r>
          </a:p>
          <a:p>
            <a:pPr lvl="1" eaLnBrk="1" hangingPunct="1">
              <a:lnSpc>
                <a:spcPct val="80000"/>
              </a:lnSpc>
            </a:pPr>
            <a:r>
              <a:rPr lang="en-US" sz="2400" dirty="0" smtClean="0"/>
              <a:t>When the outer query is finished, they are gone.</a:t>
            </a:r>
          </a:p>
          <a:p>
            <a:pPr lvl="1" eaLnBrk="1" hangingPunct="1">
              <a:lnSpc>
                <a:spcPct val="80000"/>
              </a:lnSpc>
            </a:pPr>
            <a:r>
              <a:rPr lang="en-US" sz="2400" dirty="0" smtClean="0"/>
              <a:t>Other outer queries cannot </a:t>
            </a:r>
            <a:r>
              <a:rPr lang="en-US" sz="2400" smtClean="0"/>
              <a:t>use them.</a:t>
            </a:r>
          </a:p>
          <a:p>
            <a:pPr lvl="1" eaLnBrk="1" hangingPunct="1">
              <a:lnSpc>
                <a:spcPct val="80000"/>
              </a:lnSpc>
            </a:pPr>
            <a:endParaRPr lang="en-US" sz="2400" dirty="0" smtClean="0"/>
          </a:p>
          <a:p>
            <a:pPr eaLnBrk="1" hangingPunct="1">
              <a:lnSpc>
                <a:spcPct val="80000"/>
              </a:lnSpc>
            </a:pPr>
            <a:r>
              <a:rPr lang="en-US" sz="2400" dirty="0" smtClean="0"/>
              <a:t>Two types of table expressions </a:t>
            </a:r>
            <a:r>
              <a:rPr lang="en-US" sz="2400" smtClean="0"/>
              <a:t>are </a:t>
            </a:r>
            <a:r>
              <a:rPr lang="en-US" sz="2400" u="sng" smtClean="0"/>
              <a:t>reusable</a:t>
            </a:r>
            <a:r>
              <a:rPr lang="en-US" sz="2400" smtClean="0"/>
              <a:t>:</a:t>
            </a:r>
            <a:endParaRPr lang="en-US" sz="2400" dirty="0" smtClean="0"/>
          </a:p>
          <a:p>
            <a:pPr lvl="1" eaLnBrk="1" hangingPunct="1">
              <a:lnSpc>
                <a:spcPct val="80000"/>
              </a:lnSpc>
            </a:pPr>
            <a:r>
              <a:rPr lang="en-US" sz="2400" dirty="0" smtClean="0">
                <a:solidFill>
                  <a:srgbClr val="FF0000"/>
                </a:solidFill>
              </a:rPr>
              <a:t>Views</a:t>
            </a:r>
          </a:p>
          <a:p>
            <a:pPr lvl="1" eaLnBrk="1" hangingPunct="1">
              <a:lnSpc>
                <a:spcPct val="80000"/>
              </a:lnSpc>
            </a:pPr>
            <a:r>
              <a:rPr lang="en-US" sz="2400" dirty="0" smtClean="0">
                <a:solidFill>
                  <a:srgbClr val="FF0000"/>
                </a:solidFill>
              </a:rPr>
              <a:t>Inline Table-Valued Functions</a:t>
            </a:r>
            <a:r>
              <a:rPr lang="en-US" sz="2400" dirty="0" smtClean="0"/>
              <a:t> (inline </a:t>
            </a:r>
            <a:r>
              <a:rPr lang="en-US" sz="2400" smtClean="0"/>
              <a:t>TVFs).</a:t>
            </a:r>
          </a:p>
          <a:p>
            <a:pPr lvl="1" eaLnBrk="1" hangingPunct="1">
              <a:lnSpc>
                <a:spcPct val="80000"/>
              </a:lnSpc>
            </a:pPr>
            <a:endParaRPr lang="en-US" sz="2400" dirty="0" smtClean="0"/>
          </a:p>
          <a:p>
            <a:pPr eaLnBrk="1" hangingPunct="1">
              <a:lnSpc>
                <a:spcPct val="80000"/>
              </a:lnSpc>
            </a:pPr>
            <a:r>
              <a:rPr lang="en-US" sz="2400" dirty="0" smtClean="0"/>
              <a:t>Their </a:t>
            </a:r>
            <a:r>
              <a:rPr lang="en-US" sz="2400" u="sng" dirty="0" smtClean="0"/>
              <a:t>definitions</a:t>
            </a:r>
            <a:r>
              <a:rPr lang="en-US" sz="2400" dirty="0" smtClean="0"/>
              <a:t> are stored with the database object </a:t>
            </a:r>
            <a:r>
              <a:rPr lang="en-US" sz="2400" smtClean="0"/>
              <a:t>and are maintained </a:t>
            </a:r>
            <a:r>
              <a:rPr lang="en-US" sz="2400" dirty="0" smtClean="0"/>
              <a:t>until they are explicitly dropped.</a:t>
            </a:r>
          </a:p>
          <a:p>
            <a:pPr marL="342900" lvl="1" indent="-342900" eaLnBrk="1" hangingPunct="1">
              <a:lnSpc>
                <a:spcPct val="80000"/>
              </a:lnSpc>
              <a:buFont typeface="Arial" charset="0"/>
              <a:buChar char="•"/>
            </a:pPr>
            <a:r>
              <a:rPr lang="en-US" sz="2400" smtClean="0"/>
              <a:t>The tables themselves are </a:t>
            </a:r>
            <a:r>
              <a:rPr lang="en-US" sz="2400" smtClean="0">
                <a:solidFill>
                  <a:srgbClr val="0070C0"/>
                </a:solidFill>
              </a:rPr>
              <a:t>NOT stored</a:t>
            </a:r>
            <a:r>
              <a:rPr lang="en-US" sz="2400" smtClean="0"/>
              <a:t> - they </a:t>
            </a:r>
            <a:r>
              <a:rPr lang="en-US" sz="2400"/>
              <a:t>are </a:t>
            </a:r>
            <a:r>
              <a:rPr lang="en-US" sz="2400" smtClean="0">
                <a:solidFill>
                  <a:srgbClr val="FF0000"/>
                </a:solidFill>
              </a:rPr>
              <a:t>virtual</a:t>
            </a:r>
            <a:r>
              <a:rPr lang="en-US" sz="2400" smtClean="0"/>
              <a:t>. When they are queried, </a:t>
            </a:r>
            <a:r>
              <a:rPr lang="en-US" sz="2400" dirty="0" smtClean="0"/>
              <a:t>SQL Server expands the definition and actually queries the </a:t>
            </a:r>
            <a:r>
              <a:rPr lang="en-US" sz="2400" smtClean="0"/>
              <a:t>underlying </a:t>
            </a:r>
            <a:r>
              <a:rPr lang="en-US" sz="2400"/>
              <a:t>objects, </a:t>
            </a:r>
            <a:r>
              <a:rPr lang="en-US" sz="2400" smtClean="0"/>
              <a:t>just as with derived </a:t>
            </a:r>
            <a:r>
              <a:rPr lang="en-US" sz="2400"/>
              <a:t>tables and CTEs</a:t>
            </a:r>
            <a:r>
              <a:rPr lang="en-US" sz="2400" smtClean="0"/>
              <a:t>.</a:t>
            </a:r>
            <a:endParaRPr lang="en-US" sz="2400" dirty="0" smtClean="0"/>
          </a:p>
        </p:txBody>
      </p:sp>
    </p:spTree>
    <p:extLst>
      <p:ext uri="{BB962C8B-B14F-4D97-AF65-F5344CB8AC3E}">
        <p14:creationId xmlns:p14="http://schemas.microsoft.com/office/powerpoint/2010/main" val="3334046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33400" y="457200"/>
            <a:ext cx="8229600" cy="763587"/>
          </a:xfrm>
        </p:spPr>
        <p:txBody>
          <a:bodyPr/>
          <a:lstStyle/>
          <a:p>
            <a:pPr eaLnBrk="1" hangingPunct="1"/>
            <a:r>
              <a:rPr lang="en-US" dirty="0" smtClean="0"/>
              <a:t>Views</a:t>
            </a:r>
          </a:p>
        </p:txBody>
      </p:sp>
      <p:sp>
        <p:nvSpPr>
          <p:cNvPr id="37891" name="Content Placeholder 2"/>
          <p:cNvSpPr>
            <a:spLocks noGrp="1"/>
          </p:cNvSpPr>
          <p:nvPr>
            <p:ph idx="1"/>
          </p:nvPr>
        </p:nvSpPr>
        <p:spPr>
          <a:xfrm>
            <a:off x="457200" y="1371600"/>
            <a:ext cx="8229600" cy="5410200"/>
          </a:xfrm>
        </p:spPr>
        <p:txBody>
          <a:bodyPr/>
          <a:lstStyle/>
          <a:p>
            <a:pPr eaLnBrk="1" hangingPunct="1"/>
            <a:r>
              <a:rPr lang="en-US" sz="2400" dirty="0" smtClean="0"/>
              <a:t>A </a:t>
            </a:r>
            <a:r>
              <a:rPr lang="en-US" sz="2400" dirty="0" smtClean="0">
                <a:solidFill>
                  <a:srgbClr val="FF0000"/>
                </a:solidFill>
              </a:rPr>
              <a:t>view</a:t>
            </a:r>
            <a:r>
              <a:rPr lang="en-US" sz="2400" dirty="0" smtClean="0"/>
              <a:t> is </a:t>
            </a:r>
            <a:r>
              <a:rPr lang="en-US" sz="2400" dirty="0" smtClean="0">
                <a:solidFill>
                  <a:srgbClr val="0070C0"/>
                </a:solidFill>
              </a:rPr>
              <a:t>a reusable table expression in which the definition is stored with the database.</a:t>
            </a:r>
          </a:p>
          <a:p>
            <a:pPr eaLnBrk="1" hangingPunct="1"/>
            <a:r>
              <a:rPr lang="en-US" sz="2400" smtClean="0"/>
              <a:t>Because the definition </a:t>
            </a:r>
            <a:r>
              <a:rPr lang="en-US" sz="2400" dirty="0" smtClean="0"/>
              <a:t>is </a:t>
            </a:r>
            <a:r>
              <a:rPr lang="en-US" sz="2400" smtClean="0"/>
              <a:t>stored in the database, some of the issues discussed in the creating tables section apply here as well.</a:t>
            </a:r>
            <a:endParaRPr lang="en-US" sz="2400" dirty="0" smtClean="0"/>
          </a:p>
          <a:p>
            <a:pPr lvl="1" eaLnBrk="1" hangingPunct="1"/>
            <a:r>
              <a:rPr lang="en-US" sz="2400"/>
              <a:t>Don't create </a:t>
            </a:r>
            <a:r>
              <a:rPr lang="en-US" sz="2400" smtClean="0"/>
              <a:t>a view </a:t>
            </a:r>
            <a:r>
              <a:rPr lang="en-US" sz="2400"/>
              <a:t>twice.</a:t>
            </a:r>
          </a:p>
          <a:p>
            <a:pPr lvl="2" eaLnBrk="1" hangingPunct="1"/>
            <a:r>
              <a:rPr lang="en-US" b="1">
                <a:solidFill>
                  <a:srgbClr val="00B050"/>
                </a:solidFill>
              </a:rPr>
              <a:t>Always test to see if </a:t>
            </a:r>
            <a:r>
              <a:rPr lang="en-US" b="1" smtClean="0">
                <a:solidFill>
                  <a:srgbClr val="00B050"/>
                </a:solidFill>
              </a:rPr>
              <a:t>it is </a:t>
            </a:r>
            <a:r>
              <a:rPr lang="en-US" b="1">
                <a:solidFill>
                  <a:srgbClr val="00B050"/>
                </a:solidFill>
              </a:rPr>
              <a:t>NULL and drop it if it is not</a:t>
            </a:r>
            <a:r>
              <a:rPr lang="en-US"/>
              <a:t>.</a:t>
            </a:r>
          </a:p>
          <a:p>
            <a:pPr lvl="1" eaLnBrk="1" hangingPunct="1"/>
            <a:r>
              <a:rPr lang="en-US" sz="2400" smtClean="0"/>
              <a:t>Access to a </a:t>
            </a:r>
            <a:r>
              <a:rPr lang="en-US" sz="2400" dirty="0" smtClean="0"/>
              <a:t>view can </a:t>
            </a:r>
            <a:r>
              <a:rPr lang="en-US" sz="2400" smtClean="0"/>
              <a:t>be controlled </a:t>
            </a:r>
            <a:r>
              <a:rPr lang="en-US" sz="2400" dirty="0" smtClean="0"/>
              <a:t>like other </a:t>
            </a:r>
            <a:r>
              <a:rPr lang="en-US" sz="2400" smtClean="0"/>
              <a:t>database objects.</a:t>
            </a:r>
          </a:p>
          <a:p>
            <a:pPr lvl="1" eaLnBrk="1" hangingPunct="1"/>
            <a:endParaRPr lang="en-US" sz="2400"/>
          </a:p>
          <a:p>
            <a:pPr eaLnBrk="1" hangingPunct="1"/>
            <a:r>
              <a:rPr lang="en-US" sz="2400" smtClean="0"/>
              <a:t>Views can be </a:t>
            </a:r>
            <a:r>
              <a:rPr lang="en-US" sz="2400" u="sng" smtClean="0"/>
              <a:t>useful for adding derived attributes, because they automatically recompute</a:t>
            </a:r>
            <a:r>
              <a:rPr lang="en-US" sz="2400" smtClean="0"/>
              <a:t> the value if any of the source attributes changes.</a:t>
            </a:r>
            <a:endParaRPr lang="en-US" sz="2400" dirty="0" smtClean="0"/>
          </a:p>
          <a:p>
            <a:pPr marL="0" indent="0" eaLnBrk="1" hangingPunct="1">
              <a:buNone/>
            </a:pPr>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150287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533400"/>
            <a:ext cx="8229600" cy="773113"/>
          </a:xfrm>
        </p:spPr>
        <p:txBody>
          <a:bodyPr/>
          <a:lstStyle/>
          <a:p>
            <a:pPr eaLnBrk="1" hangingPunct="1"/>
            <a:r>
              <a:rPr lang="en-US" smtClean="0"/>
              <a:t>Subqueries that return Tables</a:t>
            </a:r>
          </a:p>
        </p:txBody>
      </p:sp>
      <p:sp>
        <p:nvSpPr>
          <p:cNvPr id="3" name="Content Placeholder 2"/>
          <p:cNvSpPr>
            <a:spLocks noGrp="1"/>
          </p:cNvSpPr>
          <p:nvPr>
            <p:ph idx="1"/>
          </p:nvPr>
        </p:nvSpPr>
        <p:spPr>
          <a:xfrm>
            <a:off x="457200" y="1371601"/>
            <a:ext cx="8229600" cy="5334000"/>
          </a:xfrm>
        </p:spPr>
        <p:txBody>
          <a:bodyPr>
            <a:normAutofit/>
          </a:bodyPr>
          <a:lstStyle/>
          <a:p>
            <a:pPr eaLnBrk="1" hangingPunct="1"/>
            <a:r>
              <a:rPr lang="en-US" sz="2400" smtClean="0"/>
              <a:t>We have already seen subqueries that return </a:t>
            </a:r>
            <a:r>
              <a:rPr lang="en-US" sz="2400"/>
              <a:t>a</a:t>
            </a:r>
            <a:r>
              <a:rPr lang="en-US" sz="2400" smtClean="0"/>
              <a:t> </a:t>
            </a:r>
            <a:r>
              <a:rPr lang="en-US" sz="2400">
                <a:solidFill>
                  <a:srgbClr val="0070C0"/>
                </a:solidFill>
              </a:rPr>
              <a:t>single value</a:t>
            </a:r>
            <a:r>
              <a:rPr lang="en-US" sz="2400"/>
              <a:t> (a </a:t>
            </a:r>
            <a:r>
              <a:rPr lang="en-US" sz="2400" smtClean="0">
                <a:solidFill>
                  <a:srgbClr val="FF0000"/>
                </a:solidFill>
              </a:rPr>
              <a:t>scalar</a:t>
            </a:r>
            <a:r>
              <a:rPr lang="en-US" sz="2400" smtClean="0"/>
              <a:t>) or </a:t>
            </a:r>
            <a:r>
              <a:rPr lang="en-US" sz="2400" smtClean="0">
                <a:solidFill>
                  <a:srgbClr val="0070C0"/>
                </a:solidFill>
              </a:rPr>
              <a:t>multiple values</a:t>
            </a:r>
            <a:r>
              <a:rPr lang="en-US" sz="2400" smtClean="0"/>
              <a:t>.</a:t>
            </a:r>
          </a:p>
          <a:p>
            <a:pPr marL="0" indent="0" eaLnBrk="1" hangingPunct="1">
              <a:buNone/>
            </a:pPr>
            <a:endParaRPr lang="en-US" sz="2400" smtClean="0"/>
          </a:p>
          <a:p>
            <a:pPr eaLnBrk="1" hangingPunct="1"/>
            <a:r>
              <a:rPr lang="en-US" sz="2400" smtClean="0"/>
              <a:t>Now we consider </a:t>
            </a:r>
            <a:r>
              <a:rPr lang="en-US" sz="2400" smtClean="0">
                <a:solidFill>
                  <a:srgbClr val="0070C0"/>
                </a:solidFill>
              </a:rPr>
              <a:t>subqueries that return an entire table</a:t>
            </a:r>
            <a:r>
              <a:rPr lang="en-US" sz="2400" smtClean="0"/>
              <a:t>.</a:t>
            </a:r>
          </a:p>
          <a:p>
            <a:pPr lvl="1" eaLnBrk="1" hangingPunct="1"/>
            <a:r>
              <a:rPr lang="en-US" sz="2400" smtClean="0"/>
              <a:t>These are known as </a:t>
            </a:r>
            <a:r>
              <a:rPr lang="en-US" sz="2400" smtClean="0">
                <a:solidFill>
                  <a:srgbClr val="FF0000"/>
                </a:solidFill>
              </a:rPr>
              <a:t>derived tables</a:t>
            </a:r>
            <a:r>
              <a:rPr lang="en-US" sz="2400" smtClean="0"/>
              <a:t>.</a:t>
            </a:r>
          </a:p>
          <a:p>
            <a:pPr lvl="1" eaLnBrk="1" hangingPunct="1"/>
            <a:r>
              <a:rPr lang="en-US" sz="2400" smtClean="0"/>
              <a:t>They appear in the FROM clause of the outer query.</a:t>
            </a:r>
            <a:endParaRPr lang="en-US" sz="2400"/>
          </a:p>
          <a:p>
            <a:pPr eaLnBrk="1" hangingPunct="1"/>
            <a:endParaRPr lang="en-US" sz="2400" smtClean="0"/>
          </a:p>
          <a:p>
            <a:endParaRPr lang="en-US" sz="2400"/>
          </a:p>
          <a:p>
            <a:pPr eaLnBrk="1" hangingPunct="1"/>
            <a:endParaRPr lang="en-US" sz="2400" smtClean="0"/>
          </a:p>
        </p:txBody>
      </p:sp>
    </p:spTree>
    <p:extLst>
      <p:ext uri="{BB962C8B-B14F-4D97-AF65-F5344CB8AC3E}">
        <p14:creationId xmlns:p14="http://schemas.microsoft.com/office/powerpoint/2010/main" val="3573189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704850"/>
            <a:ext cx="8229600" cy="749300"/>
          </a:xfrm>
        </p:spPr>
        <p:txBody>
          <a:bodyPr/>
          <a:lstStyle/>
          <a:p>
            <a:pPr eaLnBrk="1" hangingPunct="1"/>
            <a:r>
              <a:rPr lang="en-US" smtClean="0"/>
              <a:t>Create A View - Example</a:t>
            </a:r>
          </a:p>
        </p:txBody>
      </p:sp>
      <p:sp>
        <p:nvSpPr>
          <p:cNvPr id="3" name="Content Placeholder 2"/>
          <p:cNvSpPr>
            <a:spLocks noGrp="1"/>
          </p:cNvSpPr>
          <p:nvPr>
            <p:ph idx="1"/>
          </p:nvPr>
        </p:nvSpPr>
        <p:spPr>
          <a:xfrm>
            <a:off x="457200" y="1524000"/>
            <a:ext cx="8229600" cy="5105400"/>
          </a:xfrm>
        </p:spPr>
        <p:txBody>
          <a:bodyPr>
            <a:normAutofit lnSpcReduction="10000"/>
          </a:bodyPr>
          <a:lstStyle/>
          <a:p>
            <a:pPr eaLnBrk="1" hangingPunct="1">
              <a:lnSpc>
                <a:spcPct val="90000"/>
              </a:lnSpc>
              <a:buNone/>
            </a:pPr>
            <a:r>
              <a:rPr lang="en-US" sz="2000"/>
              <a:t>USE TSQL2012;</a:t>
            </a:r>
          </a:p>
          <a:p>
            <a:pPr eaLnBrk="1" hangingPunct="1">
              <a:lnSpc>
                <a:spcPct val="90000"/>
              </a:lnSpc>
              <a:buNone/>
            </a:pPr>
            <a:endParaRPr lang="en-US" sz="2000" b="1" smtClean="0">
              <a:solidFill>
                <a:srgbClr val="00B050"/>
              </a:solidFill>
            </a:endParaRPr>
          </a:p>
          <a:p>
            <a:pPr eaLnBrk="1" hangingPunct="1">
              <a:lnSpc>
                <a:spcPct val="90000"/>
              </a:lnSpc>
              <a:buNone/>
            </a:pPr>
            <a:r>
              <a:rPr lang="en-US" sz="2000" b="1" smtClean="0">
                <a:solidFill>
                  <a:srgbClr val="00B050"/>
                </a:solidFill>
              </a:rPr>
              <a:t>IF OBJECT_ID(</a:t>
            </a:r>
            <a:r>
              <a:rPr lang="en-US" sz="2000" smtClean="0">
                <a:solidFill>
                  <a:srgbClr val="00B050"/>
                </a:solidFill>
              </a:rPr>
              <a:t>'</a:t>
            </a:r>
            <a:r>
              <a:rPr lang="en-US" sz="2000" b="1" smtClean="0">
                <a:solidFill>
                  <a:srgbClr val="00B050"/>
                </a:solidFill>
              </a:rPr>
              <a:t>Sales.USACusts</a:t>
            </a:r>
            <a:r>
              <a:rPr lang="en-US" sz="2000" smtClean="0">
                <a:solidFill>
                  <a:srgbClr val="00B050"/>
                </a:solidFill>
              </a:rPr>
              <a:t>'</a:t>
            </a:r>
            <a:r>
              <a:rPr lang="en-US" sz="2000" b="1" smtClean="0">
                <a:solidFill>
                  <a:srgbClr val="00B050"/>
                </a:solidFill>
              </a:rPr>
              <a:t>) </a:t>
            </a:r>
            <a:r>
              <a:rPr lang="en-US" sz="2000" b="1" dirty="0" smtClean="0">
                <a:solidFill>
                  <a:srgbClr val="00B050"/>
                </a:solidFill>
              </a:rPr>
              <a:t>IS NOT NULL</a:t>
            </a:r>
          </a:p>
          <a:p>
            <a:pPr eaLnBrk="1" hangingPunct="1">
              <a:lnSpc>
                <a:spcPct val="90000"/>
              </a:lnSpc>
              <a:buFont typeface="Wingdings 2" pitchFamily="-105" charset="2"/>
              <a:buNone/>
            </a:pPr>
            <a:r>
              <a:rPr lang="en-US" sz="2000" b="1" dirty="0" smtClean="0">
                <a:solidFill>
                  <a:srgbClr val="00B050"/>
                </a:solidFill>
              </a:rPr>
              <a:t>	DROP VIEW </a:t>
            </a:r>
            <a:r>
              <a:rPr lang="en-US" sz="2000" b="1" dirty="0" err="1" smtClean="0">
                <a:solidFill>
                  <a:srgbClr val="00B050"/>
                </a:solidFill>
              </a:rPr>
              <a:t>Sales.USACusts</a:t>
            </a:r>
            <a:r>
              <a:rPr lang="en-US" sz="2000" b="1" dirty="0" smtClean="0">
                <a:solidFill>
                  <a:srgbClr val="00B050"/>
                </a:solidFill>
              </a:rPr>
              <a:t>;</a:t>
            </a:r>
          </a:p>
          <a:p>
            <a:pPr eaLnBrk="1" hangingPunct="1">
              <a:lnSpc>
                <a:spcPct val="90000"/>
              </a:lnSpc>
              <a:buFont typeface="Wingdings 2" pitchFamily="-105" charset="2"/>
              <a:buNone/>
            </a:pPr>
            <a:r>
              <a:rPr lang="en-US" sz="2000" b="1" smtClean="0"/>
              <a:t>GO</a:t>
            </a:r>
            <a:endParaRPr lang="en-US" sz="2000" b="1" dirty="0" smtClean="0"/>
          </a:p>
          <a:p>
            <a:pPr eaLnBrk="1" hangingPunct="1">
              <a:lnSpc>
                <a:spcPct val="90000"/>
              </a:lnSpc>
              <a:buFont typeface="Wingdings 2" pitchFamily="-105" charset="2"/>
              <a:buNone/>
            </a:pPr>
            <a:endParaRPr lang="en-US" sz="2000" b="1" dirty="0" smtClean="0"/>
          </a:p>
          <a:p>
            <a:pPr eaLnBrk="1" hangingPunct="1">
              <a:lnSpc>
                <a:spcPct val="90000"/>
              </a:lnSpc>
              <a:buFont typeface="Wingdings 2" pitchFamily="-105" charset="2"/>
              <a:buNone/>
            </a:pPr>
            <a:r>
              <a:rPr lang="en-US" sz="2000" b="1" dirty="0" smtClean="0"/>
              <a:t>CREATE VIEW </a:t>
            </a:r>
            <a:r>
              <a:rPr lang="en-US" sz="2000" b="1" dirty="0" err="1" smtClean="0"/>
              <a:t>Sales.USACusts</a:t>
            </a:r>
            <a:endParaRPr lang="en-US" sz="2000" b="1" dirty="0" smtClean="0"/>
          </a:p>
          <a:p>
            <a:pPr eaLnBrk="1" hangingPunct="1">
              <a:lnSpc>
                <a:spcPct val="90000"/>
              </a:lnSpc>
              <a:buFont typeface="Wingdings 2" pitchFamily="-105" charset="2"/>
              <a:buNone/>
            </a:pPr>
            <a:r>
              <a:rPr lang="en-US" sz="2000" b="1" dirty="0" smtClean="0"/>
              <a:t>AS</a:t>
            </a:r>
          </a:p>
          <a:p>
            <a:pPr eaLnBrk="1" hangingPunct="1">
              <a:lnSpc>
                <a:spcPct val="90000"/>
              </a:lnSpc>
              <a:buFont typeface="Wingdings 2" pitchFamily="-105" charset="2"/>
              <a:buNone/>
            </a:pPr>
            <a:r>
              <a:rPr lang="en-US" sz="2000" b="1" smtClean="0"/>
              <a:t>	SELECT </a:t>
            </a:r>
            <a:r>
              <a:rPr lang="en-US" sz="2000" b="1" dirty="0" err="1" smtClean="0"/>
              <a:t>custid</a:t>
            </a:r>
            <a:r>
              <a:rPr lang="en-US" sz="2000" b="1" dirty="0" smtClean="0"/>
              <a:t>, </a:t>
            </a:r>
            <a:r>
              <a:rPr lang="en-US" sz="2000" b="1" dirty="0" err="1" smtClean="0"/>
              <a:t>companyname</a:t>
            </a:r>
            <a:r>
              <a:rPr lang="en-US" sz="2000" b="1" dirty="0" smtClean="0"/>
              <a:t>, </a:t>
            </a:r>
            <a:r>
              <a:rPr lang="en-US" sz="2000" b="1" dirty="0" err="1" smtClean="0"/>
              <a:t>contactname</a:t>
            </a:r>
            <a:endParaRPr lang="en-US" sz="2000" b="1" dirty="0" smtClean="0"/>
          </a:p>
          <a:p>
            <a:pPr eaLnBrk="1" hangingPunct="1">
              <a:lnSpc>
                <a:spcPct val="90000"/>
              </a:lnSpc>
              <a:buFont typeface="Wingdings 2" pitchFamily="-105" charset="2"/>
              <a:buNone/>
            </a:pPr>
            <a:r>
              <a:rPr lang="en-US" sz="2000" b="1" smtClean="0"/>
              <a:t>	FROM </a:t>
            </a:r>
            <a:r>
              <a:rPr lang="en-US" sz="2000" b="1" dirty="0" err="1" smtClean="0"/>
              <a:t>Sales.Customers</a:t>
            </a:r>
            <a:endParaRPr lang="en-US" sz="2000" b="1" dirty="0" smtClean="0"/>
          </a:p>
          <a:p>
            <a:pPr eaLnBrk="1" hangingPunct="1">
              <a:lnSpc>
                <a:spcPct val="90000"/>
              </a:lnSpc>
              <a:buNone/>
            </a:pPr>
            <a:r>
              <a:rPr lang="en-US" sz="2000" b="1" smtClean="0"/>
              <a:t>	WHERE </a:t>
            </a:r>
            <a:r>
              <a:rPr lang="en-US" sz="2000" b="1" dirty="0" smtClean="0"/>
              <a:t>country </a:t>
            </a:r>
            <a:r>
              <a:rPr lang="en-US" sz="2000" b="1" smtClean="0"/>
              <a:t>= N</a:t>
            </a:r>
            <a:r>
              <a:rPr lang="en-US" sz="2000" smtClean="0"/>
              <a:t>'</a:t>
            </a:r>
            <a:r>
              <a:rPr lang="en-US" sz="2000" b="1" smtClean="0"/>
              <a:t>USA</a:t>
            </a:r>
            <a:r>
              <a:rPr lang="en-US" sz="2000" smtClean="0"/>
              <a:t>'</a:t>
            </a:r>
            <a:endParaRPr lang="en-US" sz="2000" b="1"/>
          </a:p>
          <a:p>
            <a:pPr eaLnBrk="1" hangingPunct="1">
              <a:lnSpc>
                <a:spcPct val="90000"/>
              </a:lnSpc>
              <a:buNone/>
            </a:pPr>
            <a:r>
              <a:rPr lang="en-US" sz="2000" b="1" smtClean="0"/>
              <a:t>GO</a:t>
            </a:r>
          </a:p>
          <a:p>
            <a:pPr eaLnBrk="1" hangingPunct="1">
              <a:lnSpc>
                <a:spcPct val="90000"/>
              </a:lnSpc>
              <a:buNone/>
            </a:pPr>
            <a:endParaRPr lang="en-US" sz="2000" b="1" dirty="0"/>
          </a:p>
          <a:p>
            <a:pPr eaLnBrk="1" hangingPunct="1">
              <a:lnSpc>
                <a:spcPct val="90000"/>
              </a:lnSpc>
            </a:pPr>
            <a:r>
              <a:rPr lang="en-US" sz="2400" smtClean="0"/>
              <a:t>After executing this, the view can be found in the "Views" folder of the TSQL database.</a:t>
            </a:r>
            <a:endParaRPr lang="en-US" sz="2400"/>
          </a:p>
        </p:txBody>
      </p:sp>
    </p:spTree>
    <p:extLst>
      <p:ext uri="{BB962C8B-B14F-4D97-AF65-F5344CB8AC3E}">
        <p14:creationId xmlns:p14="http://schemas.microsoft.com/office/powerpoint/2010/main" val="3852375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704850"/>
            <a:ext cx="8229600" cy="749300"/>
          </a:xfrm>
        </p:spPr>
        <p:txBody>
          <a:bodyPr/>
          <a:lstStyle/>
          <a:p>
            <a:pPr eaLnBrk="1" hangingPunct="1"/>
            <a:r>
              <a:rPr lang="en-US" smtClean="0"/>
              <a:t>Query A View - Example</a:t>
            </a:r>
          </a:p>
        </p:txBody>
      </p:sp>
      <p:sp>
        <p:nvSpPr>
          <p:cNvPr id="3" name="Content Placeholder 2"/>
          <p:cNvSpPr>
            <a:spLocks noGrp="1"/>
          </p:cNvSpPr>
          <p:nvPr>
            <p:ph idx="1"/>
          </p:nvPr>
        </p:nvSpPr>
        <p:spPr>
          <a:xfrm>
            <a:off x="457200" y="1600200"/>
            <a:ext cx="8229600" cy="4953000"/>
          </a:xfrm>
        </p:spPr>
        <p:txBody>
          <a:bodyPr>
            <a:normAutofit/>
          </a:bodyPr>
          <a:lstStyle/>
          <a:p>
            <a:pPr eaLnBrk="1" hangingPunct="1">
              <a:lnSpc>
                <a:spcPct val="90000"/>
              </a:lnSpc>
            </a:pPr>
            <a:r>
              <a:rPr lang="en-US" sz="2400" smtClean="0"/>
              <a:t>Once a view is defined, it can be queried just as a table can.</a:t>
            </a:r>
            <a:endParaRPr lang="en-US" sz="2400" dirty="0" smtClean="0"/>
          </a:p>
          <a:p>
            <a:pPr marL="0" indent="0" eaLnBrk="1" hangingPunct="1">
              <a:lnSpc>
                <a:spcPct val="90000"/>
              </a:lnSpc>
              <a:buNone/>
            </a:pPr>
            <a:r>
              <a:rPr lang="en-US" sz="2400" smtClean="0"/>
              <a:t>E.g.</a:t>
            </a:r>
            <a:endParaRPr lang="en-US" sz="2400" dirty="0" smtClean="0"/>
          </a:p>
          <a:p>
            <a:pPr eaLnBrk="1" hangingPunct="1">
              <a:lnSpc>
                <a:spcPct val="90000"/>
              </a:lnSpc>
              <a:buFont typeface="Wingdings 2" pitchFamily="-105" charset="2"/>
              <a:buNone/>
            </a:pPr>
            <a:r>
              <a:rPr lang="en-US" sz="2400" dirty="0" smtClean="0"/>
              <a:t>SELECT </a:t>
            </a:r>
            <a:r>
              <a:rPr lang="en-US" sz="2400" dirty="0" err="1" smtClean="0"/>
              <a:t>custid</a:t>
            </a:r>
            <a:r>
              <a:rPr lang="en-US" sz="2400" dirty="0" smtClean="0"/>
              <a:t>, </a:t>
            </a:r>
            <a:r>
              <a:rPr lang="en-US" sz="2400" dirty="0" err="1" smtClean="0"/>
              <a:t>companyname</a:t>
            </a:r>
            <a:endParaRPr lang="en-US" sz="2400" dirty="0" smtClean="0"/>
          </a:p>
          <a:p>
            <a:pPr eaLnBrk="1" hangingPunct="1">
              <a:lnSpc>
                <a:spcPct val="90000"/>
              </a:lnSpc>
              <a:buFont typeface="Wingdings 2" pitchFamily="-105" charset="2"/>
              <a:buNone/>
            </a:pPr>
            <a:r>
              <a:rPr lang="en-US" sz="2400" smtClean="0"/>
              <a:t>FROM Sales.USACusts</a:t>
            </a:r>
            <a:endParaRPr lang="en-US" sz="2400" dirty="0" smtClean="0"/>
          </a:p>
          <a:p>
            <a:pPr eaLnBrk="1" hangingPunct="1">
              <a:lnSpc>
                <a:spcPct val="90000"/>
              </a:lnSpc>
              <a:buFont typeface="Wingdings 2" pitchFamily="-105" charset="2"/>
              <a:buNone/>
            </a:pPr>
            <a:endParaRPr lang="en-US" sz="2400" dirty="0" smtClean="0"/>
          </a:p>
          <a:p>
            <a:pPr eaLnBrk="1" hangingPunct="1">
              <a:lnSpc>
                <a:spcPct val="90000"/>
              </a:lnSpc>
            </a:pPr>
            <a:r>
              <a:rPr lang="en-US" sz="2400" dirty="0" smtClean="0"/>
              <a:t>Note</a:t>
            </a:r>
            <a:r>
              <a:rPr lang="en-US" sz="2400" smtClean="0"/>
              <a:t>:  If data in the table(s) from which a view is created is modified, the data in the view will automatically be updated.</a:t>
            </a:r>
          </a:p>
          <a:p>
            <a:pPr eaLnBrk="1" hangingPunct="1">
              <a:lnSpc>
                <a:spcPct val="90000"/>
              </a:lnSpc>
            </a:pPr>
            <a:endParaRPr lang="en-US" sz="2400" smtClean="0"/>
          </a:p>
          <a:p>
            <a:pPr eaLnBrk="1" hangingPunct="1">
              <a:lnSpc>
                <a:spcPct val="90000"/>
              </a:lnSpc>
            </a:pPr>
            <a:r>
              <a:rPr lang="en-US" sz="2400" smtClean="0"/>
              <a:t>However, if </a:t>
            </a:r>
            <a:r>
              <a:rPr lang="en-US" sz="2400"/>
              <a:t>more columns are added to the underlying table(s), they are NOT automatically added to the view. </a:t>
            </a:r>
            <a:endParaRPr lang="en-US" sz="2400" smtClean="0"/>
          </a:p>
          <a:p>
            <a:pPr lvl="1" eaLnBrk="1" hangingPunct="1">
              <a:lnSpc>
                <a:spcPct val="90000"/>
              </a:lnSpc>
            </a:pPr>
            <a:r>
              <a:rPr lang="en-US" sz="2400" smtClean="0"/>
              <a:t>Thus using “SELECT *” against a view can </a:t>
            </a:r>
            <a:r>
              <a:rPr lang="en-US" sz="2400" dirty="0" smtClean="0"/>
              <a:t>be </a:t>
            </a:r>
            <a:r>
              <a:rPr lang="en-US" sz="2400" smtClean="0"/>
              <a:t>particularly misleading.</a:t>
            </a:r>
            <a:endParaRPr lang="en-US" sz="2400" dirty="0" smtClean="0"/>
          </a:p>
        </p:txBody>
      </p:sp>
    </p:spTree>
    <p:extLst>
      <p:ext uri="{BB962C8B-B14F-4D97-AF65-F5344CB8AC3E}">
        <p14:creationId xmlns:p14="http://schemas.microsoft.com/office/powerpoint/2010/main" val="1876952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Views Change Automatically</a:t>
            </a:r>
            <a:endParaRPr lang="en-US"/>
          </a:p>
        </p:txBody>
      </p:sp>
      <p:sp>
        <p:nvSpPr>
          <p:cNvPr id="3" name="Content Placeholder 2"/>
          <p:cNvSpPr>
            <a:spLocks noGrp="1"/>
          </p:cNvSpPr>
          <p:nvPr>
            <p:ph idx="1"/>
          </p:nvPr>
        </p:nvSpPr>
        <p:spPr/>
        <p:txBody>
          <a:bodyPr/>
          <a:lstStyle/>
          <a:p>
            <a:r>
              <a:rPr lang="en-US" sz="2400" smtClean="0"/>
              <a:t>A view changes automatically every time the underlying table changes.</a:t>
            </a:r>
          </a:p>
          <a:p>
            <a:r>
              <a:rPr lang="en-US" sz="2400" smtClean="0"/>
              <a:t>Thus views improve convenience, but not efficiency.</a:t>
            </a:r>
          </a:p>
          <a:p>
            <a:endParaRPr lang="en-US" sz="2400"/>
          </a:p>
          <a:p>
            <a:r>
              <a:rPr lang="en-US" sz="2400" smtClean="0"/>
              <a:t>To demonstrate this, let's change the </a:t>
            </a:r>
            <a:r>
              <a:rPr lang="en-US" sz="2400" smtClean="0">
                <a:solidFill>
                  <a:srgbClr val="00B050"/>
                </a:solidFill>
              </a:rPr>
              <a:t>Sales.Customers table</a:t>
            </a:r>
            <a:r>
              <a:rPr lang="en-US" sz="2400" smtClean="0"/>
              <a:t> from which the </a:t>
            </a:r>
            <a:r>
              <a:rPr lang="en-US" sz="2400" smtClean="0">
                <a:solidFill>
                  <a:srgbClr val="00B0F0"/>
                </a:solidFill>
              </a:rPr>
              <a:t>Sales.USACusts view </a:t>
            </a:r>
            <a:r>
              <a:rPr lang="en-US" sz="2400" smtClean="0"/>
              <a:t>was created.</a:t>
            </a:r>
          </a:p>
          <a:p>
            <a:r>
              <a:rPr lang="en-US" sz="2400" smtClean="0"/>
              <a:t>We will insert a new USA customer. </a:t>
            </a:r>
          </a:p>
          <a:p>
            <a:r>
              <a:rPr lang="en-US" sz="2400" smtClean="0"/>
              <a:t>Note that custid, the PK in </a:t>
            </a:r>
            <a:r>
              <a:rPr lang="en-US" sz="2400" smtClean="0">
                <a:solidFill>
                  <a:srgbClr val="00B050"/>
                </a:solidFill>
              </a:rPr>
              <a:t>Sales.Customers</a:t>
            </a:r>
            <a:r>
              <a:rPr lang="en-US" sz="2400" smtClean="0"/>
              <a:t>, is an IDENTITY column. In order to explicitly specify the PK for our new customer, we need to turn IDENTITY_INSERT ON so that we can put a specific value there.</a:t>
            </a:r>
          </a:p>
          <a:p>
            <a:endParaRPr lang="en-US" sz="2400"/>
          </a:p>
          <a:p>
            <a:endParaRPr lang="en-US" sz="2400"/>
          </a:p>
        </p:txBody>
      </p:sp>
    </p:spTree>
    <p:extLst>
      <p:ext uri="{BB962C8B-B14F-4D97-AF65-F5344CB8AC3E}">
        <p14:creationId xmlns:p14="http://schemas.microsoft.com/office/powerpoint/2010/main" val="4068561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INSERT new USA Customer</a:t>
            </a:r>
            <a:endParaRPr lang="en-US"/>
          </a:p>
        </p:txBody>
      </p:sp>
      <p:sp>
        <p:nvSpPr>
          <p:cNvPr id="3" name="Content Placeholder 2"/>
          <p:cNvSpPr>
            <a:spLocks noGrp="1"/>
          </p:cNvSpPr>
          <p:nvPr>
            <p:ph idx="1"/>
          </p:nvPr>
        </p:nvSpPr>
        <p:spPr>
          <a:xfrm>
            <a:off x="152400" y="1600200"/>
            <a:ext cx="8839200" cy="4525963"/>
          </a:xfrm>
        </p:spPr>
        <p:txBody>
          <a:bodyPr/>
          <a:lstStyle/>
          <a:p>
            <a:pPr marL="0" indent="0">
              <a:buNone/>
            </a:pPr>
            <a:r>
              <a:rPr lang="en-US" sz="2400" smtClean="0"/>
              <a:t>-- </a:t>
            </a:r>
            <a:r>
              <a:rPr lang="en-US" sz="2400"/>
              <a:t>Modify </a:t>
            </a:r>
            <a:r>
              <a:rPr lang="en-US" sz="2400">
                <a:solidFill>
                  <a:srgbClr val="00B050"/>
                </a:solidFill>
              </a:rPr>
              <a:t>Sales.Customers table</a:t>
            </a:r>
            <a:r>
              <a:rPr lang="en-US" sz="2400"/>
              <a:t> to demonstrate that </a:t>
            </a:r>
            <a:r>
              <a:rPr lang="en-US" sz="2400">
                <a:solidFill>
                  <a:srgbClr val="00B0F0"/>
                </a:solidFill>
              </a:rPr>
              <a:t>Sales.USACusts view</a:t>
            </a:r>
            <a:r>
              <a:rPr lang="en-US" sz="2400"/>
              <a:t> updates automatically</a:t>
            </a:r>
            <a:r>
              <a:rPr lang="en-US" sz="2400" smtClean="0"/>
              <a:t>.</a:t>
            </a:r>
          </a:p>
          <a:p>
            <a:pPr marL="0" indent="0">
              <a:buNone/>
            </a:pPr>
            <a:endParaRPr lang="en-US" sz="2000"/>
          </a:p>
          <a:p>
            <a:pPr marL="0" indent="0">
              <a:buNone/>
            </a:pPr>
            <a:r>
              <a:rPr lang="en-US" sz="2000">
                <a:latin typeface="Tahoma" panose="020B0604030504040204" pitchFamily="34" charset="0"/>
                <a:ea typeface="Tahoma" panose="020B0604030504040204" pitchFamily="34" charset="0"/>
                <a:cs typeface="Tahoma" panose="020B0604030504040204" pitchFamily="34" charset="0"/>
              </a:rPr>
              <a:t>Use TSQL2012</a:t>
            </a:r>
            <a:r>
              <a:rPr lang="en-US" sz="2000" smtClean="0">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US" sz="200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smtClean="0">
                <a:latin typeface="Tahoma" panose="020B0604030504040204" pitchFamily="34" charset="0"/>
                <a:ea typeface="Tahoma" panose="020B0604030504040204" pitchFamily="34" charset="0"/>
                <a:cs typeface="Tahoma" panose="020B0604030504040204" pitchFamily="34" charset="0"/>
              </a:rPr>
              <a:t>SET </a:t>
            </a:r>
            <a:r>
              <a:rPr lang="en-US" sz="2000">
                <a:latin typeface="Tahoma" panose="020B0604030504040204" pitchFamily="34" charset="0"/>
                <a:ea typeface="Tahoma" panose="020B0604030504040204" pitchFamily="34" charset="0"/>
                <a:cs typeface="Tahoma" panose="020B0604030504040204" pitchFamily="34" charset="0"/>
              </a:rPr>
              <a:t>IDENTITY_INSERT </a:t>
            </a:r>
            <a:r>
              <a:rPr lang="en-US" sz="2000">
                <a:solidFill>
                  <a:srgbClr val="00B050"/>
                </a:solidFill>
                <a:latin typeface="Tahoma" panose="020B0604030504040204" pitchFamily="34" charset="0"/>
                <a:ea typeface="Tahoma" panose="020B0604030504040204" pitchFamily="34" charset="0"/>
                <a:cs typeface="Tahoma" panose="020B0604030504040204" pitchFamily="34" charset="0"/>
              </a:rPr>
              <a:t>Sales.Customers</a:t>
            </a:r>
            <a:r>
              <a:rPr lang="en-US" sz="2000">
                <a:latin typeface="Tahoma" panose="020B0604030504040204" pitchFamily="34" charset="0"/>
                <a:ea typeface="Tahoma" panose="020B0604030504040204" pitchFamily="34" charset="0"/>
                <a:cs typeface="Tahoma" panose="020B0604030504040204" pitchFamily="34" charset="0"/>
              </a:rPr>
              <a:t> </a:t>
            </a:r>
            <a:r>
              <a:rPr lang="en-US" sz="2000" smtClean="0">
                <a:latin typeface="Tahoma" panose="020B0604030504040204" pitchFamily="34" charset="0"/>
                <a:ea typeface="Tahoma" panose="020B0604030504040204" pitchFamily="34" charset="0"/>
                <a:cs typeface="Tahoma" panose="020B0604030504040204" pitchFamily="34" charset="0"/>
              </a:rPr>
              <a:t>ON;</a:t>
            </a:r>
          </a:p>
          <a:p>
            <a:pPr marL="0" indent="0">
              <a:buNone/>
            </a:pPr>
            <a:endParaRPr lang="en-US" sz="200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a:latin typeface="Tahoma" panose="020B0604030504040204" pitchFamily="34" charset="0"/>
                <a:ea typeface="Tahoma" panose="020B0604030504040204" pitchFamily="34" charset="0"/>
                <a:cs typeface="Tahoma" panose="020B0604030504040204" pitchFamily="34" charset="0"/>
              </a:rPr>
              <a:t>INSERT INTO </a:t>
            </a:r>
            <a:r>
              <a:rPr lang="en-US" sz="2000">
                <a:solidFill>
                  <a:srgbClr val="00B050"/>
                </a:solidFill>
                <a:latin typeface="Tahoma" panose="020B0604030504040204" pitchFamily="34" charset="0"/>
                <a:ea typeface="Tahoma" panose="020B0604030504040204" pitchFamily="34" charset="0"/>
                <a:cs typeface="Tahoma" panose="020B0604030504040204" pitchFamily="34" charset="0"/>
              </a:rPr>
              <a:t>Sales.Customers</a:t>
            </a:r>
            <a:r>
              <a:rPr lang="en-US" sz="2000">
                <a:latin typeface="Tahoma" panose="020B0604030504040204" pitchFamily="34" charset="0"/>
                <a:ea typeface="Tahoma" panose="020B0604030504040204" pitchFamily="34" charset="0"/>
                <a:cs typeface="Tahoma" panose="020B0604030504040204" pitchFamily="34" charset="0"/>
              </a:rPr>
              <a:t>(</a:t>
            </a:r>
            <a:r>
              <a:rPr lang="en-US" sz="2000" b="1">
                <a:latin typeface="Tahoma" panose="020B0604030504040204" pitchFamily="34" charset="0"/>
                <a:ea typeface="Tahoma" panose="020B0604030504040204" pitchFamily="34" charset="0"/>
                <a:cs typeface="Tahoma" panose="020B0604030504040204" pitchFamily="34" charset="0"/>
              </a:rPr>
              <a:t>custid</a:t>
            </a:r>
            <a:r>
              <a:rPr lang="en-US" sz="2000">
                <a:latin typeface="Tahoma" panose="020B0604030504040204" pitchFamily="34" charset="0"/>
                <a:ea typeface="Tahoma" panose="020B0604030504040204" pitchFamily="34" charset="0"/>
                <a:cs typeface="Tahoma" panose="020B0604030504040204" pitchFamily="34" charset="0"/>
              </a:rPr>
              <a:t>, companyname, contactname, </a:t>
            </a:r>
            <a:r>
              <a:rPr lang="en-US" sz="2000" smtClean="0">
                <a:latin typeface="Tahoma" panose="020B0604030504040204" pitchFamily="34" charset="0"/>
                <a:ea typeface="Tahoma" panose="020B0604030504040204" pitchFamily="34" charset="0"/>
                <a:cs typeface="Tahoma" panose="020B0604030504040204" pitchFamily="34" charset="0"/>
              </a:rPr>
              <a:t>	contacttitle</a:t>
            </a:r>
            <a:r>
              <a:rPr lang="en-US" sz="2000">
                <a:latin typeface="Tahoma" panose="020B0604030504040204" pitchFamily="34" charset="0"/>
                <a:ea typeface="Tahoma" panose="020B0604030504040204" pitchFamily="34" charset="0"/>
                <a:cs typeface="Tahoma" panose="020B0604030504040204" pitchFamily="34" charset="0"/>
              </a:rPr>
              <a:t>, address, city, region, postalcode, </a:t>
            </a:r>
            <a:r>
              <a:rPr lang="en-US" sz="2000" b="1">
                <a:latin typeface="Tahoma" panose="020B0604030504040204" pitchFamily="34" charset="0"/>
                <a:ea typeface="Tahoma" panose="020B0604030504040204" pitchFamily="34" charset="0"/>
                <a:cs typeface="Tahoma" panose="020B0604030504040204" pitchFamily="34" charset="0"/>
              </a:rPr>
              <a:t>country</a:t>
            </a:r>
            <a:r>
              <a:rPr lang="en-US" sz="2000">
                <a:latin typeface="Tahoma" panose="020B0604030504040204" pitchFamily="34" charset="0"/>
                <a:ea typeface="Tahoma" panose="020B0604030504040204" pitchFamily="34" charset="0"/>
                <a:cs typeface="Tahoma" panose="020B0604030504040204" pitchFamily="34" charset="0"/>
              </a:rPr>
              <a:t>, phone, fax)</a:t>
            </a:r>
          </a:p>
          <a:p>
            <a:pPr marL="0" indent="0">
              <a:buNone/>
            </a:pPr>
            <a:r>
              <a:rPr lang="en-US" sz="2000">
                <a:latin typeface="Tahoma" panose="020B0604030504040204" pitchFamily="34" charset="0"/>
                <a:ea typeface="Tahoma" panose="020B0604030504040204" pitchFamily="34" charset="0"/>
                <a:cs typeface="Tahoma" panose="020B0604030504040204" pitchFamily="34" charset="0"/>
              </a:rPr>
              <a:t> VALUES(</a:t>
            </a:r>
            <a:r>
              <a:rPr lang="en-US" sz="2000" b="1">
                <a:latin typeface="Tahoma" panose="020B0604030504040204" pitchFamily="34" charset="0"/>
                <a:ea typeface="Tahoma" panose="020B0604030504040204" pitchFamily="34" charset="0"/>
                <a:cs typeface="Tahoma" panose="020B0604030504040204" pitchFamily="34" charset="0"/>
              </a:rPr>
              <a:t>100</a:t>
            </a:r>
            <a:r>
              <a:rPr lang="en-US" sz="2000">
                <a:latin typeface="Tahoma" panose="020B0604030504040204" pitchFamily="34" charset="0"/>
                <a:ea typeface="Tahoma" panose="020B0604030504040204" pitchFamily="34" charset="0"/>
                <a:cs typeface="Tahoma" panose="020B0604030504040204" pitchFamily="34" charset="0"/>
              </a:rPr>
              <a:t>, 'xxxx', 'yyyy', 'zzzz', '555 C St', 'Indianola', 'IA', '50125', '</a:t>
            </a:r>
            <a:r>
              <a:rPr lang="en-US" sz="2000" b="1">
                <a:latin typeface="Tahoma" panose="020B0604030504040204" pitchFamily="34" charset="0"/>
                <a:ea typeface="Tahoma" panose="020B0604030504040204" pitchFamily="34" charset="0"/>
                <a:cs typeface="Tahoma" panose="020B0604030504040204" pitchFamily="34" charset="0"/>
              </a:rPr>
              <a:t>USA</a:t>
            </a:r>
            <a:r>
              <a:rPr lang="en-US" sz="2000">
                <a:latin typeface="Tahoma" panose="020B0604030504040204" pitchFamily="34" charset="0"/>
                <a:ea typeface="Tahoma" panose="020B0604030504040204" pitchFamily="34" charset="0"/>
                <a:cs typeface="Tahoma" panose="020B0604030504040204" pitchFamily="34" charset="0"/>
              </a:rPr>
              <a:t>', </a:t>
            </a:r>
            <a:r>
              <a:rPr lang="en-US" sz="2000" smtClean="0">
                <a:latin typeface="Tahoma" panose="020B0604030504040204" pitchFamily="34" charset="0"/>
                <a:ea typeface="Tahoma" panose="020B0604030504040204" pitchFamily="34" charset="0"/>
                <a:cs typeface="Tahoma" panose="020B0604030504040204" pitchFamily="34" charset="0"/>
              </a:rPr>
              <a:t>	'555-123-4567</a:t>
            </a:r>
            <a:r>
              <a:rPr lang="en-US" sz="2000">
                <a:latin typeface="Tahoma" panose="020B0604030504040204" pitchFamily="34" charset="0"/>
                <a:ea typeface="Tahoma" panose="020B0604030504040204" pitchFamily="34" charset="0"/>
                <a:cs typeface="Tahoma" panose="020B0604030504040204" pitchFamily="34" charset="0"/>
              </a:rPr>
              <a:t>', '555-123-4567</a:t>
            </a:r>
            <a:r>
              <a:rPr lang="en-US" sz="2000" smtClean="0">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US" sz="200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a:latin typeface="Tahoma" panose="020B0604030504040204" pitchFamily="34" charset="0"/>
                <a:ea typeface="Tahoma" panose="020B0604030504040204" pitchFamily="34" charset="0"/>
                <a:cs typeface="Tahoma" panose="020B0604030504040204" pitchFamily="34" charset="0"/>
              </a:rPr>
              <a:t>SET IDENTITY_INSERT </a:t>
            </a:r>
            <a:r>
              <a:rPr lang="en-US" sz="2000">
                <a:solidFill>
                  <a:srgbClr val="00B050"/>
                </a:solidFill>
                <a:latin typeface="Tahoma" panose="020B0604030504040204" pitchFamily="34" charset="0"/>
                <a:ea typeface="Tahoma" panose="020B0604030504040204" pitchFamily="34" charset="0"/>
                <a:cs typeface="Tahoma" panose="020B0604030504040204" pitchFamily="34" charset="0"/>
              </a:rPr>
              <a:t>Sales.Customers</a:t>
            </a:r>
            <a:r>
              <a:rPr lang="en-US" sz="2000">
                <a:latin typeface="Tahoma" panose="020B0604030504040204" pitchFamily="34" charset="0"/>
                <a:ea typeface="Tahoma" panose="020B0604030504040204" pitchFamily="34" charset="0"/>
                <a:cs typeface="Tahoma" panose="020B0604030504040204" pitchFamily="34" charset="0"/>
              </a:rPr>
              <a:t> </a:t>
            </a:r>
            <a:r>
              <a:rPr lang="en-US" sz="2000" smtClean="0">
                <a:latin typeface="Tahoma" panose="020B0604030504040204" pitchFamily="34" charset="0"/>
                <a:ea typeface="Tahoma" panose="020B0604030504040204" pitchFamily="34" charset="0"/>
                <a:cs typeface="Tahoma" panose="020B0604030504040204" pitchFamily="34" charset="0"/>
              </a:rPr>
              <a:t>OFF;</a:t>
            </a:r>
            <a:endParaRPr lang="en-US" sz="2000">
              <a:latin typeface="Tahoma" panose="020B0604030504040204" pitchFamily="34" charset="0"/>
              <a:ea typeface="Tahoma" panose="020B0604030504040204" pitchFamily="34" charset="0"/>
              <a:cs typeface="Tahoma" panose="020B0604030504040204" pitchFamily="34" charset="0"/>
            </a:endParaRPr>
          </a:p>
          <a:p>
            <a:endParaRPr lang="en-US"/>
          </a:p>
        </p:txBody>
      </p:sp>
    </p:spTree>
    <p:extLst>
      <p:ext uri="{BB962C8B-B14F-4D97-AF65-F5344CB8AC3E}">
        <p14:creationId xmlns:p14="http://schemas.microsoft.com/office/powerpoint/2010/main" val="637613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Sales.USACusts view changes</a:t>
            </a:r>
            <a:endParaRPr lang="en-US"/>
          </a:p>
        </p:txBody>
      </p:sp>
      <p:sp>
        <p:nvSpPr>
          <p:cNvPr id="3" name="Content Placeholder 2"/>
          <p:cNvSpPr>
            <a:spLocks noGrp="1"/>
          </p:cNvSpPr>
          <p:nvPr>
            <p:ph idx="1"/>
          </p:nvPr>
        </p:nvSpPr>
        <p:spPr>
          <a:xfrm>
            <a:off x="304800" y="1524001"/>
            <a:ext cx="8458200" cy="609599"/>
          </a:xfrm>
        </p:spPr>
        <p:txBody>
          <a:bodyPr/>
          <a:lstStyle/>
          <a:p>
            <a:r>
              <a:rPr lang="en-US" sz="2400" smtClean="0"/>
              <a:t>The </a:t>
            </a:r>
            <a:r>
              <a:rPr lang="en-US" sz="2400" smtClean="0">
                <a:solidFill>
                  <a:srgbClr val="00B0F0"/>
                </a:solidFill>
              </a:rPr>
              <a:t>Sales.Custs</a:t>
            </a:r>
            <a:r>
              <a:rPr lang="en-US" sz="2400" smtClean="0"/>
              <a:t> view contains the new customer, automatically.</a:t>
            </a:r>
            <a:endParaRPr lang="en-US" sz="2400"/>
          </a:p>
        </p:txBody>
      </p:sp>
      <p:pic>
        <p:nvPicPr>
          <p:cNvPr id="4" name="Picture 3"/>
          <p:cNvPicPr>
            <a:picLocks noChangeAspect="1"/>
          </p:cNvPicPr>
          <p:nvPr/>
        </p:nvPicPr>
        <p:blipFill>
          <a:blip r:embed="rId2"/>
          <a:stretch>
            <a:fillRect/>
          </a:stretch>
        </p:blipFill>
        <p:spPr>
          <a:xfrm>
            <a:off x="2209800" y="2140974"/>
            <a:ext cx="3133725" cy="2895600"/>
          </a:xfrm>
          <a:prstGeom prst="rect">
            <a:avLst/>
          </a:prstGeom>
        </p:spPr>
      </p:pic>
      <p:sp>
        <p:nvSpPr>
          <p:cNvPr id="5" name="TextBox 4"/>
          <p:cNvSpPr txBox="1"/>
          <p:nvPr/>
        </p:nvSpPr>
        <p:spPr>
          <a:xfrm>
            <a:off x="609600" y="5257800"/>
            <a:ext cx="6011517" cy="1815882"/>
          </a:xfrm>
          <a:prstGeom prst="rect">
            <a:avLst/>
          </a:prstGeom>
          <a:noFill/>
        </p:spPr>
        <p:txBody>
          <a:bodyPr wrap="none" rtlCol="0">
            <a:spAutoFit/>
          </a:bodyPr>
          <a:lstStyle/>
          <a:p>
            <a:pPr marL="285750" indent="-285750">
              <a:buFont typeface="Arial" panose="020B0604020202020204" pitchFamily="34" charset="0"/>
              <a:buChar char="•"/>
            </a:pPr>
            <a:r>
              <a:rPr lang="en-US" sz="2400" smtClean="0">
                <a:latin typeface="+mn-lt"/>
              </a:rPr>
              <a:t>Don't forget to delete the new customer!</a:t>
            </a:r>
          </a:p>
          <a:p>
            <a:r>
              <a:rPr lang="en-US" sz="2000" smtClean="0">
                <a:latin typeface="Tahoma" panose="020B0604030504040204" pitchFamily="34" charset="0"/>
                <a:ea typeface="Tahoma" panose="020B0604030504040204" pitchFamily="34" charset="0"/>
                <a:cs typeface="Tahoma" panose="020B0604030504040204" pitchFamily="34" charset="0"/>
              </a:rPr>
              <a:t>	DELETE </a:t>
            </a:r>
            <a:r>
              <a:rPr lang="en-US" sz="2000">
                <a:latin typeface="Tahoma" panose="020B0604030504040204" pitchFamily="34" charset="0"/>
                <a:ea typeface="Tahoma" panose="020B0604030504040204" pitchFamily="34" charset="0"/>
                <a:cs typeface="Tahoma" panose="020B0604030504040204" pitchFamily="34" charset="0"/>
              </a:rPr>
              <a:t>FROM </a:t>
            </a:r>
            <a:r>
              <a:rPr lang="en-US" sz="2000">
                <a:solidFill>
                  <a:srgbClr val="00B050"/>
                </a:solidFill>
                <a:latin typeface="Tahoma" panose="020B0604030504040204" pitchFamily="34" charset="0"/>
                <a:ea typeface="Tahoma" panose="020B0604030504040204" pitchFamily="34" charset="0"/>
                <a:cs typeface="Tahoma" panose="020B0604030504040204" pitchFamily="34" charset="0"/>
              </a:rPr>
              <a:t>Sales.Customers</a:t>
            </a:r>
          </a:p>
          <a:p>
            <a:r>
              <a:rPr lang="en-US" sz="2000" smtClean="0">
                <a:latin typeface="Tahoma" panose="020B0604030504040204" pitchFamily="34" charset="0"/>
                <a:ea typeface="Tahoma" panose="020B0604030504040204" pitchFamily="34" charset="0"/>
                <a:cs typeface="Tahoma" panose="020B0604030504040204" pitchFamily="34" charset="0"/>
              </a:rPr>
              <a:t>	WHERE </a:t>
            </a:r>
            <a:r>
              <a:rPr lang="en-US" sz="2000">
                <a:latin typeface="Tahoma" panose="020B0604030504040204" pitchFamily="34" charset="0"/>
                <a:ea typeface="Tahoma" panose="020B0604030504040204" pitchFamily="34" charset="0"/>
                <a:cs typeface="Tahoma" panose="020B0604030504040204" pitchFamily="34" charset="0"/>
              </a:rPr>
              <a:t>custid = 100</a:t>
            </a:r>
            <a:r>
              <a:rPr lang="en-US" sz="2000" smtClean="0">
                <a:latin typeface="Tahoma" panose="020B0604030504040204" pitchFamily="34" charset="0"/>
                <a:ea typeface="Tahoma" panose="020B0604030504040204" pitchFamily="34" charset="0"/>
                <a:cs typeface="Tahoma" panose="020B0604030504040204" pitchFamily="34" charset="0"/>
              </a:rPr>
              <a:t>;</a:t>
            </a:r>
          </a:p>
          <a:p>
            <a:pPr marL="342900" indent="-342900">
              <a:buFont typeface="Arial" panose="020B0604020202020204" pitchFamily="34" charset="0"/>
              <a:buChar char="•"/>
            </a:pPr>
            <a:r>
              <a:rPr lang="en-US" sz="2400" smtClean="0">
                <a:latin typeface="+mn-lt"/>
                <a:ea typeface="Tahoma" panose="020B0604030504040204" pitchFamily="34" charset="0"/>
                <a:cs typeface="Tahoma" panose="020B0604030504040204" pitchFamily="34" charset="0"/>
              </a:rPr>
              <a:t>Check that they are removed from the view.</a:t>
            </a:r>
            <a:endParaRPr lang="en-US" sz="2400">
              <a:latin typeface="+mn-lt"/>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sz="2400">
              <a:latin typeface="+mn-lt"/>
            </a:endParaRPr>
          </a:p>
        </p:txBody>
      </p:sp>
      <p:sp>
        <p:nvSpPr>
          <p:cNvPr id="6" name="Oval 5"/>
          <p:cNvSpPr/>
          <p:nvPr/>
        </p:nvSpPr>
        <p:spPr>
          <a:xfrm>
            <a:off x="2382084" y="4648200"/>
            <a:ext cx="2057400" cy="38837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754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81000" y="457200"/>
            <a:ext cx="8229600" cy="811213"/>
          </a:xfrm>
        </p:spPr>
        <p:txBody>
          <a:bodyPr/>
          <a:lstStyle/>
          <a:p>
            <a:pPr eaLnBrk="1" hangingPunct="1"/>
            <a:r>
              <a:rPr lang="en-US" dirty="0" smtClean="0"/>
              <a:t>Inline Table-Valued Functions</a:t>
            </a:r>
          </a:p>
        </p:txBody>
      </p:sp>
      <p:sp>
        <p:nvSpPr>
          <p:cNvPr id="43011" name="Content Placeholder 2"/>
          <p:cNvSpPr>
            <a:spLocks noGrp="1"/>
          </p:cNvSpPr>
          <p:nvPr>
            <p:ph idx="1"/>
          </p:nvPr>
        </p:nvSpPr>
        <p:spPr>
          <a:xfrm>
            <a:off x="457200" y="1295400"/>
            <a:ext cx="8458200" cy="5181600"/>
          </a:xfrm>
        </p:spPr>
        <p:txBody>
          <a:bodyPr/>
          <a:lstStyle/>
          <a:p>
            <a:pPr eaLnBrk="1" hangingPunct="1"/>
            <a:r>
              <a:rPr lang="en-US" sz="2400" dirty="0" smtClean="0">
                <a:solidFill>
                  <a:srgbClr val="FF0000"/>
                </a:solidFill>
              </a:rPr>
              <a:t>Inline Table-Valued Functions</a:t>
            </a:r>
            <a:r>
              <a:rPr lang="en-US" sz="2400" dirty="0" smtClean="0"/>
              <a:t> (Inline TVFs) </a:t>
            </a:r>
            <a:r>
              <a:rPr lang="en-US" sz="2400" smtClean="0"/>
              <a:t>are "</a:t>
            </a:r>
            <a:r>
              <a:rPr lang="en-US" sz="2400" smtClean="0">
                <a:solidFill>
                  <a:srgbClr val="0070C0"/>
                </a:solidFill>
              </a:rPr>
              <a:t>parametrized views</a:t>
            </a:r>
            <a:r>
              <a:rPr lang="en-US" sz="2400" smtClean="0"/>
              <a:t>".  They are defined as </a:t>
            </a:r>
            <a:r>
              <a:rPr lang="en-US" sz="2400" smtClean="0">
                <a:solidFill>
                  <a:srgbClr val="0070C0"/>
                </a:solidFill>
              </a:rPr>
              <a:t>functions that return a table</a:t>
            </a:r>
            <a:r>
              <a:rPr lang="en-US" sz="2400" smtClean="0"/>
              <a:t> - the </a:t>
            </a:r>
            <a:r>
              <a:rPr lang="en-US" sz="2400" b="1" smtClean="0">
                <a:solidFill>
                  <a:srgbClr val="0070C0"/>
                </a:solidFill>
              </a:rPr>
              <a:t>result of a single SELECT statement</a:t>
            </a:r>
            <a:r>
              <a:rPr lang="en-US" sz="2400" smtClean="0"/>
              <a:t>.</a:t>
            </a:r>
          </a:p>
          <a:p>
            <a:pPr eaLnBrk="1" hangingPunct="1"/>
            <a:r>
              <a:rPr lang="en-US" sz="2400"/>
              <a:t>The definition contains the following:</a:t>
            </a:r>
          </a:p>
          <a:p>
            <a:pPr lvl="1" eaLnBrk="1" hangingPunct="1"/>
            <a:r>
              <a:rPr lang="en-US" sz="2400"/>
              <a:t>the function name, </a:t>
            </a:r>
          </a:p>
          <a:p>
            <a:pPr lvl="1" eaLnBrk="1" hangingPunct="1"/>
            <a:r>
              <a:rPr lang="en-US" sz="2400" smtClean="0"/>
              <a:t>the input parameter(s),</a:t>
            </a:r>
            <a:endParaRPr lang="en-US" sz="2400"/>
          </a:p>
          <a:p>
            <a:pPr lvl="1" eaLnBrk="1" hangingPunct="1"/>
            <a:r>
              <a:rPr lang="en-US" sz="2400"/>
              <a:t>the table </a:t>
            </a:r>
            <a:r>
              <a:rPr lang="en-US" sz="2400" smtClean="0"/>
              <a:t>returned.</a:t>
            </a:r>
          </a:p>
          <a:p>
            <a:pPr eaLnBrk="1" hangingPunct="1"/>
            <a:r>
              <a:rPr lang="en-US" sz="2400" smtClean="0"/>
              <a:t>Like views:</a:t>
            </a:r>
          </a:p>
          <a:p>
            <a:pPr lvl="1" eaLnBrk="1" hangingPunct="1"/>
            <a:r>
              <a:rPr lang="en-US" sz="2400"/>
              <a:t>T</a:t>
            </a:r>
            <a:r>
              <a:rPr lang="en-US" sz="2400" smtClean="0"/>
              <a:t>he definition of an inline TVF is stored with the database, so </a:t>
            </a:r>
            <a:r>
              <a:rPr lang="en-US" sz="2400" b="1" smtClean="0">
                <a:solidFill>
                  <a:srgbClr val="00B050"/>
                </a:solidFill>
              </a:rPr>
              <a:t>check if it exists before creating it</a:t>
            </a:r>
            <a:r>
              <a:rPr lang="en-US" sz="2400" smtClean="0"/>
              <a:t>.</a:t>
            </a:r>
          </a:p>
          <a:p>
            <a:pPr lvl="2" eaLnBrk="1" hangingPunct="1"/>
            <a:r>
              <a:rPr lang="en-US" sz="2000" smtClean="0"/>
              <a:t>The definitions can be seen in SQL Server under “Programmability”.</a:t>
            </a:r>
          </a:p>
          <a:p>
            <a:pPr lvl="1" eaLnBrk="1" hangingPunct="1"/>
            <a:r>
              <a:rPr lang="en-US" sz="2400" smtClean="0"/>
              <a:t>The resulting table is </a:t>
            </a:r>
            <a:r>
              <a:rPr lang="en-US" sz="2400" smtClean="0">
                <a:solidFill>
                  <a:srgbClr val="FF0000"/>
                </a:solidFill>
              </a:rPr>
              <a:t>virtual</a:t>
            </a:r>
            <a:r>
              <a:rPr lang="en-US" sz="2400" smtClean="0"/>
              <a:t> – it is NOT stored but is created dynamically.</a:t>
            </a:r>
            <a:endParaRPr lang="en-US" sz="2400" dirty="0" smtClean="0"/>
          </a:p>
        </p:txBody>
      </p:sp>
    </p:spTree>
    <p:extLst>
      <p:ext uri="{BB962C8B-B14F-4D97-AF65-F5344CB8AC3E}">
        <p14:creationId xmlns:p14="http://schemas.microsoft.com/office/powerpoint/2010/main" val="4142614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704850"/>
            <a:ext cx="8229600" cy="793750"/>
          </a:xfrm>
        </p:spPr>
        <p:txBody>
          <a:bodyPr/>
          <a:lstStyle/>
          <a:p>
            <a:pPr eaLnBrk="1" hangingPunct="1"/>
            <a:r>
              <a:rPr lang="en-US" smtClean="0"/>
              <a:t>Example of Inline TVF</a:t>
            </a:r>
          </a:p>
        </p:txBody>
      </p:sp>
      <p:sp>
        <p:nvSpPr>
          <p:cNvPr id="3" name="Content Placeholder 2"/>
          <p:cNvSpPr>
            <a:spLocks noGrp="1"/>
          </p:cNvSpPr>
          <p:nvPr>
            <p:ph idx="1"/>
          </p:nvPr>
        </p:nvSpPr>
        <p:spPr>
          <a:xfrm>
            <a:off x="457200" y="1600201"/>
            <a:ext cx="8229600" cy="5105400"/>
          </a:xfrm>
        </p:spPr>
        <p:txBody>
          <a:bodyPr>
            <a:normAutofit lnSpcReduction="10000"/>
          </a:bodyPr>
          <a:lstStyle/>
          <a:p>
            <a:pPr eaLnBrk="1" hangingPunct="1">
              <a:lnSpc>
                <a:spcPct val="80000"/>
              </a:lnSpc>
            </a:pPr>
            <a:r>
              <a:rPr lang="en-US" sz="2400" smtClean="0"/>
              <a:t>Create an inline TVF that takes a customer-id as parameter and returns the order-id, employee-id, customer-id and order-date for all orders placed by that customer.</a:t>
            </a:r>
          </a:p>
          <a:p>
            <a:pPr eaLnBrk="1" hangingPunct="1">
              <a:lnSpc>
                <a:spcPct val="80000"/>
              </a:lnSpc>
              <a:buFont typeface="Wingdings 2" pitchFamily="-105" charset="2"/>
              <a:buNone/>
            </a:pPr>
            <a:endParaRPr lang="en-US" sz="2000"/>
          </a:p>
          <a:p>
            <a:pPr eaLnBrk="1" hangingPunct="1">
              <a:lnSpc>
                <a:spcPct val="80000"/>
              </a:lnSpc>
              <a:buFont typeface="Wingdings 2" pitchFamily="-105" charset="2"/>
              <a:buNone/>
            </a:pPr>
            <a:r>
              <a:rPr lang="en-US" sz="2000" smtClean="0"/>
              <a:t>USE TSQL2012;</a:t>
            </a:r>
          </a:p>
          <a:p>
            <a:pPr eaLnBrk="1" hangingPunct="1">
              <a:lnSpc>
                <a:spcPct val="80000"/>
              </a:lnSpc>
              <a:buFont typeface="Wingdings 2" pitchFamily="-105" charset="2"/>
              <a:buNone/>
            </a:pPr>
            <a:endParaRPr lang="en-US" sz="2000" dirty="0" smtClean="0"/>
          </a:p>
          <a:p>
            <a:pPr eaLnBrk="1" hangingPunct="1">
              <a:lnSpc>
                <a:spcPct val="80000"/>
              </a:lnSpc>
              <a:buFont typeface="Wingdings 2" pitchFamily="-105" charset="2"/>
              <a:buNone/>
            </a:pPr>
            <a:r>
              <a:rPr lang="en-US" sz="2000" b="1" smtClean="0">
                <a:solidFill>
                  <a:srgbClr val="00B050"/>
                </a:solidFill>
              </a:rPr>
              <a:t>IF </a:t>
            </a:r>
            <a:r>
              <a:rPr lang="en-US" sz="2000" b="1" dirty="0" smtClean="0">
                <a:solidFill>
                  <a:srgbClr val="00B050"/>
                </a:solidFill>
              </a:rPr>
              <a:t>OBJECT_ID</a:t>
            </a:r>
            <a:r>
              <a:rPr lang="en-US" sz="2000" b="1" smtClean="0">
                <a:solidFill>
                  <a:srgbClr val="00B050"/>
                </a:solidFill>
              </a:rPr>
              <a:t>(‘dbo.GetCustOrders</a:t>
            </a:r>
            <a:r>
              <a:rPr lang="en-US" sz="2000" b="1" dirty="0" smtClean="0">
                <a:solidFill>
                  <a:srgbClr val="00B050"/>
                </a:solidFill>
              </a:rPr>
              <a:t>’) IS NOT NULL</a:t>
            </a:r>
          </a:p>
          <a:p>
            <a:pPr eaLnBrk="1" hangingPunct="1">
              <a:lnSpc>
                <a:spcPct val="80000"/>
              </a:lnSpc>
              <a:buFont typeface="Wingdings 2" pitchFamily="-105" charset="2"/>
              <a:buNone/>
            </a:pPr>
            <a:r>
              <a:rPr lang="en-US" sz="2000" b="1" dirty="0" smtClean="0">
                <a:solidFill>
                  <a:srgbClr val="00B050"/>
                </a:solidFill>
              </a:rPr>
              <a:t>	DROP FUNCTION </a:t>
            </a:r>
            <a:r>
              <a:rPr lang="en-US" sz="2000" b="1" dirty="0" err="1" smtClean="0">
                <a:solidFill>
                  <a:srgbClr val="00B050"/>
                </a:solidFill>
              </a:rPr>
              <a:t>dbo.GetCustOrders</a:t>
            </a:r>
            <a:r>
              <a:rPr lang="en-US" sz="2000" b="1" dirty="0" smtClean="0">
                <a:solidFill>
                  <a:srgbClr val="00B050"/>
                </a:solidFill>
              </a:rPr>
              <a:t>;</a:t>
            </a:r>
          </a:p>
          <a:p>
            <a:pPr eaLnBrk="1" hangingPunct="1">
              <a:lnSpc>
                <a:spcPct val="80000"/>
              </a:lnSpc>
              <a:buFont typeface="Wingdings 2" pitchFamily="-105" charset="2"/>
              <a:buNone/>
            </a:pPr>
            <a:r>
              <a:rPr lang="en-US" sz="2000" smtClean="0"/>
              <a:t>GO</a:t>
            </a:r>
          </a:p>
          <a:p>
            <a:pPr eaLnBrk="1" hangingPunct="1">
              <a:lnSpc>
                <a:spcPct val="80000"/>
              </a:lnSpc>
              <a:buFont typeface="Wingdings 2" pitchFamily="-105" charset="2"/>
              <a:buNone/>
            </a:pPr>
            <a:endParaRPr lang="en-US" sz="2000" dirty="0" smtClean="0"/>
          </a:p>
          <a:p>
            <a:pPr eaLnBrk="1" hangingPunct="1">
              <a:lnSpc>
                <a:spcPct val="80000"/>
              </a:lnSpc>
              <a:buFont typeface="Wingdings 2" pitchFamily="-105" charset="2"/>
              <a:buNone/>
            </a:pPr>
            <a:r>
              <a:rPr lang="en-US" sz="2000" b="1" dirty="0" smtClean="0">
                <a:solidFill>
                  <a:srgbClr val="3366FF"/>
                </a:solidFill>
              </a:rPr>
              <a:t>CREATE </a:t>
            </a:r>
            <a:r>
              <a:rPr lang="en-US" sz="2000" b="1" smtClean="0">
                <a:solidFill>
                  <a:srgbClr val="3366FF"/>
                </a:solidFill>
              </a:rPr>
              <a:t>FUNCTION dbo.GetCustOrders(@cust_id </a:t>
            </a:r>
            <a:r>
              <a:rPr lang="en-US" sz="2000" b="1" dirty="0" smtClean="0">
                <a:solidFill>
                  <a:srgbClr val="3366FF"/>
                </a:solidFill>
              </a:rPr>
              <a:t>AS INT) RETURNS TABLE</a:t>
            </a:r>
          </a:p>
          <a:p>
            <a:pPr eaLnBrk="1" hangingPunct="1">
              <a:lnSpc>
                <a:spcPct val="80000"/>
              </a:lnSpc>
              <a:buFont typeface="Wingdings 2" pitchFamily="-105" charset="2"/>
              <a:buNone/>
            </a:pPr>
            <a:r>
              <a:rPr lang="en-US" sz="2000" b="1" dirty="0" smtClean="0">
                <a:solidFill>
                  <a:schemeClr val="accent6"/>
                </a:solidFill>
              </a:rPr>
              <a:t>AS</a:t>
            </a:r>
          </a:p>
          <a:p>
            <a:pPr eaLnBrk="1" hangingPunct="1">
              <a:lnSpc>
                <a:spcPct val="80000"/>
              </a:lnSpc>
              <a:buFont typeface="Wingdings 2" pitchFamily="-105" charset="2"/>
              <a:buNone/>
            </a:pPr>
            <a:r>
              <a:rPr lang="en-US" sz="2000" b="1" dirty="0" smtClean="0">
                <a:solidFill>
                  <a:schemeClr val="accent6"/>
                </a:solidFill>
              </a:rPr>
              <a:t>RETURN</a:t>
            </a:r>
          </a:p>
          <a:p>
            <a:pPr eaLnBrk="1" hangingPunct="1">
              <a:lnSpc>
                <a:spcPct val="80000"/>
              </a:lnSpc>
              <a:buFont typeface="Wingdings 2" pitchFamily="-105" charset="2"/>
              <a:buNone/>
            </a:pPr>
            <a:r>
              <a:rPr lang="en-US" sz="2000" b="1" dirty="0" smtClean="0">
                <a:solidFill>
                  <a:schemeClr val="accent6"/>
                </a:solidFill>
              </a:rPr>
              <a:t>	SELECT </a:t>
            </a:r>
            <a:r>
              <a:rPr lang="en-US" sz="2000" b="1" dirty="0" err="1" smtClean="0">
                <a:solidFill>
                  <a:schemeClr val="accent6"/>
                </a:solidFill>
              </a:rPr>
              <a:t>orderid</a:t>
            </a:r>
            <a:r>
              <a:rPr lang="en-US" sz="2000" b="1" dirty="0" smtClean="0">
                <a:solidFill>
                  <a:schemeClr val="accent6"/>
                </a:solidFill>
              </a:rPr>
              <a:t>, </a:t>
            </a:r>
            <a:r>
              <a:rPr lang="en-US" sz="2000" b="1" dirty="0" err="1" smtClean="0">
                <a:solidFill>
                  <a:schemeClr val="accent6"/>
                </a:solidFill>
              </a:rPr>
              <a:t>empid</a:t>
            </a:r>
            <a:r>
              <a:rPr lang="en-US" sz="2000" b="1" dirty="0" smtClean="0">
                <a:solidFill>
                  <a:schemeClr val="accent6"/>
                </a:solidFill>
              </a:rPr>
              <a:t>, </a:t>
            </a:r>
            <a:r>
              <a:rPr lang="en-US" sz="2000" b="1" dirty="0" err="1" smtClean="0">
                <a:solidFill>
                  <a:schemeClr val="accent6"/>
                </a:solidFill>
              </a:rPr>
              <a:t>custid</a:t>
            </a:r>
            <a:r>
              <a:rPr lang="en-US" sz="2000" b="1" dirty="0" smtClean="0">
                <a:solidFill>
                  <a:schemeClr val="accent6"/>
                </a:solidFill>
              </a:rPr>
              <a:t>, </a:t>
            </a:r>
            <a:r>
              <a:rPr lang="en-US" sz="2000" b="1" dirty="0" err="1" smtClean="0">
                <a:solidFill>
                  <a:schemeClr val="accent6"/>
                </a:solidFill>
              </a:rPr>
              <a:t>orderdate</a:t>
            </a:r>
            <a:endParaRPr lang="en-US" sz="2000" b="1" dirty="0" smtClean="0">
              <a:solidFill>
                <a:schemeClr val="accent6"/>
              </a:solidFill>
            </a:endParaRPr>
          </a:p>
          <a:p>
            <a:pPr eaLnBrk="1" hangingPunct="1">
              <a:lnSpc>
                <a:spcPct val="80000"/>
              </a:lnSpc>
              <a:buFont typeface="Wingdings 2" pitchFamily="-105" charset="2"/>
              <a:buNone/>
            </a:pPr>
            <a:r>
              <a:rPr lang="en-US" sz="2000" b="1" dirty="0" smtClean="0">
                <a:solidFill>
                  <a:schemeClr val="accent6"/>
                </a:solidFill>
              </a:rPr>
              <a:t>	FROM </a:t>
            </a:r>
            <a:r>
              <a:rPr lang="en-US" sz="2000" b="1" dirty="0" err="1" smtClean="0">
                <a:solidFill>
                  <a:schemeClr val="accent6"/>
                </a:solidFill>
              </a:rPr>
              <a:t>Sales.Orders</a:t>
            </a:r>
            <a:endParaRPr lang="en-US" sz="2000" b="1" dirty="0" smtClean="0">
              <a:solidFill>
                <a:schemeClr val="accent6"/>
              </a:solidFill>
            </a:endParaRPr>
          </a:p>
          <a:p>
            <a:pPr eaLnBrk="1" hangingPunct="1">
              <a:lnSpc>
                <a:spcPct val="80000"/>
              </a:lnSpc>
              <a:buFont typeface="Wingdings 2" pitchFamily="-105" charset="2"/>
              <a:buNone/>
            </a:pPr>
            <a:r>
              <a:rPr lang="en-US" sz="2000" b="1" dirty="0" smtClean="0">
                <a:solidFill>
                  <a:schemeClr val="accent6"/>
                </a:solidFill>
              </a:rPr>
              <a:t>	WHERE </a:t>
            </a:r>
            <a:r>
              <a:rPr lang="en-US" sz="2000" b="1" dirty="0" err="1" smtClean="0">
                <a:solidFill>
                  <a:schemeClr val="accent6"/>
                </a:solidFill>
              </a:rPr>
              <a:t>custid</a:t>
            </a:r>
            <a:r>
              <a:rPr lang="en-US" sz="2000" b="1" dirty="0" smtClean="0">
                <a:solidFill>
                  <a:schemeClr val="accent6"/>
                </a:solidFill>
              </a:rPr>
              <a:t> </a:t>
            </a:r>
            <a:r>
              <a:rPr lang="en-US" sz="2000" b="1" smtClean="0">
                <a:solidFill>
                  <a:schemeClr val="accent6"/>
                </a:solidFill>
              </a:rPr>
              <a:t>= @</a:t>
            </a:r>
            <a:r>
              <a:rPr lang="en-US" sz="2000" b="1">
                <a:solidFill>
                  <a:schemeClr val="accent6"/>
                </a:solidFill>
              </a:rPr>
              <a:t>cust_</a:t>
            </a:r>
            <a:r>
              <a:rPr lang="en-US" sz="2000" b="1" smtClean="0">
                <a:solidFill>
                  <a:schemeClr val="accent6"/>
                </a:solidFill>
              </a:rPr>
              <a:t>id</a:t>
            </a:r>
            <a:r>
              <a:rPr lang="en-US" sz="2000" b="1" dirty="0" smtClean="0">
                <a:solidFill>
                  <a:schemeClr val="accent6"/>
                </a:solidFill>
              </a:rPr>
              <a:t>;</a:t>
            </a:r>
          </a:p>
          <a:p>
            <a:pPr eaLnBrk="1" hangingPunct="1">
              <a:lnSpc>
                <a:spcPct val="80000"/>
              </a:lnSpc>
              <a:buFont typeface="Wingdings 2" pitchFamily="-105" charset="2"/>
              <a:buNone/>
            </a:pPr>
            <a:r>
              <a:rPr lang="en-US" sz="2000" dirty="0" smtClean="0"/>
              <a:t>GO</a:t>
            </a:r>
          </a:p>
        </p:txBody>
      </p:sp>
    </p:spTree>
    <p:extLst>
      <p:ext uri="{BB962C8B-B14F-4D97-AF65-F5344CB8AC3E}">
        <p14:creationId xmlns:p14="http://schemas.microsoft.com/office/powerpoint/2010/main" val="14078459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Querying an Inline TVF</a:t>
            </a:r>
            <a:endParaRPr lang="en-US"/>
          </a:p>
        </p:txBody>
      </p:sp>
      <p:sp>
        <p:nvSpPr>
          <p:cNvPr id="3" name="Content Placeholder 2"/>
          <p:cNvSpPr>
            <a:spLocks noGrp="1"/>
          </p:cNvSpPr>
          <p:nvPr>
            <p:ph idx="1"/>
          </p:nvPr>
        </p:nvSpPr>
        <p:spPr>
          <a:xfrm>
            <a:off x="228600" y="1600200"/>
            <a:ext cx="8686800" cy="4525963"/>
          </a:xfrm>
        </p:spPr>
        <p:txBody>
          <a:bodyPr/>
          <a:lstStyle/>
          <a:p>
            <a:r>
              <a:rPr lang="en-US" sz="2400" smtClean="0"/>
              <a:t>Once defined, an inline TVF can be </a:t>
            </a:r>
            <a:r>
              <a:rPr lang="en-US" sz="2400" u="sng" smtClean="0"/>
              <a:t>queried in the usual way</a:t>
            </a:r>
            <a:r>
              <a:rPr lang="en-US" sz="2400" smtClean="0"/>
              <a:t>. </a:t>
            </a:r>
            <a:r>
              <a:rPr lang="en-US" sz="2400" b="1" smtClean="0">
                <a:solidFill>
                  <a:srgbClr val="00B050"/>
                </a:solidFill>
              </a:rPr>
              <a:t>Any parameters must have values supplied.</a:t>
            </a:r>
            <a:endParaRPr lang="en-US" sz="2400" smtClean="0"/>
          </a:p>
          <a:p>
            <a:pPr marL="0" indent="0">
              <a:buNone/>
            </a:pPr>
            <a:r>
              <a:rPr lang="en-US" sz="2400" smtClean="0"/>
              <a:t>     E.g. </a:t>
            </a:r>
            <a:r>
              <a:rPr lang="en-US" sz="2000" smtClean="0"/>
              <a:t>SELECT orderid, custid</a:t>
            </a:r>
          </a:p>
          <a:p>
            <a:pPr marL="0" indent="0">
              <a:buNone/>
            </a:pPr>
            <a:r>
              <a:rPr lang="en-US" sz="2000"/>
              <a:t>	</a:t>
            </a:r>
            <a:r>
              <a:rPr lang="en-US" sz="2000" smtClean="0"/>
              <a:t>FROM </a:t>
            </a:r>
            <a:r>
              <a:rPr lang="en-US" sz="2000" b="1" smtClean="0"/>
              <a:t>dbo.GetCustOrders(1)</a:t>
            </a:r>
            <a:r>
              <a:rPr lang="en-US" sz="2000" smtClean="0"/>
              <a:t> AS O;</a:t>
            </a:r>
          </a:p>
          <a:p>
            <a:pPr marL="0" indent="0">
              <a:buNone/>
            </a:pPr>
            <a:r>
              <a:rPr lang="en-US" sz="2000"/>
              <a:t> </a:t>
            </a:r>
            <a:r>
              <a:rPr lang="en-US" sz="2000" smtClean="0"/>
              <a:t>     </a:t>
            </a:r>
          </a:p>
          <a:p>
            <a:r>
              <a:rPr lang="en-US" sz="2400" smtClean="0"/>
              <a:t>Note that the function </a:t>
            </a:r>
            <a:r>
              <a:rPr lang="en-US" sz="2400" u="sng" smtClean="0"/>
              <a:t>cannot be called directly</a:t>
            </a:r>
            <a:r>
              <a:rPr lang="en-US" sz="2400" smtClean="0"/>
              <a:t> (outside a query).</a:t>
            </a:r>
          </a:p>
          <a:p>
            <a:pPr marL="0" indent="0">
              <a:buNone/>
            </a:pPr>
            <a:endParaRPr lang="en-US" sz="2000"/>
          </a:p>
          <a:p>
            <a:r>
              <a:rPr lang="en-US" sz="2400" smtClean="0"/>
              <a:t>Like other tables, an inline TVF can be included in a JOIN.</a:t>
            </a:r>
          </a:p>
          <a:p>
            <a:pPr marL="0" indent="0">
              <a:buNone/>
            </a:pPr>
            <a:r>
              <a:rPr lang="en-US" sz="2400" smtClean="0"/>
              <a:t>     E.g. </a:t>
            </a:r>
            <a:r>
              <a:rPr lang="en-US" sz="2000" smtClean="0"/>
              <a:t>SELECT O.orderid, O.custid, OD.productid, OD.qty</a:t>
            </a:r>
          </a:p>
          <a:p>
            <a:pPr marL="0" indent="0">
              <a:buNone/>
            </a:pPr>
            <a:r>
              <a:rPr lang="en-US" sz="2000"/>
              <a:t>	</a:t>
            </a:r>
            <a:r>
              <a:rPr lang="en-US" sz="2000" smtClean="0"/>
              <a:t>FROM </a:t>
            </a:r>
            <a:r>
              <a:rPr lang="en-US" sz="2000" b="1"/>
              <a:t>dbo.GetCustOrders(1)</a:t>
            </a:r>
            <a:r>
              <a:rPr lang="en-US" sz="2000"/>
              <a:t> AS </a:t>
            </a:r>
            <a:r>
              <a:rPr lang="en-US" sz="2000" smtClean="0"/>
              <a:t>O</a:t>
            </a:r>
          </a:p>
          <a:p>
            <a:pPr marL="0" indent="0">
              <a:buNone/>
            </a:pPr>
            <a:r>
              <a:rPr lang="en-US" sz="2000"/>
              <a:t>	</a:t>
            </a:r>
            <a:r>
              <a:rPr lang="en-US" sz="2000" smtClean="0"/>
              <a:t>   JOIN Sales.OrderDetails AS OD</a:t>
            </a:r>
          </a:p>
          <a:p>
            <a:pPr marL="0" indent="0">
              <a:buNone/>
            </a:pPr>
            <a:r>
              <a:rPr lang="en-US" sz="2000"/>
              <a:t>	</a:t>
            </a:r>
            <a:r>
              <a:rPr lang="en-US" sz="2000" smtClean="0"/>
              <a:t>       ON O.orderid = OD.orderid</a:t>
            </a:r>
            <a:endParaRPr lang="en-US" sz="2000"/>
          </a:p>
        </p:txBody>
      </p:sp>
    </p:spTree>
    <p:extLst>
      <p:ext uri="{BB962C8B-B14F-4D97-AF65-F5344CB8AC3E}">
        <p14:creationId xmlns:p14="http://schemas.microsoft.com/office/powerpoint/2010/main" val="424632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Parameters</a:t>
            </a:r>
            <a:endParaRPr lang="en-US"/>
          </a:p>
        </p:txBody>
      </p:sp>
      <p:sp>
        <p:nvSpPr>
          <p:cNvPr id="3" name="Content Placeholder 2"/>
          <p:cNvSpPr>
            <a:spLocks noGrp="1"/>
          </p:cNvSpPr>
          <p:nvPr>
            <p:ph idx="1"/>
          </p:nvPr>
        </p:nvSpPr>
        <p:spPr/>
        <p:txBody>
          <a:bodyPr/>
          <a:lstStyle/>
          <a:p>
            <a:r>
              <a:rPr lang="en-US" sz="2400" smtClean="0"/>
              <a:t>Remember to </a:t>
            </a:r>
            <a:r>
              <a:rPr lang="en-US" sz="2400" b="1" smtClean="0">
                <a:solidFill>
                  <a:srgbClr val="00B050"/>
                </a:solidFill>
              </a:rPr>
              <a:t>always use descriptive parameter names</a:t>
            </a:r>
            <a:r>
              <a:rPr lang="en-US" sz="2400" smtClean="0"/>
              <a:t>!</a:t>
            </a:r>
          </a:p>
          <a:p>
            <a:endParaRPr lang="en-US" sz="2400"/>
          </a:p>
          <a:p>
            <a:r>
              <a:rPr lang="en-US" sz="2400" smtClean="0"/>
              <a:t>If a parameter is of </a:t>
            </a:r>
            <a:r>
              <a:rPr lang="en-US" sz="2400" u="sng" smtClean="0"/>
              <a:t>character type</a:t>
            </a:r>
            <a:r>
              <a:rPr lang="en-US" sz="2400" smtClean="0"/>
              <a:t>, the </a:t>
            </a:r>
            <a:r>
              <a:rPr lang="en-US" sz="2400" b="1" smtClean="0">
                <a:solidFill>
                  <a:srgbClr val="00B050"/>
                </a:solidFill>
              </a:rPr>
              <a:t>parameter must specify the size</a:t>
            </a:r>
            <a:r>
              <a:rPr lang="en-US" sz="2400" smtClean="0"/>
              <a:t>.</a:t>
            </a:r>
          </a:p>
          <a:p>
            <a:endParaRPr lang="en-US" sz="2400" smtClean="0"/>
          </a:p>
          <a:p>
            <a:r>
              <a:rPr lang="en-US" sz="2400" smtClean="0"/>
              <a:t>E.g. the following </a:t>
            </a:r>
            <a:r>
              <a:rPr lang="en-US" sz="2400" b="1" smtClean="0">
                <a:solidFill>
                  <a:srgbClr val="7030A0"/>
                </a:solidFill>
              </a:rPr>
              <a:t>FAILS</a:t>
            </a:r>
            <a:r>
              <a:rPr lang="en-US" sz="2400" smtClean="0"/>
              <a:t>:</a:t>
            </a:r>
          </a:p>
          <a:p>
            <a:pPr marL="0" indent="0">
              <a:buNone/>
            </a:pPr>
            <a:r>
              <a:rPr lang="en-US" sz="2400"/>
              <a:t>	</a:t>
            </a:r>
            <a:r>
              <a:rPr lang="en-US" sz="2400" b="1">
                <a:solidFill>
                  <a:srgbClr val="3366FF"/>
                </a:solidFill>
              </a:rPr>
              <a:t>CREATE FUNCTION </a:t>
            </a:r>
            <a:r>
              <a:rPr lang="en-US" sz="2400" b="1" smtClean="0">
                <a:solidFill>
                  <a:srgbClr val="3366FF"/>
                </a:solidFill>
              </a:rPr>
              <a:t>blah(@name </a:t>
            </a:r>
            <a:r>
              <a:rPr lang="en-US" sz="2400" b="1">
                <a:solidFill>
                  <a:srgbClr val="3366FF"/>
                </a:solidFill>
              </a:rPr>
              <a:t>AS </a:t>
            </a:r>
            <a:r>
              <a:rPr lang="en-US" sz="2400" b="1" smtClean="0">
                <a:solidFill>
                  <a:srgbClr val="7030A0"/>
                </a:solidFill>
              </a:rPr>
              <a:t>VARCHAR</a:t>
            </a:r>
            <a:r>
              <a:rPr lang="en-US" sz="2400" b="1" smtClean="0">
                <a:solidFill>
                  <a:srgbClr val="3366FF"/>
                </a:solidFill>
              </a:rPr>
              <a:t>) ….</a:t>
            </a:r>
          </a:p>
          <a:p>
            <a:r>
              <a:rPr lang="en-US" sz="2400" smtClean="0"/>
              <a:t>It will </a:t>
            </a:r>
            <a:r>
              <a:rPr lang="en-US" sz="2400" u="sng" smtClean="0"/>
              <a:t>return no output</a:t>
            </a:r>
            <a:r>
              <a:rPr lang="en-US" sz="2400" smtClean="0"/>
              <a:t> even if called correctly.</a:t>
            </a:r>
          </a:p>
          <a:p>
            <a:endParaRPr lang="en-US" sz="2400"/>
          </a:p>
          <a:p>
            <a:r>
              <a:rPr lang="en-US" sz="2400" smtClean="0"/>
              <a:t>The </a:t>
            </a:r>
            <a:r>
              <a:rPr lang="en-US" sz="2400"/>
              <a:t>following </a:t>
            </a:r>
            <a:r>
              <a:rPr lang="en-US" sz="2400" b="1" smtClean="0">
                <a:solidFill>
                  <a:srgbClr val="00B050"/>
                </a:solidFill>
              </a:rPr>
              <a:t>WORKS</a:t>
            </a:r>
            <a:r>
              <a:rPr lang="en-US" sz="2400" smtClean="0"/>
              <a:t>:</a:t>
            </a:r>
            <a:endParaRPr lang="en-US" sz="2400"/>
          </a:p>
          <a:p>
            <a:pPr marL="0" indent="0">
              <a:buNone/>
            </a:pPr>
            <a:r>
              <a:rPr lang="en-US" sz="2400"/>
              <a:t>	</a:t>
            </a:r>
            <a:r>
              <a:rPr lang="en-US" sz="2400" b="1">
                <a:solidFill>
                  <a:srgbClr val="3366FF"/>
                </a:solidFill>
              </a:rPr>
              <a:t>CREATE FUNCTION blah</a:t>
            </a:r>
            <a:r>
              <a:rPr lang="en-US" sz="2400" b="1" smtClean="0">
                <a:solidFill>
                  <a:srgbClr val="3366FF"/>
                </a:solidFill>
              </a:rPr>
              <a:t>(@name </a:t>
            </a:r>
            <a:r>
              <a:rPr lang="en-US" sz="2400" b="1">
                <a:solidFill>
                  <a:srgbClr val="3366FF"/>
                </a:solidFill>
              </a:rPr>
              <a:t>AS </a:t>
            </a:r>
            <a:r>
              <a:rPr lang="en-US" sz="2400" smtClean="0">
                <a:solidFill>
                  <a:srgbClr val="00B050"/>
                </a:solidFill>
              </a:rPr>
              <a:t>VARCHAR</a:t>
            </a:r>
            <a:r>
              <a:rPr lang="en-US" sz="2400" b="1" smtClean="0">
                <a:solidFill>
                  <a:srgbClr val="00B050"/>
                </a:solidFill>
              </a:rPr>
              <a:t>(30)</a:t>
            </a:r>
            <a:r>
              <a:rPr lang="en-US" sz="2400" b="1" smtClean="0">
                <a:solidFill>
                  <a:srgbClr val="3366FF"/>
                </a:solidFill>
              </a:rPr>
              <a:t>) </a:t>
            </a:r>
            <a:r>
              <a:rPr lang="en-US" sz="2400" b="1">
                <a:solidFill>
                  <a:srgbClr val="3366FF"/>
                </a:solidFill>
              </a:rPr>
              <a:t>….</a:t>
            </a:r>
          </a:p>
          <a:p>
            <a:endParaRPr lang="en-US" sz="2400"/>
          </a:p>
          <a:p>
            <a:pPr marL="0" indent="0">
              <a:buNone/>
            </a:pPr>
            <a:endParaRPr lang="en-US" sz="2400" smtClean="0"/>
          </a:p>
          <a:p>
            <a:pPr marL="457200" lvl="1" indent="0">
              <a:buNone/>
            </a:pPr>
            <a:r>
              <a:rPr lang="en-US" sz="2000"/>
              <a:t>	</a:t>
            </a:r>
          </a:p>
        </p:txBody>
      </p:sp>
    </p:spTree>
    <p:extLst>
      <p:ext uri="{BB962C8B-B14F-4D97-AF65-F5344CB8AC3E}">
        <p14:creationId xmlns:p14="http://schemas.microsoft.com/office/powerpoint/2010/main" val="10120124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565150"/>
          </a:xfrm>
        </p:spPr>
        <p:txBody>
          <a:bodyPr>
            <a:noAutofit/>
          </a:bodyPr>
          <a:lstStyle/>
          <a:p>
            <a:pPr eaLnBrk="1" hangingPunct="1"/>
            <a:r>
              <a:rPr lang="en-US" smtClean="0"/>
              <a:t>Valid Table Expressions</a:t>
            </a:r>
            <a:endParaRPr lang="en-US" dirty="0" smtClean="0"/>
          </a:p>
        </p:txBody>
      </p:sp>
      <p:sp>
        <p:nvSpPr>
          <p:cNvPr id="3" name="Content Placeholder 2"/>
          <p:cNvSpPr>
            <a:spLocks noGrp="1"/>
          </p:cNvSpPr>
          <p:nvPr>
            <p:ph idx="1"/>
          </p:nvPr>
        </p:nvSpPr>
        <p:spPr>
          <a:xfrm>
            <a:off x="304800" y="1219200"/>
            <a:ext cx="8534400" cy="5257800"/>
          </a:xfrm>
        </p:spPr>
        <p:txBody>
          <a:bodyPr>
            <a:noAutofit/>
          </a:bodyPr>
          <a:lstStyle/>
          <a:p>
            <a:pPr eaLnBrk="1" hangingPunct="1">
              <a:lnSpc>
                <a:spcPct val="90000"/>
              </a:lnSpc>
            </a:pPr>
            <a:r>
              <a:rPr lang="en-US" sz="2400" smtClean="0"/>
              <a:t>All table expressions, including derived tables, CTEs, views, and inline TVFs (see later) must satisfy the following:</a:t>
            </a:r>
          </a:p>
          <a:p>
            <a:pPr marL="0" indent="0" eaLnBrk="1" hangingPunct="1">
              <a:lnSpc>
                <a:spcPct val="90000"/>
              </a:lnSpc>
              <a:buNone/>
            </a:pPr>
            <a:endParaRPr lang="en-US" sz="2400" smtClean="0"/>
          </a:p>
          <a:p>
            <a:pPr marL="514350" indent="-514350" eaLnBrk="1" hangingPunct="1">
              <a:lnSpc>
                <a:spcPct val="90000"/>
              </a:lnSpc>
              <a:buFont typeface="Calibri" pitchFamily="-105" charset="0"/>
              <a:buAutoNum type="arabicPeriod"/>
            </a:pPr>
            <a:r>
              <a:rPr lang="en-US" sz="2400" b="1"/>
              <a:t>All columns must have unique </a:t>
            </a:r>
            <a:r>
              <a:rPr lang="en-US" sz="2400" b="1" smtClean="0"/>
              <a:t>names</a:t>
            </a:r>
            <a:r>
              <a:rPr lang="en-US" sz="2400" smtClean="0"/>
              <a:t>.</a:t>
            </a:r>
            <a:endParaRPr lang="en-US" sz="2400"/>
          </a:p>
          <a:p>
            <a:pPr marL="879475" lvl="1" indent="-514350" eaLnBrk="1" hangingPunct="1">
              <a:lnSpc>
                <a:spcPct val="90000"/>
              </a:lnSpc>
            </a:pPr>
            <a:r>
              <a:rPr lang="en-US" sz="2400"/>
              <a:t>Assign </a:t>
            </a:r>
            <a:r>
              <a:rPr lang="en-US" sz="2400">
                <a:solidFill>
                  <a:srgbClr val="FF0000"/>
                </a:solidFill>
              </a:rPr>
              <a:t>column aliases</a:t>
            </a:r>
            <a:r>
              <a:rPr lang="en-US" sz="2400"/>
              <a:t> to all expressions in the SELECT </a:t>
            </a:r>
            <a:r>
              <a:rPr lang="en-US" sz="2400" smtClean="0"/>
              <a:t>list.</a:t>
            </a:r>
          </a:p>
          <a:p>
            <a:pPr marL="879475" lvl="1" indent="-514350" eaLnBrk="1" hangingPunct="1">
              <a:lnSpc>
                <a:spcPct val="90000"/>
              </a:lnSpc>
            </a:pPr>
            <a:r>
              <a:rPr lang="en-US" sz="2400"/>
              <a:t>U</a:t>
            </a:r>
            <a:r>
              <a:rPr lang="en-US" sz="2400" smtClean="0"/>
              <a:t>se </a:t>
            </a:r>
            <a:r>
              <a:rPr lang="en-US" sz="2400" smtClean="0">
                <a:solidFill>
                  <a:srgbClr val="FF0000"/>
                </a:solidFill>
              </a:rPr>
              <a:t>table </a:t>
            </a:r>
            <a:r>
              <a:rPr lang="en-US" sz="2400">
                <a:solidFill>
                  <a:srgbClr val="FF0000"/>
                </a:solidFill>
              </a:rPr>
              <a:t>aliasing</a:t>
            </a:r>
            <a:r>
              <a:rPr lang="en-US" sz="2400"/>
              <a:t>  to resolve situations in which two columns would have the same </a:t>
            </a:r>
            <a:r>
              <a:rPr lang="en-US" sz="2400" smtClean="0"/>
              <a:t>name – e.g. when joining 2 tables with the same column name.</a:t>
            </a:r>
          </a:p>
          <a:p>
            <a:pPr marL="365125" lvl="1" indent="0" eaLnBrk="1" hangingPunct="1">
              <a:lnSpc>
                <a:spcPct val="90000"/>
              </a:lnSpc>
              <a:buNone/>
            </a:pPr>
            <a:endParaRPr lang="en-US" sz="2400"/>
          </a:p>
          <a:p>
            <a:pPr marL="0" indent="0" eaLnBrk="1" hangingPunct="1">
              <a:lnSpc>
                <a:spcPct val="90000"/>
              </a:lnSpc>
              <a:buNone/>
            </a:pPr>
            <a:r>
              <a:rPr lang="en-US" sz="2400" smtClean="0"/>
              <a:t>2.  </a:t>
            </a:r>
            <a:r>
              <a:rPr lang="en-US" sz="2400" b="1" smtClean="0"/>
              <a:t>Order </a:t>
            </a:r>
            <a:r>
              <a:rPr lang="en-US" sz="2400" b="1" dirty="0" smtClean="0"/>
              <a:t>is not </a:t>
            </a:r>
            <a:r>
              <a:rPr lang="en-US" sz="2400" b="1" smtClean="0"/>
              <a:t>guaranteed</a:t>
            </a:r>
            <a:r>
              <a:rPr lang="en-US" sz="2400" smtClean="0"/>
              <a:t> – relations </a:t>
            </a:r>
            <a:r>
              <a:rPr lang="en-US" sz="2400" dirty="0" smtClean="0"/>
              <a:t>are sets and sets are unordered!</a:t>
            </a:r>
          </a:p>
          <a:p>
            <a:pPr marL="879475" lvl="1" indent="-514350" eaLnBrk="1" hangingPunct="1">
              <a:lnSpc>
                <a:spcPct val="90000"/>
              </a:lnSpc>
            </a:pPr>
            <a:r>
              <a:rPr lang="en-US" sz="2400" dirty="0" smtClean="0"/>
              <a:t>Don’t use </a:t>
            </a:r>
            <a:r>
              <a:rPr lang="en-US" sz="2400" smtClean="0"/>
              <a:t>ORDER BY in a table expression.</a:t>
            </a:r>
            <a:endParaRPr lang="en-US" sz="2400" dirty="0" smtClean="0"/>
          </a:p>
          <a:p>
            <a:pPr marL="879475" lvl="1" indent="-514350" eaLnBrk="1" hangingPunct="1">
              <a:lnSpc>
                <a:spcPct val="90000"/>
              </a:lnSpc>
            </a:pPr>
            <a:r>
              <a:rPr lang="en-US" sz="2400" dirty="0" smtClean="0"/>
              <a:t>Exception in T-SQL is when TOP is </a:t>
            </a:r>
            <a:r>
              <a:rPr lang="en-US" sz="2400" smtClean="0"/>
              <a:t>needed (e.g. </a:t>
            </a:r>
            <a:r>
              <a:rPr lang="en-US" sz="2400" dirty="0" smtClean="0"/>
              <a:t>top 5 entries).  In this case ORDER BY is used in the filtering process and not for presentation </a:t>
            </a:r>
            <a:r>
              <a:rPr lang="en-US" sz="2400" smtClean="0"/>
              <a:t>purposes.</a:t>
            </a:r>
            <a:endParaRPr lang="en-US" sz="2400" dirty="0" smtClean="0"/>
          </a:p>
        </p:txBody>
      </p:sp>
    </p:spTree>
    <p:extLst>
      <p:ext uri="{BB962C8B-B14F-4D97-AF65-F5344CB8AC3E}">
        <p14:creationId xmlns:p14="http://schemas.microsoft.com/office/powerpoint/2010/main" val="1330930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533400"/>
            <a:ext cx="8229600" cy="773113"/>
          </a:xfrm>
        </p:spPr>
        <p:txBody>
          <a:bodyPr/>
          <a:lstStyle/>
          <a:p>
            <a:pPr eaLnBrk="1" hangingPunct="1"/>
            <a:r>
              <a:rPr lang="en-US" smtClean="0"/>
              <a:t>Derived Tables - Example</a:t>
            </a:r>
          </a:p>
        </p:txBody>
      </p:sp>
      <p:sp>
        <p:nvSpPr>
          <p:cNvPr id="3" name="Content Placeholder 2"/>
          <p:cNvSpPr>
            <a:spLocks noGrp="1"/>
          </p:cNvSpPr>
          <p:nvPr>
            <p:ph idx="1"/>
          </p:nvPr>
        </p:nvSpPr>
        <p:spPr>
          <a:xfrm>
            <a:off x="457200" y="1371601"/>
            <a:ext cx="8229600" cy="5334000"/>
          </a:xfrm>
        </p:spPr>
        <p:txBody>
          <a:bodyPr>
            <a:normAutofit fontScale="92500" lnSpcReduction="10000"/>
          </a:bodyPr>
          <a:lstStyle/>
          <a:p>
            <a:pPr eaLnBrk="1" hangingPunct="1"/>
            <a:r>
              <a:rPr lang="en-US" sz="2400" smtClean="0"/>
              <a:t>E.g. Find all orders placed by each customer on their last day of activity.</a:t>
            </a:r>
          </a:p>
          <a:p>
            <a:pPr marL="0" indent="0">
              <a:buNone/>
            </a:pPr>
            <a:r>
              <a:rPr lang="en-US" sz="1900"/>
              <a:t>SELECT </a:t>
            </a:r>
            <a:r>
              <a:rPr lang="en-US" sz="1900" smtClean="0"/>
              <a:t>O.orderid</a:t>
            </a:r>
            <a:r>
              <a:rPr lang="en-US" sz="1900"/>
              <a:t>, </a:t>
            </a:r>
            <a:r>
              <a:rPr lang="en-US" sz="1900" smtClean="0"/>
              <a:t>O.orderdate</a:t>
            </a:r>
            <a:r>
              <a:rPr lang="en-US" sz="1900"/>
              <a:t>, </a:t>
            </a:r>
            <a:r>
              <a:rPr lang="en-US" sz="1900" smtClean="0"/>
              <a:t>O.custid</a:t>
            </a:r>
          </a:p>
          <a:p>
            <a:pPr marL="0" indent="0">
              <a:buNone/>
            </a:pPr>
            <a:r>
              <a:rPr lang="en-US" sz="1900" smtClean="0"/>
              <a:t>FROM </a:t>
            </a:r>
            <a:r>
              <a:rPr lang="en-US" sz="1900"/>
              <a:t>Sales.Orders AS </a:t>
            </a:r>
            <a:r>
              <a:rPr lang="en-US" sz="1900" smtClean="0"/>
              <a:t>O </a:t>
            </a:r>
          </a:p>
          <a:p>
            <a:pPr marL="0" indent="0">
              <a:buNone/>
            </a:pPr>
            <a:r>
              <a:rPr lang="en-US" sz="1900"/>
              <a:t> </a:t>
            </a:r>
            <a:r>
              <a:rPr lang="en-US" sz="1900" smtClean="0"/>
              <a:t>      JOIN  (</a:t>
            </a:r>
            <a:r>
              <a:rPr lang="en-US" sz="1900" b="1"/>
              <a:t>SELECT </a:t>
            </a:r>
            <a:r>
              <a:rPr lang="en-US" sz="1900" b="1" smtClean="0"/>
              <a:t>Max(orderdate</a:t>
            </a:r>
            <a:r>
              <a:rPr lang="en-US" sz="1900" b="1"/>
              <a:t>) AS maxDate, </a:t>
            </a:r>
            <a:r>
              <a:rPr lang="en-US" sz="1900" b="1" smtClean="0"/>
              <a:t>custid</a:t>
            </a:r>
            <a:endParaRPr lang="en-US" sz="1900" b="1"/>
          </a:p>
          <a:p>
            <a:pPr marL="0" indent="0">
              <a:buNone/>
            </a:pPr>
            <a:r>
              <a:rPr lang="en-US" sz="1900" b="1"/>
              <a:t>	</a:t>
            </a:r>
            <a:r>
              <a:rPr lang="en-US" sz="1900" b="1" smtClean="0"/>
              <a:t>FROM </a:t>
            </a:r>
            <a:r>
              <a:rPr lang="en-US" sz="1900" b="1"/>
              <a:t>Sales.Orders</a:t>
            </a:r>
          </a:p>
          <a:p>
            <a:pPr marL="0" indent="0">
              <a:buNone/>
            </a:pPr>
            <a:r>
              <a:rPr lang="en-US" sz="1900" b="1" smtClean="0"/>
              <a:t>	GROUP </a:t>
            </a:r>
            <a:r>
              <a:rPr lang="en-US" sz="1900" b="1"/>
              <a:t>BY custid) AS D</a:t>
            </a:r>
          </a:p>
          <a:p>
            <a:pPr marL="0" indent="0">
              <a:buNone/>
            </a:pPr>
            <a:r>
              <a:rPr lang="en-US" sz="1900" smtClean="0"/>
              <a:t>       ON O.custid </a:t>
            </a:r>
            <a:r>
              <a:rPr lang="en-US" sz="1900"/>
              <a:t>= D</a:t>
            </a:r>
            <a:r>
              <a:rPr lang="en-US" sz="1900" smtClean="0"/>
              <a:t>.custid </a:t>
            </a:r>
            <a:r>
              <a:rPr lang="en-US" sz="1900"/>
              <a:t>AND </a:t>
            </a:r>
            <a:r>
              <a:rPr lang="en-US" sz="1900" smtClean="0"/>
              <a:t>O.orderdate </a:t>
            </a:r>
            <a:r>
              <a:rPr lang="en-US" sz="1900"/>
              <a:t>= </a:t>
            </a:r>
            <a:r>
              <a:rPr lang="en-US" sz="1900" smtClean="0"/>
              <a:t>D.maxDate</a:t>
            </a:r>
            <a:endParaRPr lang="en-US" sz="1800" smtClean="0"/>
          </a:p>
          <a:p>
            <a:pPr marL="0" indent="0">
              <a:buNone/>
            </a:pPr>
            <a:endParaRPr lang="en-US" sz="1800"/>
          </a:p>
          <a:p>
            <a:r>
              <a:rPr lang="en-US" sz="2400" smtClean="0"/>
              <a:t>This can also be calculated using a correlated subquery:</a:t>
            </a:r>
          </a:p>
          <a:p>
            <a:pPr marL="0" indent="0">
              <a:buNone/>
            </a:pPr>
            <a:r>
              <a:rPr lang="pt-BR" sz="1900" smtClean="0"/>
              <a:t>SELECT O.orderid</a:t>
            </a:r>
            <a:r>
              <a:rPr lang="pt-BR" sz="1900"/>
              <a:t>, </a:t>
            </a:r>
            <a:r>
              <a:rPr lang="pt-BR" sz="1900" smtClean="0"/>
              <a:t>O.orderdate</a:t>
            </a:r>
            <a:r>
              <a:rPr lang="pt-BR" sz="1900"/>
              <a:t>, </a:t>
            </a:r>
            <a:r>
              <a:rPr lang="pt-BR" sz="1900" smtClean="0"/>
              <a:t>O.custid</a:t>
            </a:r>
            <a:endParaRPr lang="pt-BR" sz="1900"/>
          </a:p>
          <a:p>
            <a:pPr marL="0" indent="0">
              <a:buNone/>
            </a:pPr>
            <a:r>
              <a:rPr lang="pt-BR" sz="1900" smtClean="0"/>
              <a:t>FROM </a:t>
            </a:r>
            <a:r>
              <a:rPr lang="pt-BR" sz="1900"/>
              <a:t>Sales.Orders AS </a:t>
            </a:r>
            <a:r>
              <a:rPr lang="pt-BR" sz="1900" smtClean="0"/>
              <a:t>O</a:t>
            </a:r>
            <a:endParaRPr lang="pt-BR" sz="1900"/>
          </a:p>
          <a:p>
            <a:pPr marL="0" indent="0">
              <a:buNone/>
            </a:pPr>
            <a:r>
              <a:rPr lang="pt-BR" sz="1900" smtClean="0"/>
              <a:t>WHERE O.orderdate </a:t>
            </a:r>
            <a:r>
              <a:rPr lang="pt-BR" sz="1900"/>
              <a:t>= </a:t>
            </a:r>
          </a:p>
          <a:p>
            <a:pPr marL="0" indent="0">
              <a:buNone/>
            </a:pPr>
            <a:r>
              <a:rPr lang="pt-BR" sz="1900"/>
              <a:t>	(</a:t>
            </a:r>
            <a:r>
              <a:rPr lang="pt-BR" sz="1900" b="1"/>
              <a:t>SELECT </a:t>
            </a:r>
            <a:r>
              <a:rPr lang="pt-BR" sz="1900" b="1" smtClean="0"/>
              <a:t>MAX(D.orderdate</a:t>
            </a:r>
            <a:r>
              <a:rPr lang="pt-BR" sz="1900" b="1"/>
              <a:t>)</a:t>
            </a:r>
          </a:p>
          <a:p>
            <a:pPr marL="0" indent="0">
              <a:buNone/>
            </a:pPr>
            <a:r>
              <a:rPr lang="pt-BR" sz="1900" b="1"/>
              <a:t>	 FROM Sales.Orders AS D</a:t>
            </a:r>
          </a:p>
          <a:p>
            <a:pPr marL="0" indent="0">
              <a:buNone/>
            </a:pPr>
            <a:r>
              <a:rPr lang="pt-BR" sz="1900" b="1"/>
              <a:t>	 WHERE </a:t>
            </a:r>
            <a:r>
              <a:rPr lang="pt-BR" sz="1900" b="1" smtClean="0"/>
              <a:t>O.custid </a:t>
            </a:r>
            <a:r>
              <a:rPr lang="pt-BR" sz="1900" b="1"/>
              <a:t>= D</a:t>
            </a:r>
            <a:r>
              <a:rPr lang="pt-BR" sz="1900" b="1" smtClean="0"/>
              <a:t>.custid</a:t>
            </a:r>
            <a:r>
              <a:rPr lang="pt-BR" sz="1900"/>
              <a:t>)</a:t>
            </a:r>
            <a:endParaRPr lang="en-US" sz="1900" smtClean="0"/>
          </a:p>
          <a:p>
            <a:endParaRPr lang="en-US" sz="1800"/>
          </a:p>
          <a:p>
            <a:endParaRPr lang="en-US" sz="2400"/>
          </a:p>
          <a:p>
            <a:pPr eaLnBrk="1" hangingPunct="1"/>
            <a:endParaRPr lang="en-US" sz="2400" smtClean="0"/>
          </a:p>
        </p:txBody>
      </p:sp>
    </p:spTree>
    <p:extLst>
      <p:ext uri="{BB962C8B-B14F-4D97-AF65-F5344CB8AC3E}">
        <p14:creationId xmlns:p14="http://schemas.microsoft.com/office/powerpoint/2010/main" val="40182808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lstStyle/>
          <a:p>
            <a:r>
              <a:rPr lang="en-US" smtClean="0"/>
              <a:t>Creating an "Ordered" View</a:t>
            </a:r>
            <a:endParaRPr lang="en-US"/>
          </a:p>
        </p:txBody>
      </p:sp>
      <p:sp>
        <p:nvSpPr>
          <p:cNvPr id="3" name="Content Placeholder 2"/>
          <p:cNvSpPr>
            <a:spLocks noGrp="1"/>
          </p:cNvSpPr>
          <p:nvPr>
            <p:ph idx="1"/>
          </p:nvPr>
        </p:nvSpPr>
        <p:spPr>
          <a:xfrm>
            <a:off x="457200" y="1371600"/>
            <a:ext cx="8229600" cy="4525963"/>
          </a:xfrm>
        </p:spPr>
        <p:txBody>
          <a:bodyPr/>
          <a:lstStyle/>
          <a:p>
            <a:r>
              <a:rPr lang="en-US" sz="2400" smtClean="0"/>
              <a:t>The following is </a:t>
            </a:r>
            <a:r>
              <a:rPr lang="en-US" sz="2400" b="1" smtClean="0">
                <a:solidFill>
                  <a:srgbClr val="7030A0"/>
                </a:solidFill>
              </a:rPr>
              <a:t>INVALID</a:t>
            </a:r>
            <a:r>
              <a:rPr lang="en-US" sz="2400" smtClean="0"/>
              <a:t>. The error is </a:t>
            </a:r>
            <a:r>
              <a:rPr lang="en-US" sz="1600" smtClean="0">
                <a:solidFill>
                  <a:srgbClr val="FF0000"/>
                </a:solidFill>
                <a:latin typeface="Aharoni" panose="02010803020104030203" pitchFamily="2" charset="-79"/>
                <a:cs typeface="Aharoni" panose="02010803020104030203" pitchFamily="2" charset="-79"/>
              </a:rPr>
              <a:t>"The </a:t>
            </a:r>
            <a:r>
              <a:rPr lang="en-US" sz="1600">
                <a:solidFill>
                  <a:srgbClr val="FF0000"/>
                </a:solidFill>
                <a:latin typeface="Aharoni" panose="02010803020104030203" pitchFamily="2" charset="-79"/>
                <a:cs typeface="Aharoni" panose="02010803020104030203" pitchFamily="2" charset="-79"/>
              </a:rPr>
              <a:t>ORDER BY clause is invalid in views, inline functions, derived tables, subqueries, and common table expressions, unless TOP, OFFSET or FOR XML is also specified</a:t>
            </a:r>
            <a:r>
              <a:rPr lang="en-US" sz="1600" smtClean="0">
                <a:solidFill>
                  <a:srgbClr val="FF0000"/>
                </a:solidFill>
                <a:latin typeface="Aharoni" panose="02010803020104030203" pitchFamily="2" charset="-79"/>
                <a:cs typeface="Aharoni" panose="02010803020104030203" pitchFamily="2" charset="-79"/>
              </a:rPr>
              <a:t>."</a:t>
            </a:r>
            <a:endParaRPr lang="en-US" sz="2400">
              <a:solidFill>
                <a:srgbClr val="FF0000"/>
              </a:solidFill>
              <a:latin typeface="Aharoni" panose="02010803020104030203" pitchFamily="2" charset="-79"/>
              <a:cs typeface="Aharoni" panose="02010803020104030203" pitchFamily="2" charset="-79"/>
            </a:endParaRPr>
          </a:p>
          <a:p>
            <a:endParaRPr lang="en-US" sz="2400" smtClean="0"/>
          </a:p>
          <a:p>
            <a:pPr marL="0" indent="0">
              <a:buNone/>
            </a:pPr>
            <a:r>
              <a:rPr lang="en-US" sz="2000" smtClean="0"/>
              <a:t>IF </a:t>
            </a:r>
            <a:r>
              <a:rPr lang="en-US" sz="2000"/>
              <a:t>OBJECT_ID('Sales.USACusts') IS NOT NULL</a:t>
            </a:r>
          </a:p>
          <a:p>
            <a:pPr marL="0" indent="0">
              <a:buNone/>
            </a:pPr>
            <a:r>
              <a:rPr lang="en-US" sz="2000" smtClean="0"/>
              <a:t>	DROP </a:t>
            </a:r>
            <a:r>
              <a:rPr lang="en-US" sz="2000"/>
              <a:t>VIEW Sales.USACusts;</a:t>
            </a:r>
          </a:p>
          <a:p>
            <a:pPr marL="0" indent="0">
              <a:buNone/>
            </a:pPr>
            <a:r>
              <a:rPr lang="en-US" sz="2000"/>
              <a:t>GO</a:t>
            </a:r>
          </a:p>
          <a:p>
            <a:pPr marL="0" indent="0">
              <a:buNone/>
            </a:pPr>
            <a:endParaRPr lang="en-US" sz="2000"/>
          </a:p>
          <a:p>
            <a:pPr marL="0" indent="0">
              <a:buNone/>
            </a:pPr>
            <a:r>
              <a:rPr lang="en-US" sz="2000"/>
              <a:t>CREATE VIEW Sales.USACusts</a:t>
            </a:r>
          </a:p>
          <a:p>
            <a:pPr marL="0" indent="0">
              <a:buNone/>
            </a:pPr>
            <a:r>
              <a:rPr lang="en-US" sz="2000"/>
              <a:t>AS</a:t>
            </a:r>
          </a:p>
          <a:p>
            <a:pPr marL="0" indent="0">
              <a:buNone/>
            </a:pPr>
            <a:r>
              <a:rPr lang="en-US" sz="2000" smtClean="0"/>
              <a:t>	SELECT </a:t>
            </a:r>
            <a:r>
              <a:rPr lang="en-US" sz="2000"/>
              <a:t>custid, companyname, </a:t>
            </a:r>
            <a:r>
              <a:rPr lang="en-US" sz="2000" smtClean="0"/>
              <a:t>contactname, region</a:t>
            </a:r>
            <a:endParaRPr lang="en-US" sz="2000"/>
          </a:p>
          <a:p>
            <a:pPr marL="0" indent="0">
              <a:buNone/>
            </a:pPr>
            <a:r>
              <a:rPr lang="en-US" sz="2000" smtClean="0"/>
              <a:t>	FROM </a:t>
            </a:r>
            <a:r>
              <a:rPr lang="en-US" sz="2000"/>
              <a:t>Sales.Customers</a:t>
            </a:r>
          </a:p>
          <a:p>
            <a:pPr marL="0" indent="0">
              <a:buNone/>
            </a:pPr>
            <a:r>
              <a:rPr lang="en-US" sz="2000" smtClean="0"/>
              <a:t>	WHERE </a:t>
            </a:r>
            <a:r>
              <a:rPr lang="en-US" sz="2000"/>
              <a:t>country = N'USA'</a:t>
            </a:r>
          </a:p>
          <a:p>
            <a:pPr marL="0" indent="0">
              <a:buNone/>
            </a:pPr>
            <a:r>
              <a:rPr lang="en-US" sz="2000" b="1" smtClean="0"/>
              <a:t>	ORDER </a:t>
            </a:r>
            <a:r>
              <a:rPr lang="en-US" sz="2000" b="1"/>
              <a:t>BY </a:t>
            </a:r>
            <a:r>
              <a:rPr lang="en-US" sz="2000" b="1" smtClean="0"/>
              <a:t>region</a:t>
            </a:r>
          </a:p>
          <a:p>
            <a:pPr marL="0" indent="0">
              <a:buNone/>
            </a:pPr>
            <a:r>
              <a:rPr lang="en-US" sz="2000" smtClean="0"/>
              <a:t>GO</a:t>
            </a:r>
            <a:endParaRPr lang="en-US" sz="2000"/>
          </a:p>
          <a:p>
            <a:endParaRPr lang="en-US"/>
          </a:p>
        </p:txBody>
      </p:sp>
    </p:spTree>
    <p:extLst>
      <p:ext uri="{BB962C8B-B14F-4D97-AF65-F5344CB8AC3E}">
        <p14:creationId xmlns:p14="http://schemas.microsoft.com/office/powerpoint/2010/main" val="2151852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lstStyle/>
          <a:p>
            <a:r>
              <a:rPr lang="en-US" smtClean="0"/>
              <a:t>Using TOP and ORDER BY</a:t>
            </a:r>
            <a:endParaRPr lang="en-US"/>
          </a:p>
        </p:txBody>
      </p:sp>
      <p:sp>
        <p:nvSpPr>
          <p:cNvPr id="3" name="Content Placeholder 2"/>
          <p:cNvSpPr>
            <a:spLocks noGrp="1"/>
          </p:cNvSpPr>
          <p:nvPr>
            <p:ph idx="1"/>
          </p:nvPr>
        </p:nvSpPr>
        <p:spPr>
          <a:xfrm>
            <a:off x="457200" y="1371600"/>
            <a:ext cx="8229600" cy="4525963"/>
          </a:xfrm>
        </p:spPr>
        <p:txBody>
          <a:bodyPr/>
          <a:lstStyle/>
          <a:p>
            <a:r>
              <a:rPr lang="en-US" sz="2400" smtClean="0"/>
              <a:t>The following is </a:t>
            </a:r>
            <a:r>
              <a:rPr lang="en-US" sz="2400" b="1" smtClean="0">
                <a:solidFill>
                  <a:srgbClr val="00B050"/>
                </a:solidFill>
              </a:rPr>
              <a:t>VALID</a:t>
            </a:r>
            <a:r>
              <a:rPr lang="en-US" sz="2400" smtClean="0"/>
              <a:t>, because ORDER BY is used with TOP to filter the original table.</a:t>
            </a:r>
          </a:p>
          <a:p>
            <a:endParaRPr lang="en-US" sz="2400" smtClean="0"/>
          </a:p>
          <a:p>
            <a:pPr marL="0" indent="0">
              <a:buNone/>
            </a:pPr>
            <a:r>
              <a:rPr lang="en-US" sz="2000" smtClean="0"/>
              <a:t>IF </a:t>
            </a:r>
            <a:r>
              <a:rPr lang="en-US" sz="2000"/>
              <a:t>OBJECT_ID('Sales.USACusts') IS NOT NULL</a:t>
            </a:r>
          </a:p>
          <a:p>
            <a:pPr marL="0" indent="0">
              <a:buNone/>
            </a:pPr>
            <a:r>
              <a:rPr lang="en-US" sz="2000" smtClean="0"/>
              <a:t>	DROP </a:t>
            </a:r>
            <a:r>
              <a:rPr lang="en-US" sz="2000"/>
              <a:t>VIEW Sales.USACusts;</a:t>
            </a:r>
          </a:p>
          <a:p>
            <a:pPr marL="0" indent="0">
              <a:buNone/>
            </a:pPr>
            <a:r>
              <a:rPr lang="en-US" sz="2000"/>
              <a:t>GO</a:t>
            </a:r>
          </a:p>
          <a:p>
            <a:pPr marL="0" indent="0">
              <a:buNone/>
            </a:pPr>
            <a:endParaRPr lang="en-US" sz="2000"/>
          </a:p>
          <a:p>
            <a:pPr marL="0" indent="0">
              <a:buNone/>
            </a:pPr>
            <a:r>
              <a:rPr lang="en-US" sz="2000"/>
              <a:t>CREATE VIEW Sales.USACusts</a:t>
            </a:r>
          </a:p>
          <a:p>
            <a:pPr marL="0" indent="0">
              <a:buNone/>
            </a:pPr>
            <a:r>
              <a:rPr lang="en-US" sz="2000"/>
              <a:t>AS</a:t>
            </a:r>
          </a:p>
          <a:p>
            <a:pPr marL="0" indent="0">
              <a:buNone/>
            </a:pPr>
            <a:r>
              <a:rPr lang="en-US" sz="2000" smtClean="0"/>
              <a:t>	SELECT </a:t>
            </a:r>
            <a:r>
              <a:rPr lang="en-US" sz="2000" b="1" smtClean="0"/>
              <a:t>TOP (5)</a:t>
            </a:r>
            <a:r>
              <a:rPr lang="en-US" sz="2000" smtClean="0"/>
              <a:t> custid</a:t>
            </a:r>
            <a:r>
              <a:rPr lang="en-US" sz="2000"/>
              <a:t>, companyname, </a:t>
            </a:r>
            <a:r>
              <a:rPr lang="en-US" sz="2000" smtClean="0"/>
              <a:t>contactname, region</a:t>
            </a:r>
            <a:endParaRPr lang="en-US" sz="2000"/>
          </a:p>
          <a:p>
            <a:pPr marL="0" indent="0">
              <a:buNone/>
            </a:pPr>
            <a:r>
              <a:rPr lang="en-US" sz="2000" smtClean="0"/>
              <a:t>	FROM </a:t>
            </a:r>
            <a:r>
              <a:rPr lang="en-US" sz="2000"/>
              <a:t>Sales.Customers</a:t>
            </a:r>
          </a:p>
          <a:p>
            <a:pPr marL="0" indent="0">
              <a:buNone/>
            </a:pPr>
            <a:r>
              <a:rPr lang="en-US" sz="2000" smtClean="0"/>
              <a:t>	WHERE </a:t>
            </a:r>
            <a:r>
              <a:rPr lang="en-US" sz="2000"/>
              <a:t>country = N'USA'</a:t>
            </a:r>
          </a:p>
          <a:p>
            <a:pPr marL="0" indent="0">
              <a:buNone/>
            </a:pPr>
            <a:r>
              <a:rPr lang="en-US" sz="2000" b="1" smtClean="0"/>
              <a:t>	ORDER </a:t>
            </a:r>
            <a:r>
              <a:rPr lang="en-US" sz="2000" b="1"/>
              <a:t>BY </a:t>
            </a:r>
            <a:r>
              <a:rPr lang="en-US" sz="2000" b="1" smtClean="0"/>
              <a:t>region</a:t>
            </a:r>
            <a:endParaRPr lang="en-US" smtClean="0"/>
          </a:p>
          <a:p>
            <a:pPr marL="0" indent="0">
              <a:buNone/>
            </a:pPr>
            <a:r>
              <a:rPr lang="en-US" sz="2000" smtClean="0"/>
              <a:t>GO</a:t>
            </a:r>
            <a:endParaRPr lang="en-US" sz="2000"/>
          </a:p>
        </p:txBody>
      </p:sp>
    </p:spTree>
    <p:extLst>
      <p:ext uri="{BB962C8B-B14F-4D97-AF65-F5344CB8AC3E}">
        <p14:creationId xmlns:p14="http://schemas.microsoft.com/office/powerpoint/2010/main" val="14584310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1143000"/>
          </a:xfrm>
        </p:spPr>
        <p:txBody>
          <a:bodyPr/>
          <a:lstStyle/>
          <a:p>
            <a:r>
              <a:rPr lang="en-US" smtClean="0"/>
              <a:t>Using TOP and ORDER BY (ctd)</a:t>
            </a:r>
            <a:endParaRPr lang="en-US"/>
          </a:p>
        </p:txBody>
      </p:sp>
      <p:sp>
        <p:nvSpPr>
          <p:cNvPr id="3" name="Content Placeholder 2"/>
          <p:cNvSpPr>
            <a:spLocks noGrp="1"/>
          </p:cNvSpPr>
          <p:nvPr>
            <p:ph idx="1"/>
          </p:nvPr>
        </p:nvSpPr>
        <p:spPr>
          <a:xfrm>
            <a:off x="228600" y="1219200"/>
            <a:ext cx="8839200" cy="4525963"/>
          </a:xfrm>
        </p:spPr>
        <p:txBody>
          <a:bodyPr/>
          <a:lstStyle/>
          <a:p>
            <a:r>
              <a:rPr lang="en-US" sz="2400" smtClean="0"/>
              <a:t>The following is ALSO </a:t>
            </a:r>
            <a:r>
              <a:rPr lang="en-US" sz="2400" b="1" smtClean="0">
                <a:solidFill>
                  <a:srgbClr val="00B050"/>
                </a:solidFill>
              </a:rPr>
              <a:t>VALID</a:t>
            </a:r>
            <a:r>
              <a:rPr lang="en-US" sz="2400" smtClean="0"/>
              <a:t>, for the same reason. However it appears to be equivalent to the original, invalid, example where we tried to order the table!</a:t>
            </a:r>
          </a:p>
          <a:p>
            <a:endParaRPr lang="en-US" sz="2400" smtClean="0"/>
          </a:p>
          <a:p>
            <a:pPr marL="0" indent="0">
              <a:buNone/>
            </a:pPr>
            <a:r>
              <a:rPr lang="en-US" sz="2000" smtClean="0"/>
              <a:t>IF </a:t>
            </a:r>
            <a:r>
              <a:rPr lang="en-US" sz="2000"/>
              <a:t>OBJECT_ID('Sales.USACusts') IS NOT NULL</a:t>
            </a:r>
          </a:p>
          <a:p>
            <a:pPr marL="0" indent="0">
              <a:buNone/>
            </a:pPr>
            <a:r>
              <a:rPr lang="en-US" sz="2000" smtClean="0"/>
              <a:t>	DROP </a:t>
            </a:r>
            <a:r>
              <a:rPr lang="en-US" sz="2000"/>
              <a:t>VIEW Sales.USACusts;</a:t>
            </a:r>
          </a:p>
          <a:p>
            <a:pPr marL="0" indent="0">
              <a:buNone/>
            </a:pPr>
            <a:r>
              <a:rPr lang="en-US" sz="2000"/>
              <a:t>GO</a:t>
            </a:r>
          </a:p>
          <a:p>
            <a:pPr marL="0" indent="0">
              <a:buNone/>
            </a:pPr>
            <a:endParaRPr lang="en-US" sz="2000"/>
          </a:p>
          <a:p>
            <a:pPr marL="0" indent="0">
              <a:buNone/>
            </a:pPr>
            <a:r>
              <a:rPr lang="en-US" sz="2000"/>
              <a:t>CREATE VIEW Sales.USACusts</a:t>
            </a:r>
          </a:p>
          <a:p>
            <a:pPr marL="0" indent="0">
              <a:buNone/>
            </a:pPr>
            <a:r>
              <a:rPr lang="en-US" sz="2000"/>
              <a:t>AS</a:t>
            </a:r>
          </a:p>
          <a:p>
            <a:pPr marL="0" indent="0">
              <a:buNone/>
            </a:pPr>
            <a:r>
              <a:rPr lang="en-US" sz="2000" smtClean="0"/>
              <a:t>	SELECT </a:t>
            </a:r>
            <a:r>
              <a:rPr lang="en-US" sz="2000" b="1" smtClean="0"/>
              <a:t>TOP (100) PERCENT</a:t>
            </a:r>
            <a:r>
              <a:rPr lang="en-US" sz="2000" smtClean="0"/>
              <a:t> custid</a:t>
            </a:r>
            <a:r>
              <a:rPr lang="en-US" sz="2000"/>
              <a:t>, companyname, </a:t>
            </a:r>
            <a:r>
              <a:rPr lang="en-US" sz="2000" smtClean="0"/>
              <a:t>contactname, region</a:t>
            </a:r>
            <a:endParaRPr lang="en-US" sz="2000"/>
          </a:p>
          <a:p>
            <a:pPr marL="0" indent="0">
              <a:buNone/>
            </a:pPr>
            <a:r>
              <a:rPr lang="en-US" sz="2000" smtClean="0"/>
              <a:t>	FROM </a:t>
            </a:r>
            <a:r>
              <a:rPr lang="en-US" sz="2000"/>
              <a:t>Sales.Customers</a:t>
            </a:r>
          </a:p>
          <a:p>
            <a:pPr marL="0" indent="0">
              <a:buNone/>
            </a:pPr>
            <a:r>
              <a:rPr lang="en-US" sz="2000" smtClean="0"/>
              <a:t>	WHERE </a:t>
            </a:r>
            <a:r>
              <a:rPr lang="en-US" sz="2000"/>
              <a:t>country = N'USA'</a:t>
            </a:r>
          </a:p>
          <a:p>
            <a:pPr marL="0" indent="0">
              <a:buNone/>
            </a:pPr>
            <a:r>
              <a:rPr lang="en-US" sz="2000" b="1" smtClean="0"/>
              <a:t>	ORDER </a:t>
            </a:r>
            <a:r>
              <a:rPr lang="en-US" sz="2000" b="1"/>
              <a:t>BY </a:t>
            </a:r>
            <a:r>
              <a:rPr lang="en-US" sz="2000" b="1" smtClean="0"/>
              <a:t>region</a:t>
            </a:r>
          </a:p>
          <a:p>
            <a:pPr marL="0" indent="0">
              <a:buNone/>
            </a:pPr>
            <a:r>
              <a:rPr lang="en-US" sz="2000" smtClean="0"/>
              <a:t>GO</a:t>
            </a:r>
            <a:endParaRPr lang="en-US" sz="2000"/>
          </a:p>
          <a:p>
            <a:endParaRPr lang="en-US"/>
          </a:p>
        </p:txBody>
      </p:sp>
    </p:spTree>
    <p:extLst>
      <p:ext uri="{BB962C8B-B14F-4D97-AF65-F5344CB8AC3E}">
        <p14:creationId xmlns:p14="http://schemas.microsoft.com/office/powerpoint/2010/main" val="16886933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TOP and ORDER BY (ctd)</a:t>
            </a:r>
          </a:p>
        </p:txBody>
      </p:sp>
      <p:sp>
        <p:nvSpPr>
          <p:cNvPr id="4" name="Content Placeholder 3"/>
          <p:cNvSpPr>
            <a:spLocks noGrp="1"/>
          </p:cNvSpPr>
          <p:nvPr>
            <p:ph idx="1"/>
          </p:nvPr>
        </p:nvSpPr>
        <p:spPr>
          <a:xfrm>
            <a:off x="294106" y="1371600"/>
            <a:ext cx="8458200" cy="990600"/>
          </a:xfrm>
        </p:spPr>
        <p:txBody>
          <a:bodyPr/>
          <a:lstStyle/>
          <a:p>
            <a:r>
              <a:rPr lang="en-US" sz="2400"/>
              <a:t>But it's not equivalent to </a:t>
            </a:r>
            <a:r>
              <a:rPr lang="en-US" sz="2400" smtClean="0"/>
              <a:t>ordering </a:t>
            </a:r>
            <a:r>
              <a:rPr lang="en-US" sz="2400"/>
              <a:t>the table, </a:t>
            </a:r>
            <a:r>
              <a:rPr lang="en-US" sz="2400" smtClean="0"/>
              <a:t>because </a:t>
            </a:r>
            <a:r>
              <a:rPr lang="en-US" sz="2400"/>
              <a:t>ORDER BY only operates to filter the rows using TOP. The rows are NOT presented in order by region.</a:t>
            </a:r>
          </a:p>
          <a:p>
            <a:endParaRPr lang="en-US" sz="2800"/>
          </a:p>
          <a:p>
            <a:pPr marL="0" indent="0">
              <a:buNone/>
            </a:pPr>
            <a:endParaRPr lang="en-US" sz="2800" b="1"/>
          </a:p>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5388812" cy="3957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46311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Ordering the results of a view</a:t>
            </a:r>
            <a:endParaRPr lang="en-US"/>
          </a:p>
        </p:txBody>
      </p:sp>
      <p:sp>
        <p:nvSpPr>
          <p:cNvPr id="3" name="Content Placeholder 2"/>
          <p:cNvSpPr>
            <a:spLocks noGrp="1"/>
          </p:cNvSpPr>
          <p:nvPr>
            <p:ph idx="1"/>
          </p:nvPr>
        </p:nvSpPr>
        <p:spPr/>
        <p:txBody>
          <a:bodyPr/>
          <a:lstStyle/>
          <a:p>
            <a:r>
              <a:rPr lang="en-US" sz="2400" smtClean="0"/>
              <a:t>A </a:t>
            </a:r>
            <a:r>
              <a:rPr lang="en-US" sz="2400" b="1" smtClean="0">
                <a:solidFill>
                  <a:srgbClr val="00B050"/>
                </a:solidFill>
              </a:rPr>
              <a:t>view cannot be ordered</a:t>
            </a:r>
            <a:r>
              <a:rPr lang="en-US" sz="2400" smtClean="0"/>
              <a:t> in itself, because of the relational model. But the </a:t>
            </a:r>
            <a:r>
              <a:rPr lang="en-US" sz="2400" u="sng" smtClean="0"/>
              <a:t>results of a query on a view can be ordered</a:t>
            </a:r>
            <a:r>
              <a:rPr lang="en-US" sz="2400" smtClean="0"/>
              <a:t> in the usual way.</a:t>
            </a:r>
          </a:p>
          <a:p>
            <a:endParaRPr lang="en-US" sz="2400"/>
          </a:p>
          <a:p>
            <a:r>
              <a:rPr lang="en-US" sz="2400" smtClean="0"/>
              <a:t>E.g. SELECT </a:t>
            </a:r>
            <a:r>
              <a:rPr lang="en-US" sz="2400"/>
              <a:t>custid, companyname, contactname, </a:t>
            </a:r>
            <a:r>
              <a:rPr lang="en-US" sz="2400" smtClean="0"/>
              <a:t>region</a:t>
            </a:r>
          </a:p>
          <a:p>
            <a:pPr marL="0" indent="0">
              <a:buNone/>
            </a:pPr>
            <a:r>
              <a:rPr lang="en-US" sz="2400"/>
              <a:t>	</a:t>
            </a:r>
            <a:r>
              <a:rPr lang="en-US" sz="2400" smtClean="0"/>
              <a:t>FROM Sales.USACusts</a:t>
            </a:r>
          </a:p>
          <a:p>
            <a:pPr marL="0" indent="0">
              <a:buNone/>
            </a:pPr>
            <a:r>
              <a:rPr lang="en-US" sz="2400"/>
              <a:t>	</a:t>
            </a:r>
            <a:r>
              <a:rPr lang="en-US" sz="2400" smtClean="0"/>
              <a:t>ORDER BY </a:t>
            </a:r>
            <a:r>
              <a:rPr lang="en-US" sz="2400" smtClean="0"/>
              <a:t>region</a:t>
            </a:r>
          </a:p>
          <a:p>
            <a:pPr marL="0" indent="0">
              <a:buNone/>
            </a:pPr>
            <a:endParaRPr lang="en-US" sz="2400"/>
          </a:p>
          <a:p>
            <a:r>
              <a:rPr lang="en-US" sz="2400" b="1" smtClean="0"/>
              <a:t>The same applies to in-line TVFs.</a:t>
            </a:r>
            <a:endParaRPr lang="en-US" sz="2400" b="1"/>
          </a:p>
        </p:txBody>
      </p:sp>
    </p:spTree>
    <p:extLst>
      <p:ext uri="{BB962C8B-B14F-4D97-AF65-F5344CB8AC3E}">
        <p14:creationId xmlns:p14="http://schemas.microsoft.com/office/powerpoint/2010/main" val="196334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81000" y="381000"/>
            <a:ext cx="8229600" cy="687388"/>
          </a:xfrm>
        </p:spPr>
        <p:txBody>
          <a:bodyPr/>
          <a:lstStyle/>
          <a:p>
            <a:pPr eaLnBrk="1" hangingPunct="1"/>
            <a:r>
              <a:rPr lang="en-US" smtClean="0"/>
              <a:t>Column Aliasing</a:t>
            </a:r>
          </a:p>
        </p:txBody>
      </p:sp>
      <p:sp>
        <p:nvSpPr>
          <p:cNvPr id="3" name="Content Placeholder 2"/>
          <p:cNvSpPr>
            <a:spLocks noGrp="1"/>
          </p:cNvSpPr>
          <p:nvPr>
            <p:ph idx="1"/>
          </p:nvPr>
        </p:nvSpPr>
        <p:spPr>
          <a:xfrm>
            <a:off x="457200" y="1143000"/>
            <a:ext cx="8534400" cy="5638800"/>
          </a:xfrm>
        </p:spPr>
        <p:txBody>
          <a:bodyPr>
            <a:normAutofit fontScale="92500" lnSpcReduction="10000"/>
          </a:bodyPr>
          <a:lstStyle/>
          <a:p>
            <a:pPr eaLnBrk="1" hangingPunct="1">
              <a:lnSpc>
                <a:spcPct val="90000"/>
              </a:lnSpc>
            </a:pPr>
            <a:r>
              <a:rPr lang="en-US" sz="2600" smtClean="0"/>
              <a:t>Recall that column aliases cannot be used in </a:t>
            </a:r>
            <a:r>
              <a:rPr lang="en-US" sz="2600" dirty="0" smtClean="0"/>
              <a:t>clauses that are executed before the </a:t>
            </a:r>
            <a:r>
              <a:rPr lang="en-US" sz="2600" smtClean="0"/>
              <a:t>SELECT clause.</a:t>
            </a:r>
            <a:endParaRPr lang="en-US" sz="2600" dirty="0" smtClean="0"/>
          </a:p>
          <a:p>
            <a:pPr eaLnBrk="1" hangingPunct="1">
              <a:lnSpc>
                <a:spcPct val="90000"/>
              </a:lnSpc>
              <a:buFont typeface="Wingdings 2" pitchFamily="-105" charset="2"/>
              <a:buNone/>
            </a:pPr>
            <a:r>
              <a:rPr lang="en-US" sz="2600" smtClean="0"/>
              <a:t>E.g. The following gives an error – </a:t>
            </a:r>
            <a:r>
              <a:rPr lang="en-US" sz="2600" smtClean="0">
                <a:solidFill>
                  <a:srgbClr val="FF0000"/>
                </a:solidFill>
              </a:rPr>
              <a:t>'invalid column name orderyear'</a:t>
            </a:r>
            <a:r>
              <a:rPr lang="en-US" sz="2600" smtClean="0"/>
              <a:t>:</a:t>
            </a:r>
          </a:p>
          <a:p>
            <a:pPr eaLnBrk="1" hangingPunct="1">
              <a:lnSpc>
                <a:spcPct val="90000"/>
              </a:lnSpc>
              <a:buFont typeface="Wingdings 2" pitchFamily="-105" charset="2"/>
              <a:buNone/>
            </a:pPr>
            <a:endParaRPr lang="en-US" sz="2400" smtClean="0"/>
          </a:p>
          <a:p>
            <a:pPr eaLnBrk="1" hangingPunct="1">
              <a:lnSpc>
                <a:spcPct val="90000"/>
              </a:lnSpc>
              <a:buFont typeface="Wingdings 2" pitchFamily="-105" charset="2"/>
              <a:buNone/>
            </a:pPr>
            <a:r>
              <a:rPr lang="en-US" sz="2200" smtClean="0"/>
              <a:t>SELECT </a:t>
            </a:r>
            <a:r>
              <a:rPr lang="en-US" sz="2200" dirty="0" smtClean="0"/>
              <a:t>YEAR(</a:t>
            </a:r>
            <a:r>
              <a:rPr lang="en-US" sz="2200" dirty="0" err="1" smtClean="0"/>
              <a:t>orderdate</a:t>
            </a:r>
            <a:r>
              <a:rPr lang="en-US" sz="2200" dirty="0" smtClean="0"/>
              <a:t>) </a:t>
            </a:r>
            <a:r>
              <a:rPr lang="en-US" sz="2200" smtClean="0"/>
              <a:t>as orderyear, COUNT(DISTINCT </a:t>
            </a:r>
            <a:r>
              <a:rPr lang="en-US" sz="2200" dirty="0" err="1" smtClean="0"/>
              <a:t>custid</a:t>
            </a:r>
            <a:r>
              <a:rPr lang="en-US" sz="2200" dirty="0" smtClean="0"/>
              <a:t>) AS </a:t>
            </a:r>
            <a:r>
              <a:rPr lang="en-US" sz="2200" dirty="0" err="1" smtClean="0"/>
              <a:t>numcusts</a:t>
            </a:r>
            <a:endParaRPr lang="en-US" sz="2200" dirty="0" smtClean="0"/>
          </a:p>
          <a:p>
            <a:pPr eaLnBrk="1" hangingPunct="1">
              <a:lnSpc>
                <a:spcPct val="90000"/>
              </a:lnSpc>
              <a:buFont typeface="Wingdings 2" pitchFamily="-105" charset="2"/>
              <a:buNone/>
            </a:pPr>
            <a:r>
              <a:rPr lang="en-US" sz="2200" dirty="0" smtClean="0"/>
              <a:t>FROM </a:t>
            </a:r>
            <a:r>
              <a:rPr lang="en-US" sz="2200" dirty="0" err="1" smtClean="0"/>
              <a:t>Sales.Orders</a:t>
            </a:r>
            <a:endParaRPr lang="en-US" sz="2200" dirty="0" smtClean="0"/>
          </a:p>
          <a:p>
            <a:pPr eaLnBrk="1" hangingPunct="1">
              <a:lnSpc>
                <a:spcPct val="90000"/>
              </a:lnSpc>
              <a:buFont typeface="Wingdings 2" pitchFamily="-105" charset="2"/>
              <a:buNone/>
            </a:pPr>
            <a:r>
              <a:rPr lang="en-US" sz="2200" dirty="0" smtClean="0"/>
              <a:t>GROUP </a:t>
            </a:r>
            <a:r>
              <a:rPr lang="en-US" sz="2200" smtClean="0"/>
              <a:t>BY </a:t>
            </a:r>
            <a:r>
              <a:rPr lang="en-US" sz="2200" b="1" smtClean="0"/>
              <a:t>orderyear</a:t>
            </a:r>
            <a:endParaRPr lang="en-US" sz="2200" b="1" dirty="0"/>
          </a:p>
          <a:p>
            <a:pPr eaLnBrk="1" hangingPunct="1">
              <a:lnSpc>
                <a:spcPct val="90000"/>
              </a:lnSpc>
              <a:buFont typeface="Wingdings 2" pitchFamily="-105" charset="2"/>
              <a:buNone/>
            </a:pPr>
            <a:endParaRPr lang="en-US" sz="2400" dirty="0" smtClean="0"/>
          </a:p>
          <a:p>
            <a:pPr eaLnBrk="1" hangingPunct="1">
              <a:lnSpc>
                <a:spcPct val="90000"/>
              </a:lnSpc>
            </a:pPr>
            <a:r>
              <a:rPr lang="en-US" sz="2400" smtClean="0"/>
              <a:t>Need to go:</a:t>
            </a:r>
          </a:p>
          <a:p>
            <a:pPr eaLnBrk="1" hangingPunct="1">
              <a:lnSpc>
                <a:spcPct val="90000"/>
              </a:lnSpc>
              <a:buFont typeface="Wingdings 2" pitchFamily="-105" charset="2"/>
              <a:buNone/>
            </a:pPr>
            <a:endParaRPr lang="en-US" sz="2400" smtClean="0"/>
          </a:p>
          <a:p>
            <a:pPr marL="0" indent="0">
              <a:buNone/>
            </a:pPr>
            <a:r>
              <a:rPr lang="en-US" sz="2200"/>
              <a:t>SELECT YEAR(orderdate) as </a:t>
            </a:r>
            <a:r>
              <a:rPr lang="en-US" sz="2200" smtClean="0"/>
              <a:t>orderyear, COUNT(DISTINCT </a:t>
            </a:r>
            <a:r>
              <a:rPr lang="en-US" sz="2200"/>
              <a:t>custid) AS numcusts</a:t>
            </a:r>
          </a:p>
          <a:p>
            <a:pPr marL="0" indent="0">
              <a:buNone/>
            </a:pPr>
            <a:r>
              <a:rPr lang="en-US" sz="2200"/>
              <a:t>FROM Sales.Orders</a:t>
            </a:r>
          </a:p>
          <a:p>
            <a:pPr marL="0" indent="0">
              <a:buNone/>
            </a:pPr>
            <a:r>
              <a:rPr lang="en-US" sz="2200"/>
              <a:t>GROUP BY </a:t>
            </a:r>
            <a:r>
              <a:rPr lang="en-US" sz="2200" b="1"/>
              <a:t>YEAR(orderdate)</a:t>
            </a:r>
          </a:p>
          <a:p>
            <a:pPr eaLnBrk="1" hangingPunct="1">
              <a:lnSpc>
                <a:spcPct val="90000"/>
              </a:lnSpc>
              <a:buFont typeface="Wingdings 2" pitchFamily="-105" charset="2"/>
              <a:buNone/>
            </a:pPr>
            <a:endParaRPr lang="en-US" sz="2400" smtClean="0"/>
          </a:p>
          <a:p>
            <a:pPr eaLnBrk="1" hangingPunct="1">
              <a:lnSpc>
                <a:spcPct val="90000"/>
              </a:lnSpc>
              <a:buFont typeface="Arial" panose="020B0604020202020204" pitchFamily="34" charset="0"/>
              <a:buChar char="•"/>
            </a:pPr>
            <a:r>
              <a:rPr lang="en-US" sz="2600" smtClean="0"/>
              <a:t>This can be awkward if the expression is long or is repeated many times.</a:t>
            </a:r>
            <a:endParaRPr lang="en-US" sz="2600" dirty="0" smtClean="0"/>
          </a:p>
          <a:p>
            <a:pPr eaLnBrk="1" hangingPunct="1">
              <a:lnSpc>
                <a:spcPct val="90000"/>
              </a:lnSpc>
            </a:pPr>
            <a:endParaRPr lang="en-US" sz="2400" dirty="0" smtClean="0"/>
          </a:p>
        </p:txBody>
      </p:sp>
    </p:spTree>
    <p:extLst>
      <p:ext uri="{BB962C8B-B14F-4D97-AF65-F5344CB8AC3E}">
        <p14:creationId xmlns:p14="http://schemas.microsoft.com/office/powerpoint/2010/main" val="622249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381000"/>
            <a:ext cx="8991600" cy="671513"/>
          </a:xfrm>
        </p:spPr>
        <p:txBody>
          <a:bodyPr/>
          <a:lstStyle/>
          <a:p>
            <a:pPr eaLnBrk="1" hangingPunct="1"/>
            <a:r>
              <a:rPr lang="en-US" smtClean="0"/>
              <a:t>Column Aliasing </a:t>
            </a:r>
            <a:r>
              <a:rPr lang="en-US" dirty="0" smtClean="0"/>
              <a:t>using a Derived Table </a:t>
            </a:r>
          </a:p>
        </p:txBody>
      </p:sp>
      <p:sp>
        <p:nvSpPr>
          <p:cNvPr id="3" name="Content Placeholder 2"/>
          <p:cNvSpPr>
            <a:spLocks noGrp="1"/>
          </p:cNvSpPr>
          <p:nvPr>
            <p:ph idx="1"/>
          </p:nvPr>
        </p:nvSpPr>
        <p:spPr>
          <a:xfrm>
            <a:off x="381000" y="1143000"/>
            <a:ext cx="8229600" cy="5638800"/>
          </a:xfrm>
        </p:spPr>
        <p:txBody>
          <a:bodyPr>
            <a:normAutofit fontScale="92500"/>
          </a:bodyPr>
          <a:lstStyle/>
          <a:p>
            <a:pPr eaLnBrk="1" hangingPunct="1">
              <a:lnSpc>
                <a:spcPct val="90000"/>
              </a:lnSpc>
            </a:pPr>
            <a:r>
              <a:rPr lang="en-US" sz="2600" b="1" smtClean="0">
                <a:solidFill>
                  <a:srgbClr val="00B050"/>
                </a:solidFill>
              </a:rPr>
              <a:t>A </a:t>
            </a:r>
            <a:r>
              <a:rPr lang="en-US" sz="2600" b="1" smtClean="0">
                <a:solidFill>
                  <a:srgbClr val="FF0000"/>
                </a:solidFill>
              </a:rPr>
              <a:t>derived table</a:t>
            </a:r>
            <a:r>
              <a:rPr lang="en-US" sz="2600" b="1" smtClean="0">
                <a:solidFill>
                  <a:srgbClr val="00B050"/>
                </a:solidFill>
              </a:rPr>
              <a:t> can be used to allow you to refer to any column using its alias</a:t>
            </a:r>
            <a:r>
              <a:rPr lang="en-US" sz="2600" smtClean="0"/>
              <a:t>.</a:t>
            </a:r>
            <a:endParaRPr lang="en-US" sz="2600"/>
          </a:p>
          <a:p>
            <a:pPr marL="0" indent="0" eaLnBrk="1" hangingPunct="1">
              <a:lnSpc>
                <a:spcPct val="90000"/>
              </a:lnSpc>
              <a:buNone/>
            </a:pPr>
            <a:endParaRPr lang="en-US" sz="1800"/>
          </a:p>
          <a:p>
            <a:pPr eaLnBrk="1" hangingPunct="1">
              <a:lnSpc>
                <a:spcPct val="90000"/>
              </a:lnSpc>
              <a:buFont typeface="Wingdings 2" pitchFamily="-105" charset="2"/>
              <a:buNone/>
            </a:pPr>
            <a:r>
              <a:rPr lang="en-US" sz="2200" smtClean="0"/>
              <a:t>SELECT </a:t>
            </a:r>
            <a:r>
              <a:rPr lang="en-US" sz="2200" b="1" smtClean="0"/>
              <a:t>D.orderyear</a:t>
            </a:r>
            <a:r>
              <a:rPr lang="en-US" sz="2200" smtClean="0"/>
              <a:t>,  COUNT(DISTINCT D.custid</a:t>
            </a:r>
            <a:r>
              <a:rPr lang="en-US" sz="2200" dirty="0" smtClean="0"/>
              <a:t>) as </a:t>
            </a:r>
            <a:r>
              <a:rPr lang="en-US" sz="2200" dirty="0" err="1" smtClean="0"/>
              <a:t>numcusts</a:t>
            </a:r>
            <a:endParaRPr lang="en-US" sz="2200" dirty="0" smtClean="0"/>
          </a:p>
          <a:p>
            <a:pPr eaLnBrk="1" hangingPunct="1">
              <a:lnSpc>
                <a:spcPct val="90000"/>
              </a:lnSpc>
              <a:buFont typeface="Wingdings 2" pitchFamily="-105" charset="2"/>
              <a:buNone/>
            </a:pPr>
            <a:r>
              <a:rPr lang="en-US" sz="2200" dirty="0" smtClean="0"/>
              <a:t>FROM </a:t>
            </a:r>
            <a:r>
              <a:rPr lang="en-US" sz="2200" b="1" dirty="0" smtClean="0">
                <a:solidFill>
                  <a:srgbClr val="0070C0"/>
                </a:solidFill>
              </a:rPr>
              <a:t>(SELECT YEAR(</a:t>
            </a:r>
            <a:r>
              <a:rPr lang="en-US" sz="2200" b="1" dirty="0" err="1" smtClean="0">
                <a:solidFill>
                  <a:srgbClr val="0070C0"/>
                </a:solidFill>
              </a:rPr>
              <a:t>orderdate</a:t>
            </a:r>
            <a:r>
              <a:rPr lang="en-US" sz="2200" b="1" dirty="0" smtClean="0">
                <a:solidFill>
                  <a:srgbClr val="0070C0"/>
                </a:solidFill>
              </a:rPr>
              <a:t>) AS </a:t>
            </a:r>
            <a:r>
              <a:rPr lang="en-US" sz="2200" b="1" dirty="0" err="1" smtClean="0">
                <a:solidFill>
                  <a:srgbClr val="0070C0"/>
                </a:solidFill>
              </a:rPr>
              <a:t>orderyear</a:t>
            </a:r>
            <a:r>
              <a:rPr lang="en-US" sz="2200" b="1" dirty="0" smtClean="0">
                <a:solidFill>
                  <a:srgbClr val="0070C0"/>
                </a:solidFill>
              </a:rPr>
              <a:t>, </a:t>
            </a:r>
            <a:r>
              <a:rPr lang="en-US" sz="2200" b="1" dirty="0" err="1" smtClean="0">
                <a:solidFill>
                  <a:srgbClr val="0070C0"/>
                </a:solidFill>
              </a:rPr>
              <a:t>custid</a:t>
            </a:r>
            <a:endParaRPr lang="en-US" sz="2200" b="1" dirty="0" smtClean="0">
              <a:solidFill>
                <a:srgbClr val="0070C0"/>
              </a:solidFill>
            </a:endParaRPr>
          </a:p>
          <a:p>
            <a:pPr eaLnBrk="1" hangingPunct="1">
              <a:lnSpc>
                <a:spcPct val="90000"/>
              </a:lnSpc>
              <a:buFont typeface="Wingdings 2" pitchFamily="-105" charset="2"/>
              <a:buNone/>
            </a:pPr>
            <a:r>
              <a:rPr lang="en-US" sz="2200" b="1" smtClean="0">
                <a:solidFill>
                  <a:srgbClr val="0070C0"/>
                </a:solidFill>
              </a:rPr>
              <a:t>	        FROM </a:t>
            </a:r>
            <a:r>
              <a:rPr lang="en-US" sz="2200" b="1" dirty="0" err="1" smtClean="0">
                <a:solidFill>
                  <a:srgbClr val="0070C0"/>
                </a:solidFill>
              </a:rPr>
              <a:t>Sales.Orders</a:t>
            </a:r>
            <a:r>
              <a:rPr lang="en-US" sz="2200" b="1" dirty="0" smtClean="0">
                <a:solidFill>
                  <a:srgbClr val="0070C0"/>
                </a:solidFill>
              </a:rPr>
              <a:t>) AS D</a:t>
            </a:r>
          </a:p>
          <a:p>
            <a:pPr eaLnBrk="1" hangingPunct="1">
              <a:lnSpc>
                <a:spcPct val="90000"/>
              </a:lnSpc>
              <a:buFont typeface="Wingdings 2" pitchFamily="-105" charset="2"/>
              <a:buNone/>
            </a:pPr>
            <a:r>
              <a:rPr lang="en-US" sz="2200" dirty="0" smtClean="0"/>
              <a:t>GROUP </a:t>
            </a:r>
            <a:r>
              <a:rPr lang="en-US" sz="2200" smtClean="0"/>
              <a:t>BY </a:t>
            </a:r>
            <a:r>
              <a:rPr lang="en-US" sz="2200" b="1" smtClean="0"/>
              <a:t>D.orderyear</a:t>
            </a:r>
            <a:endParaRPr lang="en-US" sz="2200" b="1" dirty="0" smtClean="0"/>
          </a:p>
          <a:p>
            <a:pPr eaLnBrk="1" hangingPunct="1">
              <a:lnSpc>
                <a:spcPct val="90000"/>
              </a:lnSpc>
              <a:buFont typeface="Wingdings 2" pitchFamily="-105" charset="2"/>
              <a:buNone/>
            </a:pPr>
            <a:endParaRPr lang="en-US" dirty="0" smtClean="0">
              <a:solidFill>
                <a:srgbClr val="3366FF"/>
              </a:solidFill>
            </a:endParaRPr>
          </a:p>
          <a:p>
            <a:pPr eaLnBrk="1" hangingPunct="1">
              <a:lnSpc>
                <a:spcPct val="90000"/>
              </a:lnSpc>
            </a:pPr>
            <a:r>
              <a:rPr lang="en-US" sz="2400" smtClean="0"/>
              <a:t>Note: </a:t>
            </a:r>
          </a:p>
          <a:p>
            <a:pPr marL="457200" indent="-457200" eaLnBrk="1" hangingPunct="1">
              <a:lnSpc>
                <a:spcPct val="90000"/>
              </a:lnSpc>
              <a:buAutoNum type="arabicParenBoth"/>
            </a:pPr>
            <a:r>
              <a:rPr lang="en-US" sz="2400" smtClean="0"/>
              <a:t>The derived table MUST be ALIASED (removing the "AS D" gives an error - </a:t>
            </a:r>
            <a:r>
              <a:rPr lang="en-US" sz="2400">
                <a:solidFill>
                  <a:srgbClr val="FF0000"/>
                </a:solidFill>
              </a:rPr>
              <a:t>'invalid column name orderyear</a:t>
            </a:r>
            <a:r>
              <a:rPr lang="en-US" sz="2400" smtClean="0">
                <a:solidFill>
                  <a:srgbClr val="FF0000"/>
                </a:solidFill>
              </a:rPr>
              <a:t>'</a:t>
            </a:r>
            <a:r>
              <a:rPr lang="en-US" sz="2400" smtClean="0"/>
              <a:t>).</a:t>
            </a:r>
          </a:p>
          <a:p>
            <a:pPr lvl="1" indent="-342900" eaLnBrk="1" hangingPunct="1">
              <a:lnSpc>
                <a:spcPct val="90000"/>
              </a:lnSpc>
            </a:pPr>
            <a:r>
              <a:rPr lang="en-US" sz="2200" smtClean="0"/>
              <a:t>Even though the D. can actually be omitted in the query.</a:t>
            </a:r>
          </a:p>
          <a:p>
            <a:pPr lvl="1" indent="-342900" eaLnBrk="1" hangingPunct="1">
              <a:lnSpc>
                <a:spcPct val="90000"/>
              </a:lnSpc>
            </a:pPr>
            <a:endParaRPr lang="en-US" sz="2000"/>
          </a:p>
          <a:p>
            <a:pPr marL="0" indent="0" eaLnBrk="1" hangingPunct="1">
              <a:lnSpc>
                <a:spcPct val="90000"/>
              </a:lnSpc>
              <a:buNone/>
            </a:pPr>
            <a:r>
              <a:rPr lang="en-US" sz="2400" smtClean="0"/>
              <a:t>(2) The database engine </a:t>
            </a:r>
            <a:r>
              <a:rPr lang="en-US" sz="2400" dirty="0" smtClean="0"/>
              <a:t>actually </a:t>
            </a:r>
            <a:r>
              <a:rPr lang="en-US" sz="2400" smtClean="0"/>
              <a:t>expands the subquery so </a:t>
            </a:r>
            <a:r>
              <a:rPr lang="en-US" sz="2400" dirty="0" smtClean="0"/>
              <a:t>that </a:t>
            </a:r>
            <a:r>
              <a:rPr lang="en-US" sz="2400" dirty="0" err="1" smtClean="0"/>
              <a:t>orderyear</a:t>
            </a:r>
            <a:r>
              <a:rPr lang="en-US" sz="2400" dirty="0" smtClean="0"/>
              <a:t> is replaced by YEAR(</a:t>
            </a:r>
            <a:r>
              <a:rPr lang="en-US" sz="2400" dirty="0" err="1" smtClean="0"/>
              <a:t>orderdate</a:t>
            </a:r>
            <a:r>
              <a:rPr lang="en-US" sz="2400" dirty="0" smtClean="0"/>
              <a:t>) in both places.  </a:t>
            </a:r>
          </a:p>
          <a:p>
            <a:pPr lvl="1" eaLnBrk="1" hangingPunct="1">
              <a:lnSpc>
                <a:spcPct val="90000"/>
              </a:lnSpc>
            </a:pPr>
            <a:r>
              <a:rPr lang="en-US" sz="2400" dirty="0" smtClean="0"/>
              <a:t>Derived </a:t>
            </a:r>
            <a:r>
              <a:rPr lang="en-US" sz="2400" smtClean="0"/>
              <a:t>tables are for </a:t>
            </a:r>
            <a:r>
              <a:rPr lang="en-US" sz="2400" u="sng" smtClean="0"/>
              <a:t>improving readability, not performance</a:t>
            </a:r>
            <a:r>
              <a:rPr lang="en-US" sz="2400" smtClean="0"/>
              <a:t>!</a:t>
            </a:r>
            <a:endParaRPr lang="en-US" sz="2400" dirty="0" smtClean="0"/>
          </a:p>
        </p:txBody>
      </p:sp>
    </p:spTree>
    <p:extLst>
      <p:ext uri="{BB962C8B-B14F-4D97-AF65-F5344CB8AC3E}">
        <p14:creationId xmlns:p14="http://schemas.microsoft.com/office/powerpoint/2010/main" val="2428932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457200"/>
            <a:ext cx="8991600" cy="763588"/>
          </a:xfrm>
        </p:spPr>
        <p:txBody>
          <a:bodyPr/>
          <a:lstStyle/>
          <a:p>
            <a:pPr eaLnBrk="1" hangingPunct="1"/>
            <a:r>
              <a:rPr lang="en-US" smtClean="0"/>
              <a:t>Nested Derived Tables and Readability</a:t>
            </a:r>
          </a:p>
        </p:txBody>
      </p:sp>
      <p:sp>
        <p:nvSpPr>
          <p:cNvPr id="24579" name="Content Placeholder 2"/>
          <p:cNvSpPr>
            <a:spLocks noGrp="1"/>
          </p:cNvSpPr>
          <p:nvPr>
            <p:ph idx="1"/>
          </p:nvPr>
        </p:nvSpPr>
        <p:spPr>
          <a:xfrm>
            <a:off x="152400" y="1447800"/>
            <a:ext cx="8839200" cy="5638800"/>
          </a:xfrm>
        </p:spPr>
        <p:txBody>
          <a:bodyPr/>
          <a:lstStyle/>
          <a:p>
            <a:pPr eaLnBrk="1" hangingPunct="1">
              <a:lnSpc>
                <a:spcPct val="90000"/>
              </a:lnSpc>
            </a:pPr>
            <a:r>
              <a:rPr lang="en-US" sz="2400" smtClean="0"/>
              <a:t>E.g. Find the years in </a:t>
            </a:r>
            <a:r>
              <a:rPr lang="en-US" sz="2400"/>
              <a:t>which more than 70 customers placed </a:t>
            </a:r>
            <a:r>
              <a:rPr lang="en-US" sz="2400" smtClean="0"/>
              <a:t>orders.</a:t>
            </a:r>
            <a:endParaRPr lang="en-US" sz="2000" dirty="0" smtClean="0"/>
          </a:p>
          <a:p>
            <a:pPr eaLnBrk="1" hangingPunct="1">
              <a:buFont typeface="Wingdings 2" pitchFamily="-105" charset="2"/>
              <a:buNone/>
            </a:pPr>
            <a:r>
              <a:rPr lang="en-US" sz="2000" dirty="0" smtClean="0"/>
              <a:t>SELECT YEAR(</a:t>
            </a:r>
            <a:r>
              <a:rPr lang="en-US" sz="2000" dirty="0" err="1" smtClean="0"/>
              <a:t>orderdate</a:t>
            </a:r>
            <a:r>
              <a:rPr lang="en-US" sz="2000" dirty="0" smtClean="0"/>
              <a:t>) </a:t>
            </a:r>
            <a:r>
              <a:rPr lang="en-US" sz="2000" smtClean="0"/>
              <a:t>AS orderyear, COUNT(DISTINCT </a:t>
            </a:r>
            <a:r>
              <a:rPr lang="en-US" sz="2000" dirty="0" err="1" smtClean="0"/>
              <a:t>custid</a:t>
            </a:r>
            <a:r>
              <a:rPr lang="en-US" sz="2000" dirty="0" smtClean="0"/>
              <a:t>) as </a:t>
            </a:r>
            <a:r>
              <a:rPr lang="en-US" sz="2000" dirty="0" err="1" smtClean="0"/>
              <a:t>numcusts</a:t>
            </a:r>
            <a:endParaRPr lang="en-US" sz="2000" dirty="0" smtClean="0"/>
          </a:p>
          <a:p>
            <a:pPr eaLnBrk="1" hangingPunct="1">
              <a:buFont typeface="Wingdings 2" pitchFamily="-105" charset="2"/>
              <a:buNone/>
            </a:pPr>
            <a:r>
              <a:rPr lang="en-US" sz="2000" dirty="0" smtClean="0"/>
              <a:t>FROM </a:t>
            </a:r>
            <a:r>
              <a:rPr lang="en-US" sz="2000" dirty="0" err="1" smtClean="0"/>
              <a:t>Sales.Orders</a:t>
            </a:r>
            <a:endParaRPr lang="en-US" sz="2000" dirty="0" smtClean="0"/>
          </a:p>
          <a:p>
            <a:pPr eaLnBrk="1" hangingPunct="1">
              <a:buFont typeface="Wingdings 2" pitchFamily="-105" charset="2"/>
              <a:buNone/>
            </a:pPr>
            <a:r>
              <a:rPr lang="en-US" sz="2000" dirty="0" smtClean="0"/>
              <a:t>GROUP BY YEAR(</a:t>
            </a:r>
            <a:r>
              <a:rPr lang="en-US" sz="2000" dirty="0" err="1" smtClean="0"/>
              <a:t>orderdate</a:t>
            </a:r>
            <a:r>
              <a:rPr lang="en-US" sz="2000" dirty="0" smtClean="0"/>
              <a:t>)</a:t>
            </a:r>
          </a:p>
          <a:p>
            <a:pPr eaLnBrk="1" hangingPunct="1">
              <a:buFont typeface="Wingdings 2" pitchFamily="-105" charset="2"/>
              <a:buNone/>
            </a:pPr>
            <a:r>
              <a:rPr lang="en-US" sz="2000" b="1" dirty="0" smtClean="0"/>
              <a:t>HAVING</a:t>
            </a:r>
            <a:r>
              <a:rPr lang="en-US" sz="2000" dirty="0" smtClean="0"/>
              <a:t> COUNT(DISTINCT </a:t>
            </a:r>
            <a:r>
              <a:rPr lang="en-US" sz="2000" dirty="0" err="1" smtClean="0"/>
              <a:t>custid</a:t>
            </a:r>
            <a:r>
              <a:rPr lang="en-US" sz="2000" dirty="0" smtClean="0"/>
              <a:t>) </a:t>
            </a:r>
            <a:r>
              <a:rPr lang="en-US" sz="2000" smtClean="0"/>
              <a:t>&gt; 70</a:t>
            </a:r>
          </a:p>
          <a:p>
            <a:pPr eaLnBrk="1" hangingPunct="1">
              <a:buFont typeface="Wingdings 2" pitchFamily="-105" charset="2"/>
              <a:buNone/>
            </a:pPr>
            <a:endParaRPr lang="en-US" sz="2000"/>
          </a:p>
          <a:p>
            <a:pPr eaLnBrk="1" hangingPunct="1"/>
            <a:r>
              <a:rPr lang="en-US" sz="2400" smtClean="0"/>
              <a:t>To replace the duplication with aliased names, need to </a:t>
            </a:r>
            <a:r>
              <a:rPr lang="en-US" sz="2400" smtClean="0">
                <a:solidFill>
                  <a:srgbClr val="FF0000"/>
                </a:solidFill>
              </a:rPr>
              <a:t>nest the derived tables</a:t>
            </a:r>
            <a:r>
              <a:rPr lang="en-US" sz="2400" smtClean="0"/>
              <a:t>. Notice how HAVING can be replaced by WHERE.</a:t>
            </a:r>
          </a:p>
          <a:p>
            <a:pPr marL="0" indent="0" eaLnBrk="1" hangingPunct="1">
              <a:buNone/>
            </a:pPr>
            <a:r>
              <a:rPr lang="en-US" sz="2000" smtClean="0"/>
              <a:t>SELECT D2.orderyear</a:t>
            </a:r>
            <a:r>
              <a:rPr lang="en-US" sz="2000"/>
              <a:t>, </a:t>
            </a:r>
            <a:r>
              <a:rPr lang="en-US" sz="2000" smtClean="0"/>
              <a:t>D2.numcusts</a:t>
            </a:r>
            <a:endParaRPr lang="en-US" sz="2000"/>
          </a:p>
          <a:p>
            <a:pPr eaLnBrk="1" hangingPunct="1">
              <a:lnSpc>
                <a:spcPct val="90000"/>
              </a:lnSpc>
              <a:buFont typeface="Wingdings 2" pitchFamily="-105" charset="2"/>
              <a:buNone/>
            </a:pPr>
            <a:r>
              <a:rPr lang="en-US" sz="2000"/>
              <a:t>FROM (</a:t>
            </a:r>
            <a:r>
              <a:rPr lang="en-US" sz="2000" b="1">
                <a:solidFill>
                  <a:srgbClr val="660066"/>
                </a:solidFill>
              </a:rPr>
              <a:t>SELECT  orderyear, COUNT(DISTINCT custid) as numcusts</a:t>
            </a:r>
          </a:p>
          <a:p>
            <a:pPr eaLnBrk="1" hangingPunct="1">
              <a:lnSpc>
                <a:spcPct val="90000"/>
              </a:lnSpc>
              <a:buFont typeface="Wingdings 2" pitchFamily="-105" charset="2"/>
              <a:buNone/>
            </a:pPr>
            <a:r>
              <a:rPr lang="en-US" sz="2000" b="1"/>
              <a:t>	          </a:t>
            </a:r>
            <a:r>
              <a:rPr lang="en-US" sz="2000" b="1">
                <a:solidFill>
                  <a:srgbClr val="660066"/>
                </a:solidFill>
              </a:rPr>
              <a:t>FROM</a:t>
            </a:r>
            <a:r>
              <a:rPr lang="en-US" sz="2000" b="1"/>
              <a:t> (</a:t>
            </a:r>
            <a:r>
              <a:rPr lang="en-US" sz="2000" b="1">
                <a:solidFill>
                  <a:srgbClr val="FF0000"/>
                </a:solidFill>
              </a:rPr>
              <a:t>SELECT  YEAR(orderdate) AS orderyear, custid</a:t>
            </a:r>
          </a:p>
          <a:p>
            <a:pPr eaLnBrk="1" hangingPunct="1">
              <a:lnSpc>
                <a:spcPct val="90000"/>
              </a:lnSpc>
              <a:buFont typeface="Wingdings 2" pitchFamily="-105" charset="2"/>
              <a:buNone/>
            </a:pPr>
            <a:r>
              <a:rPr lang="en-US" sz="2000" b="1">
                <a:solidFill>
                  <a:srgbClr val="FF0000"/>
                </a:solidFill>
              </a:rPr>
              <a:t>		                 FROM Sales.Orders</a:t>
            </a:r>
            <a:r>
              <a:rPr lang="en-US" sz="2000" b="1"/>
              <a:t>) </a:t>
            </a:r>
            <a:r>
              <a:rPr lang="en-US" sz="2000" b="1">
                <a:solidFill>
                  <a:srgbClr val="7030A0"/>
                </a:solidFill>
              </a:rPr>
              <a:t>AS D1</a:t>
            </a:r>
          </a:p>
          <a:p>
            <a:pPr eaLnBrk="1" hangingPunct="1">
              <a:lnSpc>
                <a:spcPct val="90000"/>
              </a:lnSpc>
              <a:buFont typeface="Wingdings 2" pitchFamily="-105" charset="2"/>
              <a:buNone/>
            </a:pPr>
            <a:r>
              <a:rPr lang="en-US" sz="2000" b="1"/>
              <a:t>              </a:t>
            </a:r>
            <a:r>
              <a:rPr lang="en-US" sz="2000" b="1">
                <a:solidFill>
                  <a:srgbClr val="660066"/>
                </a:solidFill>
              </a:rPr>
              <a:t>GROUP BY orderyear</a:t>
            </a:r>
            <a:r>
              <a:rPr lang="en-US" sz="2000"/>
              <a:t>) AS D2</a:t>
            </a:r>
          </a:p>
          <a:p>
            <a:pPr eaLnBrk="1" hangingPunct="1">
              <a:lnSpc>
                <a:spcPct val="90000"/>
              </a:lnSpc>
              <a:buFont typeface="Wingdings 2" pitchFamily="-105" charset="2"/>
              <a:buNone/>
            </a:pPr>
            <a:r>
              <a:rPr lang="en-US" sz="2000" b="1"/>
              <a:t>WHERE</a:t>
            </a:r>
            <a:r>
              <a:rPr lang="en-US" sz="2000"/>
              <a:t> </a:t>
            </a:r>
            <a:r>
              <a:rPr lang="en-US" sz="2000" smtClean="0"/>
              <a:t>D2.numcusts </a:t>
            </a:r>
            <a:r>
              <a:rPr lang="en-US" sz="2000"/>
              <a:t>&gt; </a:t>
            </a:r>
            <a:r>
              <a:rPr lang="en-US" sz="2000" smtClean="0"/>
              <a:t>70</a:t>
            </a:r>
            <a:endParaRPr lang="en-US" sz="2000"/>
          </a:p>
          <a:p>
            <a:pPr eaLnBrk="1" hangingPunct="1"/>
            <a:endParaRPr lang="en-US" sz="2000" smtClean="0"/>
          </a:p>
          <a:p>
            <a:pPr eaLnBrk="1" hangingPunct="1">
              <a:buFont typeface="Wingdings 2" pitchFamily="-105" charset="2"/>
              <a:buNone/>
            </a:pPr>
            <a:endParaRPr lang="en-US" sz="2000"/>
          </a:p>
          <a:p>
            <a:pPr eaLnBrk="1" hangingPunct="1">
              <a:buFont typeface="Wingdings 2" pitchFamily="-105" charset="2"/>
              <a:buNone/>
            </a:pPr>
            <a:endParaRPr lang="en-US" sz="2000" dirty="0" smtClean="0"/>
          </a:p>
        </p:txBody>
      </p:sp>
    </p:spTree>
    <p:extLst>
      <p:ext uri="{BB962C8B-B14F-4D97-AF65-F5344CB8AC3E}">
        <p14:creationId xmlns:p14="http://schemas.microsoft.com/office/powerpoint/2010/main" val="2841642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3400" y="381000"/>
            <a:ext cx="8229600" cy="773113"/>
          </a:xfrm>
        </p:spPr>
        <p:txBody>
          <a:bodyPr/>
          <a:lstStyle/>
          <a:p>
            <a:pPr eaLnBrk="1" hangingPunct="1"/>
            <a:r>
              <a:rPr lang="en-US" smtClean="0"/>
              <a:t>Table Expressions</a:t>
            </a:r>
          </a:p>
        </p:txBody>
      </p:sp>
      <p:sp>
        <p:nvSpPr>
          <p:cNvPr id="3" name="Content Placeholder 2"/>
          <p:cNvSpPr>
            <a:spLocks noGrp="1"/>
          </p:cNvSpPr>
          <p:nvPr>
            <p:ph idx="1"/>
          </p:nvPr>
        </p:nvSpPr>
        <p:spPr>
          <a:xfrm>
            <a:off x="381000" y="1143000"/>
            <a:ext cx="8534400" cy="5538538"/>
          </a:xfrm>
        </p:spPr>
        <p:txBody>
          <a:bodyPr>
            <a:normAutofit lnSpcReduction="10000"/>
          </a:bodyPr>
          <a:lstStyle/>
          <a:p>
            <a:pPr eaLnBrk="1" hangingPunct="1"/>
            <a:r>
              <a:rPr lang="en-US" sz="2800" smtClean="0">
                <a:solidFill>
                  <a:srgbClr val="FF0000"/>
                </a:solidFill>
                <a:ea typeface="+mn-ea"/>
                <a:cs typeface="+mn-cs"/>
              </a:rPr>
              <a:t>Table </a:t>
            </a:r>
            <a:r>
              <a:rPr lang="en-US" sz="2800" dirty="0" smtClean="0">
                <a:solidFill>
                  <a:srgbClr val="FF0000"/>
                </a:solidFill>
                <a:ea typeface="+mn-ea"/>
                <a:cs typeface="+mn-cs"/>
              </a:rPr>
              <a:t>Expressions </a:t>
            </a:r>
            <a:r>
              <a:rPr lang="en-US" sz="2800" smtClean="0">
                <a:solidFill>
                  <a:srgbClr val="0070C0"/>
                </a:solidFill>
                <a:ea typeface="+mn-ea"/>
                <a:cs typeface="+mn-cs"/>
              </a:rPr>
              <a:t>are subqueries that return a relational </a:t>
            </a:r>
            <a:r>
              <a:rPr lang="en-US" sz="2800" dirty="0" smtClean="0">
                <a:solidFill>
                  <a:srgbClr val="0070C0"/>
                </a:solidFill>
                <a:ea typeface="+mn-ea"/>
                <a:cs typeface="+mn-cs"/>
              </a:rPr>
              <a:t>table.</a:t>
            </a:r>
            <a:endParaRPr lang="en-US" dirty="0" smtClean="0">
              <a:solidFill>
                <a:srgbClr val="0070C0"/>
              </a:solidFill>
              <a:ea typeface="+mn-ea"/>
              <a:cs typeface="+mn-cs"/>
            </a:endParaRPr>
          </a:p>
          <a:p>
            <a:pPr marL="274320" indent="-274320" eaLnBrk="1" fontAlgn="auto" hangingPunct="1">
              <a:spcAft>
                <a:spcPts val="0"/>
              </a:spcAft>
              <a:buClr>
                <a:schemeClr val="accent3"/>
              </a:buClr>
              <a:buFont typeface="Wingdings 2"/>
              <a:buChar char=""/>
              <a:defRPr/>
            </a:pPr>
            <a:r>
              <a:rPr lang="en-US" sz="2400" smtClean="0">
                <a:ea typeface="+mn-ea"/>
                <a:cs typeface="+mn-cs"/>
              </a:rPr>
              <a:t>SQL </a:t>
            </a:r>
            <a:r>
              <a:rPr lang="en-US" sz="2400" dirty="0" smtClean="0">
                <a:ea typeface="+mn-ea"/>
                <a:cs typeface="+mn-cs"/>
              </a:rPr>
              <a:t>Server supports 4 types:</a:t>
            </a:r>
          </a:p>
          <a:p>
            <a:pPr marL="640080" lvl="1" indent="-246888" eaLnBrk="1" fontAlgn="auto" hangingPunct="1">
              <a:spcAft>
                <a:spcPts val="0"/>
              </a:spcAft>
              <a:buFont typeface="Wingdings 2"/>
              <a:buChar char=""/>
              <a:defRPr/>
            </a:pPr>
            <a:r>
              <a:rPr lang="en-US" sz="2400" dirty="0" smtClean="0">
                <a:ea typeface="+mn-ea"/>
              </a:rPr>
              <a:t>Derived tables</a:t>
            </a:r>
          </a:p>
          <a:p>
            <a:pPr marL="640080" lvl="1" indent="-246888" eaLnBrk="1" fontAlgn="auto" hangingPunct="1">
              <a:spcAft>
                <a:spcPts val="0"/>
              </a:spcAft>
              <a:buFont typeface="Wingdings 2"/>
              <a:buChar char=""/>
              <a:defRPr/>
            </a:pPr>
            <a:r>
              <a:rPr lang="en-US" sz="2400" dirty="0" smtClean="0">
                <a:ea typeface="+mn-ea"/>
              </a:rPr>
              <a:t>Common Table Expressions (</a:t>
            </a:r>
            <a:r>
              <a:rPr lang="en-US" sz="2400" dirty="0" err="1" smtClean="0">
                <a:ea typeface="+mn-ea"/>
              </a:rPr>
              <a:t>CTEs</a:t>
            </a:r>
            <a:r>
              <a:rPr lang="en-US" sz="2400" dirty="0" smtClean="0">
                <a:ea typeface="+mn-ea"/>
              </a:rPr>
              <a:t>)</a:t>
            </a:r>
          </a:p>
          <a:p>
            <a:pPr marL="640080" lvl="1" indent="-246888" eaLnBrk="1" fontAlgn="auto" hangingPunct="1">
              <a:spcAft>
                <a:spcPts val="0"/>
              </a:spcAft>
              <a:buFont typeface="Wingdings 2"/>
              <a:buChar char=""/>
              <a:defRPr/>
            </a:pPr>
            <a:r>
              <a:rPr lang="en-US" sz="2400" dirty="0" smtClean="0">
                <a:ea typeface="+mn-ea"/>
              </a:rPr>
              <a:t>Views</a:t>
            </a:r>
          </a:p>
          <a:p>
            <a:pPr marL="640080" lvl="1" indent="-246888" eaLnBrk="1" fontAlgn="auto" hangingPunct="1">
              <a:spcAft>
                <a:spcPts val="0"/>
              </a:spcAft>
              <a:buFont typeface="Wingdings 2"/>
              <a:buChar char=""/>
              <a:defRPr/>
            </a:pPr>
            <a:r>
              <a:rPr lang="en-US" sz="2400" dirty="0" smtClean="0">
                <a:ea typeface="+mn-ea"/>
              </a:rPr>
              <a:t>Inline Table-Valued Functions (inline </a:t>
            </a:r>
            <a:r>
              <a:rPr lang="en-US" sz="2400" err="1" smtClean="0">
                <a:ea typeface="+mn-ea"/>
              </a:rPr>
              <a:t>TVFs</a:t>
            </a:r>
            <a:r>
              <a:rPr lang="en-US" sz="2400" smtClean="0">
                <a:ea typeface="+mn-ea"/>
              </a:rPr>
              <a:t>)</a:t>
            </a:r>
          </a:p>
          <a:p>
            <a:pPr marL="640080" lvl="1" indent="-246888" eaLnBrk="1" fontAlgn="auto" hangingPunct="1">
              <a:spcAft>
                <a:spcPts val="0"/>
              </a:spcAft>
              <a:buFont typeface="Wingdings 2"/>
              <a:buChar char=""/>
              <a:defRPr/>
            </a:pPr>
            <a:endParaRPr lang="en-US" sz="2400" smtClean="0">
              <a:ea typeface="+mn-ea"/>
            </a:endParaRPr>
          </a:p>
          <a:p>
            <a:pPr marL="274320" indent="-274320" eaLnBrk="1" fontAlgn="auto" hangingPunct="1">
              <a:spcAft>
                <a:spcPts val="0"/>
              </a:spcAft>
              <a:buClr>
                <a:schemeClr val="accent3"/>
              </a:buClr>
              <a:buFont typeface="Wingdings 2"/>
              <a:buChar char=""/>
              <a:defRPr/>
            </a:pPr>
            <a:r>
              <a:rPr lang="en-US" sz="2400"/>
              <a:t>Table expressions </a:t>
            </a:r>
            <a:r>
              <a:rPr lang="en-US" sz="2400" smtClean="0"/>
              <a:t>return </a:t>
            </a:r>
            <a:r>
              <a:rPr lang="en-US" sz="2400" smtClean="0">
                <a:solidFill>
                  <a:srgbClr val="FF0000"/>
                </a:solidFill>
              </a:rPr>
              <a:t>virtual tables </a:t>
            </a:r>
            <a:r>
              <a:rPr lang="en-US" sz="2400" smtClean="0"/>
              <a:t>- they </a:t>
            </a:r>
            <a:r>
              <a:rPr lang="en-US" sz="2400"/>
              <a:t>can be used </a:t>
            </a:r>
            <a:r>
              <a:rPr lang="en-US" sz="2400" smtClean="0"/>
              <a:t>as tables</a:t>
            </a:r>
            <a:r>
              <a:rPr lang="en-US" sz="2400"/>
              <a:t>, but </a:t>
            </a:r>
            <a:r>
              <a:rPr lang="en-US" sz="2400" b="1">
                <a:solidFill>
                  <a:srgbClr val="0070C0"/>
                </a:solidFill>
              </a:rPr>
              <a:t>they are not </a:t>
            </a:r>
            <a:r>
              <a:rPr lang="en-US" sz="2400" b="1" smtClean="0">
                <a:solidFill>
                  <a:srgbClr val="0070C0"/>
                </a:solidFill>
              </a:rPr>
              <a:t>stored like physical </a:t>
            </a:r>
            <a:r>
              <a:rPr lang="en-US" sz="2400" b="1">
                <a:solidFill>
                  <a:srgbClr val="0070C0"/>
                </a:solidFill>
              </a:rPr>
              <a:t>tables</a:t>
            </a:r>
            <a:r>
              <a:rPr lang="en-US" sz="2400"/>
              <a:t>.  </a:t>
            </a:r>
          </a:p>
          <a:p>
            <a:pPr marL="640080" lvl="1" indent="-246888" eaLnBrk="1" fontAlgn="auto" hangingPunct="1">
              <a:spcAft>
                <a:spcPts val="0"/>
              </a:spcAft>
              <a:buFont typeface="Wingdings 2"/>
              <a:buChar char=""/>
              <a:defRPr/>
            </a:pPr>
            <a:r>
              <a:rPr lang="en-US" sz="2400"/>
              <a:t>A query against a table expression becomes a query against the underlying objects under the covers</a:t>
            </a:r>
            <a:r>
              <a:rPr lang="en-US" sz="2400" smtClean="0"/>
              <a:t>.</a:t>
            </a:r>
          </a:p>
          <a:p>
            <a:pPr marL="640080" lvl="1" indent="-246888" eaLnBrk="1" fontAlgn="auto" hangingPunct="1">
              <a:spcAft>
                <a:spcPts val="0"/>
              </a:spcAft>
              <a:buFont typeface="Wingdings 2"/>
              <a:buChar char=""/>
              <a:defRPr/>
            </a:pPr>
            <a:r>
              <a:rPr lang="en-US" sz="2400" smtClean="0"/>
              <a:t>They improve readability and maintainability, not performance.</a:t>
            </a:r>
            <a:endParaRPr lang="en-US" sz="2400"/>
          </a:p>
          <a:p>
            <a:pPr marL="640080" lvl="1" indent="-246888" eaLnBrk="1" fontAlgn="auto" hangingPunct="1">
              <a:spcAft>
                <a:spcPts val="0"/>
              </a:spcAft>
              <a:buFont typeface="Wingdings 2"/>
              <a:buChar char=""/>
              <a:defRPr/>
            </a:pPr>
            <a:endParaRPr lang="en-US" dirty="0" smtClean="0">
              <a:ea typeface="+mn-ea"/>
            </a:endParaRPr>
          </a:p>
        </p:txBody>
      </p:sp>
    </p:spTree>
    <p:extLst>
      <p:ext uri="{BB962C8B-B14F-4D97-AF65-F5344CB8AC3E}">
        <p14:creationId xmlns:p14="http://schemas.microsoft.com/office/powerpoint/2010/main" val="300253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381000"/>
            <a:ext cx="8229600" cy="809625"/>
          </a:xfrm>
        </p:spPr>
        <p:txBody>
          <a:bodyPr/>
          <a:lstStyle/>
          <a:p>
            <a:pPr eaLnBrk="1" hangingPunct="1"/>
            <a:r>
              <a:rPr lang="en-US" smtClean="0"/>
              <a:t>Common Table Expressions </a:t>
            </a:r>
          </a:p>
        </p:txBody>
      </p:sp>
      <p:sp>
        <p:nvSpPr>
          <p:cNvPr id="3" name="Content Placeholder 2"/>
          <p:cNvSpPr>
            <a:spLocks noGrp="1"/>
          </p:cNvSpPr>
          <p:nvPr>
            <p:ph idx="1"/>
          </p:nvPr>
        </p:nvSpPr>
        <p:spPr>
          <a:xfrm>
            <a:off x="457200" y="1219200"/>
            <a:ext cx="8534400" cy="5486400"/>
          </a:xfrm>
        </p:spPr>
        <p:txBody>
          <a:bodyPr>
            <a:normAutofit fontScale="92500" lnSpcReduction="10000"/>
          </a:bodyPr>
          <a:lstStyle/>
          <a:p>
            <a:pPr eaLnBrk="1" hangingPunct="1">
              <a:lnSpc>
                <a:spcPct val="90000"/>
              </a:lnSpc>
            </a:pPr>
            <a:r>
              <a:rPr lang="en-US" sz="2600" dirty="0" smtClean="0">
                <a:solidFill>
                  <a:srgbClr val="FF0000"/>
                </a:solidFill>
              </a:rPr>
              <a:t>Common Table Expressions</a:t>
            </a:r>
            <a:r>
              <a:rPr lang="en-US" sz="2600" dirty="0" smtClean="0"/>
              <a:t> (CTEs) </a:t>
            </a:r>
            <a:r>
              <a:rPr lang="en-US" sz="2600" smtClean="0"/>
              <a:t>are </a:t>
            </a:r>
            <a:r>
              <a:rPr lang="en-US" sz="2600"/>
              <a:t>d</a:t>
            </a:r>
            <a:r>
              <a:rPr lang="en-US" sz="2600" smtClean="0"/>
              <a:t>efined using a </a:t>
            </a:r>
            <a:r>
              <a:rPr lang="en-US" sz="2600" dirty="0" smtClean="0">
                <a:solidFill>
                  <a:srgbClr val="0070C0"/>
                </a:solidFill>
              </a:rPr>
              <a:t>WITH statement followed by the inner query and then the outer query</a:t>
            </a:r>
            <a:r>
              <a:rPr lang="en-US" sz="2600" dirty="0" smtClean="0"/>
              <a:t>.</a:t>
            </a:r>
          </a:p>
          <a:p>
            <a:pPr marL="457200" lvl="1" indent="0" eaLnBrk="1" hangingPunct="1">
              <a:lnSpc>
                <a:spcPct val="90000"/>
              </a:lnSpc>
              <a:buNone/>
            </a:pPr>
            <a:endParaRPr lang="en-US" sz="2200" dirty="0" smtClean="0"/>
          </a:p>
          <a:p>
            <a:pPr eaLnBrk="1" hangingPunct="1">
              <a:lnSpc>
                <a:spcPct val="90000"/>
              </a:lnSpc>
              <a:buFont typeface="Wingdings 2" pitchFamily="-105" charset="2"/>
              <a:buNone/>
            </a:pPr>
            <a:r>
              <a:rPr lang="en-US" sz="2400" dirty="0" smtClean="0"/>
              <a:t>WITH &lt;CTE name&gt; [(target column list)]</a:t>
            </a:r>
          </a:p>
          <a:p>
            <a:pPr eaLnBrk="1" hangingPunct="1">
              <a:lnSpc>
                <a:spcPct val="90000"/>
              </a:lnSpc>
              <a:buFont typeface="Wingdings 2" pitchFamily="-105" charset="2"/>
              <a:buNone/>
            </a:pPr>
            <a:r>
              <a:rPr lang="en-US" sz="2400" smtClean="0"/>
              <a:t>AS </a:t>
            </a:r>
          </a:p>
          <a:p>
            <a:pPr eaLnBrk="1" hangingPunct="1">
              <a:lnSpc>
                <a:spcPct val="90000"/>
              </a:lnSpc>
              <a:buFont typeface="Wingdings 2" pitchFamily="-105" charset="2"/>
              <a:buNone/>
            </a:pPr>
            <a:r>
              <a:rPr lang="en-US" sz="2400" smtClean="0"/>
              <a:t>(</a:t>
            </a:r>
            <a:endParaRPr lang="en-US" sz="2400" dirty="0" smtClean="0"/>
          </a:p>
          <a:p>
            <a:pPr eaLnBrk="1" hangingPunct="1">
              <a:lnSpc>
                <a:spcPct val="90000"/>
              </a:lnSpc>
              <a:buFont typeface="Wingdings 2" pitchFamily="-105" charset="2"/>
              <a:buNone/>
            </a:pPr>
            <a:r>
              <a:rPr lang="en-US" sz="2400" dirty="0" smtClean="0"/>
              <a:t>&lt;inner </a:t>
            </a:r>
            <a:r>
              <a:rPr lang="en-US" sz="2400" smtClean="0"/>
              <a:t>query defining CTE&gt;</a:t>
            </a:r>
            <a:endParaRPr lang="en-US" sz="2400" dirty="0" smtClean="0"/>
          </a:p>
          <a:p>
            <a:pPr eaLnBrk="1" hangingPunct="1">
              <a:lnSpc>
                <a:spcPct val="90000"/>
              </a:lnSpc>
              <a:buFont typeface="Wingdings 2" pitchFamily="-105" charset="2"/>
              <a:buNone/>
            </a:pPr>
            <a:r>
              <a:rPr lang="en-US" sz="2400" dirty="0" smtClean="0"/>
              <a:t>)</a:t>
            </a:r>
          </a:p>
          <a:p>
            <a:pPr eaLnBrk="1" hangingPunct="1">
              <a:lnSpc>
                <a:spcPct val="90000"/>
              </a:lnSpc>
              <a:buFont typeface="Wingdings 2" pitchFamily="-105" charset="2"/>
              <a:buNone/>
            </a:pPr>
            <a:r>
              <a:rPr lang="en-US" sz="2400" dirty="0" smtClean="0"/>
              <a:t>&lt;outer </a:t>
            </a:r>
            <a:r>
              <a:rPr lang="en-US" sz="2400" smtClean="0"/>
              <a:t>query against CTE&gt;</a:t>
            </a:r>
          </a:p>
          <a:p>
            <a:pPr eaLnBrk="1" hangingPunct="1">
              <a:lnSpc>
                <a:spcPct val="90000"/>
              </a:lnSpc>
              <a:buFont typeface="Wingdings 2" pitchFamily="-105" charset="2"/>
              <a:buNone/>
            </a:pPr>
            <a:endParaRPr lang="en-US" sz="2400"/>
          </a:p>
          <a:p>
            <a:pPr marL="342900" lvl="1" indent="-342900" eaLnBrk="1" hangingPunct="1">
              <a:lnSpc>
                <a:spcPct val="90000"/>
              </a:lnSpc>
              <a:buFont typeface="Arial" panose="020B0604020202020204" pitchFamily="34" charset="0"/>
              <a:buChar char="•"/>
            </a:pPr>
            <a:r>
              <a:rPr lang="en-US" sz="2600"/>
              <a:t>The scope of the table defined by the CTE is the life of the outer query (as with derived tables</a:t>
            </a:r>
            <a:r>
              <a:rPr lang="en-US" sz="2600" smtClean="0"/>
              <a:t>).</a:t>
            </a:r>
          </a:p>
          <a:p>
            <a:pPr marL="342900" lvl="1" indent="-342900" eaLnBrk="1" hangingPunct="1">
              <a:lnSpc>
                <a:spcPct val="90000"/>
              </a:lnSpc>
              <a:buFont typeface="Arial" panose="020B0604020202020204" pitchFamily="34" charset="0"/>
              <a:buChar char="•"/>
            </a:pPr>
            <a:endParaRPr lang="en-US" sz="2600" smtClean="0"/>
          </a:p>
          <a:p>
            <a:pPr marL="342900" lvl="1" indent="-342900" eaLnBrk="1" hangingPunct="1">
              <a:lnSpc>
                <a:spcPct val="90000"/>
              </a:lnSpc>
              <a:buFont typeface="Arial" panose="020B0604020202020204" pitchFamily="34" charset="0"/>
              <a:buChar char="•"/>
            </a:pPr>
            <a:r>
              <a:rPr lang="en-US" sz="2600" smtClean="0"/>
              <a:t>NOTE: </a:t>
            </a:r>
            <a:r>
              <a:rPr lang="en-US" sz="2600" u="sng" smtClean="0"/>
              <a:t>The statement </a:t>
            </a:r>
            <a:r>
              <a:rPr lang="en-US" sz="2600" b="1" u="sng" smtClean="0">
                <a:solidFill>
                  <a:srgbClr val="00B050"/>
                </a:solidFill>
              </a:rPr>
              <a:t>PRECEDING</a:t>
            </a:r>
            <a:r>
              <a:rPr lang="en-US" sz="2600" u="sng" smtClean="0"/>
              <a:t> any CTE definition MUST be ended with a semi-colon</a:t>
            </a:r>
            <a:r>
              <a:rPr lang="en-US" sz="2600" smtClean="0"/>
              <a:t>!</a:t>
            </a:r>
          </a:p>
          <a:p>
            <a:pPr marL="742950" lvl="2" indent="-342900" eaLnBrk="1" hangingPunct="1">
              <a:lnSpc>
                <a:spcPct val="90000"/>
              </a:lnSpc>
              <a:buFont typeface="Arial" panose="020B0604020202020204" pitchFamily="34" charset="0"/>
              <a:buChar char="•"/>
            </a:pPr>
            <a:r>
              <a:rPr lang="en-US" sz="2600" smtClean="0"/>
              <a:t>Otherwise get strange errors- </a:t>
            </a:r>
            <a:r>
              <a:rPr lang="en-US">
                <a:solidFill>
                  <a:srgbClr val="FF0000"/>
                </a:solidFill>
                <a:latin typeface="Agency FB" panose="020B0503020202020204" pitchFamily="34" charset="0"/>
              </a:rPr>
              <a:t>Incorrect syntax near the keyword 'with'.</a:t>
            </a:r>
          </a:p>
          <a:p>
            <a:pPr marL="400050" lvl="2" indent="0" eaLnBrk="1" hangingPunct="1">
              <a:lnSpc>
                <a:spcPct val="90000"/>
              </a:lnSpc>
              <a:buNone/>
            </a:pPr>
            <a:endParaRPr lang="en-US" sz="2600"/>
          </a:p>
          <a:p>
            <a:pPr eaLnBrk="1" hangingPunct="1">
              <a:lnSpc>
                <a:spcPct val="90000"/>
              </a:lnSpc>
              <a:buFont typeface="Wingdings 2" pitchFamily="-105" charset="2"/>
              <a:buNone/>
            </a:pPr>
            <a:endParaRPr lang="en-US" sz="2400" dirty="0" smtClean="0"/>
          </a:p>
        </p:txBody>
      </p:sp>
    </p:spTree>
    <p:extLst>
      <p:ext uri="{BB962C8B-B14F-4D97-AF65-F5344CB8AC3E}">
        <p14:creationId xmlns:p14="http://schemas.microsoft.com/office/powerpoint/2010/main" val="852741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85800"/>
            <a:ext cx="8229600" cy="750887"/>
          </a:xfrm>
        </p:spPr>
        <p:txBody>
          <a:bodyPr/>
          <a:lstStyle/>
          <a:p>
            <a:pPr eaLnBrk="1" hangingPunct="1"/>
            <a:r>
              <a:rPr lang="en-US" smtClean="0"/>
              <a:t>Column Aliasing using a CTE</a:t>
            </a:r>
          </a:p>
        </p:txBody>
      </p:sp>
      <p:sp>
        <p:nvSpPr>
          <p:cNvPr id="3" name="Content Placeholder 2"/>
          <p:cNvSpPr>
            <a:spLocks noGrp="1"/>
          </p:cNvSpPr>
          <p:nvPr>
            <p:ph idx="1"/>
          </p:nvPr>
        </p:nvSpPr>
        <p:spPr>
          <a:xfrm>
            <a:off x="457200" y="1524000"/>
            <a:ext cx="8229600" cy="5175250"/>
          </a:xfrm>
        </p:spPr>
        <p:txBody>
          <a:bodyPr>
            <a:normAutofit/>
          </a:bodyPr>
          <a:lstStyle/>
          <a:p>
            <a:pPr eaLnBrk="1" hangingPunct="1">
              <a:lnSpc>
                <a:spcPct val="90000"/>
              </a:lnSpc>
              <a:buFont typeface="Wingdings 2" pitchFamily="-105" charset="2"/>
              <a:buNone/>
            </a:pPr>
            <a:r>
              <a:rPr lang="en-US" sz="2000" b="1" smtClean="0"/>
              <a:t>WITH C AS</a:t>
            </a:r>
          </a:p>
          <a:p>
            <a:pPr eaLnBrk="1" hangingPunct="1">
              <a:lnSpc>
                <a:spcPct val="90000"/>
              </a:lnSpc>
              <a:buFont typeface="Wingdings 2" pitchFamily="-105" charset="2"/>
              <a:buNone/>
            </a:pPr>
            <a:r>
              <a:rPr lang="en-US" sz="2000" b="1" smtClean="0"/>
              <a:t>(</a:t>
            </a:r>
          </a:p>
          <a:p>
            <a:pPr eaLnBrk="1" hangingPunct="1">
              <a:lnSpc>
                <a:spcPct val="90000"/>
              </a:lnSpc>
              <a:buFont typeface="Wingdings 2" pitchFamily="-105" charset="2"/>
              <a:buNone/>
            </a:pPr>
            <a:r>
              <a:rPr lang="en-US" sz="2000" b="1"/>
              <a:t>	</a:t>
            </a:r>
            <a:r>
              <a:rPr lang="en-US" sz="2000" b="1" smtClean="0"/>
              <a:t>SELECT YEAR(orderdate) AS orderyear, custid</a:t>
            </a:r>
          </a:p>
          <a:p>
            <a:pPr eaLnBrk="1" hangingPunct="1">
              <a:lnSpc>
                <a:spcPct val="90000"/>
              </a:lnSpc>
              <a:buFont typeface="Wingdings 2" pitchFamily="-105" charset="2"/>
              <a:buNone/>
            </a:pPr>
            <a:r>
              <a:rPr lang="en-US" sz="2000" b="1"/>
              <a:t>	</a:t>
            </a:r>
            <a:r>
              <a:rPr lang="en-US" sz="2000" b="1" smtClean="0"/>
              <a:t>FROM Sales.Orders</a:t>
            </a:r>
          </a:p>
          <a:p>
            <a:pPr eaLnBrk="1" hangingPunct="1">
              <a:lnSpc>
                <a:spcPct val="90000"/>
              </a:lnSpc>
              <a:buFont typeface="Wingdings 2" pitchFamily="-105" charset="2"/>
              <a:buNone/>
            </a:pPr>
            <a:r>
              <a:rPr lang="en-US" sz="2000" b="1" smtClean="0"/>
              <a:t>)</a:t>
            </a:r>
          </a:p>
          <a:p>
            <a:pPr eaLnBrk="1" hangingPunct="1">
              <a:lnSpc>
                <a:spcPct val="90000"/>
              </a:lnSpc>
              <a:buFont typeface="Wingdings 2" pitchFamily="-105" charset="2"/>
              <a:buNone/>
            </a:pPr>
            <a:r>
              <a:rPr lang="en-US" sz="2000" smtClean="0"/>
              <a:t>SELECT C.orderyear, COUNT(DISTINCT C.custid) AS numcusts</a:t>
            </a:r>
          </a:p>
          <a:p>
            <a:pPr eaLnBrk="1" hangingPunct="1">
              <a:lnSpc>
                <a:spcPct val="90000"/>
              </a:lnSpc>
              <a:buFont typeface="Wingdings 2" pitchFamily="-105" charset="2"/>
              <a:buNone/>
            </a:pPr>
            <a:r>
              <a:rPr lang="en-US" sz="2000" smtClean="0"/>
              <a:t>FROM C</a:t>
            </a:r>
          </a:p>
          <a:p>
            <a:pPr eaLnBrk="1" hangingPunct="1">
              <a:lnSpc>
                <a:spcPct val="90000"/>
              </a:lnSpc>
              <a:buFont typeface="Wingdings 2" pitchFamily="-105" charset="2"/>
              <a:buNone/>
            </a:pPr>
            <a:r>
              <a:rPr lang="en-US" sz="2000" smtClean="0"/>
              <a:t>GROUP BY C.orderyear</a:t>
            </a:r>
          </a:p>
          <a:p>
            <a:pPr eaLnBrk="1" hangingPunct="1">
              <a:lnSpc>
                <a:spcPct val="90000"/>
              </a:lnSpc>
              <a:buFont typeface="Wingdings 2" pitchFamily="-105" charset="2"/>
              <a:buNone/>
            </a:pPr>
            <a:endParaRPr lang="en-US" sz="1800"/>
          </a:p>
          <a:p>
            <a:pPr eaLnBrk="1" hangingPunct="1">
              <a:lnSpc>
                <a:spcPct val="90000"/>
              </a:lnSpc>
            </a:pPr>
            <a:r>
              <a:rPr lang="en-US" sz="2400" smtClean="0"/>
              <a:t>This is equivalent to our earlier example:</a:t>
            </a:r>
          </a:p>
          <a:p>
            <a:pPr marL="0" indent="0" eaLnBrk="1" hangingPunct="1">
              <a:lnSpc>
                <a:spcPct val="90000"/>
              </a:lnSpc>
              <a:buNone/>
            </a:pPr>
            <a:endParaRPr lang="en-US" sz="2000" smtClean="0"/>
          </a:p>
          <a:p>
            <a:pPr eaLnBrk="1" hangingPunct="1">
              <a:lnSpc>
                <a:spcPct val="90000"/>
              </a:lnSpc>
              <a:buFont typeface="Wingdings 2" pitchFamily="-105" charset="2"/>
              <a:buNone/>
            </a:pPr>
            <a:r>
              <a:rPr lang="en-US" sz="2000" smtClean="0"/>
              <a:t>SELECT </a:t>
            </a:r>
            <a:r>
              <a:rPr lang="en-US" sz="2000"/>
              <a:t>orderyear,  COUNT(DISTINCT custid) as numcusts</a:t>
            </a:r>
          </a:p>
          <a:p>
            <a:pPr eaLnBrk="1" hangingPunct="1">
              <a:lnSpc>
                <a:spcPct val="90000"/>
              </a:lnSpc>
              <a:buFont typeface="Wingdings 2" pitchFamily="-105" charset="2"/>
              <a:buNone/>
            </a:pPr>
            <a:r>
              <a:rPr lang="en-US" sz="2000"/>
              <a:t>FROM </a:t>
            </a:r>
            <a:r>
              <a:rPr lang="en-US" sz="2000" b="1"/>
              <a:t>(SELECT YEAR(orderdate) AS orderyear, custid</a:t>
            </a:r>
          </a:p>
          <a:p>
            <a:pPr eaLnBrk="1" hangingPunct="1">
              <a:lnSpc>
                <a:spcPct val="90000"/>
              </a:lnSpc>
              <a:buFont typeface="Wingdings 2" pitchFamily="-105" charset="2"/>
              <a:buNone/>
            </a:pPr>
            <a:r>
              <a:rPr lang="en-US" sz="2000" b="1"/>
              <a:t>	        FROM Sales.Orders) AS D</a:t>
            </a:r>
          </a:p>
          <a:p>
            <a:pPr eaLnBrk="1" hangingPunct="1">
              <a:lnSpc>
                <a:spcPct val="90000"/>
              </a:lnSpc>
              <a:buFont typeface="Wingdings 2" pitchFamily="-105" charset="2"/>
              <a:buNone/>
            </a:pPr>
            <a:r>
              <a:rPr lang="en-US" sz="2000"/>
              <a:t>GROUP BY orderyear</a:t>
            </a:r>
          </a:p>
          <a:p>
            <a:pPr marL="0" indent="0" eaLnBrk="1" hangingPunct="1">
              <a:lnSpc>
                <a:spcPct val="90000"/>
              </a:lnSpc>
              <a:buNone/>
            </a:pPr>
            <a:endParaRPr lang="en-US" sz="2400" smtClean="0"/>
          </a:p>
          <a:p>
            <a:pPr eaLnBrk="1" hangingPunct="1">
              <a:lnSpc>
                <a:spcPct val="90000"/>
              </a:lnSpc>
              <a:buFont typeface="Wingdings 2" pitchFamily="-105" charset="2"/>
              <a:buNone/>
            </a:pPr>
            <a:endParaRPr lang="en-US" sz="1700" smtClean="0"/>
          </a:p>
        </p:txBody>
      </p:sp>
    </p:spTree>
    <p:extLst>
      <p:ext uri="{BB962C8B-B14F-4D97-AF65-F5344CB8AC3E}">
        <p14:creationId xmlns:p14="http://schemas.microsoft.com/office/powerpoint/2010/main" val="1656246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6669</TotalTime>
  <Words>2076</Words>
  <Application>Microsoft Office PowerPoint</Application>
  <PresentationFormat>On-screen Show (4:3)</PresentationFormat>
  <Paragraphs>420</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ＭＳ Ｐゴシック</vt:lpstr>
      <vt:lpstr>Agency FB</vt:lpstr>
      <vt:lpstr>Aharoni</vt:lpstr>
      <vt:lpstr>Arial</vt:lpstr>
      <vt:lpstr>Calibri</vt:lpstr>
      <vt:lpstr>Courier New</vt:lpstr>
      <vt:lpstr>Tahoma</vt:lpstr>
      <vt:lpstr>Wingdings 2</vt:lpstr>
      <vt:lpstr>Office Theme</vt:lpstr>
      <vt:lpstr>Table Expressions</vt:lpstr>
      <vt:lpstr>Subqueries that return Tables</vt:lpstr>
      <vt:lpstr>Derived Tables - Example</vt:lpstr>
      <vt:lpstr>Column Aliasing</vt:lpstr>
      <vt:lpstr>Column Aliasing using a Derived Table </vt:lpstr>
      <vt:lpstr>Nested Derived Tables and Readability</vt:lpstr>
      <vt:lpstr>Table Expressions</vt:lpstr>
      <vt:lpstr>Common Table Expressions </vt:lpstr>
      <vt:lpstr>Column Aliasing using a CTE</vt:lpstr>
      <vt:lpstr>Multiple CTEs </vt:lpstr>
      <vt:lpstr>Multiple References using CTEs</vt:lpstr>
      <vt:lpstr>Multiple References using CTEs (ctd)</vt:lpstr>
      <vt:lpstr>Multiple References using CTEs (ctd)</vt:lpstr>
      <vt:lpstr>Multiple References using Derived Tables </vt:lpstr>
      <vt:lpstr>Including NULL Changes</vt:lpstr>
      <vt:lpstr>Table Variables</vt:lpstr>
      <vt:lpstr>Multiple References using Table Variables</vt:lpstr>
      <vt:lpstr>Reusable Table Expressions</vt:lpstr>
      <vt:lpstr>Views</vt:lpstr>
      <vt:lpstr>Create A View - Example</vt:lpstr>
      <vt:lpstr>Query A View - Example</vt:lpstr>
      <vt:lpstr>Views Change Automatically</vt:lpstr>
      <vt:lpstr>INSERT new USA Customer</vt:lpstr>
      <vt:lpstr>Sales.USACusts view changes</vt:lpstr>
      <vt:lpstr>Inline Table-Valued Functions</vt:lpstr>
      <vt:lpstr>Example of Inline TVF</vt:lpstr>
      <vt:lpstr>Querying an Inline TVF</vt:lpstr>
      <vt:lpstr>Parameters</vt:lpstr>
      <vt:lpstr>Valid Table Expressions</vt:lpstr>
      <vt:lpstr>Creating an "Ordered" View</vt:lpstr>
      <vt:lpstr>Using TOP and ORDER BY</vt:lpstr>
      <vt:lpstr>Using TOP and ORDER BY (ctd)</vt:lpstr>
      <vt:lpstr>Using TOP and ORDER BY (ctd)</vt:lpstr>
      <vt:lpstr>Ordering the results of a 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Programming - Review</dc:title>
  <dc:creator>Mark Brodie</dc:creator>
  <cp:lastModifiedBy>Mark Brodie</cp:lastModifiedBy>
  <cp:revision>411</cp:revision>
  <dcterms:created xsi:type="dcterms:W3CDTF">2011-03-01T15:26:06Z</dcterms:created>
  <dcterms:modified xsi:type="dcterms:W3CDTF">2015-11-20T19:01:13Z</dcterms:modified>
</cp:coreProperties>
</file>