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1" r:id="rId6"/>
    <p:sldId id="260" r:id="rId7"/>
    <p:sldId id="284" r:id="rId8"/>
    <p:sldId id="261" r:id="rId9"/>
    <p:sldId id="273" r:id="rId10"/>
    <p:sldId id="274" r:id="rId11"/>
    <p:sldId id="263" r:id="rId12"/>
    <p:sldId id="264" r:id="rId13"/>
    <p:sldId id="291" r:id="rId14"/>
    <p:sldId id="265" r:id="rId15"/>
    <p:sldId id="266" r:id="rId16"/>
    <p:sldId id="290" r:id="rId17"/>
    <p:sldId id="288" r:id="rId18"/>
    <p:sldId id="287" r:id="rId19"/>
    <p:sldId id="295" r:id="rId20"/>
    <p:sldId id="285" r:id="rId21"/>
    <p:sldId id="286" r:id="rId22"/>
    <p:sldId id="272" r:id="rId23"/>
    <p:sldId id="293" r:id="rId24"/>
    <p:sldId id="294" r:id="rId25"/>
    <p:sldId id="275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smtClean="0"/>
              <a:t>- 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 </a:t>
            </a:r>
            <a:r>
              <a:rPr lang="en-US" smtClean="0"/>
              <a:t>Concepts:</a:t>
            </a:r>
          </a:p>
          <a:p>
            <a:pPr lvl="1"/>
            <a:r>
              <a:rPr lang="en-US" smtClean="0"/>
              <a:t>Join brings tables together to allow a query to include results from multiple tables.</a:t>
            </a:r>
          </a:p>
          <a:p>
            <a:pPr lvl="1"/>
            <a:r>
              <a:rPr lang="en-US" smtClean="0"/>
              <a:t>Types of Join:</a:t>
            </a:r>
          </a:p>
          <a:p>
            <a:pPr lvl="2"/>
            <a:r>
              <a:rPr lang="en-US" sz="2600" smtClean="0"/>
              <a:t>Cross Join (Cartesian Product)</a:t>
            </a:r>
          </a:p>
          <a:p>
            <a:pPr lvl="2"/>
            <a:r>
              <a:rPr lang="en-US" sz="2600" smtClean="0"/>
              <a:t>Inner Join (Cross Join followed by condition)</a:t>
            </a:r>
          </a:p>
          <a:p>
            <a:pPr lvl="2"/>
            <a:r>
              <a:rPr lang="en-US" sz="2600" smtClean="0"/>
              <a:t>Outer Join (includes non-matching rows)</a:t>
            </a:r>
          </a:p>
          <a:p>
            <a:pPr lvl="3"/>
            <a:r>
              <a:rPr lang="en-US" sz="2200" smtClean="0"/>
              <a:t>Left, Right, Full</a:t>
            </a:r>
          </a:p>
          <a:p>
            <a:pPr lvl="2"/>
            <a:r>
              <a:rPr lang="en-US" smtClean="0"/>
              <a:t>Usually a Join is done by matching a FK in one table with its PK in another table.</a:t>
            </a:r>
          </a:p>
          <a:p>
            <a:pPr lvl="1"/>
            <a:r>
              <a:rPr lang="en-US" smtClean="0"/>
              <a:t>Self Join, Composite Join</a:t>
            </a:r>
          </a:p>
          <a:p>
            <a:pPr lvl="1"/>
            <a:r>
              <a:rPr lang="en-US" smtClean="0"/>
              <a:t>Logical vs Physical Processing</a:t>
            </a:r>
          </a:p>
          <a:p>
            <a:pPr lvl="1"/>
            <a:r>
              <a:rPr lang="en-US" smtClean="0"/>
              <a:t>Multi-Table Joins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ANSI 92 vs ANSI 89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The ANSI 92 syntax is recommended because it </a:t>
            </a:r>
            <a:r>
              <a:rPr lang="en-US" sz="2400" smtClean="0">
                <a:solidFill>
                  <a:srgbClr val="00B050"/>
                </a:solidFill>
              </a:rPr>
              <a:t>produces an error if you mistakenly leave the condition out</a:t>
            </a:r>
            <a:r>
              <a:rPr lang="en-US" sz="2400" smtClean="0"/>
              <a:t>.</a:t>
            </a:r>
          </a:p>
          <a:p>
            <a:endParaRPr lang="en-US" sz="2400" smtClean="0"/>
          </a:p>
          <a:p>
            <a:pPr marL="0" indent="0">
              <a:buNone/>
            </a:pPr>
            <a:r>
              <a:rPr lang="en-US" sz="2200">
                <a:latin typeface="Vani" pitchFamily="34" charset="0"/>
                <a:cs typeface="Vani" pitchFamily="34" charset="0"/>
              </a:rPr>
              <a:t>ANSI  SQL-92: </a:t>
            </a:r>
          </a:p>
          <a:p>
            <a:pPr marL="0" indent="0">
              <a:buNone/>
            </a:pPr>
            <a:r>
              <a:rPr lang="en-US" sz="2200"/>
              <a:t>SELECT * </a:t>
            </a:r>
          </a:p>
          <a:p>
            <a:pPr marL="0" indent="0">
              <a:buNone/>
            </a:pPr>
            <a:r>
              <a:rPr lang="en-US" sz="2200"/>
              <a:t>FROM </a:t>
            </a:r>
            <a:r>
              <a:rPr lang="en-US" sz="2200" smtClean="0"/>
              <a:t>Employee </a:t>
            </a:r>
            <a:r>
              <a:rPr lang="en-US" sz="2200"/>
              <a:t>INNER JOIN </a:t>
            </a:r>
            <a:r>
              <a:rPr lang="en-US" sz="2200" smtClean="0"/>
              <a:t>Department;</a:t>
            </a:r>
            <a:endParaRPr lang="en-US" sz="2200"/>
          </a:p>
          <a:p>
            <a:pPr marL="0" indent="0">
              <a:buNone/>
            </a:pPr>
            <a:r>
              <a:rPr lang="en-US" sz="2400" smtClean="0">
                <a:latin typeface="Aharoni" pitchFamily="2" charset="-79"/>
                <a:cs typeface="Aharoni" pitchFamily="2" charset="-79"/>
              </a:rPr>
              <a:t>This gives an error because there is no ON clause.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000">
                <a:latin typeface="Vani" pitchFamily="34" charset="0"/>
                <a:cs typeface="Vani" pitchFamily="34" charset="0"/>
              </a:rPr>
              <a:t>ANSI SQL-89:</a:t>
            </a:r>
          </a:p>
          <a:p>
            <a:pPr marL="0" indent="0">
              <a:buNone/>
            </a:pPr>
            <a:r>
              <a:rPr lang="en-US" sz="2000"/>
              <a:t>SELECT * </a:t>
            </a:r>
          </a:p>
          <a:p>
            <a:pPr marL="0" indent="0">
              <a:buNone/>
            </a:pPr>
            <a:r>
              <a:rPr lang="en-US" sz="2000"/>
              <a:t>FROM </a:t>
            </a:r>
            <a:r>
              <a:rPr lang="en-US" sz="2000" smtClean="0"/>
              <a:t>Employee, Department;</a:t>
            </a:r>
            <a:endParaRPr lang="en-US" sz="2000"/>
          </a:p>
          <a:p>
            <a:pPr marL="0" indent="0">
              <a:buNone/>
            </a:pPr>
            <a:r>
              <a:rPr lang="en-US" sz="2400" smtClean="0">
                <a:latin typeface="Aharoni" pitchFamily="2" charset="-79"/>
                <a:cs typeface="Aharoni" pitchFamily="2" charset="-79"/>
              </a:rPr>
              <a:t>This computes a cross join instead of the desired inner join.</a:t>
            </a:r>
            <a:endParaRPr lang="en-US" sz="240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40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Outer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9321"/>
            <a:ext cx="8458200" cy="50114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Outer Join</a:t>
            </a:r>
            <a:r>
              <a:rPr lang="en-US" sz="2400" dirty="0" smtClean="0"/>
              <a:t> is an </a:t>
            </a:r>
            <a:r>
              <a:rPr lang="en-US" sz="2400" dirty="0" smtClean="0">
                <a:solidFill>
                  <a:srgbClr val="0070C0"/>
                </a:solidFill>
              </a:rPr>
              <a:t>Inner Join but </a:t>
            </a:r>
            <a:r>
              <a:rPr lang="en-US" sz="2400" dirty="0" smtClean="0"/>
              <a:t>in addition </a:t>
            </a:r>
            <a:r>
              <a:rPr lang="en-US" sz="2400" dirty="0" smtClean="0">
                <a:solidFill>
                  <a:srgbClr val="0070C0"/>
                </a:solidFill>
              </a:rPr>
              <a:t>the rows </a:t>
            </a:r>
            <a:r>
              <a:rPr lang="en-US" sz="2400" dirty="0">
                <a:solidFill>
                  <a:srgbClr val="0070C0"/>
                </a:solidFill>
              </a:rPr>
              <a:t>from either the left, right or both input </a:t>
            </a:r>
            <a:r>
              <a:rPr lang="en-US" sz="2400" dirty="0" smtClean="0">
                <a:solidFill>
                  <a:srgbClr val="0070C0"/>
                </a:solidFill>
              </a:rPr>
              <a:t>tables that didn't satisfy the predicate </a:t>
            </a:r>
            <a:r>
              <a:rPr lang="en-US" sz="2400" dirty="0" smtClean="0"/>
              <a:t>(called the </a:t>
            </a:r>
            <a:r>
              <a:rPr lang="en-US" sz="2400" dirty="0" smtClean="0">
                <a:solidFill>
                  <a:srgbClr val="FF0000"/>
                </a:solidFill>
              </a:rPr>
              <a:t>"outer" rows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0070C0"/>
                </a:solidFill>
              </a:rPr>
              <a:t> are included in the result</a:t>
            </a:r>
            <a:r>
              <a:rPr lang="en-US" sz="2400" dirty="0" smtClean="0"/>
              <a:t>, with NULLS for the attributes in the other </a:t>
            </a:r>
            <a:r>
              <a:rPr lang="en-US" sz="2400" smtClean="0"/>
              <a:t>table</a:t>
            </a:r>
            <a:r>
              <a:rPr lang="en-US" sz="240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849313" lvl="1" indent="-4572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LEFT</a:t>
            </a:r>
            <a:r>
              <a:rPr lang="en-US" sz="2400" dirty="0"/>
              <a:t> OUTER JOIN adds all rows from the </a:t>
            </a:r>
            <a:r>
              <a:rPr lang="en-US" sz="2400" dirty="0">
                <a:solidFill>
                  <a:srgbClr val="0070C0"/>
                </a:solidFill>
              </a:rPr>
              <a:t>left</a:t>
            </a:r>
            <a:r>
              <a:rPr lang="en-US" sz="2400" dirty="0"/>
              <a:t> </a:t>
            </a:r>
            <a:r>
              <a:rPr lang="en-US" sz="2400"/>
              <a:t>input </a:t>
            </a:r>
            <a:r>
              <a:rPr lang="en-US" sz="2400" smtClean="0"/>
              <a:t>table </a:t>
            </a:r>
            <a:r>
              <a:rPr lang="en-US" sz="2400"/>
              <a:t>that didn't satisfy the </a:t>
            </a:r>
            <a:r>
              <a:rPr lang="en-US" sz="2400" smtClean="0"/>
              <a:t>ON clause</a:t>
            </a:r>
            <a:r>
              <a:rPr lang="en-US" sz="2400" smtClean="0"/>
              <a:t>.</a:t>
            </a:r>
          </a:p>
          <a:p>
            <a:pPr marL="392113" lvl="1" indent="0">
              <a:lnSpc>
                <a:spcPct val="90000"/>
              </a:lnSpc>
              <a:buNone/>
            </a:pPr>
            <a:endParaRPr lang="en-US" sz="2400" dirty="0"/>
          </a:p>
          <a:p>
            <a:pPr marL="849313" lvl="1" indent="-4572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RIGHT</a:t>
            </a:r>
            <a:r>
              <a:rPr lang="en-US" sz="2400" dirty="0"/>
              <a:t> OUTER JOIN adds all rows from the </a:t>
            </a:r>
            <a:r>
              <a:rPr lang="en-US" sz="2400" dirty="0">
                <a:solidFill>
                  <a:srgbClr val="0070C0"/>
                </a:solidFill>
              </a:rPr>
              <a:t>right</a:t>
            </a:r>
            <a:r>
              <a:rPr lang="en-US" sz="2400" dirty="0"/>
              <a:t> </a:t>
            </a:r>
            <a:r>
              <a:rPr lang="en-US" sz="2400"/>
              <a:t>input table that didn't satisfy the ON clause</a:t>
            </a:r>
            <a:r>
              <a:rPr lang="en-US" sz="2400" smtClean="0"/>
              <a:t>.</a:t>
            </a:r>
          </a:p>
          <a:p>
            <a:pPr marL="392113" lvl="1" indent="0">
              <a:lnSpc>
                <a:spcPct val="90000"/>
              </a:lnSpc>
              <a:buNone/>
            </a:pPr>
            <a:endParaRPr lang="en-US" sz="2400" dirty="0"/>
          </a:p>
          <a:p>
            <a:pPr marL="849313" lvl="1" indent="-457200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FULL</a:t>
            </a:r>
            <a:r>
              <a:rPr lang="en-US" sz="2400" dirty="0"/>
              <a:t> OUTER JOIN adds all rows from </a:t>
            </a:r>
            <a:r>
              <a:rPr lang="en-US" sz="2400" dirty="0">
                <a:solidFill>
                  <a:srgbClr val="0070C0"/>
                </a:solidFill>
              </a:rPr>
              <a:t>both</a:t>
            </a:r>
            <a:r>
              <a:rPr lang="en-US" sz="2400" dirty="0"/>
              <a:t> </a:t>
            </a:r>
            <a:r>
              <a:rPr lang="en-US" sz="2400"/>
              <a:t>input tables that didn't satisfy the ON clause</a:t>
            </a:r>
            <a:r>
              <a:rPr lang="en-US" sz="2400" smtClean="0"/>
              <a:t>.</a:t>
            </a:r>
          </a:p>
          <a:p>
            <a:pPr marL="849313" lvl="1" indent="-457200">
              <a:lnSpc>
                <a:spcPct val="90000"/>
              </a:lnSpc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Outer Join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08" y="1754342"/>
            <a:ext cx="4862466" cy="257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3543" y="1336540"/>
            <a:ext cx="1517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 Tables: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190500" y="466322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SELECT * </a:t>
            </a:r>
          </a:p>
          <a:p>
            <a:r>
              <a:rPr lang="en-US" sz="2000"/>
              <a:t>FROM Employee </a:t>
            </a:r>
            <a:r>
              <a:rPr lang="en-US" sz="2000" b="1">
                <a:solidFill>
                  <a:srgbClr val="FF0000"/>
                </a:solidFill>
              </a:rPr>
              <a:t>LEFT</a:t>
            </a:r>
            <a:r>
              <a:rPr lang="en-US" sz="2000">
                <a:solidFill>
                  <a:srgbClr val="FF0000"/>
                </a:solidFill>
              </a:rPr>
              <a:t> OUTER JOIN</a:t>
            </a:r>
            <a:r>
              <a:rPr lang="en-US" sz="2000"/>
              <a:t> Department </a:t>
            </a:r>
          </a:p>
          <a:p>
            <a:r>
              <a:rPr lang="en-US" sz="2000" smtClean="0"/>
              <a:t>	ON </a:t>
            </a:r>
            <a:r>
              <a:rPr lang="en-US" sz="2000"/>
              <a:t>Employee.DepartmentID </a:t>
            </a:r>
            <a:r>
              <a:rPr lang="en-US" sz="2000" smtClean="0"/>
              <a:t>= Department.DepartmentID</a:t>
            </a:r>
            <a:r>
              <a:rPr lang="en-US" sz="2000"/>
              <a:t>;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51308" y="5791200"/>
            <a:ext cx="5012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NOTE: The OUTER keyword is optional.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75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Outer Join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9069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Result contains:</a:t>
            </a:r>
          </a:p>
          <a:p>
            <a:r>
              <a:rPr lang="en-US" sz="2000" smtClean="0"/>
              <a:t> All rows with Employee.DepartmentID </a:t>
            </a:r>
            <a:r>
              <a:rPr lang="en-US" sz="2000"/>
              <a:t>= </a:t>
            </a:r>
            <a:r>
              <a:rPr lang="en-US" sz="2000" smtClean="0"/>
              <a:t>Department.DepartmentID (the </a:t>
            </a:r>
            <a:r>
              <a:rPr lang="en-US" sz="2000" b="1">
                <a:solidFill>
                  <a:srgbClr val="FF0000"/>
                </a:solidFill>
              </a:rPr>
              <a:t>inner rows</a:t>
            </a:r>
            <a:r>
              <a:rPr lang="en-US" sz="2000"/>
              <a:t>) </a:t>
            </a:r>
            <a:endParaRPr lang="en-US" sz="2000" smtClean="0"/>
          </a:p>
          <a:p>
            <a:r>
              <a:rPr lang="en-US" sz="2000" smtClean="0"/>
              <a:t> All </a:t>
            </a:r>
            <a:r>
              <a:rPr lang="en-US" sz="2000"/>
              <a:t>the rest of the rows from E</a:t>
            </a:r>
            <a:r>
              <a:rPr lang="en-US" sz="2000" smtClean="0"/>
              <a:t>mployee (the </a:t>
            </a:r>
            <a:r>
              <a:rPr lang="en-US" sz="2000" b="1" smtClean="0">
                <a:solidFill>
                  <a:srgbClr val="FF0000"/>
                </a:solidFill>
              </a:rPr>
              <a:t>outer rows</a:t>
            </a:r>
            <a:r>
              <a:rPr lang="en-US" sz="2000" smtClean="0"/>
              <a:t>). </a:t>
            </a:r>
            <a:endParaRPr lang="en-US" sz="2000"/>
          </a:p>
          <a:p>
            <a:pPr lvl="1"/>
            <a:r>
              <a:rPr lang="en-US" sz="2000" smtClean="0"/>
              <a:t>These are included because the Department.DepartmentID is  treated as NULL</a:t>
            </a:r>
            <a:r>
              <a:rPr lang="en-US" sz="2000"/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9491"/>
            <a:ext cx="7648270" cy="219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0" y="147306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Output Table </a:t>
            </a:r>
          </a:p>
          <a:p>
            <a:r>
              <a:rPr lang="en-US" sz="2400" smtClean="0"/>
              <a:t>LEFT OUTER JOIN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22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Right Outer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SELECT * </a:t>
            </a:r>
          </a:p>
          <a:p>
            <a:pPr marL="0" indent="0">
              <a:buNone/>
            </a:pPr>
            <a:r>
              <a:rPr lang="en-US" sz="2000"/>
              <a:t>FROM </a:t>
            </a:r>
            <a:r>
              <a:rPr lang="en-US" sz="2000" smtClean="0"/>
              <a:t>Employee </a:t>
            </a:r>
            <a:r>
              <a:rPr lang="en-US" sz="2000" b="1" smtClean="0">
                <a:solidFill>
                  <a:srgbClr val="FF0000"/>
                </a:solidFill>
              </a:rPr>
              <a:t>RIGHT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OUTER JOIN </a:t>
            </a:r>
            <a:r>
              <a:rPr lang="en-US" sz="2000" smtClean="0"/>
              <a:t>Department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ON </a:t>
            </a:r>
            <a:r>
              <a:rPr lang="en-US" sz="2000" smtClean="0"/>
              <a:t>Employee.DepartmentID </a:t>
            </a:r>
            <a:r>
              <a:rPr lang="en-US" sz="2000"/>
              <a:t>= </a:t>
            </a:r>
            <a:r>
              <a:rPr lang="en-US" sz="2000" smtClean="0"/>
              <a:t>Department.DepartmentID</a:t>
            </a:r>
            <a:r>
              <a:rPr lang="en-US" sz="2000"/>
              <a:t>;</a:t>
            </a:r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57" y="2438399"/>
            <a:ext cx="3943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60" y="4602160"/>
            <a:ext cx="65722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8526" y="2748724"/>
            <a:ext cx="1517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 Tables: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0" y="4724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Output Table </a:t>
            </a:r>
          </a:p>
          <a:p>
            <a:r>
              <a:rPr lang="en-US" sz="2000" smtClean="0"/>
              <a:t>RIGHT OUTER JOIN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59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Outer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SELECT * </a:t>
            </a:r>
          </a:p>
          <a:p>
            <a:pPr marL="0" indent="0">
              <a:buNone/>
            </a:pPr>
            <a:r>
              <a:rPr lang="en-US" sz="2000"/>
              <a:t>FROM </a:t>
            </a:r>
            <a:r>
              <a:rPr lang="en-US" sz="2000" smtClean="0"/>
              <a:t>Employee </a:t>
            </a:r>
            <a:r>
              <a:rPr lang="en-US" sz="2000" b="1" smtClean="0">
                <a:solidFill>
                  <a:srgbClr val="FF0000"/>
                </a:solidFill>
              </a:rPr>
              <a:t>FULL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OUTER JOIN</a:t>
            </a:r>
            <a:r>
              <a:rPr lang="en-US" sz="2000"/>
              <a:t> </a:t>
            </a:r>
            <a:r>
              <a:rPr lang="en-US" sz="2000" smtClean="0"/>
              <a:t>Department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ON </a:t>
            </a:r>
            <a:r>
              <a:rPr lang="en-US" sz="2000" smtClean="0"/>
              <a:t>Employee.DepartmentID </a:t>
            </a:r>
            <a:r>
              <a:rPr lang="en-US" sz="2000"/>
              <a:t>= </a:t>
            </a:r>
            <a:r>
              <a:rPr lang="en-US" sz="2000" smtClean="0"/>
              <a:t>Department.DepartmentID</a:t>
            </a:r>
            <a:r>
              <a:rPr lang="en-US" sz="2000"/>
              <a:t>;</a:t>
            </a:r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57" y="2438399"/>
            <a:ext cx="3943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56" y="4570412"/>
            <a:ext cx="6553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2747932"/>
            <a:ext cx="1517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 Tables: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6636" y="4570412"/>
            <a:ext cx="208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Output Table </a:t>
            </a:r>
          </a:p>
          <a:p>
            <a:r>
              <a:rPr lang="en-US" sz="2000" smtClean="0"/>
              <a:t>FULL OUTER JOIN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7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4276082"/>
            <a:ext cx="1295400" cy="1295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4276082"/>
            <a:ext cx="1295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44" y="2275132"/>
            <a:ext cx="2162477" cy="13241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53200" y="4257085"/>
            <a:ext cx="1295400" cy="1295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91400" y="4257085"/>
            <a:ext cx="1295400" cy="1295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4864" y="3619500"/>
            <a:ext cx="28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Inner Join (NOT Intersection)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96855" y="5552485"/>
            <a:ext cx="16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Right Outer Join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310" y="5637678"/>
            <a:ext cx="15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Left Outer Join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3216" y="5571482"/>
            <a:ext cx="27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Full Outer Join (NOT Union)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52453" y="4277294"/>
            <a:ext cx="1295400" cy="1295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90653" y="4277294"/>
            <a:ext cx="1295400" cy="1295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75077" y="1342991"/>
            <a:ext cx="8229600" cy="685800"/>
          </a:xfrm>
        </p:spPr>
        <p:txBody>
          <a:bodyPr>
            <a:normAutofit fontScale="92500"/>
          </a:bodyPr>
          <a:lstStyle/>
          <a:p>
            <a:r>
              <a:rPr lang="en-US" smtClean="0"/>
              <a:t>The different joins can be pictured as followed.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 About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708"/>
            <a:ext cx="85344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INNER </a:t>
            </a:r>
            <a:r>
              <a:rPr lang="en-US"/>
              <a:t>JOIN </a:t>
            </a:r>
            <a:r>
              <a:rPr lang="en-US" smtClean="0"/>
              <a:t>is </a:t>
            </a:r>
            <a:r>
              <a:rPr lang="en-US" smtClean="0">
                <a:solidFill>
                  <a:srgbClr val="FF0000"/>
                </a:solidFill>
              </a:rPr>
              <a:t>commutative</a:t>
            </a:r>
            <a:r>
              <a:rPr lang="en-US" smtClean="0"/>
              <a:t>: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/>
              <a:t>for all tables x, y</a:t>
            </a:r>
            <a:r>
              <a:rPr lang="en-US" smtClean="0"/>
              <a:t>. </a:t>
            </a:r>
          </a:p>
          <a:p>
            <a:pPr marL="457200" lvl="1" indent="0">
              <a:buNone/>
            </a:pPr>
            <a:r>
              <a:rPr lang="en-US" sz="3200" smtClean="0"/>
              <a:t>	x </a:t>
            </a:r>
            <a:r>
              <a:rPr lang="en-US" sz="3200"/>
              <a:t>INNER JOIN y = y INNER JOIN </a:t>
            </a:r>
            <a:r>
              <a:rPr lang="en-US" sz="3200" smtClean="0"/>
              <a:t>x </a:t>
            </a:r>
            <a:r>
              <a:rPr lang="en-US"/>
              <a:t>	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INNER </a:t>
            </a:r>
            <a:r>
              <a:rPr lang="en-US"/>
              <a:t>JOIN </a:t>
            </a:r>
            <a:r>
              <a:rPr lang="en-US" smtClean="0"/>
              <a:t>is </a:t>
            </a:r>
            <a:r>
              <a:rPr lang="en-US" smtClean="0">
                <a:solidFill>
                  <a:srgbClr val="FF0000"/>
                </a:solidFill>
              </a:rPr>
              <a:t>associative</a:t>
            </a:r>
            <a:r>
              <a:rPr lang="en-US" smtClean="0"/>
              <a:t>: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/>
              <a:t>for all tables x, y, </a:t>
            </a:r>
            <a:r>
              <a:rPr lang="en-US" smtClean="0"/>
              <a:t>z, </a:t>
            </a:r>
          </a:p>
          <a:p>
            <a:pPr marL="0" lvl="0" indent="0">
              <a:buNone/>
            </a:pPr>
            <a:r>
              <a:rPr lang="en-US"/>
              <a:t>	</a:t>
            </a:r>
            <a:r>
              <a:rPr lang="en-US" smtClean="0"/>
              <a:t>(x </a:t>
            </a:r>
            <a:r>
              <a:rPr lang="en-US"/>
              <a:t>INNER JOIN y) INNER JOIN z = x INNER JOIN (y INNER JOIN z</a:t>
            </a:r>
            <a:r>
              <a:rPr lang="en-US" smtClean="0"/>
              <a:t>)</a:t>
            </a:r>
            <a:endParaRPr lang="en-US"/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0"/>
            <a:r>
              <a:rPr lang="en-US" smtClean="0"/>
              <a:t>OUTER </a:t>
            </a:r>
            <a:r>
              <a:rPr lang="en-US"/>
              <a:t>JOIN </a:t>
            </a:r>
            <a:r>
              <a:rPr lang="en-US" smtClean="0"/>
              <a:t>is NOT commutative</a:t>
            </a:r>
            <a:r>
              <a:rPr lang="en-US"/>
              <a:t>:</a:t>
            </a:r>
            <a:r>
              <a:rPr lang="en-US" smtClean="0"/>
              <a:t> </a:t>
            </a:r>
          </a:p>
          <a:p>
            <a:pPr marL="0" lvl="0" indent="0">
              <a:buNone/>
            </a:pPr>
            <a:r>
              <a:rPr lang="en-US"/>
              <a:t>	</a:t>
            </a:r>
            <a:r>
              <a:rPr lang="en-US" smtClean="0"/>
              <a:t>usually x </a:t>
            </a:r>
            <a:r>
              <a:rPr lang="en-US"/>
              <a:t>LEFT OUTER JOIN y </a:t>
            </a:r>
            <a:r>
              <a:rPr lang="en-US" smtClean="0"/>
              <a:t>≠ </a:t>
            </a:r>
            <a:r>
              <a:rPr lang="en-US"/>
              <a:t>y LEFT OUTER JOIN </a:t>
            </a:r>
            <a:r>
              <a:rPr lang="en-US" smtClean="0"/>
              <a:t>x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in fact </a:t>
            </a:r>
            <a:r>
              <a:rPr lang="en-US"/>
              <a:t>x LEFT </a:t>
            </a:r>
            <a:r>
              <a:rPr lang="en-US" smtClean="0"/>
              <a:t>OUTER </a:t>
            </a:r>
            <a:r>
              <a:rPr lang="en-US"/>
              <a:t>JOIN y </a:t>
            </a:r>
            <a:r>
              <a:rPr lang="en-US" smtClean="0"/>
              <a:t>= </a:t>
            </a:r>
            <a:r>
              <a:rPr lang="en-US"/>
              <a:t>y </a:t>
            </a:r>
            <a:r>
              <a:rPr lang="en-US" smtClean="0"/>
              <a:t>RIGHT </a:t>
            </a:r>
            <a:r>
              <a:rPr lang="en-US"/>
              <a:t>OUTER JOIN x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0"/>
            <a:r>
              <a:rPr lang="en-US" smtClean="0"/>
              <a:t>OUTER </a:t>
            </a:r>
            <a:r>
              <a:rPr lang="en-US"/>
              <a:t>JOIN </a:t>
            </a:r>
            <a:r>
              <a:rPr lang="en-US" smtClean="0"/>
              <a:t>is NOT associative: it is possible to find tables x, y, z such that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(x </a:t>
            </a:r>
            <a:r>
              <a:rPr lang="en-US"/>
              <a:t>LEFT OUTER JOIN y) LEFT OUTER JOIN z ≠</a:t>
            </a:r>
            <a:r>
              <a:rPr lang="en-US" smtClean="0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x </a:t>
            </a:r>
            <a:r>
              <a:rPr lang="en-US"/>
              <a:t>LEFT OUTER JOIN (y LEFT OUTER JOIN z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NOTE: It is </a:t>
            </a:r>
            <a:r>
              <a:rPr lang="en-US" b="1">
                <a:solidFill>
                  <a:srgbClr val="7030A0"/>
                </a:solidFill>
              </a:rPr>
              <a:t>WRONG</a:t>
            </a:r>
            <a:r>
              <a:rPr lang="en-US"/>
              <a:t> to say that Outer Join adds the rows with NULLs. It adds the rows that don't match the ON clause, whether or not they have NULLs.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Outer Join?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600" smtClean="0"/>
              <a:t>An example illustrating when Outer Join is useful instead of  Inner Join.</a:t>
            </a:r>
          </a:p>
          <a:p>
            <a:r>
              <a:rPr lang="en-US" sz="2600" smtClean="0"/>
              <a:t>Suppose we want to </a:t>
            </a:r>
            <a:r>
              <a:rPr lang="en-US" sz="2600" u="sng" smtClean="0"/>
              <a:t>show each customer’s orderids, including customers who have not made any orders</a:t>
            </a:r>
            <a:r>
              <a:rPr lang="en-US" sz="2600" smtClean="0"/>
              <a:t>.</a:t>
            </a:r>
          </a:p>
          <a:p>
            <a:r>
              <a:rPr lang="en-US" sz="2600" smtClean="0"/>
              <a:t>The following will </a:t>
            </a:r>
            <a:r>
              <a:rPr lang="en-US" sz="2600" smtClean="0">
                <a:solidFill>
                  <a:srgbClr val="7030A0"/>
                </a:solidFill>
              </a:rPr>
              <a:t>NOT work</a:t>
            </a:r>
            <a:r>
              <a:rPr lang="en-US" sz="2600" smtClean="0"/>
              <a:t>, because it only includes customers who have placed orders.</a:t>
            </a:r>
          </a:p>
          <a:p>
            <a:pPr marL="400050" lvl="1" indent="0">
              <a:buNone/>
            </a:pPr>
            <a:r>
              <a:rPr lang="en-US" sz="2000" smtClean="0"/>
              <a:t>	</a:t>
            </a:r>
            <a:r>
              <a:rPr lang="en-US" sz="2200" smtClean="0"/>
              <a:t>SELECT </a:t>
            </a:r>
            <a:r>
              <a:rPr lang="en-US" sz="2200"/>
              <a:t>C.companyname, O.orderid</a:t>
            </a:r>
          </a:p>
          <a:p>
            <a:pPr marL="400050" lvl="1" indent="0">
              <a:buNone/>
            </a:pPr>
            <a:r>
              <a:rPr lang="en-US" sz="2200" smtClean="0"/>
              <a:t>	FROM </a:t>
            </a:r>
            <a:r>
              <a:rPr lang="en-US" sz="2200"/>
              <a:t>Sales.Customers AS C </a:t>
            </a:r>
            <a:r>
              <a:rPr lang="en-US" sz="2200" b="1" smtClean="0">
                <a:solidFill>
                  <a:srgbClr val="7030A0"/>
                </a:solidFill>
              </a:rPr>
              <a:t>INNER JOIN</a:t>
            </a:r>
            <a:r>
              <a:rPr lang="en-US" sz="2200" smtClean="0">
                <a:solidFill>
                  <a:srgbClr val="7030A0"/>
                </a:solidFill>
              </a:rPr>
              <a:t> </a:t>
            </a:r>
            <a:r>
              <a:rPr lang="en-US" sz="2200"/>
              <a:t>Sales.Orders AS O</a:t>
            </a:r>
          </a:p>
          <a:p>
            <a:pPr marL="400050" lvl="1" indent="0">
              <a:buNone/>
            </a:pPr>
            <a:r>
              <a:rPr lang="en-US" sz="2200" smtClean="0"/>
              <a:t>		ON </a:t>
            </a:r>
            <a:r>
              <a:rPr lang="en-US" sz="2200"/>
              <a:t>C.custid = </a:t>
            </a:r>
            <a:r>
              <a:rPr lang="en-US" sz="2200" smtClean="0"/>
              <a:t>O.custid</a:t>
            </a:r>
          </a:p>
          <a:p>
            <a:pPr marL="400050" lvl="1" indent="0">
              <a:buNone/>
            </a:pPr>
            <a:endParaRPr lang="en-US" sz="2000" smtClean="0"/>
          </a:p>
          <a:p>
            <a:pPr marL="285750"/>
            <a:r>
              <a:rPr lang="en-US" sz="2600" smtClean="0"/>
              <a:t>The following </a:t>
            </a:r>
            <a:r>
              <a:rPr lang="en-US" sz="2600" smtClean="0">
                <a:solidFill>
                  <a:srgbClr val="00B050"/>
                </a:solidFill>
              </a:rPr>
              <a:t>works</a:t>
            </a:r>
            <a:r>
              <a:rPr lang="en-US" sz="2600" smtClean="0"/>
              <a:t>. </a:t>
            </a:r>
          </a:p>
          <a:p>
            <a:pPr marL="285750"/>
            <a:r>
              <a:rPr lang="en-US" sz="2600" smtClean="0"/>
              <a:t>It includes 2 customers not found in the results of the Inner Join, with NULL in the orderid column.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200"/>
              <a:t>SELECT C.companyname, O.orderid</a:t>
            </a:r>
          </a:p>
          <a:p>
            <a:pPr marL="0" indent="0">
              <a:buNone/>
            </a:pPr>
            <a:r>
              <a:rPr lang="en-US" sz="2200" smtClean="0"/>
              <a:t>	FROM </a:t>
            </a:r>
            <a:r>
              <a:rPr lang="en-US" sz="2200"/>
              <a:t>Sales.Customers AS C </a:t>
            </a:r>
            <a:r>
              <a:rPr lang="en-US" sz="2200" b="1">
                <a:solidFill>
                  <a:srgbClr val="00B050"/>
                </a:solidFill>
              </a:rPr>
              <a:t>LEFT OUTER JOIN</a:t>
            </a:r>
            <a:r>
              <a:rPr lang="en-US" sz="2200"/>
              <a:t> Sales.Orders AS O</a:t>
            </a:r>
          </a:p>
          <a:p>
            <a:pPr marL="0" indent="0">
              <a:buNone/>
            </a:pPr>
            <a:r>
              <a:rPr lang="en-US" sz="2200" smtClean="0"/>
              <a:t>		ON </a:t>
            </a:r>
            <a:r>
              <a:rPr lang="en-US" sz="2200"/>
              <a:t>C.custid = O.custid</a:t>
            </a:r>
          </a:p>
          <a:p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85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Deciding Which Join to Use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Often deciding which JOIN to use requires </a:t>
            </a:r>
            <a:r>
              <a:rPr lang="en-US" sz="2400" b="1" smtClean="0"/>
              <a:t>interpreting the intention of the person requesting the information</a:t>
            </a:r>
            <a:r>
              <a:rPr lang="en-US" sz="2400" smtClean="0"/>
              <a:t>.</a:t>
            </a:r>
          </a:p>
          <a:p>
            <a:endParaRPr lang="en-US" sz="2400" smtClean="0"/>
          </a:p>
          <a:p>
            <a:r>
              <a:rPr lang="en-US" sz="2400" smtClean="0"/>
              <a:t>E.g. Show how many classes are being taken by each student.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  This will require joining the </a:t>
            </a:r>
            <a:r>
              <a:rPr lang="en-US" sz="2400" smtClean="0"/>
              <a:t>table of students with the table 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     	showing which classes each student is taking.</a:t>
            </a:r>
          </a:p>
          <a:p>
            <a:pPr marL="0" indent="0">
              <a:buNone/>
            </a:pPr>
            <a:r>
              <a:rPr lang="en-US" sz="2400" smtClean="0"/>
              <a:t>      </a:t>
            </a:r>
          </a:p>
          <a:p>
            <a:pPr marL="0" indent="0">
              <a:buNone/>
            </a:pPr>
            <a:r>
              <a:rPr lang="en-US" sz="2400" smtClean="0"/>
              <a:t>      Consider </a:t>
            </a:r>
            <a:r>
              <a:rPr lang="en-US" sz="2400" u="sng" smtClean="0"/>
              <a:t>students not taking any classes</a:t>
            </a:r>
            <a:r>
              <a:rPr lang="en-US" sz="2400" smtClean="0"/>
              <a:t>. </a:t>
            </a:r>
          </a:p>
          <a:p>
            <a:pPr marL="0" indent="0">
              <a:buNone/>
            </a:pPr>
            <a:r>
              <a:rPr lang="en-US" sz="2400" smtClean="0"/>
              <a:t>	Should these students be included (with a count of 0)?</a:t>
            </a:r>
          </a:p>
          <a:p>
            <a:pPr marL="0" indent="0">
              <a:buNone/>
            </a:pPr>
            <a:r>
              <a:rPr lang="en-US" sz="2400" smtClean="0"/>
              <a:t>     If yes, use OUTER JOIN.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  If no, use INNER JOIN.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21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 </a:t>
            </a:r>
            <a:r>
              <a:rPr lang="en-US" sz="2800" smtClean="0">
                <a:solidFill>
                  <a:srgbClr val="FF0000"/>
                </a:solidFill>
              </a:rPr>
              <a:t>cross join</a:t>
            </a:r>
            <a:r>
              <a:rPr lang="en-US" sz="2800" smtClean="0"/>
              <a:t> of two tables produces a table which has </a:t>
            </a:r>
            <a:r>
              <a:rPr lang="en-US" sz="2800" smtClean="0">
                <a:solidFill>
                  <a:srgbClr val="0070C0"/>
                </a:solidFill>
              </a:rPr>
              <a:t>a row for every pair of rows in the original tables</a:t>
            </a:r>
            <a:r>
              <a:rPr lang="en-US" sz="2800" smtClean="0"/>
              <a:t>.</a:t>
            </a:r>
          </a:p>
          <a:p>
            <a:pPr lvl="1"/>
            <a:r>
              <a:rPr lang="en-US" sz="2400"/>
              <a:t>If table A has </a:t>
            </a:r>
            <a:r>
              <a:rPr lang="en-US" sz="2400" i="1"/>
              <a:t>m</a:t>
            </a:r>
            <a:r>
              <a:rPr lang="en-US" sz="2400"/>
              <a:t> rows and table B has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en-US" sz="2400" smtClean="0"/>
              <a:t>rows, </a:t>
            </a:r>
            <a:r>
              <a:rPr lang="en-US" sz="2400"/>
              <a:t>the table that results from the CROSS JOIN will have </a:t>
            </a:r>
            <a:r>
              <a:rPr lang="en-US" sz="2400" i="1" smtClean="0"/>
              <a:t>mn</a:t>
            </a:r>
            <a:r>
              <a:rPr lang="en-US" sz="2400" smtClean="0"/>
              <a:t> </a:t>
            </a:r>
            <a:r>
              <a:rPr lang="en-US" sz="2400"/>
              <a:t>rows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Equivalent to </a:t>
            </a:r>
            <a:r>
              <a:rPr lang="en-US" sz="2400" smtClean="0">
                <a:solidFill>
                  <a:srgbClr val="00B050"/>
                </a:solidFill>
              </a:rPr>
              <a:t>Cartesian product</a:t>
            </a:r>
            <a:r>
              <a:rPr lang="en-US" sz="2400" smtClean="0"/>
              <a:t>.</a:t>
            </a:r>
          </a:p>
          <a:p>
            <a:pPr lvl="1"/>
            <a:endParaRPr lang="en-US" sz="2000"/>
          </a:p>
          <a:p>
            <a:r>
              <a:rPr lang="en-US" sz="2400"/>
              <a:t>MS SQL Server supports 2 syntaxes, ANSI SQL-92 and ANSI </a:t>
            </a:r>
            <a:r>
              <a:rPr lang="en-US" sz="2400" smtClean="0"/>
              <a:t>SQL-89.</a:t>
            </a:r>
            <a:endParaRPr lang="en-US" sz="24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944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vs 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smtClean="0"/>
              <a:t>Should a condition be placed in the ON clause of a JOIN or the WHERE clause of the SELECT?</a:t>
            </a:r>
          </a:p>
          <a:p>
            <a:endParaRPr lang="en-US" sz="2400" smtClean="0"/>
          </a:p>
          <a:p>
            <a:r>
              <a:rPr lang="en-US" sz="2400" smtClean="0"/>
              <a:t>If the condition is </a:t>
            </a:r>
            <a:r>
              <a:rPr lang="en-US" sz="2400" i="1" smtClean="0">
                <a:latin typeface="Andalus" panose="02020603050405020304" pitchFamily="18" charset="-78"/>
                <a:cs typeface="Andalus" panose="02020603050405020304" pitchFamily="18" charset="-78"/>
              </a:rPr>
              <a:t>specifying which rows in the one table should be matched with rows in the other table</a:t>
            </a:r>
            <a:r>
              <a:rPr lang="en-US" sz="2400" smtClean="0"/>
              <a:t>, put it in the </a:t>
            </a:r>
            <a:r>
              <a:rPr lang="en-US" sz="2400" i="1" smtClean="0">
                <a:latin typeface="Andalus" panose="02020603050405020304" pitchFamily="18" charset="-78"/>
                <a:cs typeface="Andalus" panose="02020603050405020304" pitchFamily="18" charset="-78"/>
              </a:rPr>
              <a:t>ON</a:t>
            </a:r>
            <a:r>
              <a:rPr lang="en-US" sz="2400" smtClean="0"/>
              <a:t> clause of the JOIN.</a:t>
            </a:r>
          </a:p>
          <a:p>
            <a:pPr lvl="1"/>
            <a:r>
              <a:rPr lang="en-US" sz="2000" smtClean="0"/>
              <a:t>ON does </a:t>
            </a:r>
            <a:r>
              <a:rPr lang="en-US" sz="2000" u="sng" smtClean="0"/>
              <a:t>not</a:t>
            </a:r>
            <a:r>
              <a:rPr lang="en-US" sz="2000" smtClean="0"/>
              <a:t> determine which rows appear in the output.</a:t>
            </a:r>
          </a:p>
          <a:p>
            <a:pPr lvl="1"/>
            <a:r>
              <a:rPr lang="en-US" sz="2000" smtClean="0"/>
              <a:t>ON determines which rows are matched with rows in the other table.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If the condition needs to be </a:t>
            </a:r>
            <a:r>
              <a:rPr lang="en-US" sz="2400" u="sng" smtClean="0"/>
              <a:t>applied to the result of the JOIN to filter some of the rows</a:t>
            </a:r>
            <a:r>
              <a:rPr lang="en-US" sz="2400" smtClean="0"/>
              <a:t>, put it in the WHERE clause of the SELECT.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1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Watch out for WHERE in Outer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Suppose you have a LEFT OUTER JOIN and a WHERE clause that refers to an </a:t>
            </a:r>
            <a:r>
              <a:rPr lang="en-US" sz="2400" b="1" i="1" dirty="0" smtClean="0">
                <a:solidFill>
                  <a:srgbClr val="7030A0"/>
                </a:solidFill>
              </a:rPr>
              <a:t>attribute in the right table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	E.g. SELECT some columns here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FROM table1 LEFT OUTER JOIN table2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ON table1.col1 = table2.col2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</a:t>
            </a:r>
            <a:r>
              <a:rPr lang="en-US" sz="2400" smtClean="0"/>
              <a:t>WHERE table2.someColumn someCondition</a:t>
            </a:r>
            <a:endParaRPr lang="en-US" sz="2400" dirty="0" smtClean="0"/>
          </a:p>
          <a:p>
            <a:r>
              <a:rPr lang="en-US" sz="2400" dirty="0" smtClean="0"/>
              <a:t>NOTE:</a:t>
            </a:r>
          </a:p>
          <a:p>
            <a:pPr lvl="1"/>
            <a:r>
              <a:rPr lang="en-US" sz="2000" dirty="0" smtClean="0"/>
              <a:t>The non-matching rows (the “outer” rows) have NULL in table2’s attributes.</a:t>
            </a:r>
          </a:p>
          <a:p>
            <a:pPr lvl="1"/>
            <a:r>
              <a:rPr lang="en-US" sz="2000" dirty="0" smtClean="0"/>
              <a:t>So the condition yields UNKNOWN.</a:t>
            </a:r>
          </a:p>
          <a:p>
            <a:pPr lvl="1"/>
            <a:r>
              <a:rPr lang="en-US" sz="2000" dirty="0" smtClean="0"/>
              <a:t>WHERE filters out rows that yield UNKNOWN.</a:t>
            </a:r>
          </a:p>
          <a:p>
            <a:pPr lvl="1"/>
            <a:r>
              <a:rPr lang="en-US" sz="2000" dirty="0" smtClean="0"/>
              <a:t>So all outer rows are filtered out.</a:t>
            </a:r>
          </a:p>
          <a:p>
            <a:r>
              <a:rPr lang="en-US" sz="2400" dirty="0" smtClean="0"/>
              <a:t>Therefore the OUTER JOIN is pointless; it has the same effect as an inner join.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2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 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smtClean="0">
                <a:solidFill>
                  <a:srgbClr val="FF0000"/>
                </a:solidFill>
              </a:rPr>
              <a:t>self join </a:t>
            </a:r>
            <a:r>
              <a:rPr lang="en-US" sz="2800" smtClean="0"/>
              <a:t>is when </a:t>
            </a:r>
            <a:r>
              <a:rPr lang="en-US" sz="2800" smtClean="0">
                <a:solidFill>
                  <a:srgbClr val="0070C0"/>
                </a:solidFill>
              </a:rPr>
              <a:t>a </a:t>
            </a:r>
            <a:r>
              <a:rPr lang="en-US" sz="2800">
                <a:solidFill>
                  <a:srgbClr val="0070C0"/>
                </a:solidFill>
              </a:rPr>
              <a:t>table </a:t>
            </a:r>
            <a:r>
              <a:rPr lang="en-US" sz="2800" smtClean="0">
                <a:solidFill>
                  <a:srgbClr val="0070C0"/>
                </a:solidFill>
              </a:rPr>
              <a:t>is joined </a:t>
            </a:r>
            <a:r>
              <a:rPr lang="en-US" sz="2800">
                <a:solidFill>
                  <a:srgbClr val="0070C0"/>
                </a:solidFill>
              </a:rPr>
              <a:t>to </a:t>
            </a:r>
            <a:r>
              <a:rPr lang="en-US" sz="2800" smtClean="0">
                <a:solidFill>
                  <a:srgbClr val="0070C0"/>
                </a:solidFill>
              </a:rPr>
              <a:t>itself</a:t>
            </a:r>
            <a:r>
              <a:rPr lang="en-US" sz="2800" smtClean="0"/>
              <a:t>.</a:t>
            </a:r>
            <a:endParaRPr lang="en-US" sz="28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u="sng" smtClean="0"/>
              <a:t>Use table aliases </a:t>
            </a:r>
            <a:r>
              <a:rPr lang="en-US" sz="2400" u="sng"/>
              <a:t>so columns are not ambiguous</a:t>
            </a:r>
            <a:r>
              <a:rPr lang="en-US" sz="240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Cross Joins, Inner Joins, and Outer Joins can all be self </a:t>
            </a:r>
            <a:r>
              <a:rPr lang="en-US" sz="2400" smtClean="0"/>
              <a:t>joins.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400" smtClean="0"/>
              <a:t>Self-joins are very useful for finding </a:t>
            </a:r>
            <a:r>
              <a:rPr lang="en-US" sz="2400" b="1" i="1" u="sng" smtClean="0"/>
              <a:t>pairs</a:t>
            </a:r>
            <a:r>
              <a:rPr lang="en-US" sz="2400" smtClean="0"/>
              <a:t> of elements.</a:t>
            </a:r>
            <a:endParaRPr lang="en-US" sz="2400"/>
          </a:p>
          <a:p>
            <a:pPr>
              <a:lnSpc>
                <a:spcPct val="90000"/>
              </a:lnSpc>
              <a:buNone/>
            </a:pPr>
            <a:endParaRPr lang="en-US" sz="1100" smtClean="0"/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E.g. Find all pairs of products from the same supplier.</a:t>
            </a:r>
          </a:p>
          <a:p>
            <a:pPr>
              <a:lnSpc>
                <a:spcPct val="90000"/>
              </a:lnSpc>
              <a:buNone/>
            </a:pPr>
            <a:endParaRPr lang="en-US" sz="1050" smtClean="0"/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First look at the Production.Products table.</a:t>
            </a:r>
            <a:r>
              <a:rPr lang="en-US" sz="240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486400"/>
            <a:ext cx="4038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Pairs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4350"/>
            <a:ext cx="9135359" cy="2057400"/>
          </a:xfrm>
        </p:spPr>
        <p:txBody>
          <a:bodyPr>
            <a:normAutofit/>
          </a:bodyPr>
          <a:lstStyle/>
          <a:p>
            <a:r>
              <a:rPr lang="en-US" sz="2400" smtClean="0"/>
              <a:t>Join the table to itself, matching the supplier id.</a:t>
            </a:r>
          </a:p>
          <a:p>
            <a:endParaRPr lang="en-US" sz="1200" smtClean="0"/>
          </a:p>
          <a:p>
            <a:pPr marL="0" indent="0">
              <a:buNone/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P1.productid, P1.productname, P2.productid, P2.productname, P1.supplierid</a:t>
            </a:r>
          </a:p>
          <a:p>
            <a:pPr marL="0" indent="0">
              <a:buNone/>
            </a:pP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Production.Products AS P1 JOIN Production.Products AS P2</a:t>
            </a:r>
          </a:p>
          <a:p>
            <a:pPr marL="0" indent="0">
              <a:buNone/>
            </a:pP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ON </a:t>
            </a:r>
            <a:r>
              <a:rPr lang="en-US"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P1.supplierid = P2.supplierid</a:t>
            </a:r>
          </a:p>
          <a:p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09600" y="5476316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Notice that:</a:t>
            </a:r>
          </a:p>
          <a:p>
            <a:r>
              <a:rPr lang="en-US" sz="2000"/>
              <a:t> </a:t>
            </a:r>
            <a:r>
              <a:rPr lang="en-US" sz="2000" smtClean="0"/>
              <a:t> Each product appears paired with itself.</a:t>
            </a:r>
          </a:p>
          <a:p>
            <a:r>
              <a:rPr lang="en-US" sz="2000"/>
              <a:t> </a:t>
            </a:r>
            <a:r>
              <a:rPr lang="en-US" sz="2000" smtClean="0"/>
              <a:t>  The same pair appears more than once (e.g. 1,2 in row 2 and 2,1 in row 4).</a:t>
            </a:r>
          </a:p>
          <a:p>
            <a:r>
              <a:rPr lang="en-US" sz="2000" smtClean="0"/>
              <a:t>We probably don't want this.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52800"/>
            <a:ext cx="39433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4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Pairs (ctd)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66" y="1371600"/>
            <a:ext cx="9067800" cy="2133600"/>
          </a:xfrm>
        </p:spPr>
        <p:txBody>
          <a:bodyPr/>
          <a:lstStyle/>
          <a:p>
            <a:r>
              <a:rPr lang="en-US" sz="2400" smtClean="0"/>
              <a:t>To get only the distinct pairs: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P1.productid, P1.productname, P2.productid, P2.productname, P1.supplierid</a:t>
            </a:r>
          </a:p>
          <a:p>
            <a:pPr marL="0" indent="0">
              <a:buNone/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Production.Products AS P1 JOIN Production.Products AS P2</a:t>
            </a:r>
          </a:p>
          <a:p>
            <a:pPr marL="0" indent="0">
              <a:buNone/>
            </a:pP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ON P1.supplierid = 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P2.supplierid </a:t>
            </a: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P1.productid &lt; P2.productid</a:t>
            </a:r>
          </a:p>
          <a:p>
            <a:pPr marL="0" indent="0">
              <a:buNone/>
            </a:pPr>
            <a:endPara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16287"/>
            <a:ext cx="3895725" cy="1285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66" y="4876800"/>
            <a:ext cx="9220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Instead of INNER JOIN with ON, CROSS JOIN with WHERE also works:</a:t>
            </a: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P1.productid, P1.productname, P2.productid, P2.productname, P1.supplierid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Production.Products AS P1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JOIN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Production.Products AS P2</a:t>
            </a: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P1.supplierid = P2.supplierid AND P1.productid &lt; P2.productid</a:t>
            </a:r>
          </a:p>
          <a:p>
            <a:endParaRPr lang="en-US" sz="24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3263"/>
          </a:xfrm>
        </p:spPr>
        <p:txBody>
          <a:bodyPr>
            <a:noAutofit/>
          </a:bodyPr>
          <a:lstStyle/>
          <a:p>
            <a:pPr eaLnBrk="1" hangingPunct="1"/>
            <a:r>
              <a:rPr lang="en-US" smtClean="0"/>
              <a:t>Composite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588"/>
            <a:ext cx="8229600" cy="49768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z="2600" smtClean="0"/>
              <a:t>A </a:t>
            </a:r>
            <a:r>
              <a:rPr lang="en-US" sz="2600" smtClean="0">
                <a:solidFill>
                  <a:srgbClr val="FF0000"/>
                </a:solidFill>
              </a:rPr>
              <a:t>composite join </a:t>
            </a:r>
            <a:r>
              <a:rPr lang="en-US" sz="2600" smtClean="0"/>
              <a:t>is a join whose </a:t>
            </a:r>
            <a:r>
              <a:rPr lang="en-US" sz="2600" smtClean="0">
                <a:solidFill>
                  <a:srgbClr val="0070C0"/>
                </a:solidFill>
              </a:rPr>
              <a:t>predicate involves multiple attributes (columns) from each relation (table)</a:t>
            </a:r>
            <a:r>
              <a:rPr lang="en-US" sz="26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Both Inner Joins and Outer Joins can be composite joins.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smtClean="0"/>
          </a:p>
          <a:p>
            <a:pPr lvl="1">
              <a:lnSpc>
                <a:spcPct val="90000"/>
              </a:lnSpc>
              <a:buNone/>
            </a:pPr>
            <a:r>
              <a:rPr lang="en-US" sz="2400" smtClean="0"/>
              <a:t>E.g. SELECT someColumns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smtClean="0"/>
              <a:t>		FROM </a:t>
            </a:r>
            <a:r>
              <a:rPr lang="en-US" sz="2400"/>
              <a:t>dbo.Table1 AS </a:t>
            </a:r>
            <a:r>
              <a:rPr lang="en-US" sz="2400" smtClean="0"/>
              <a:t>T1 INNER </a:t>
            </a:r>
            <a:r>
              <a:rPr lang="en-US" sz="2400"/>
              <a:t>JOIN dbo.Table2 AS T2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/>
              <a:t>		ON </a:t>
            </a:r>
            <a:r>
              <a:rPr lang="en-US" sz="2400" b="1"/>
              <a:t>T1.col1 = </a:t>
            </a:r>
            <a:r>
              <a:rPr lang="en-US" sz="2400" b="1" smtClean="0"/>
              <a:t>T2.col1 AND </a:t>
            </a:r>
            <a:r>
              <a:rPr lang="en-US" sz="2400" b="1"/>
              <a:t>T1.col2 = </a:t>
            </a:r>
            <a:r>
              <a:rPr lang="en-US" sz="2400" b="1" smtClean="0"/>
              <a:t>T2.col2</a:t>
            </a:r>
          </a:p>
          <a:p>
            <a:pPr lvl="1">
              <a:lnSpc>
                <a:spcPct val="90000"/>
              </a:lnSpc>
              <a:buNone/>
            </a:pPr>
            <a:endParaRPr lang="en-US" sz="2400" b="1"/>
          </a:p>
          <a:p>
            <a:pPr>
              <a:lnSpc>
                <a:spcPct val="90000"/>
              </a:lnSpc>
            </a:pPr>
            <a:r>
              <a:rPr lang="en-US" sz="2400" b="1" smtClean="0"/>
              <a:t>NOTE: Most Inner and Outer Joins involve a FK column being set equal to the PK column in the other table. But later we will see some other useful examples of Joins</a:t>
            </a:r>
            <a:r>
              <a:rPr lang="en-US" sz="2400" b="1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an example where this is NOT the case, </a:t>
            </a:r>
            <a:r>
              <a:rPr lang="en-US" sz="2000"/>
              <a:t>see </a:t>
            </a:r>
            <a:r>
              <a:rPr lang="en-US" sz="2000" smtClean="0"/>
              <a:t>the slides </a:t>
            </a:r>
            <a:r>
              <a:rPr lang="en-US" sz="2000"/>
              <a:t>on "Table Expressions", where we calculate the difference between the number of customers who placed orders in each year and the previous year by joining a table to itself on the predicate </a:t>
            </a:r>
            <a:r>
              <a:rPr lang="en-US" sz="2000" i="1"/>
              <a:t>orderyear = orderyear +1</a:t>
            </a:r>
            <a:r>
              <a:rPr lang="en-US" sz="2000"/>
              <a:t>.</a:t>
            </a:r>
          </a:p>
          <a:p>
            <a:pPr lvl="1">
              <a:lnSpc>
                <a:spcPct val="90000"/>
              </a:lnSpc>
            </a:pPr>
            <a:endParaRPr lang="en-US" sz="2000" b="1"/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2193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366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Multi-Table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463"/>
            <a:ext cx="8229600" cy="47831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smtClean="0"/>
              <a:t>A join operator takes two tables, but a </a:t>
            </a:r>
            <a:r>
              <a:rPr lang="en-US" sz="2400" smtClean="0">
                <a:solidFill>
                  <a:srgbClr val="FF0000"/>
                </a:solidFill>
              </a:rPr>
              <a:t>single query can have multiple joins</a:t>
            </a:r>
            <a:r>
              <a:rPr lang="en-US" sz="2400" smtClean="0">
                <a:solidFill>
                  <a:srgbClr val="0070C0"/>
                </a:solidFill>
              </a:rPr>
              <a:t>, which are logically processed from left to right. </a:t>
            </a:r>
          </a:p>
          <a:p>
            <a:pPr eaLnBrk="1" hangingPunct="1"/>
            <a:r>
              <a:rPr lang="en-US" sz="2400" smtClean="0"/>
              <a:t>In the FROM clause:</a:t>
            </a:r>
          </a:p>
          <a:p>
            <a:pPr marL="849313" lvl="1" indent="-457200" eaLnBrk="1" hangingPunct="1">
              <a:buFont typeface="Calibri" pitchFamily="-105" charset="0"/>
              <a:buAutoNum type="arabicPeriod"/>
            </a:pPr>
            <a:r>
              <a:rPr lang="en-US" sz="2400" smtClean="0"/>
              <a:t>The first two tables are processed;</a:t>
            </a:r>
          </a:p>
          <a:p>
            <a:pPr marL="849313" lvl="1" indent="-457200" eaLnBrk="1" hangingPunct="1">
              <a:buFont typeface="Calibri" pitchFamily="-105" charset="0"/>
              <a:buAutoNum type="arabicPeriod"/>
            </a:pPr>
            <a:r>
              <a:rPr lang="en-US" sz="2400" smtClean="0"/>
              <a:t>The output of step 1 and the next table are processed;</a:t>
            </a:r>
          </a:p>
          <a:p>
            <a:pPr marL="849313" lvl="1" indent="-457200" eaLnBrk="1" hangingPunct="1">
              <a:buFont typeface="Calibri" pitchFamily="-105" charset="0"/>
              <a:buAutoNum type="arabicPeriod"/>
            </a:pPr>
            <a:r>
              <a:rPr lang="en-US" sz="2400" smtClean="0"/>
              <a:t>The output of step 2 and the next table are processed;</a:t>
            </a:r>
          </a:p>
          <a:p>
            <a:pPr marL="392113" lvl="1" indent="0" eaLnBrk="1" hangingPunct="1">
              <a:buNone/>
            </a:pPr>
            <a:r>
              <a:rPr lang="en-US" sz="2400" smtClean="0"/>
              <a:t>And so on.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database engine may internally rearrange the order of the joins for efficiency without effecting the correctness of the result.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74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Multi-Table 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92500"/>
          </a:bodyPr>
          <a:lstStyle/>
          <a:p>
            <a:r>
              <a:rPr lang="en-US" sz="2600" smtClean="0"/>
              <a:t>Using TSQLFundamentals2012:</a:t>
            </a:r>
            <a:endParaRPr lang="en-US" sz="2600" dirty="0" smtClean="0"/>
          </a:p>
          <a:p>
            <a:r>
              <a:rPr lang="en-US" sz="2600" dirty="0" smtClean="0"/>
              <a:t>Suppose you want a </a:t>
            </a:r>
            <a:r>
              <a:rPr lang="en-US" sz="2600" smtClean="0"/>
              <a:t>result that </a:t>
            </a:r>
            <a:r>
              <a:rPr lang="en-US" sz="2600" dirty="0" smtClean="0"/>
              <a:t>has the </a:t>
            </a:r>
            <a:r>
              <a:rPr lang="en-US" sz="2600" smtClean="0"/>
              <a:t>following for </a:t>
            </a:r>
            <a:r>
              <a:rPr lang="en-US" sz="2600" dirty="0" smtClean="0"/>
              <a:t>each sale:</a:t>
            </a:r>
          </a:p>
          <a:p>
            <a:pPr lvl="1"/>
            <a:r>
              <a:rPr lang="en-US" sz="1900" dirty="0" smtClean="0"/>
              <a:t>The name of </a:t>
            </a:r>
            <a:r>
              <a:rPr lang="en-US" sz="1900" smtClean="0"/>
              <a:t>the customer		(in table Sales.Customer)</a:t>
            </a:r>
            <a:endParaRPr lang="en-US" sz="1900" dirty="0" smtClean="0"/>
          </a:p>
          <a:p>
            <a:pPr lvl="1"/>
            <a:r>
              <a:rPr lang="en-US" sz="1900" dirty="0" smtClean="0"/>
              <a:t>The name of the product </a:t>
            </a:r>
            <a:r>
              <a:rPr lang="en-US" sz="1900" smtClean="0"/>
              <a:t>being ordered</a:t>
            </a:r>
            <a:r>
              <a:rPr lang="en-US" sz="1900"/>
              <a:t>	(in table </a:t>
            </a:r>
            <a:r>
              <a:rPr lang="en-US" sz="1900" smtClean="0"/>
              <a:t>Production.Product)</a:t>
            </a:r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smtClean="0"/>
              <a:t>quantity ordered</a:t>
            </a:r>
            <a:r>
              <a:rPr lang="en-US" sz="1900"/>
              <a:t>			</a:t>
            </a:r>
            <a:r>
              <a:rPr lang="en-US" sz="1900" smtClean="0"/>
              <a:t>(in tableSales.OrderDetails).</a:t>
            </a:r>
          </a:p>
          <a:p>
            <a:r>
              <a:rPr lang="en-US" sz="2200" smtClean="0"/>
              <a:t>NOTE:</a:t>
            </a:r>
            <a:endParaRPr lang="en-US" sz="2200"/>
          </a:p>
          <a:p>
            <a:pPr lvl="1"/>
            <a:r>
              <a:rPr lang="en-US" sz="2200"/>
              <a:t>There is no attribute in common between Sales.Customer and </a:t>
            </a:r>
            <a:r>
              <a:rPr lang="en-US" sz="2200" smtClean="0"/>
              <a:t>Production.Product;</a:t>
            </a:r>
            <a:endParaRPr lang="en-US" sz="2200"/>
          </a:p>
          <a:p>
            <a:pPr lvl="1"/>
            <a:r>
              <a:rPr lang="en-US" sz="2200" b="1"/>
              <a:t>There is a an attribute in common between Sales.OrderDetails and </a:t>
            </a:r>
            <a:r>
              <a:rPr lang="en-US" sz="2200" b="1" smtClean="0"/>
              <a:t>Production.Product  </a:t>
            </a:r>
            <a:r>
              <a:rPr lang="en-US" sz="2200" smtClean="0"/>
              <a:t>- namely </a:t>
            </a:r>
            <a:r>
              <a:rPr lang="en-US" sz="2200" i="1" smtClean="0"/>
              <a:t>productid</a:t>
            </a:r>
            <a:r>
              <a:rPr lang="en-US" sz="2200" smtClean="0"/>
              <a:t>;</a:t>
            </a:r>
            <a:endParaRPr lang="en-US" sz="2200"/>
          </a:p>
          <a:p>
            <a:pPr lvl="1"/>
            <a:r>
              <a:rPr lang="en-US" sz="2200"/>
              <a:t>There is no attribute in common between Sales.Customer and Sales.OrderDetails </a:t>
            </a:r>
            <a:r>
              <a:rPr lang="en-US" sz="2200" smtClean="0"/>
              <a:t>;</a:t>
            </a:r>
          </a:p>
          <a:p>
            <a:pPr lvl="1"/>
            <a:r>
              <a:rPr lang="en-US" sz="2200" b="1"/>
              <a:t>There is an attribute in common between Sales.Customer and Sales.Order </a:t>
            </a:r>
            <a:r>
              <a:rPr lang="en-US" sz="2200" b="1" smtClean="0"/>
              <a:t>-</a:t>
            </a:r>
            <a:r>
              <a:rPr lang="en-US" sz="2200" smtClean="0"/>
              <a:t>namely </a:t>
            </a:r>
            <a:r>
              <a:rPr lang="en-US" sz="2200" i="1" smtClean="0"/>
              <a:t>custid; </a:t>
            </a:r>
          </a:p>
          <a:p>
            <a:pPr lvl="1"/>
            <a:r>
              <a:rPr lang="en-US" sz="2200" b="1"/>
              <a:t>There is an attribute in common between </a:t>
            </a:r>
            <a:r>
              <a:rPr lang="en-US" sz="2200" b="1" smtClean="0"/>
              <a:t>Sales.Order </a:t>
            </a:r>
            <a:r>
              <a:rPr lang="en-US" sz="2200" b="1"/>
              <a:t>and Sales.OrderDetails </a:t>
            </a:r>
            <a:r>
              <a:rPr lang="en-US" sz="2200" b="1" smtClean="0"/>
              <a:t>- </a:t>
            </a:r>
            <a:r>
              <a:rPr lang="en-US" sz="2200" smtClean="0"/>
              <a:t>namely </a:t>
            </a:r>
            <a:r>
              <a:rPr lang="en-US" sz="2200" i="1" smtClean="0"/>
              <a:t>orderid</a:t>
            </a:r>
            <a:r>
              <a:rPr lang="en-US" sz="2200" i="1"/>
              <a:t>; </a:t>
            </a:r>
            <a:endParaRPr lang="en-US" sz="2200"/>
          </a:p>
          <a:p>
            <a:pPr lvl="1"/>
            <a:endParaRPr lang="en-US" sz="200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6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Multi-Table Join Example </a:t>
            </a:r>
            <a:r>
              <a:rPr lang="en-US" smtClean="0"/>
              <a:t>(ctd)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" y="1447800"/>
            <a:ext cx="7007836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8" y="4191000"/>
            <a:ext cx="6774445" cy="25240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2955115"/>
            <a:ext cx="7228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Want to join these tables, but </a:t>
            </a:r>
            <a:r>
              <a:rPr lang="en-US" sz="2000" u="sng" smtClean="0"/>
              <a:t>no common attribute exists</a:t>
            </a:r>
            <a:r>
              <a:rPr lang="en-US" sz="2000" smtClean="0"/>
              <a:t> between </a:t>
            </a:r>
          </a:p>
          <a:p>
            <a:r>
              <a:rPr lang="en-US" sz="2000" smtClean="0"/>
              <a:t>Sales.Customer </a:t>
            </a:r>
            <a:r>
              <a:rPr lang="en-US" sz="2000"/>
              <a:t>and </a:t>
            </a:r>
            <a:r>
              <a:rPr lang="en-US" sz="2000" smtClean="0"/>
              <a:t>Sales.OrderDetails.</a:t>
            </a:r>
          </a:p>
          <a:p>
            <a:r>
              <a:rPr lang="en-US" sz="2000" smtClean="0"/>
              <a:t>Use Sales.Orders to </a:t>
            </a:r>
            <a:r>
              <a:rPr lang="en-US" sz="2000" b="1" smtClean="0"/>
              <a:t>bridge the gap</a:t>
            </a:r>
            <a:r>
              <a:rPr lang="en-US" sz="2000" smtClean="0"/>
              <a:t>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685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779463"/>
          </a:xfrm>
        </p:spPr>
        <p:txBody>
          <a:bodyPr>
            <a:normAutofit/>
          </a:bodyPr>
          <a:lstStyle/>
          <a:p>
            <a:r>
              <a:rPr lang="en-US"/>
              <a:t>Multi-Table Join Example </a:t>
            </a:r>
            <a:r>
              <a:rPr lang="en-US" smtClean="0"/>
              <a:t>(ctd)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105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dirty="0"/>
              <a:t>SELECT </a:t>
            </a:r>
            <a:r>
              <a:rPr lang="en-US" sz="2000" dirty="0" err="1"/>
              <a:t>C.custid</a:t>
            </a:r>
            <a:r>
              <a:rPr lang="en-US" sz="2000"/>
              <a:t>, </a:t>
            </a:r>
            <a:r>
              <a:rPr lang="en-US" sz="2000" smtClean="0"/>
              <a:t>C.companyname, P.productname</a:t>
            </a:r>
            <a:r>
              <a:rPr lang="en-US" sz="2000" dirty="0"/>
              <a:t>, </a:t>
            </a:r>
            <a:r>
              <a:rPr lang="en-US" sz="2000" dirty="0" err="1"/>
              <a:t>OD.qty</a:t>
            </a:r>
            <a:endParaRPr lang="en-US" sz="2000" dirty="0"/>
          </a:p>
          <a:p>
            <a:pPr marL="0" indent="0">
              <a:buNone/>
            </a:pPr>
            <a:r>
              <a:rPr lang="en-US" sz="2000" smtClean="0"/>
              <a:t>  FROM </a:t>
            </a:r>
            <a:r>
              <a:rPr lang="en-US" sz="2000" dirty="0" err="1"/>
              <a:t>Sales.Customers</a:t>
            </a:r>
            <a:r>
              <a:rPr lang="en-US" sz="2000" dirty="0"/>
              <a:t> AS C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INNER JOIN </a:t>
            </a:r>
            <a:r>
              <a:rPr lang="en-US" sz="2000" dirty="0" err="1">
                <a:solidFill>
                  <a:srgbClr val="FF0000"/>
                </a:solidFill>
              </a:rPr>
              <a:t>Sales.Orders</a:t>
            </a:r>
            <a:r>
              <a:rPr lang="en-US" sz="2000" dirty="0">
                <a:solidFill>
                  <a:srgbClr val="FF0000"/>
                </a:solidFill>
              </a:rPr>
              <a:t> AS O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ON </a:t>
            </a:r>
            <a:r>
              <a:rPr lang="en-US" sz="2000" dirty="0" err="1">
                <a:solidFill>
                  <a:srgbClr val="0070C0"/>
                </a:solidFill>
              </a:rPr>
              <a:t>C.custid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O.custid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INNER JOIN </a:t>
            </a:r>
            <a:r>
              <a:rPr lang="en-US" sz="2000" dirty="0" err="1">
                <a:solidFill>
                  <a:srgbClr val="FF0000"/>
                </a:solidFill>
              </a:rPr>
              <a:t>Sales.OrderDetails</a:t>
            </a:r>
            <a:r>
              <a:rPr lang="en-US" sz="2000" dirty="0">
                <a:solidFill>
                  <a:srgbClr val="FF0000"/>
                </a:solidFill>
              </a:rPr>
              <a:t> AS OD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ON </a:t>
            </a:r>
            <a:r>
              <a:rPr lang="en-US" sz="2000" dirty="0" err="1">
                <a:solidFill>
                  <a:srgbClr val="0070C0"/>
                </a:solidFill>
              </a:rPr>
              <a:t>O.orderid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OD.orderid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INNER JOIN </a:t>
            </a:r>
            <a:r>
              <a:rPr lang="en-US" sz="2000" dirty="0" err="1">
                <a:solidFill>
                  <a:srgbClr val="FF0000"/>
                </a:solidFill>
              </a:rPr>
              <a:t>Production.Products</a:t>
            </a:r>
            <a:r>
              <a:rPr lang="en-US" sz="2000" dirty="0">
                <a:solidFill>
                  <a:srgbClr val="FF0000"/>
                </a:solidFill>
              </a:rPr>
              <a:t> AS P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ON </a:t>
            </a:r>
            <a:r>
              <a:rPr lang="en-US" sz="2000" dirty="0" err="1">
                <a:solidFill>
                  <a:srgbClr val="0070C0"/>
                </a:solidFill>
              </a:rPr>
              <a:t>OD.productid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P.productid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Join Example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3943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502967"/>
            <a:ext cx="545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Vani" pitchFamily="34" charset="0"/>
                <a:cs typeface="Vani" pitchFamily="34" charset="0"/>
              </a:rPr>
              <a:t>ANSI  SQL-92 (Recommended): </a:t>
            </a:r>
          </a:p>
          <a:p>
            <a:r>
              <a:rPr lang="en-US" sz="2400" smtClean="0"/>
              <a:t>SELECT </a:t>
            </a:r>
            <a:r>
              <a:rPr lang="en-US" sz="2400"/>
              <a:t>* </a:t>
            </a:r>
            <a:endParaRPr lang="en-US" sz="2400" smtClean="0"/>
          </a:p>
          <a:p>
            <a:r>
              <a:rPr lang="en-US" sz="2400" smtClean="0"/>
              <a:t>FROM Employee </a:t>
            </a:r>
            <a:r>
              <a:rPr lang="en-US" sz="2400" smtClean="0">
                <a:solidFill>
                  <a:srgbClr val="FF0000"/>
                </a:solidFill>
              </a:rPr>
              <a:t>CROSS JOIN</a:t>
            </a:r>
            <a:r>
              <a:rPr lang="en-US" sz="2400" smtClean="0"/>
              <a:t> Department;</a:t>
            </a:r>
          </a:p>
          <a:p>
            <a:endParaRPr lang="en-US" sz="2400"/>
          </a:p>
          <a:p>
            <a:r>
              <a:rPr lang="en-US" sz="2400" smtClean="0">
                <a:latin typeface="Vani" pitchFamily="34" charset="0"/>
                <a:cs typeface="Vani" pitchFamily="34" charset="0"/>
              </a:rPr>
              <a:t>ANSI SQL-89 (implicit cross join):</a:t>
            </a:r>
          </a:p>
          <a:p>
            <a:r>
              <a:rPr lang="en-US" sz="2400" smtClean="0"/>
              <a:t>SELECT * </a:t>
            </a:r>
          </a:p>
          <a:p>
            <a:r>
              <a:rPr lang="en-US" sz="2400" smtClean="0"/>
              <a:t>FROM Employee, Department;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951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Join Example Result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26" y="1295400"/>
            <a:ext cx="65436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 Join – Another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334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2400"/>
              <a:t>USE  </a:t>
            </a:r>
            <a:r>
              <a:rPr lang="en-US" sz="2400" smtClean="0"/>
              <a:t>TSQLFundamentals2012;</a:t>
            </a:r>
            <a:endParaRPr lang="en-US" sz="2400"/>
          </a:p>
          <a:p>
            <a:pPr lvl="1">
              <a:lnSpc>
                <a:spcPct val="90000"/>
              </a:lnSpc>
              <a:buNone/>
            </a:pPr>
            <a:endParaRPr lang="en-US" sz="2400"/>
          </a:p>
          <a:p>
            <a:pPr lvl="1">
              <a:lnSpc>
                <a:spcPct val="90000"/>
              </a:lnSpc>
              <a:buNone/>
            </a:pPr>
            <a:r>
              <a:rPr lang="en-US" sz="2400"/>
              <a:t>SELECT C.custid, E.empid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/>
              <a:t>FROM Sales.Customers AS C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CROSS JOIN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HR.Employees AS E</a:t>
            </a:r>
            <a:r>
              <a:rPr lang="en-US" sz="2400" smtClean="0"/>
              <a:t>;</a:t>
            </a:r>
          </a:p>
          <a:p>
            <a:pPr lvl="1">
              <a:lnSpc>
                <a:spcPct val="90000"/>
              </a:lnSpc>
              <a:buNone/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400"/>
              <a:t>91 rows in </a:t>
            </a:r>
            <a:r>
              <a:rPr lang="en-US" sz="2400" smtClean="0"/>
              <a:t>Sales.Customer.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9 </a:t>
            </a:r>
            <a:r>
              <a:rPr lang="en-US" sz="2400"/>
              <a:t>rows in </a:t>
            </a:r>
            <a:r>
              <a:rPr lang="en-US" sz="2400" smtClean="0"/>
              <a:t>HR.Employees. 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Result has 819 </a:t>
            </a:r>
            <a:r>
              <a:rPr lang="en-US" sz="2400" smtClean="0"/>
              <a:t>rows.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smtClean="0"/>
              <a:t>Note: If the 2 tables have the same column name, you </a:t>
            </a:r>
            <a:r>
              <a:rPr lang="en-US" sz="2400" b="1" u="sng" smtClean="0"/>
              <a:t>must</a:t>
            </a:r>
            <a:r>
              <a:rPr lang="en-US" sz="2400" smtClean="0"/>
              <a:t> precede the column name by the table name (or alias).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Even if the column names differ, it is </a:t>
            </a:r>
            <a:r>
              <a:rPr lang="en-US" sz="2400" smtClean="0">
                <a:solidFill>
                  <a:srgbClr val="00B050"/>
                </a:solidFill>
              </a:rPr>
              <a:t>good practice to include the table name</a:t>
            </a:r>
            <a:r>
              <a:rPr lang="en-US" sz="2400" smtClean="0"/>
              <a:t>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smtClean="0"/>
              <a:t>An </a:t>
            </a:r>
            <a:r>
              <a:rPr lang="en-US" sz="2800" smtClean="0">
                <a:solidFill>
                  <a:srgbClr val="FF0000"/>
                </a:solidFill>
              </a:rPr>
              <a:t>Inner Join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70C0"/>
                </a:solidFill>
              </a:rPr>
              <a:t>filters the result of a cross join using a predicate.</a:t>
            </a:r>
          </a:p>
          <a:p>
            <a:pPr lvl="1"/>
            <a:r>
              <a:rPr lang="en-US" sz="2600" smtClean="0"/>
              <a:t>Often used to find all rows that have the same value in two columns, one in each table.</a:t>
            </a:r>
          </a:p>
          <a:p>
            <a:pPr lvl="1"/>
            <a:r>
              <a:rPr lang="en-US" sz="2600"/>
              <a:t>The most common predicate equates the PK of one table with the FK of another</a:t>
            </a:r>
            <a:r>
              <a:rPr lang="en-US" sz="2600" smtClean="0"/>
              <a:t>.</a:t>
            </a:r>
          </a:p>
          <a:p>
            <a:pPr marL="457200" lvl="1" indent="0">
              <a:buNone/>
            </a:pPr>
            <a:endParaRPr lang="en-US" sz="2400" smtClean="0"/>
          </a:p>
          <a:p>
            <a:r>
              <a:rPr lang="en-US" sz="2600"/>
              <a:t>INNER JOINs are the most commonly used join</a:t>
            </a:r>
            <a:r>
              <a:rPr lang="en-US" sz="2600" smtClean="0"/>
              <a:t>.</a:t>
            </a:r>
          </a:p>
          <a:p>
            <a:pPr lvl="1"/>
            <a:r>
              <a:rPr lang="en-US" sz="2600" smtClean="0"/>
              <a:t>If the type of JOIN is not specified, INNER is assumed. But it's </a:t>
            </a:r>
            <a:r>
              <a:rPr lang="en-US" sz="2600" b="1" smtClean="0">
                <a:solidFill>
                  <a:srgbClr val="00B050"/>
                </a:solidFill>
              </a:rPr>
              <a:t>clearer to include "INNER"</a:t>
            </a:r>
            <a:r>
              <a:rPr lang="en-US" sz="2600" smtClean="0"/>
              <a:t>.</a:t>
            </a:r>
          </a:p>
          <a:p>
            <a:endParaRPr lang="en-US" sz="2400" smtClean="0">
              <a:latin typeface="Vani" pitchFamily="34" charset="0"/>
              <a:cs typeface="Vani" pitchFamily="34" charset="0"/>
            </a:endParaRP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09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Join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6096000"/>
          </a:xfrm>
        </p:spPr>
        <p:txBody>
          <a:bodyPr>
            <a:normAutofit/>
          </a:bodyPr>
          <a:lstStyle/>
          <a:p>
            <a:endParaRPr lang="en-US" sz="2400" smtClean="0">
              <a:latin typeface="Vani" pitchFamily="34" charset="0"/>
              <a:cs typeface="Vani" pitchFamily="34" charset="0"/>
            </a:endParaRPr>
          </a:p>
          <a:p>
            <a:pPr marL="0" indent="0">
              <a:buNone/>
            </a:pPr>
            <a:endParaRPr lang="en-US" sz="2400" smtClean="0">
              <a:latin typeface="Vani" pitchFamily="34" charset="0"/>
              <a:cs typeface="Vani" pitchFamily="34" charset="0"/>
            </a:endParaRPr>
          </a:p>
          <a:p>
            <a:pPr marL="0" indent="0">
              <a:buNone/>
            </a:pPr>
            <a:endParaRPr lang="en-US" sz="2400">
              <a:latin typeface="Vani" pitchFamily="34" charset="0"/>
              <a:cs typeface="Vani" pitchFamily="34" charset="0"/>
            </a:endParaRPr>
          </a:p>
          <a:p>
            <a:pPr marL="0" indent="0">
              <a:buNone/>
            </a:pPr>
            <a:r>
              <a:rPr lang="en-US" sz="2400" smtClean="0">
                <a:latin typeface="Vani" pitchFamily="34" charset="0"/>
                <a:cs typeface="Vani" pitchFamily="34" charset="0"/>
              </a:rPr>
              <a:t>Example: </a:t>
            </a:r>
          </a:p>
          <a:p>
            <a:pPr marL="0" indent="0">
              <a:buNone/>
            </a:pPr>
            <a:endParaRPr lang="en-US" sz="2400" smtClean="0">
              <a:latin typeface="Vani" pitchFamily="34" charset="0"/>
              <a:cs typeface="Vani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Vani" pitchFamily="34" charset="0"/>
                <a:cs typeface="Vani" pitchFamily="34" charset="0"/>
              </a:rPr>
              <a:t>ANSI  </a:t>
            </a:r>
            <a:r>
              <a:rPr lang="en-US" sz="2000">
                <a:latin typeface="Vani" pitchFamily="34" charset="0"/>
                <a:cs typeface="Vani" pitchFamily="34" charset="0"/>
              </a:rPr>
              <a:t>SQL-92 (Recommended): </a:t>
            </a:r>
            <a:r>
              <a:rPr lang="en-US" sz="2000" smtClean="0">
                <a:latin typeface="Vani" pitchFamily="34" charset="0"/>
                <a:cs typeface="Vani" pitchFamily="34" charset="0"/>
              </a:rPr>
              <a:t> </a:t>
            </a:r>
            <a:endParaRPr lang="en-US" sz="2000">
              <a:latin typeface="Vani" pitchFamily="34" charset="0"/>
              <a:cs typeface="Vani" pitchFamily="34" charset="0"/>
            </a:endParaRPr>
          </a:p>
          <a:p>
            <a:pPr marL="0" indent="0">
              <a:buNone/>
            </a:pPr>
            <a:r>
              <a:rPr lang="en-US" sz="2000"/>
              <a:t>SELECT * </a:t>
            </a: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FROM Employee </a:t>
            </a:r>
            <a:r>
              <a:rPr lang="en-US" sz="2000">
                <a:solidFill>
                  <a:srgbClr val="FF0000"/>
                </a:solidFill>
              </a:rPr>
              <a:t>INNER JOIN </a:t>
            </a:r>
            <a:r>
              <a:rPr lang="en-US" sz="2000" smtClean="0"/>
              <a:t>Department 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FF0000"/>
                </a:solidFill>
              </a:rPr>
              <a:t>ON Employee.DepartmentID </a:t>
            </a:r>
            <a:r>
              <a:rPr lang="en-US" sz="2000">
                <a:solidFill>
                  <a:srgbClr val="FF0000"/>
                </a:solidFill>
              </a:rPr>
              <a:t>= </a:t>
            </a:r>
            <a:r>
              <a:rPr lang="en-US" sz="2000" smtClean="0">
                <a:solidFill>
                  <a:srgbClr val="FF0000"/>
                </a:solidFill>
              </a:rPr>
              <a:t>Department.DepartmentID;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>
                <a:latin typeface="Vani" pitchFamily="34" charset="0"/>
                <a:cs typeface="Vani" pitchFamily="34" charset="0"/>
              </a:rPr>
              <a:t>ANSI SQL-89:</a:t>
            </a:r>
            <a:endParaRPr lang="en-US" sz="2000">
              <a:latin typeface="Vani" pitchFamily="34" charset="0"/>
              <a:cs typeface="Vani" pitchFamily="34" charset="0"/>
            </a:endParaRPr>
          </a:p>
          <a:p>
            <a:pPr marL="0" indent="0">
              <a:buNone/>
            </a:pPr>
            <a:r>
              <a:rPr lang="en-US" sz="2000"/>
              <a:t>SELECT * </a:t>
            </a: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FROM Employee, </a:t>
            </a:r>
            <a:r>
              <a:rPr lang="en-US" sz="2000"/>
              <a:t>D</a:t>
            </a:r>
            <a:r>
              <a:rPr lang="en-US" sz="2000" smtClean="0"/>
              <a:t>epartment 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FF0000"/>
                </a:solidFill>
              </a:rPr>
              <a:t>WHERE Employee.DepartmentID </a:t>
            </a:r>
            <a:r>
              <a:rPr lang="en-US" sz="2000">
                <a:solidFill>
                  <a:srgbClr val="FF0000"/>
                </a:solidFill>
              </a:rPr>
              <a:t>= </a:t>
            </a:r>
            <a:r>
              <a:rPr lang="en-US" sz="2000" smtClean="0">
                <a:solidFill>
                  <a:srgbClr val="FF0000"/>
                </a:solidFill>
              </a:rPr>
              <a:t>Department.DepartmentID</a:t>
            </a:r>
            <a:r>
              <a:rPr lang="en-US" sz="2000">
                <a:solidFill>
                  <a:srgbClr val="FF0000"/>
                </a:solidFill>
              </a:rPr>
              <a:t>;</a:t>
            </a:r>
          </a:p>
          <a:p>
            <a:pPr lvl="1"/>
            <a:endParaRPr lang="en-US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199"/>
            <a:ext cx="3943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Join Example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95375"/>
            <a:ext cx="39433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25" y="3165231"/>
            <a:ext cx="66008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5220657"/>
            <a:ext cx="75220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The ON clause only returns rows for which the predicate is TRUE, </a:t>
            </a:r>
          </a:p>
          <a:p>
            <a:r>
              <a:rPr lang="en-US" sz="2000"/>
              <a:t>	</a:t>
            </a:r>
            <a:r>
              <a:rPr lang="en-US" sz="2000" smtClean="0"/>
              <a:t>				not FALSE or UNKNOWN.</a:t>
            </a:r>
          </a:p>
          <a:p>
            <a:r>
              <a:rPr lang="en-US" sz="2000" smtClean="0"/>
              <a:t>Recall that NULL never matches </a:t>
            </a:r>
            <a:r>
              <a:rPr lang="en-US" sz="2000"/>
              <a:t>any other value (not even NULL itself</a:t>
            </a:r>
            <a:r>
              <a:rPr lang="en-US" sz="2000" smtClean="0"/>
              <a:t>).</a:t>
            </a:r>
          </a:p>
          <a:p>
            <a:r>
              <a:rPr lang="en-US" sz="2000" smtClean="0"/>
              <a:t>Thus rows with NULL will not appear in the result,</a:t>
            </a:r>
          </a:p>
          <a:p>
            <a:r>
              <a:rPr lang="en-US" sz="2000" smtClean="0"/>
              <a:t>unless </a:t>
            </a:r>
            <a:r>
              <a:rPr lang="en-US" sz="2000"/>
              <a:t>the join condition explicitly uses </a:t>
            </a:r>
            <a:r>
              <a:rPr lang="en-US" sz="2000" smtClean="0"/>
              <a:t>IS </a:t>
            </a:r>
            <a:r>
              <a:rPr lang="en-US" sz="2000"/>
              <a:t>NULL or IS NOT </a:t>
            </a:r>
            <a:r>
              <a:rPr lang="en-US" sz="2000" smtClean="0"/>
              <a:t>NULL.</a:t>
            </a:r>
          </a:p>
          <a:p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770860" y="1731164"/>
            <a:ext cx="1517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 Tables:</a:t>
            </a: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39116" y="3352800"/>
            <a:ext cx="14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Output Table</a:t>
            </a:r>
          </a:p>
          <a:p>
            <a:r>
              <a:rPr lang="en-US" smtClean="0"/>
              <a:t>INNER JOIN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4705643"/>
            <a:ext cx="483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NOTE: The DepartmentID column appears TWICE.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vs Physical Processing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600" smtClean="0">
                <a:solidFill>
                  <a:srgbClr val="FF0000"/>
                </a:solidFill>
              </a:rPr>
              <a:t>Logically</a:t>
            </a:r>
            <a:r>
              <a:rPr lang="en-US" sz="2600" smtClean="0"/>
              <a:t>, the result of an inner join is defined as the Cartesian product filtered by the predicate.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300"/>
          </a:p>
          <a:p>
            <a:pPr marL="400050" lvl="2" indent="0">
              <a:buNone/>
            </a:pPr>
            <a:r>
              <a:rPr lang="en-US" sz="2200" smtClean="0"/>
              <a:t>NOTE - This means that:</a:t>
            </a:r>
          </a:p>
          <a:p>
            <a:pPr marL="742950" lvl="2" indent="-342900"/>
            <a:r>
              <a:rPr lang="en-US" sz="2000" smtClean="0"/>
              <a:t>(1) </a:t>
            </a:r>
            <a:r>
              <a:rPr lang="en-US" sz="2000" b="1"/>
              <a:t>A</a:t>
            </a:r>
            <a:r>
              <a:rPr lang="en-US" sz="2000" b="1" smtClean="0"/>
              <a:t> </a:t>
            </a:r>
            <a:r>
              <a:rPr lang="en-US" sz="2000" b="1"/>
              <a:t>Cross Join followed by a WHERE clause </a:t>
            </a:r>
            <a:r>
              <a:rPr lang="en-US" sz="2000"/>
              <a:t>is the same as an</a:t>
            </a:r>
            <a:r>
              <a:rPr lang="en-US" sz="2000" b="1"/>
              <a:t> </a:t>
            </a:r>
            <a:r>
              <a:rPr lang="en-US" sz="2000" u="sng"/>
              <a:t>Inner Join where the condition is placed in the ON clause</a:t>
            </a:r>
            <a:r>
              <a:rPr lang="en-US" sz="2000" b="1" smtClean="0"/>
              <a:t>.</a:t>
            </a:r>
          </a:p>
          <a:p>
            <a:pPr marL="742950" lvl="2" indent="-342900"/>
            <a:endParaRPr lang="en-US" sz="1100" b="1"/>
          </a:p>
          <a:p>
            <a:pPr marL="1200150" lvl="3" indent="-342900"/>
            <a:r>
              <a:rPr lang="en-US" sz="1800" smtClean="0"/>
              <a:t>i.e.	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table1 </a:t>
            </a: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JOIN table2 </a:t>
            </a: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</a:t>
            </a:r>
          </a:p>
          <a:p>
            <a:pPr marL="400050" lvl="2" indent="0">
              <a:buNone/>
            </a:pPr>
            <a:r>
              <a:rPr lang="en-US" sz="2200" smtClean="0"/>
              <a:t>			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same as</a:t>
            </a:r>
          </a:p>
          <a:p>
            <a:pPr marL="400050" lvl="2" indent="0">
              <a:buNone/>
            </a:pPr>
            <a:r>
              <a:rPr lang="en-US" sz="2000"/>
              <a:t>	</a:t>
            </a:r>
            <a:r>
              <a:rPr lang="en-US" sz="2000" smtClean="0"/>
              <a:t>  </a:t>
            </a:r>
            <a:r>
              <a:rPr lang="en-US" sz="2000"/>
              <a:t>	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table1 </a:t>
            </a: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table2 </a:t>
            </a:r>
            <a:r>
              <a:rPr lang="en-US" sz="1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</a:t>
            </a:r>
          </a:p>
          <a:p>
            <a:pPr marL="400050" lvl="2" indent="0">
              <a:buNone/>
            </a:pPr>
            <a:endParaRPr lang="en-US" sz="1800" smtClean="0"/>
          </a:p>
          <a:p>
            <a:pPr marL="742950" lvl="2" indent="-342900"/>
            <a:r>
              <a:rPr lang="en-US" sz="2000" smtClean="0"/>
              <a:t>(2) </a:t>
            </a:r>
            <a:r>
              <a:rPr lang="en-US" sz="2200" smtClean="0"/>
              <a:t>An </a:t>
            </a:r>
            <a:r>
              <a:rPr lang="en-US" sz="2200" b="1" smtClean="0"/>
              <a:t>Inner Join with an ON clause that is True for every row</a:t>
            </a:r>
            <a:r>
              <a:rPr lang="en-US" sz="2200" smtClean="0"/>
              <a:t> (e.g ON 1=1) results in the </a:t>
            </a:r>
            <a:r>
              <a:rPr lang="en-US" sz="2200" u="sng" smtClean="0"/>
              <a:t>Cross Join</a:t>
            </a:r>
            <a:r>
              <a:rPr lang="en-US" sz="2200" smtClean="0"/>
              <a:t>.</a:t>
            </a:r>
          </a:p>
          <a:p>
            <a:pPr marL="1200150" lvl="3" indent="-342900"/>
            <a:r>
              <a:rPr lang="en-US" sz="2200" smtClean="0"/>
              <a:t>Don't do this! It's confusing to the reader.</a:t>
            </a:r>
          </a:p>
          <a:p>
            <a:pPr marL="742950" lvl="2" indent="-342900"/>
            <a:endParaRPr lang="en-US" sz="200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smtClean="0"/>
              <a:t>The </a:t>
            </a:r>
            <a:r>
              <a:rPr lang="en-US" sz="2600"/>
              <a:t>actual </a:t>
            </a:r>
            <a:r>
              <a:rPr lang="en-US" sz="2600">
                <a:solidFill>
                  <a:srgbClr val="FF0000"/>
                </a:solidFill>
              </a:rPr>
              <a:t>physical</a:t>
            </a:r>
            <a:r>
              <a:rPr lang="en-US" sz="2600"/>
              <a:t> operations </a:t>
            </a:r>
            <a:r>
              <a:rPr lang="en-US" sz="2600" smtClean="0"/>
              <a:t>implemented by the DBMS may </a:t>
            </a:r>
            <a:r>
              <a:rPr lang="en-US" sz="2600"/>
              <a:t>be </a:t>
            </a:r>
            <a:r>
              <a:rPr lang="en-US" sz="2600" smtClean="0"/>
              <a:t>different, for reasons of efficiency, </a:t>
            </a:r>
            <a:r>
              <a:rPr lang="en-US" sz="2600"/>
              <a:t>but are guaranteed to </a:t>
            </a:r>
            <a:r>
              <a:rPr lang="en-US" sz="2600" smtClean="0"/>
              <a:t>produce </a:t>
            </a:r>
            <a:r>
              <a:rPr lang="en-US" sz="2600"/>
              <a:t>the same result.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1380</Words>
  <Application>Microsoft Office PowerPoint</Application>
  <PresentationFormat>On-screen Show (4:3)</PresentationFormat>
  <Paragraphs>280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Aharoni</vt:lpstr>
      <vt:lpstr>Andalus</vt:lpstr>
      <vt:lpstr>Arial</vt:lpstr>
      <vt:lpstr>Calibri</vt:lpstr>
      <vt:lpstr>Tahoma</vt:lpstr>
      <vt:lpstr>Vani</vt:lpstr>
      <vt:lpstr>Office Theme</vt:lpstr>
      <vt:lpstr>SQL - Join</vt:lpstr>
      <vt:lpstr>CROSS JOIN</vt:lpstr>
      <vt:lpstr>Cross Join Example</vt:lpstr>
      <vt:lpstr>Cross Join Example Result</vt:lpstr>
      <vt:lpstr>Cross Join – Another Example</vt:lpstr>
      <vt:lpstr>Inner Join</vt:lpstr>
      <vt:lpstr>Inner Join Example</vt:lpstr>
      <vt:lpstr>Inner Join Example</vt:lpstr>
      <vt:lpstr>Logical vs Physical Processing</vt:lpstr>
      <vt:lpstr>ANSI 92 vs ANSI 89</vt:lpstr>
      <vt:lpstr>Outer Join</vt:lpstr>
      <vt:lpstr>Left Outer Join</vt:lpstr>
      <vt:lpstr>Left Outer Join</vt:lpstr>
      <vt:lpstr>Right Outer Join</vt:lpstr>
      <vt:lpstr>Full Outer Join</vt:lpstr>
      <vt:lpstr>Joins</vt:lpstr>
      <vt:lpstr>Facts About Join</vt:lpstr>
      <vt:lpstr>When to use Outer Join?</vt:lpstr>
      <vt:lpstr>Deciding Which Join to Use</vt:lpstr>
      <vt:lpstr>WHERE vs ON</vt:lpstr>
      <vt:lpstr>Watch out for WHERE in Outer Join</vt:lpstr>
      <vt:lpstr>Self Joins</vt:lpstr>
      <vt:lpstr>Finding Pairs</vt:lpstr>
      <vt:lpstr>Finding Pairs (ctd)</vt:lpstr>
      <vt:lpstr>Composite Join</vt:lpstr>
      <vt:lpstr>Multi-Table Joins</vt:lpstr>
      <vt:lpstr>Multi-Table Join Example</vt:lpstr>
      <vt:lpstr>Multi-Table Join Example (ctd)</vt:lpstr>
      <vt:lpstr>Multi-Table Join Example (ctd)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225</cp:revision>
  <dcterms:created xsi:type="dcterms:W3CDTF">2013-08-13T16:16:36Z</dcterms:created>
  <dcterms:modified xsi:type="dcterms:W3CDTF">2016-09-16T20:05:12Z</dcterms:modified>
</cp:coreProperties>
</file>