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rumt\Documents\NSS_Data_Analytics\projects\marathons-from-access-black-butterflies\Marathons%20Group%20Project_new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rumt\Documents\NSS_Data_Analytics\projects\marathons-from-access-black-butterflies\Marathons%20Group%20Project_new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rumt\Documents\NSS_Data_Analytics\projects\marathons-from-access-black-butterflies\Marathons%20Group%20Project_new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rumt\Documents\NSS_Data_Analytics\projects\marathons-from-access-black-butterflies\Marathons%20Group%20Project_new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800" dirty="0"/>
              <a:t>Each Marathon By</a:t>
            </a:r>
            <a:r>
              <a:rPr lang="en-US" sz="1800" baseline="0" dirty="0"/>
              <a:t> Individual Year</a:t>
            </a:r>
            <a:endParaRPr lang="en-US" sz="1800" dirty="0"/>
          </a:p>
          <a:p>
            <a:pPr>
              <a:defRPr sz="1800"/>
            </a:pPr>
            <a:endParaRPr lang="en-US" sz="1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analysis!$A$2</c:f>
              <c:strCache>
                <c:ptCount val="1"/>
                <c:pt idx="0">
                  <c:v>Fastest Time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analysis!$B$1:$I$1</c:f>
              <c:strCache>
                <c:ptCount val="8"/>
                <c:pt idx="0">
                  <c:v>2016 Half Marathon</c:v>
                </c:pt>
                <c:pt idx="1">
                  <c:v>2016 Marathon</c:v>
                </c:pt>
                <c:pt idx="2">
                  <c:v>2017 Half Marathon</c:v>
                </c:pt>
                <c:pt idx="3">
                  <c:v>2017 Marathon</c:v>
                </c:pt>
                <c:pt idx="4">
                  <c:v>2018 Half Marathon</c:v>
                </c:pt>
                <c:pt idx="5">
                  <c:v>2018 Marathon</c:v>
                </c:pt>
                <c:pt idx="6">
                  <c:v>2019 Half Marathon</c:v>
                </c:pt>
                <c:pt idx="7">
                  <c:v>2019 Marathon</c:v>
                </c:pt>
              </c:strCache>
            </c:strRef>
          </c:cat>
          <c:val>
            <c:numRef>
              <c:f>analysis!$B$2:$I$2</c:f>
              <c:numCache>
                <c:formatCode>hh:mm:ss</c:formatCode>
                <c:ptCount val="8"/>
                <c:pt idx="0">
                  <c:v>4.9479166666666664E-2</c:v>
                </c:pt>
                <c:pt idx="1">
                  <c:v>0.10118055555555555</c:v>
                </c:pt>
                <c:pt idx="2">
                  <c:v>4.9282407407407407E-2</c:v>
                </c:pt>
                <c:pt idx="3">
                  <c:v>0.11140046296296297</c:v>
                </c:pt>
                <c:pt idx="4">
                  <c:v>4.8206018518518516E-2</c:v>
                </c:pt>
                <c:pt idx="5">
                  <c:v>0.10296296296296296</c:v>
                </c:pt>
                <c:pt idx="6">
                  <c:v>4.8645833333333333E-2</c:v>
                </c:pt>
                <c:pt idx="7">
                  <c:v>0.10762731481481481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01-46C9-AD13-3C8065FA8368}"/>
            </c:ext>
          </c:extLst>
        </c:ser>
        <c:ser>
          <c:idx val="1"/>
          <c:order val="1"/>
          <c:tx>
            <c:strRef>
              <c:f>analysis!$A$3</c:f>
              <c:strCache>
                <c:ptCount val="1"/>
                <c:pt idx="0">
                  <c:v>Slowest Time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analysis!$B$1:$I$1</c:f>
              <c:strCache>
                <c:ptCount val="8"/>
                <c:pt idx="0">
                  <c:v>2016 Half Marathon</c:v>
                </c:pt>
                <c:pt idx="1">
                  <c:v>2016 Marathon</c:v>
                </c:pt>
                <c:pt idx="2">
                  <c:v>2017 Half Marathon</c:v>
                </c:pt>
                <c:pt idx="3">
                  <c:v>2017 Marathon</c:v>
                </c:pt>
                <c:pt idx="4">
                  <c:v>2018 Half Marathon</c:v>
                </c:pt>
                <c:pt idx="5">
                  <c:v>2018 Marathon</c:v>
                </c:pt>
                <c:pt idx="6">
                  <c:v>2019 Half Marathon</c:v>
                </c:pt>
                <c:pt idx="7">
                  <c:v>2019 Marathon</c:v>
                </c:pt>
              </c:strCache>
            </c:strRef>
          </c:cat>
          <c:val>
            <c:numRef>
              <c:f>analysis!$B$3:$I$3</c:f>
              <c:numCache>
                <c:formatCode>hh:mm:ss</c:formatCode>
                <c:ptCount val="8"/>
                <c:pt idx="0">
                  <c:v>0.2046412037037037</c:v>
                </c:pt>
                <c:pt idx="1">
                  <c:v>0.29166666666666669</c:v>
                </c:pt>
                <c:pt idx="2">
                  <c:v>0.26277777777777778</c:v>
                </c:pt>
                <c:pt idx="3">
                  <c:v>0.27660879629629631</c:v>
                </c:pt>
                <c:pt idx="4">
                  <c:v>0.20006944444444444</c:v>
                </c:pt>
                <c:pt idx="5">
                  <c:v>0.27408564814814818</c:v>
                </c:pt>
                <c:pt idx="6">
                  <c:v>0.21082175925925925</c:v>
                </c:pt>
                <c:pt idx="7">
                  <c:v>0.2804976851851852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B01-46C9-AD13-3C8065FA8368}"/>
            </c:ext>
          </c:extLst>
        </c:ser>
        <c:ser>
          <c:idx val="2"/>
          <c:order val="2"/>
          <c:tx>
            <c:strRef>
              <c:f>analysis!$A$4</c:f>
              <c:strCache>
                <c:ptCount val="1"/>
                <c:pt idx="0">
                  <c:v>Median Time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analysis!$B$1:$I$1</c:f>
              <c:strCache>
                <c:ptCount val="8"/>
                <c:pt idx="0">
                  <c:v>2016 Half Marathon</c:v>
                </c:pt>
                <c:pt idx="1">
                  <c:v>2016 Marathon</c:v>
                </c:pt>
                <c:pt idx="2">
                  <c:v>2017 Half Marathon</c:v>
                </c:pt>
                <c:pt idx="3">
                  <c:v>2017 Marathon</c:v>
                </c:pt>
                <c:pt idx="4">
                  <c:v>2018 Half Marathon</c:v>
                </c:pt>
                <c:pt idx="5">
                  <c:v>2018 Marathon</c:v>
                </c:pt>
                <c:pt idx="6">
                  <c:v>2019 Half Marathon</c:v>
                </c:pt>
                <c:pt idx="7">
                  <c:v>2019 Marathon</c:v>
                </c:pt>
              </c:strCache>
            </c:strRef>
          </c:cat>
          <c:val>
            <c:numRef>
              <c:f>analysis!$B$4:$I$4</c:f>
              <c:numCache>
                <c:formatCode>hh:mm:ss</c:formatCode>
                <c:ptCount val="8"/>
                <c:pt idx="0">
                  <c:v>0.10159722222222223</c:v>
                </c:pt>
                <c:pt idx="1">
                  <c:v>0.19814236111111111</c:v>
                </c:pt>
                <c:pt idx="2">
                  <c:v>0.11081018518518519</c:v>
                </c:pt>
                <c:pt idx="3">
                  <c:v>0.20711226851851852</c:v>
                </c:pt>
                <c:pt idx="4">
                  <c:v>0.10106481481481482</c:v>
                </c:pt>
                <c:pt idx="5">
                  <c:v>0.20024884259259257</c:v>
                </c:pt>
                <c:pt idx="6">
                  <c:v>0.10146990740740741</c:v>
                </c:pt>
                <c:pt idx="7">
                  <c:v>0.1957986111111111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B01-46C9-AD13-3C8065FA8368}"/>
            </c:ext>
          </c:extLst>
        </c:ser>
        <c:ser>
          <c:idx val="3"/>
          <c:order val="3"/>
          <c:tx>
            <c:strRef>
              <c:f>analysis!$A$5</c:f>
              <c:strCache>
                <c:ptCount val="1"/>
                <c:pt idx="0">
                  <c:v>Mean Time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analysis!$B$1:$I$1</c:f>
              <c:strCache>
                <c:ptCount val="8"/>
                <c:pt idx="0">
                  <c:v>2016 Half Marathon</c:v>
                </c:pt>
                <c:pt idx="1">
                  <c:v>2016 Marathon</c:v>
                </c:pt>
                <c:pt idx="2">
                  <c:v>2017 Half Marathon</c:v>
                </c:pt>
                <c:pt idx="3">
                  <c:v>2017 Marathon</c:v>
                </c:pt>
                <c:pt idx="4">
                  <c:v>2018 Half Marathon</c:v>
                </c:pt>
                <c:pt idx="5">
                  <c:v>2018 Marathon</c:v>
                </c:pt>
                <c:pt idx="6">
                  <c:v>2019 Half Marathon</c:v>
                </c:pt>
                <c:pt idx="7">
                  <c:v>2019 Marathon</c:v>
                </c:pt>
              </c:strCache>
            </c:strRef>
          </c:cat>
          <c:val>
            <c:numRef>
              <c:f>analysis!$B$5:$I$5</c:f>
              <c:numCache>
                <c:formatCode>hh:mm:ss</c:formatCode>
                <c:ptCount val="8"/>
                <c:pt idx="0">
                  <c:v>0.10551566805475435</c:v>
                </c:pt>
                <c:pt idx="1">
                  <c:v>0.19986688638587782</c:v>
                </c:pt>
                <c:pt idx="2">
                  <c:v>0.11388139408901438</c:v>
                </c:pt>
                <c:pt idx="3">
                  <c:v>0.20446649901625072</c:v>
                </c:pt>
                <c:pt idx="4">
                  <c:v>0.10538803508282145</c:v>
                </c:pt>
                <c:pt idx="5">
                  <c:v>0.20026579034391487</c:v>
                </c:pt>
                <c:pt idx="6">
                  <c:v>0.10563271323392288</c:v>
                </c:pt>
                <c:pt idx="7">
                  <c:v>0.19593882160707429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B01-46C9-AD13-3C8065FA83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37384303"/>
        <c:axId val="137384719"/>
      </c:barChart>
      <c:catAx>
        <c:axId val="1373843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384719"/>
        <c:crosses val="autoZero"/>
        <c:auto val="1"/>
        <c:lblAlgn val="ctr"/>
        <c:lblOffset val="100"/>
        <c:noMultiLvlLbl val="0"/>
      </c:catAx>
      <c:valAx>
        <c:axId val="1373847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hh:mm:ss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3843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200" b="1" baseline="0" dirty="0"/>
              <a:t>Each Race Type Combined (2016-2019)</a:t>
            </a:r>
          </a:p>
          <a:p>
            <a:pPr>
              <a:defRPr/>
            </a:pP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analysis!$A$20:$A$26</c:f>
              <c:strCache>
                <c:ptCount val="7"/>
                <c:pt idx="0">
                  <c:v>Marathon Combined</c:v>
                </c:pt>
                <c:pt idx="1">
                  <c:v>Mean</c:v>
                </c:pt>
                <c:pt idx="2">
                  <c:v>Median</c:v>
                </c:pt>
                <c:pt idx="4">
                  <c:v>Half-Marathon Combined</c:v>
                </c:pt>
                <c:pt idx="5">
                  <c:v>Mean</c:v>
                </c:pt>
                <c:pt idx="6">
                  <c:v>Median</c:v>
                </c:pt>
              </c:strCache>
            </c:strRef>
          </c:cat>
          <c:val>
            <c:numRef>
              <c:f>analysis!$B$20:$B$26</c:f>
              <c:numCache>
                <c:formatCode>hh:mm:ss</c:formatCode>
                <c:ptCount val="7"/>
                <c:pt idx="1">
                  <c:v>0.20013449933827943</c:v>
                </c:pt>
                <c:pt idx="2">
                  <c:v>0.19919560185185184</c:v>
                </c:pt>
                <c:pt idx="5">
                  <c:v>0.10760445261512826</c:v>
                </c:pt>
                <c:pt idx="6">
                  <c:v>0.10153356481481482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B9-4493-8716-B99AAB952E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853864752"/>
        <c:axId val="853866416"/>
      </c:barChart>
      <c:catAx>
        <c:axId val="8538647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3866416"/>
        <c:crosses val="autoZero"/>
        <c:auto val="1"/>
        <c:lblAlgn val="ctr"/>
        <c:lblOffset val="100"/>
        <c:noMultiLvlLbl val="0"/>
      </c:catAx>
      <c:valAx>
        <c:axId val="8538664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hh:mm:ss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3864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1" u="none" strike="noStrike" kern="1200" cap="all" spc="1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i="1" dirty="0">
                <a:solidFill>
                  <a:schemeClr val="tx1"/>
                </a:solidFill>
              </a:rPr>
              <a:t>Quartile</a:t>
            </a:r>
            <a:r>
              <a:rPr lang="en-US" i="1" baseline="0" dirty="0">
                <a:solidFill>
                  <a:schemeClr val="tx1"/>
                </a:solidFill>
              </a:rPr>
              <a:t> data for half marathons</a:t>
            </a:r>
            <a:endParaRPr lang="en-US" i="1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1" u="none" strike="noStrike" kern="1200" cap="all" spc="15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analysis!$B$31</c:f>
              <c:strCache>
                <c:ptCount val="1"/>
                <c:pt idx="0">
                  <c:v>2016 Half Marathon</c:v>
                </c:pt>
              </c:strCache>
            </c:strRef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analysis!$A$32:$A$34</c:f>
              <c:strCache>
                <c:ptCount val="3"/>
                <c:pt idx="0">
                  <c:v>FIRST</c:v>
                </c:pt>
                <c:pt idx="1">
                  <c:v>SECOND</c:v>
                </c:pt>
                <c:pt idx="2">
                  <c:v>THIRD</c:v>
                </c:pt>
              </c:strCache>
            </c:strRef>
          </c:cat>
          <c:val>
            <c:numRef>
              <c:f>analysis!$B$32:$B$34</c:f>
              <c:numCache>
                <c:formatCode>0.00%</c:formatCode>
                <c:ptCount val="3"/>
                <c:pt idx="0">
                  <c:v>8.9097222222222217E-2</c:v>
                </c:pt>
                <c:pt idx="1">
                  <c:v>0.10159722222222223</c:v>
                </c:pt>
                <c:pt idx="2">
                  <c:v>0.11818287037037037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B1-4049-A7C0-7A2721C78BD3}"/>
            </c:ext>
          </c:extLst>
        </c:ser>
        <c:ser>
          <c:idx val="2"/>
          <c:order val="2"/>
          <c:tx>
            <c:strRef>
              <c:f>analysis!$D$31</c:f>
              <c:strCache>
                <c:ptCount val="1"/>
                <c:pt idx="0">
                  <c:v>2017 Half Marathon</c:v>
                </c:pt>
              </c:strCache>
            </c:strRef>
          </c:tx>
          <c:spPr>
            <a:pattFill prst="narHorz">
              <a:fgClr>
                <a:schemeClr val="accent6"/>
              </a:fgClr>
              <a:bgClr>
                <a:schemeClr val="accent6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6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analysis!$A$32:$A$34</c:f>
              <c:strCache>
                <c:ptCount val="3"/>
                <c:pt idx="0">
                  <c:v>FIRST</c:v>
                </c:pt>
                <c:pt idx="1">
                  <c:v>SECOND</c:v>
                </c:pt>
                <c:pt idx="2">
                  <c:v>THIRD</c:v>
                </c:pt>
              </c:strCache>
            </c:strRef>
          </c:cat>
          <c:val>
            <c:numRef>
              <c:f>analysis!$D$32:$D$34</c:f>
              <c:numCache>
                <c:formatCode>0.00%</c:formatCode>
                <c:ptCount val="3"/>
                <c:pt idx="0">
                  <c:v>9.6030092592592597E-2</c:v>
                </c:pt>
                <c:pt idx="1">
                  <c:v>0.11081018518518519</c:v>
                </c:pt>
                <c:pt idx="2">
                  <c:v>0.12858796296296296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1B1-4049-A7C0-7A2721C78BD3}"/>
            </c:ext>
          </c:extLst>
        </c:ser>
        <c:ser>
          <c:idx val="4"/>
          <c:order val="4"/>
          <c:tx>
            <c:strRef>
              <c:f>analysis!$F$31</c:f>
              <c:strCache>
                <c:ptCount val="1"/>
                <c:pt idx="0">
                  <c:v>2018 Half Marathon</c:v>
                </c:pt>
              </c:strCache>
            </c:strRef>
          </c:tx>
          <c:spPr>
            <a:pattFill prst="narHorz">
              <a:fgClr>
                <a:schemeClr val="accent4">
                  <a:lumMod val="60000"/>
                </a:schemeClr>
              </a:fgClr>
              <a:bgClr>
                <a:schemeClr val="accent4">
                  <a:lumMod val="60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4">
                  <a:lumMod val="60000"/>
                </a:schemeClr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analysis!$A$32:$A$34</c:f>
              <c:strCache>
                <c:ptCount val="3"/>
                <c:pt idx="0">
                  <c:v>FIRST</c:v>
                </c:pt>
                <c:pt idx="1">
                  <c:v>SECOND</c:v>
                </c:pt>
                <c:pt idx="2">
                  <c:v>THIRD</c:v>
                </c:pt>
              </c:strCache>
            </c:strRef>
          </c:cat>
          <c:val>
            <c:numRef>
              <c:f>analysis!$F$32:$F$34</c:f>
              <c:numCache>
                <c:formatCode>0.00%</c:formatCode>
                <c:ptCount val="3"/>
                <c:pt idx="0">
                  <c:v>8.8437500000000002E-2</c:v>
                </c:pt>
                <c:pt idx="1">
                  <c:v>0.10106481481481482</c:v>
                </c:pt>
                <c:pt idx="2">
                  <c:v>0.11893518518518519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1B1-4049-A7C0-7A2721C78BD3}"/>
            </c:ext>
          </c:extLst>
        </c:ser>
        <c:ser>
          <c:idx val="6"/>
          <c:order val="6"/>
          <c:tx>
            <c:strRef>
              <c:f>analysis!$H$31</c:f>
              <c:strCache>
                <c:ptCount val="1"/>
                <c:pt idx="0">
                  <c:v>2019 Half Marathon</c:v>
                </c:pt>
              </c:strCache>
            </c:strRef>
          </c:tx>
          <c:spPr>
            <a:pattFill prst="narHorz">
              <a:fgClr>
                <a:schemeClr val="accent2">
                  <a:lumMod val="80000"/>
                  <a:lumOff val="20000"/>
                </a:schemeClr>
              </a:fgClr>
              <a:bgClr>
                <a:schemeClr val="accent2">
                  <a:lumMod val="80000"/>
                  <a:lumOff val="20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>
                  <a:lumMod val="80000"/>
                  <a:lumOff val="20000"/>
                </a:schemeClr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analysis!$A$32:$A$34</c:f>
              <c:strCache>
                <c:ptCount val="3"/>
                <c:pt idx="0">
                  <c:v>FIRST</c:v>
                </c:pt>
                <c:pt idx="1">
                  <c:v>SECOND</c:v>
                </c:pt>
                <c:pt idx="2">
                  <c:v>THIRD</c:v>
                </c:pt>
              </c:strCache>
            </c:strRef>
          </c:cat>
          <c:val>
            <c:numRef>
              <c:f>analysis!$H$32:$H$34</c:f>
              <c:numCache>
                <c:formatCode>0.00%</c:formatCode>
                <c:ptCount val="3"/>
                <c:pt idx="0">
                  <c:v>8.8240740740740745E-2</c:v>
                </c:pt>
                <c:pt idx="1">
                  <c:v>0.10146990740740741</c:v>
                </c:pt>
                <c:pt idx="2">
                  <c:v>0.11909722222222222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1B1-4049-A7C0-7A2721C78BD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2100470351"/>
        <c:axId val="2100459951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analysis!$C$31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pattFill prst="narHorz">
                    <a:fgClr>
                      <a:schemeClr val="accent4"/>
                    </a:fgClr>
                    <a:bgClr>
                      <a:schemeClr val="accent4">
                        <a:lumMod val="20000"/>
                        <a:lumOff val="80000"/>
                      </a:schemeClr>
                    </a:bgClr>
                  </a:pattFill>
                  <a:ln>
                    <a:noFill/>
                  </a:ln>
                  <a:effectLst>
                    <a:innerShdw blurRad="114300">
                      <a:schemeClr val="accent4"/>
                    </a:innerShdw>
                  </a:effectLst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analysis!$A$32:$A$34</c15:sqref>
                        </c15:formulaRef>
                      </c:ext>
                    </c:extLst>
                    <c:strCache>
                      <c:ptCount val="3"/>
                      <c:pt idx="0">
                        <c:v>FIRST</c:v>
                      </c:pt>
                      <c:pt idx="1">
                        <c:v>SECOND</c:v>
                      </c:pt>
                      <c:pt idx="2">
                        <c:v>THIRD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analysis!$C$32:$C$34</c15:sqref>
                        </c15:formulaRef>
                      </c:ext>
                    </c:extLst>
                    <c:numCache>
                      <c:formatCode>0.00%</c:formatCode>
                      <c:ptCount val="3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4-31B1-4049-A7C0-7A2721C78BD3}"/>
                  </c:ext>
                </c:extLst>
              </c15:ser>
            </c15:filteredBarSeries>
            <c15:filteredBa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analysis!$E$31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pattFill prst="narHorz">
                    <a:fgClr>
                      <a:schemeClr val="accent2">
                        <a:lumMod val="60000"/>
                      </a:schemeClr>
                    </a:fgClr>
                    <a:bgClr>
                      <a:schemeClr val="accent2">
                        <a:lumMod val="60000"/>
                        <a:lumMod val="20000"/>
                        <a:lumOff val="80000"/>
                      </a:schemeClr>
                    </a:bgClr>
                  </a:pattFill>
                  <a:ln>
                    <a:noFill/>
                  </a:ln>
                  <a:effectLst>
                    <a:innerShdw blurRad="114300">
                      <a:schemeClr val="accent2">
                        <a:lumMod val="60000"/>
                      </a:schemeClr>
                    </a:innerShdw>
                  </a:effectLst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analysis!$A$32:$A$34</c15:sqref>
                        </c15:formulaRef>
                      </c:ext>
                    </c:extLst>
                    <c:strCache>
                      <c:ptCount val="3"/>
                      <c:pt idx="0">
                        <c:v>FIRST</c:v>
                      </c:pt>
                      <c:pt idx="1">
                        <c:v>SECOND</c:v>
                      </c:pt>
                      <c:pt idx="2">
                        <c:v>THIRD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analysis!$E$32:$E$34</c15:sqref>
                        </c15:formulaRef>
                      </c:ext>
                    </c:extLst>
                    <c:numCache>
                      <c:formatCode>hh:mm:ss</c:formatCode>
                      <c:ptCount val="3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5-31B1-4049-A7C0-7A2721C78BD3}"/>
                  </c:ext>
                </c:extLst>
              </c15:ser>
            </c15:filteredBarSeries>
            <c15:filteredBa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analysis!$G$31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pattFill prst="narHorz">
                    <a:fgClr>
                      <a:schemeClr val="accent6">
                        <a:lumMod val="60000"/>
                      </a:schemeClr>
                    </a:fgClr>
                    <a:bgClr>
                      <a:schemeClr val="accent6">
                        <a:lumMod val="60000"/>
                        <a:lumMod val="20000"/>
                        <a:lumOff val="80000"/>
                      </a:schemeClr>
                    </a:bgClr>
                  </a:pattFill>
                  <a:ln>
                    <a:noFill/>
                  </a:ln>
                  <a:effectLst>
                    <a:innerShdw blurRad="114300">
                      <a:schemeClr val="accent6">
                        <a:lumMod val="60000"/>
                      </a:schemeClr>
                    </a:innerShdw>
                  </a:effectLst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analysis!$A$32:$A$34</c15:sqref>
                        </c15:formulaRef>
                      </c:ext>
                    </c:extLst>
                    <c:strCache>
                      <c:ptCount val="3"/>
                      <c:pt idx="0">
                        <c:v>FIRST</c:v>
                      </c:pt>
                      <c:pt idx="1">
                        <c:v>SECOND</c:v>
                      </c:pt>
                      <c:pt idx="2">
                        <c:v>THIRD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analysis!$G$32:$G$34</c15:sqref>
                        </c15:formulaRef>
                      </c:ext>
                    </c:extLst>
                    <c:numCache>
                      <c:formatCode>General</c:formatCode>
                      <c:ptCount val="3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6-31B1-4049-A7C0-7A2721C78BD3}"/>
                  </c:ext>
                </c:extLst>
              </c15:ser>
            </c15:filteredBarSeries>
          </c:ext>
        </c:extLst>
      </c:barChart>
      <c:catAx>
        <c:axId val="2100470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0459951"/>
        <c:crosses val="autoZero"/>
        <c:auto val="1"/>
        <c:lblAlgn val="ctr"/>
        <c:lblOffset val="100"/>
        <c:noMultiLvlLbl val="0"/>
      </c:catAx>
      <c:valAx>
        <c:axId val="2100459951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/>
                  <a:t>Time as Percentage</a:t>
                </a:r>
              </a:p>
            </c:rich>
          </c:tx>
          <c:layout>
            <c:manualLayout>
              <c:xMode val="edge"/>
              <c:yMode val="edge"/>
              <c:x val="1.3770293563536104E-2"/>
              <c:y val="0.2985033320507330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04703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Scott’s Closest</a:t>
            </a:r>
            <a:r>
              <a:rPr lang="en-US" baseline="0" dirty="0"/>
              <a:t> Competition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percentStacked"/>
        <c:varyColors val="0"/>
        <c:ser>
          <c:idx val="0"/>
          <c:order val="0"/>
          <c:tx>
            <c:strRef>
              <c:f>analysis!$B$43</c:f>
              <c:strCache>
                <c:ptCount val="1"/>
                <c:pt idx="0">
                  <c:v>Time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dLbl>
              <c:idx val="2"/>
              <c:layout>
                <c:manualLayout>
                  <c:x val="7.2222222222222215E-2"/>
                  <c:y val="0.106481481481481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6AE-437B-B703-7331A87276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analysis!$A$44:$A$62</c:f>
              <c:strCache>
                <c:ptCount val="19"/>
                <c:pt idx="0">
                  <c:v>2019 Marathons</c:v>
                </c:pt>
                <c:pt idx="1">
                  <c:v>Scott Wietecha</c:v>
                </c:pt>
                <c:pt idx="2">
                  <c:v>Jordan Wilson</c:v>
                </c:pt>
                <c:pt idx="5">
                  <c:v>2018 Marathons</c:v>
                </c:pt>
                <c:pt idx="6">
                  <c:v>Scott Wietecha</c:v>
                </c:pt>
                <c:pt idx="7">
                  <c:v>Garang Madut</c:v>
                </c:pt>
                <c:pt idx="12">
                  <c:v>2017 Marathons</c:v>
                </c:pt>
                <c:pt idx="13">
                  <c:v>Scott Wietecha</c:v>
                </c:pt>
                <c:pt idx="14">
                  <c:v>Ryan Regnier</c:v>
                </c:pt>
                <c:pt idx="16">
                  <c:v>2016 Marathons</c:v>
                </c:pt>
                <c:pt idx="17">
                  <c:v>Scott Wietecha</c:v>
                </c:pt>
                <c:pt idx="18">
                  <c:v>Brian Shelton</c:v>
                </c:pt>
              </c:strCache>
            </c:strRef>
          </c:cat>
          <c:val>
            <c:numRef>
              <c:f>analysis!$B$44:$B$62</c:f>
              <c:numCache>
                <c:formatCode>hh:mm:ss</c:formatCode>
                <c:ptCount val="19"/>
                <c:pt idx="1">
                  <c:v>0.10762731481481481</c:v>
                </c:pt>
                <c:pt idx="2">
                  <c:v>0.10791666666666666</c:v>
                </c:pt>
                <c:pt idx="6">
                  <c:v>0.10296296296296296</c:v>
                </c:pt>
                <c:pt idx="7">
                  <c:v>0.10407407407407407</c:v>
                </c:pt>
                <c:pt idx="13">
                  <c:v>0.11140046296296297</c:v>
                </c:pt>
                <c:pt idx="14">
                  <c:v>0.12254629629629629</c:v>
                </c:pt>
                <c:pt idx="17">
                  <c:v>0.10118055555555555</c:v>
                </c:pt>
                <c:pt idx="18">
                  <c:v>0.10744212962962962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6AE-437B-B703-7331A8727663}"/>
            </c:ext>
          </c:extLst>
        </c:ser>
        <c:ser>
          <c:idx val="1"/>
          <c:order val="1"/>
          <c:tx>
            <c:strRef>
              <c:f>analysis!$C$43</c:f>
              <c:strCache>
                <c:ptCount val="1"/>
                <c:pt idx="0">
                  <c:v>Difference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analysis!$A$44:$A$62</c:f>
              <c:strCache>
                <c:ptCount val="19"/>
                <c:pt idx="0">
                  <c:v>2019 Marathons</c:v>
                </c:pt>
                <c:pt idx="1">
                  <c:v>Scott Wietecha</c:v>
                </c:pt>
                <c:pt idx="2">
                  <c:v>Jordan Wilson</c:v>
                </c:pt>
                <c:pt idx="5">
                  <c:v>2018 Marathons</c:v>
                </c:pt>
                <c:pt idx="6">
                  <c:v>Scott Wietecha</c:v>
                </c:pt>
                <c:pt idx="7">
                  <c:v>Garang Madut</c:v>
                </c:pt>
                <c:pt idx="12">
                  <c:v>2017 Marathons</c:v>
                </c:pt>
                <c:pt idx="13">
                  <c:v>Scott Wietecha</c:v>
                </c:pt>
                <c:pt idx="14">
                  <c:v>Ryan Regnier</c:v>
                </c:pt>
                <c:pt idx="16">
                  <c:v>2016 Marathons</c:v>
                </c:pt>
                <c:pt idx="17">
                  <c:v>Scott Wietecha</c:v>
                </c:pt>
                <c:pt idx="18">
                  <c:v>Brian Shelton</c:v>
                </c:pt>
              </c:strCache>
            </c:strRef>
          </c:cat>
          <c:val>
            <c:numRef>
              <c:f>analysis!$C$44:$C$62</c:f>
              <c:numCache>
                <c:formatCode>hh:mm:ss</c:formatCode>
                <c:ptCount val="19"/>
                <c:pt idx="1">
                  <c:v>2.893518518518462E-4</c:v>
                </c:pt>
                <c:pt idx="6">
                  <c:v>1.1111111111111044E-3</c:v>
                </c:pt>
                <c:pt idx="13">
                  <c:v>1.1145833333333327E-2</c:v>
                </c:pt>
                <c:pt idx="17">
                  <c:v>6.2615740740740722E-3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6AE-437B-B703-7331A872766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95"/>
        <c:gapDepth val="95"/>
        <c:shape val="box"/>
        <c:axId val="850026656"/>
        <c:axId val="850027072"/>
        <c:axId val="0"/>
      </c:bar3DChart>
      <c:catAx>
        <c:axId val="85002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>
            <a:glow>
              <a:schemeClr val="accent1">
                <a:alpha val="40000"/>
              </a:schemeClr>
            </a:glow>
          </a:effectLst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0027072"/>
        <c:crosses val="autoZero"/>
        <c:auto val="1"/>
        <c:lblAlgn val="ctr"/>
        <c:lblOffset val="100"/>
        <c:noMultiLvlLbl val="0"/>
      </c:catAx>
      <c:valAx>
        <c:axId val="850027072"/>
        <c:scaling>
          <c:orientation val="minMax"/>
        </c:scaling>
        <c:delete val="1"/>
        <c:axPos val="l"/>
        <c:numFmt formatCode="0%" sourceLinked="0"/>
        <c:majorTickMark val="none"/>
        <c:minorTickMark val="none"/>
        <c:tickLblPos val="nextTo"/>
        <c:crossAx val="850026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4">
  <a:schemeClr val="accent2"/>
  <a:schemeClr val="accent2"/>
  <a:schemeClr val="accent2"/>
  <a:schemeClr val="accent2"/>
  <a:schemeClr val="accent2"/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7F25F-AB2D-4C1C-95B6-4B3F4F25E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70657F-5996-4BD2-BB96-571E0A802B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63D34-EF65-4B2E-B2D8-CFF0877CC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7A90-2670-4367-8E0D-99CE9FA64D21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E1635-9CCA-4D1D-A239-CD6313A54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C7D76-D1E7-4EE0-9887-7B2194CB4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755ED-245E-4D90-B602-E737D7BAD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0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A4229-3F02-4A9F-A5A8-EB1F8A58C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422F03-F849-45A7-8422-0027FFF57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DD923-CF90-4BA6-8DEA-D739F78F3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7A90-2670-4367-8E0D-99CE9FA64D21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03C21-E24F-4E16-BF62-664983341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E71D7-DE51-417F-A66F-BDE3B65EC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755ED-245E-4D90-B602-E737D7BAD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88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DF3272-A810-4083-8DE4-CFD4E04674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04BF2F-5879-4DE6-A2EA-4CF392D810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D581B-87B4-462B-89E9-59200BEF0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7A90-2670-4367-8E0D-99CE9FA64D21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10E2C-09A6-468D-9F8A-F018199E0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179B0-C772-4141-8861-CEDCDE600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755ED-245E-4D90-B602-E737D7BAD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58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CBF14-0299-4FE3-A525-7837978BE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54797-2655-4749-B214-F19E66D6E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70987-F582-4DDC-98C8-44879A16F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7A90-2670-4367-8E0D-99CE9FA64D21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A6F85-CA38-4709-8FB9-84110544B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959B4-C159-47C0-85D4-23A4918D7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755ED-245E-4D90-B602-E737D7BAD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18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95C20-9712-4AB9-96E6-BE8054F7A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E9D94-2EFC-4B24-BEC6-0A407A7FE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4FF1A-D6CB-44AF-B314-5A963454A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7A90-2670-4367-8E0D-99CE9FA64D21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29E39-5F9B-422F-A79A-DB941C284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EA32C-1FD3-41CA-88A2-8C4CCD7EB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755ED-245E-4D90-B602-E737D7BAD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052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F29DC-7FE6-42FC-833B-56067E4C9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280C7-E47A-4703-9D2D-6958B5F51E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85D78-B8C5-4B84-89F3-1CF7F7E01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6D6A44-4F3F-4AFE-81E6-F60C52501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7A90-2670-4367-8E0D-99CE9FA64D21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1D914B-E12B-4F60-AE68-8418F1712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F27D1-6FFA-40CE-A16A-00303A6BB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755ED-245E-4D90-B602-E737D7BAD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485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F1FAC-038E-4922-BC1C-EC7407E86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C78B9-AA7B-4D9A-94E8-21A5DF382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031BC-F559-4999-A296-13C45CF38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31BB33-8522-44BC-B7BE-2A9F37BCF0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D56FF0-EDBB-484B-BCE9-EB57D03F38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60DB3B-FE90-4A55-BEA8-AE4FFDD03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7A90-2670-4367-8E0D-99CE9FA64D21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6C8013-932C-4111-B103-4453BF158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1A1DB2-7632-423E-B4FA-EF04A19E7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755ED-245E-4D90-B602-E737D7BAD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2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07947-C239-43BE-8F37-81AF41798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CF24F5-ED3F-42DE-8ABC-9DF1DF7F1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7A90-2670-4367-8E0D-99CE9FA64D21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C99B1C-A024-4AC3-A6D2-4C7E9114C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68AC51-F6F5-4732-9D12-CB613AAFF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755ED-245E-4D90-B602-E737D7BAD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43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F5A0DD-60B1-4A3D-A879-F0A25A2D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7A90-2670-4367-8E0D-99CE9FA64D21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C7F271-F506-4914-AC2F-094B2BAF3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82E701-BBE5-4986-90E9-DCA6389D6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755ED-245E-4D90-B602-E737D7BAD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310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9D2CC-F171-4FD5-9346-2D84BC50B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48947-42BA-449B-8E1B-D25855DB3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734C64-DD45-4685-BF25-73AEA6FB1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C3CACF-0840-4F83-97F1-7BCE67335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7A90-2670-4367-8E0D-99CE9FA64D21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822AB-F1DC-484A-BE98-534DB420A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4A6E1-5D32-403A-A91C-765C69352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755ED-245E-4D90-B602-E737D7BAD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252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1E215-3CE8-43FD-B290-ECF88E4A9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24ED9C-0F9A-4A65-B694-638573FA6A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4B82AC-AB84-4C93-A02E-B091A3280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97821-3F91-4C28-B810-11D730CAF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7A90-2670-4367-8E0D-99CE9FA64D21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51A8B-4C10-432B-8F50-6427185E7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3608CE-ED15-40BE-B09A-740DFB325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755ED-245E-4D90-B602-E737D7BAD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94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363651-DA33-4CB6-BA2D-973F3EFCC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4A9F3-68EC-4BF6-B16B-ABF7F8196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B06A3-82BE-41D6-9B10-C2F5339784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C7A90-2670-4367-8E0D-99CE9FA64D21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BFBCF-336C-4FAE-AFB0-0AD3C53946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AB110-C93E-4E06-A7E0-3D6279DB2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755ED-245E-4D90-B602-E737D7BAD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02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26FD59-A92E-4689-9EEE-A532D44DA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1534" y="1344304"/>
            <a:ext cx="7451678" cy="2843702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 Rock-N-Roll Marathon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5320E6-D1D4-4E91-BDB6-6791653E40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6765" y="4414123"/>
            <a:ext cx="6418471" cy="1432109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2016-2019</a:t>
            </a:r>
          </a:p>
          <a:p>
            <a:r>
              <a:rPr lang="en-US" sz="2000" dirty="0">
                <a:solidFill>
                  <a:schemeClr val="bg1"/>
                </a:solidFill>
              </a:rPr>
              <a:t>NSS Presentation 1</a:t>
            </a:r>
          </a:p>
          <a:p>
            <a:r>
              <a:rPr lang="en-US" sz="2000" dirty="0">
                <a:solidFill>
                  <a:schemeClr val="bg1"/>
                </a:solidFill>
              </a:rPr>
              <a:t>Trey Bourgeois 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92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A5256F-EDD3-4B48-8EDC-1427DAF09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112" y="712089"/>
            <a:ext cx="10451592" cy="558927"/>
          </a:xfrm>
        </p:spPr>
        <p:txBody>
          <a:bodyPr anchor="b">
            <a:noAutofit/>
          </a:bodyPr>
          <a:lstStyle/>
          <a:p>
            <a:r>
              <a:rPr lang="en-US" sz="2000" dirty="0"/>
              <a:t>Fastest Time =(min)</a:t>
            </a:r>
            <a:br>
              <a:rPr lang="en-US" sz="2000" dirty="0"/>
            </a:br>
            <a:r>
              <a:rPr lang="en-US" sz="2000" dirty="0"/>
              <a:t>Slowest Time =(max)</a:t>
            </a:r>
            <a:br>
              <a:rPr lang="en-US" sz="2000" dirty="0"/>
            </a:br>
            <a:r>
              <a:rPr lang="en-US" sz="2000" dirty="0"/>
              <a:t>Median Time =(median)</a:t>
            </a:r>
            <a:br>
              <a:rPr lang="en-US" sz="2000" dirty="0"/>
            </a:br>
            <a:r>
              <a:rPr lang="en-US" sz="2000" dirty="0"/>
              <a:t>Mean Time =(average)</a:t>
            </a:r>
          </a:p>
        </p:txBody>
      </p:sp>
      <p:sp>
        <p:nvSpPr>
          <p:cNvPr id="42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3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14EC6EE-093C-4729-82A5-1A38CB6432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6155208"/>
              </p:ext>
            </p:extLst>
          </p:nvPr>
        </p:nvGraphicFramePr>
        <p:xfrm>
          <a:off x="865953" y="1271017"/>
          <a:ext cx="10515607" cy="2151285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  <a:tableStyleId>{5C22544A-7EE6-4342-B048-85BDC9FD1C3A}</a:tableStyleId>
              </a:tblPr>
              <a:tblGrid>
                <a:gridCol w="1202305">
                  <a:extLst>
                    <a:ext uri="{9D8B030D-6E8A-4147-A177-3AD203B41FA5}">
                      <a16:colId xmlns:a16="http://schemas.microsoft.com/office/drawing/2014/main" val="3369191651"/>
                    </a:ext>
                  </a:extLst>
                </a:gridCol>
                <a:gridCol w="1176257">
                  <a:extLst>
                    <a:ext uri="{9D8B030D-6E8A-4147-A177-3AD203B41FA5}">
                      <a16:colId xmlns:a16="http://schemas.microsoft.com/office/drawing/2014/main" val="2685076108"/>
                    </a:ext>
                  </a:extLst>
                </a:gridCol>
                <a:gridCol w="1152069">
                  <a:extLst>
                    <a:ext uri="{9D8B030D-6E8A-4147-A177-3AD203B41FA5}">
                      <a16:colId xmlns:a16="http://schemas.microsoft.com/office/drawing/2014/main" val="2121955735"/>
                    </a:ext>
                  </a:extLst>
                </a:gridCol>
                <a:gridCol w="1176256">
                  <a:extLst>
                    <a:ext uri="{9D8B030D-6E8A-4147-A177-3AD203B41FA5}">
                      <a16:colId xmlns:a16="http://schemas.microsoft.com/office/drawing/2014/main" val="4008369048"/>
                    </a:ext>
                  </a:extLst>
                </a:gridCol>
                <a:gridCol w="1152069">
                  <a:extLst>
                    <a:ext uri="{9D8B030D-6E8A-4147-A177-3AD203B41FA5}">
                      <a16:colId xmlns:a16="http://schemas.microsoft.com/office/drawing/2014/main" val="3289971437"/>
                    </a:ext>
                  </a:extLst>
                </a:gridCol>
                <a:gridCol w="1176257">
                  <a:extLst>
                    <a:ext uri="{9D8B030D-6E8A-4147-A177-3AD203B41FA5}">
                      <a16:colId xmlns:a16="http://schemas.microsoft.com/office/drawing/2014/main" val="3482399143"/>
                    </a:ext>
                  </a:extLst>
                </a:gridCol>
                <a:gridCol w="1152069">
                  <a:extLst>
                    <a:ext uri="{9D8B030D-6E8A-4147-A177-3AD203B41FA5}">
                      <a16:colId xmlns:a16="http://schemas.microsoft.com/office/drawing/2014/main" val="2278276661"/>
                    </a:ext>
                  </a:extLst>
                </a:gridCol>
                <a:gridCol w="1176256">
                  <a:extLst>
                    <a:ext uri="{9D8B030D-6E8A-4147-A177-3AD203B41FA5}">
                      <a16:colId xmlns:a16="http://schemas.microsoft.com/office/drawing/2014/main" val="4135440597"/>
                    </a:ext>
                  </a:extLst>
                </a:gridCol>
                <a:gridCol w="1152069">
                  <a:extLst>
                    <a:ext uri="{9D8B030D-6E8A-4147-A177-3AD203B41FA5}">
                      <a16:colId xmlns:a16="http://schemas.microsoft.com/office/drawing/2014/main" val="4124075686"/>
                    </a:ext>
                  </a:extLst>
                </a:gridCol>
              </a:tblGrid>
              <a:tr h="642199"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1" marR="5581" marT="10716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2016 Half Marathon</a:t>
                      </a:r>
                      <a:endParaRPr lang="en-US" sz="19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1" marR="5581" marT="10716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2016 Marathon</a:t>
                      </a:r>
                      <a:endParaRPr lang="en-US" sz="19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1" marR="5581" marT="10716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2017 Half Marathon</a:t>
                      </a:r>
                      <a:endParaRPr lang="en-US" sz="19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1" marR="5581" marT="10716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2017 Marathon</a:t>
                      </a:r>
                      <a:endParaRPr lang="en-US" sz="19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1" marR="5581" marT="10716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2018 Half Marathon</a:t>
                      </a:r>
                      <a:endParaRPr lang="en-US" sz="19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1" marR="5581" marT="10716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2018 Marathon</a:t>
                      </a:r>
                      <a:endParaRPr lang="en-US" sz="19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1" marR="5581" marT="10716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2019 Half Marathon</a:t>
                      </a:r>
                      <a:endParaRPr lang="en-US" sz="19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1" marR="5581" marT="10716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2019 Marathon</a:t>
                      </a:r>
                      <a:endParaRPr lang="en-US" sz="19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1" marR="5581" marT="10716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050681"/>
                  </a:ext>
                </a:extLst>
              </a:tr>
              <a:tr h="3482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Fastest Time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1" marR="5581" marT="10716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01:11:15</a:t>
                      </a:r>
                      <a:endParaRPr lang="en-US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1" marR="5581" marT="10716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02:25:42</a:t>
                      </a:r>
                      <a:endParaRPr lang="en-US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1" marR="5581" marT="10716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01:10:58</a:t>
                      </a:r>
                      <a:endParaRPr lang="en-US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1" marR="5581" marT="10716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02:40:25</a:t>
                      </a:r>
                      <a:endParaRPr lang="en-US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1" marR="5581" marT="10716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01:09:25</a:t>
                      </a:r>
                      <a:endParaRPr lang="en-US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1" marR="5581" marT="10716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02:28:16</a:t>
                      </a:r>
                      <a:endParaRPr lang="en-US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1" marR="5581" marT="10716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01:10:03</a:t>
                      </a:r>
                      <a:endParaRPr lang="en-US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1" marR="5581" marT="10716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02:34:59</a:t>
                      </a:r>
                      <a:endParaRPr lang="en-US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1" marR="5581" marT="10716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544161"/>
                  </a:ext>
                </a:extLst>
              </a:tr>
              <a:tr h="3482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Slowest Time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1" marR="5581" marT="10716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04:54:41</a:t>
                      </a:r>
                      <a:endParaRPr lang="en-US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1" marR="5581" marT="10716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07:00:00</a:t>
                      </a:r>
                      <a:endParaRPr lang="en-US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1" marR="5581" marT="10716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06:18:24</a:t>
                      </a:r>
                      <a:endParaRPr lang="en-US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1" marR="5581" marT="10716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06:38:19</a:t>
                      </a:r>
                      <a:endParaRPr lang="en-US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1" marR="5581" marT="10716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04:48:06</a:t>
                      </a:r>
                      <a:endParaRPr lang="en-US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1" marR="5581" marT="10716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06:34:41</a:t>
                      </a:r>
                      <a:endParaRPr lang="en-US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1" marR="5581" marT="10716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05:03:35</a:t>
                      </a:r>
                      <a:endParaRPr lang="en-US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1" marR="5581" marT="10716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06:43:55</a:t>
                      </a:r>
                      <a:endParaRPr lang="en-US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1" marR="5581" marT="10716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250115"/>
                  </a:ext>
                </a:extLst>
              </a:tr>
              <a:tr h="3242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Median Time</a:t>
                      </a:r>
                      <a:endParaRPr lang="en-US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1" marR="5581" marT="10716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02:26:18</a:t>
                      </a:r>
                    </a:p>
                  </a:txBody>
                  <a:tcPr marL="6350" marR="6350" marT="635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04:45:19</a:t>
                      </a:r>
                    </a:p>
                  </a:txBody>
                  <a:tcPr marL="6350" marR="6350" marT="635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02:39:34</a:t>
                      </a:r>
                    </a:p>
                  </a:txBody>
                  <a:tcPr marL="6350" marR="6350" marT="635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04:58:14</a:t>
                      </a:r>
                    </a:p>
                  </a:txBody>
                  <a:tcPr marL="6350" marR="6350" marT="635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02:25:32</a:t>
                      </a:r>
                    </a:p>
                  </a:txBody>
                  <a:tcPr marL="6350" marR="6350" marT="635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04:48:21</a:t>
                      </a:r>
                    </a:p>
                  </a:txBody>
                  <a:tcPr marL="6350" marR="6350" marT="635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02:26:07</a:t>
                      </a:r>
                    </a:p>
                  </a:txBody>
                  <a:tcPr marL="6350" marR="6350" marT="635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04:41:57</a:t>
                      </a:r>
                    </a:p>
                  </a:txBody>
                  <a:tcPr marL="6350" marR="6350" marT="635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19876"/>
                  </a:ext>
                </a:extLst>
              </a:tr>
              <a:tr h="3242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Mean Time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1" marR="5581" marT="10716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02:31:57</a:t>
                      </a:r>
                    </a:p>
                  </a:txBody>
                  <a:tcPr marL="6350" marR="6350" marT="635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04:47:48</a:t>
                      </a:r>
                    </a:p>
                  </a:txBody>
                  <a:tcPr marL="6350" marR="6350" marT="635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02:43:59</a:t>
                      </a:r>
                    </a:p>
                  </a:txBody>
                  <a:tcPr marL="6350" marR="6350" marT="635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04:54:26</a:t>
                      </a:r>
                    </a:p>
                  </a:txBody>
                  <a:tcPr marL="6350" marR="6350" marT="635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02:31:46</a:t>
                      </a:r>
                    </a:p>
                  </a:txBody>
                  <a:tcPr marL="6350" marR="6350" marT="635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04:48:23</a:t>
                      </a:r>
                    </a:p>
                  </a:txBody>
                  <a:tcPr marL="6350" marR="6350" marT="635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02:32:07</a:t>
                      </a:r>
                    </a:p>
                  </a:txBody>
                  <a:tcPr marL="6350" marR="6350" marT="635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04:42:09</a:t>
                      </a:r>
                    </a:p>
                  </a:txBody>
                  <a:tcPr marL="6350" marR="6350" marT="635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41586"/>
                  </a:ext>
                </a:extLst>
              </a:tr>
            </a:tbl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136E79C-FF99-4393-96BD-72EABEA325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7219643"/>
              </p:ext>
            </p:extLst>
          </p:nvPr>
        </p:nvGraphicFramePr>
        <p:xfrm>
          <a:off x="841248" y="3518628"/>
          <a:ext cx="10540311" cy="3302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60207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Rectangle 201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141A97-E6A2-4D57-8C66-89F365982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400051"/>
            <a:ext cx="9745883" cy="12906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=median                         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=average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*using data already gathered from above cells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2200" dirty="0">
                <a:solidFill>
                  <a:schemeClr val="bg1"/>
                </a:solidFill>
              </a:rPr>
              <a:t>.. Are you above or below average? </a:t>
            </a:r>
            <a:br>
              <a:rPr lang="en-US" sz="2200" dirty="0">
                <a:solidFill>
                  <a:schemeClr val="bg1"/>
                </a:solidFill>
              </a:rPr>
            </a:br>
            <a:r>
              <a:rPr lang="en-US" sz="2200" dirty="0">
                <a:solidFill>
                  <a:schemeClr val="bg1"/>
                </a:solidFill>
              </a:rPr>
              <a:t>..did you do better or worse than roughly 50% of all participants?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4" name="Freeform: Shape 203">
            <a:extLst>
              <a:ext uri="{FF2B5EF4-FFF2-40B4-BE49-F238E27FC236}">
                <a16:creationId xmlns:a16="http://schemas.microsoft.com/office/drawing/2014/main" id="{AAD42DD4-86F6-4FD2-869F-32D35E310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1037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06" name="Freeform: Shape 205">
            <a:extLst>
              <a:ext uri="{FF2B5EF4-FFF2-40B4-BE49-F238E27FC236}">
                <a16:creationId xmlns:a16="http://schemas.microsoft.com/office/drawing/2014/main" id="{4C36B8C5-0DEB-41B5-911D-572E2E835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16069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B5DC987A-A8C7-4C23-9BF5-33E9F6F21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6766" y="2256427"/>
            <a:ext cx="10855283" cy="3963398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F213F2CF-C6DF-4CE1-A6F0-E3B1BFBB0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256427"/>
            <a:ext cx="10853849" cy="3955009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84325C15-4820-4911-B66E-A5F917CFA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5106" y="2125615"/>
            <a:ext cx="10855283" cy="397476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1" name="Content Placeholder 190">
            <a:extLst>
              <a:ext uri="{FF2B5EF4-FFF2-40B4-BE49-F238E27FC236}">
                <a16:creationId xmlns:a16="http://schemas.microsoft.com/office/drawing/2014/main" id="{77A078C6-0CBC-4F33-8405-F67C051832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1509286"/>
              </p:ext>
            </p:extLst>
          </p:nvPr>
        </p:nvGraphicFramePr>
        <p:xfrm>
          <a:off x="1032694" y="2113616"/>
          <a:ext cx="10260106" cy="3974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52478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81BBFA-55CA-4350-890A-720E2DB62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=COUNTIF('2016_marathons'!$E:$E, "&lt;04:29:20")</a:t>
            </a:r>
            <a:br>
              <a:rPr lang="en-US" dirty="0"/>
            </a:br>
            <a:r>
              <a:rPr lang="en-US" dirty="0"/>
              <a:t>*result/number of participants=percentage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DF9489C-07FC-44E6-9FAF-03D051854A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8966806"/>
              </p:ext>
            </p:extLst>
          </p:nvPr>
        </p:nvGraphicFramePr>
        <p:xfrm>
          <a:off x="838200" y="3367774"/>
          <a:ext cx="10515602" cy="1574587"/>
        </p:xfrm>
        <a:graphic>
          <a:graphicData uri="http://schemas.openxmlformats.org/drawingml/2006/table">
            <a:tbl>
              <a:tblPr/>
              <a:tblGrid>
                <a:gridCol w="2070198">
                  <a:extLst>
                    <a:ext uri="{9D8B030D-6E8A-4147-A177-3AD203B41FA5}">
                      <a16:colId xmlns:a16="http://schemas.microsoft.com/office/drawing/2014/main" val="1014235602"/>
                    </a:ext>
                  </a:extLst>
                </a:gridCol>
                <a:gridCol w="1065116">
                  <a:extLst>
                    <a:ext uri="{9D8B030D-6E8A-4147-A177-3AD203B41FA5}">
                      <a16:colId xmlns:a16="http://schemas.microsoft.com/office/drawing/2014/main" val="1371985852"/>
                    </a:ext>
                  </a:extLst>
                </a:gridCol>
                <a:gridCol w="1046235">
                  <a:extLst>
                    <a:ext uri="{9D8B030D-6E8A-4147-A177-3AD203B41FA5}">
                      <a16:colId xmlns:a16="http://schemas.microsoft.com/office/drawing/2014/main" val="486130811"/>
                    </a:ext>
                  </a:extLst>
                </a:gridCol>
                <a:gridCol w="1065116">
                  <a:extLst>
                    <a:ext uri="{9D8B030D-6E8A-4147-A177-3AD203B41FA5}">
                      <a16:colId xmlns:a16="http://schemas.microsoft.com/office/drawing/2014/main" val="2702902085"/>
                    </a:ext>
                  </a:extLst>
                </a:gridCol>
                <a:gridCol w="1046235">
                  <a:extLst>
                    <a:ext uri="{9D8B030D-6E8A-4147-A177-3AD203B41FA5}">
                      <a16:colId xmlns:a16="http://schemas.microsoft.com/office/drawing/2014/main" val="1420402124"/>
                    </a:ext>
                  </a:extLst>
                </a:gridCol>
                <a:gridCol w="1065116">
                  <a:extLst>
                    <a:ext uri="{9D8B030D-6E8A-4147-A177-3AD203B41FA5}">
                      <a16:colId xmlns:a16="http://schemas.microsoft.com/office/drawing/2014/main" val="2845675958"/>
                    </a:ext>
                  </a:extLst>
                </a:gridCol>
                <a:gridCol w="1046235">
                  <a:extLst>
                    <a:ext uri="{9D8B030D-6E8A-4147-A177-3AD203B41FA5}">
                      <a16:colId xmlns:a16="http://schemas.microsoft.com/office/drawing/2014/main" val="4276408082"/>
                    </a:ext>
                  </a:extLst>
                </a:gridCol>
                <a:gridCol w="1065116">
                  <a:extLst>
                    <a:ext uri="{9D8B030D-6E8A-4147-A177-3AD203B41FA5}">
                      <a16:colId xmlns:a16="http://schemas.microsoft.com/office/drawing/2014/main" val="1694500394"/>
                    </a:ext>
                  </a:extLst>
                </a:gridCol>
                <a:gridCol w="1046235">
                  <a:extLst>
                    <a:ext uri="{9D8B030D-6E8A-4147-A177-3AD203B41FA5}">
                      <a16:colId xmlns:a16="http://schemas.microsoft.com/office/drawing/2014/main" val="3709056926"/>
                    </a:ext>
                  </a:extLst>
                </a:gridCol>
              </a:tblGrid>
              <a:tr h="576712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83" marR="9683" marT="96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16200000" scaled="0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83" marR="9683" marT="96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16200000" scaled="0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 Marathon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83" marR="9683" marT="96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16200000" scaled="0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83" marR="9683" marT="96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16200000" scaled="0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 Marathon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83" marR="9683" marT="96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16200000" scaled="0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83" marR="9683" marT="96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16200000" scaled="0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 Marathon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83" marR="9683" marT="96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16200000" scaled="0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83" marR="9683" marT="96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16200000" scaled="0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 Marathon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83" marR="9683" marT="96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16200000" scaled="0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65973492"/>
                  </a:ext>
                </a:extLst>
              </a:tr>
              <a:tr h="32108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Beat Oprah's Time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83" marR="9683" marT="96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16200000" scaled="0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83" marR="9683" marT="96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16200000" scaled="0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1099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83" marR="9683" marT="96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16200000" scaled="0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83" marR="9683" marT="96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16200000" scaled="0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615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83" marR="9683" marT="96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16200000" scaled="0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83" marR="9683" marT="96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16200000" scaled="0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756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83" marR="9683" marT="96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16200000" scaled="0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83" marR="9683" marT="96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16200000" scaled="0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793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83" marR="9683" marT="96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16200000" scaled="0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024923298"/>
                  </a:ext>
                </a:extLst>
              </a:tr>
              <a:tr h="576712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Percentage of beating Oprah's Time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83" marR="9683" marT="96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16200000" scaled="0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83" marR="9683" marT="96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16200000" scaled="0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37.23%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83" marR="9683" marT="96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16200000" scaled="0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83" marR="9683" marT="96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16200000" scaled="0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20.83%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83" marR="9683" marT="96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16200000" scaled="0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83" marR="9683" marT="96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16200000" scaled="0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36.00%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83" marR="9683" marT="96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16200000" scaled="0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83" marR="9683" marT="96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16200000" scaled="0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39.20%</a:t>
                      </a:r>
                      <a:endParaRPr lang="en-US" sz="2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83" marR="9683" marT="96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16200000" scaled="0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611634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3179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07E773EB-1EC1-4E49-9DE2-E6F460497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0391"/>
            <a:ext cx="12192000" cy="19430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20E07C-BCA1-4E51-82ED-D991195AB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=QUARTILE('2016_half_marathons'!$E:$E,1)</a:t>
            </a:r>
            <a:b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=MEDIAN(‘2016_half_marathons’!$E:$E)</a:t>
            </a:r>
            <a:b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=QUARTILE('2016_half_marathons'!E:E,3)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A6EE966-F6E4-4E7B-8041-4492F21485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2075424"/>
              </p:ext>
            </p:extLst>
          </p:nvPr>
        </p:nvGraphicFramePr>
        <p:xfrm>
          <a:off x="391379" y="1977305"/>
          <a:ext cx="11407491" cy="211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918">
                  <a:extLst>
                    <a:ext uri="{9D8B030D-6E8A-4147-A177-3AD203B41FA5}">
                      <a16:colId xmlns:a16="http://schemas.microsoft.com/office/drawing/2014/main" val="3067304550"/>
                    </a:ext>
                  </a:extLst>
                </a:gridCol>
                <a:gridCol w="1656407">
                  <a:extLst>
                    <a:ext uri="{9D8B030D-6E8A-4147-A177-3AD203B41FA5}">
                      <a16:colId xmlns:a16="http://schemas.microsoft.com/office/drawing/2014/main" val="3726609682"/>
                    </a:ext>
                  </a:extLst>
                </a:gridCol>
                <a:gridCol w="1048315">
                  <a:extLst>
                    <a:ext uri="{9D8B030D-6E8A-4147-A177-3AD203B41FA5}">
                      <a16:colId xmlns:a16="http://schemas.microsoft.com/office/drawing/2014/main" val="1018032141"/>
                    </a:ext>
                  </a:extLst>
                </a:gridCol>
                <a:gridCol w="1656407">
                  <a:extLst>
                    <a:ext uri="{9D8B030D-6E8A-4147-A177-3AD203B41FA5}">
                      <a16:colId xmlns:a16="http://schemas.microsoft.com/office/drawing/2014/main" val="2186976658"/>
                    </a:ext>
                  </a:extLst>
                </a:gridCol>
                <a:gridCol w="1048315">
                  <a:extLst>
                    <a:ext uri="{9D8B030D-6E8A-4147-A177-3AD203B41FA5}">
                      <a16:colId xmlns:a16="http://schemas.microsoft.com/office/drawing/2014/main" val="1589892442"/>
                    </a:ext>
                  </a:extLst>
                </a:gridCol>
                <a:gridCol w="1656407">
                  <a:extLst>
                    <a:ext uri="{9D8B030D-6E8A-4147-A177-3AD203B41FA5}">
                      <a16:colId xmlns:a16="http://schemas.microsoft.com/office/drawing/2014/main" val="23214331"/>
                    </a:ext>
                  </a:extLst>
                </a:gridCol>
                <a:gridCol w="1048315">
                  <a:extLst>
                    <a:ext uri="{9D8B030D-6E8A-4147-A177-3AD203B41FA5}">
                      <a16:colId xmlns:a16="http://schemas.microsoft.com/office/drawing/2014/main" val="3719147448"/>
                    </a:ext>
                  </a:extLst>
                </a:gridCol>
                <a:gridCol w="1656407">
                  <a:extLst>
                    <a:ext uri="{9D8B030D-6E8A-4147-A177-3AD203B41FA5}">
                      <a16:colId xmlns:a16="http://schemas.microsoft.com/office/drawing/2014/main" val="855720797"/>
                    </a:ext>
                  </a:extLst>
                </a:gridCol>
              </a:tblGrid>
              <a:tr h="493951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Quartiles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70" marR="13870" marT="138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2016 Half Marathon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70" marR="13870" marT="138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70" marR="13870" marT="138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 dirty="0">
                          <a:effectLst/>
                        </a:rPr>
                        <a:t>2017 Half Marathon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70" marR="13870" marT="138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70" marR="13870" marT="138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2018 Half Marathon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70" marR="13870" marT="138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70" marR="13870" marT="138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2019 Half Marathon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70" marR="13870" marT="13870" marB="0" anchor="b"/>
                </a:tc>
                <a:extLst>
                  <a:ext uri="{0D108BD9-81ED-4DB2-BD59-A6C34878D82A}">
                    <a16:rowId xmlns:a16="http://schemas.microsoft.com/office/drawing/2014/main" val="1807391584"/>
                  </a:ext>
                </a:extLst>
              </a:tr>
              <a:tr h="251069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FIRST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70" marR="13870" marT="138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700" u="none" strike="noStrike">
                          <a:effectLst/>
                        </a:rPr>
                        <a:t>8.91%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70" marR="13870" marT="138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70" marR="13870" marT="138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700" u="none" strike="noStrike">
                          <a:effectLst/>
                        </a:rPr>
                        <a:t>9.60%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70" marR="13870" marT="138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70" marR="13870" marT="138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700" u="none" strike="noStrike">
                          <a:effectLst/>
                        </a:rPr>
                        <a:t>8.84%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70" marR="13870" marT="138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70" marR="13870" marT="138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700" u="none" strike="noStrike">
                          <a:effectLst/>
                        </a:rPr>
                        <a:t>8.82%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70" marR="13870" marT="13870" marB="0" anchor="b"/>
                </a:tc>
                <a:extLst>
                  <a:ext uri="{0D108BD9-81ED-4DB2-BD59-A6C34878D82A}">
                    <a16:rowId xmlns:a16="http://schemas.microsoft.com/office/drawing/2014/main" val="1097029264"/>
                  </a:ext>
                </a:extLst>
              </a:tr>
              <a:tr h="251069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SECOND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70" marR="13870" marT="138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700" u="none" strike="noStrike">
                          <a:effectLst/>
                        </a:rPr>
                        <a:t>10.16%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70" marR="13870" marT="138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70" marR="13870" marT="138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700" u="none" strike="noStrike">
                          <a:effectLst/>
                        </a:rPr>
                        <a:t>11.08%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70" marR="13870" marT="138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70" marR="13870" marT="138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700" u="none" strike="noStrike">
                          <a:effectLst/>
                        </a:rPr>
                        <a:t>10.11%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70" marR="13870" marT="138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70" marR="13870" marT="138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700" u="none" strike="noStrike">
                          <a:effectLst/>
                        </a:rPr>
                        <a:t>10.15%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70" marR="13870" marT="13870" marB="0" anchor="b"/>
                </a:tc>
                <a:extLst>
                  <a:ext uri="{0D108BD9-81ED-4DB2-BD59-A6C34878D82A}">
                    <a16:rowId xmlns:a16="http://schemas.microsoft.com/office/drawing/2014/main" val="2259710445"/>
                  </a:ext>
                </a:extLst>
              </a:tr>
              <a:tr h="251069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THIRD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70" marR="13870" marT="138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700" u="none" strike="noStrike">
                          <a:effectLst/>
                        </a:rPr>
                        <a:t>11.82%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70" marR="13870" marT="138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70" marR="13870" marT="138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700" u="none" strike="noStrike" dirty="0">
                          <a:effectLst/>
                        </a:rPr>
                        <a:t>12.86%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70" marR="13870" marT="138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70" marR="13870" marT="138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700" u="none" strike="noStrike">
                          <a:effectLst/>
                        </a:rPr>
                        <a:t>11.89%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70" marR="13870" marT="138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70" marR="13870" marT="138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700" u="none" strike="noStrike" dirty="0">
                          <a:effectLst/>
                        </a:rPr>
                        <a:t>11.91%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70" marR="13870" marT="13870" marB="0" anchor="b"/>
                </a:tc>
                <a:extLst>
                  <a:ext uri="{0D108BD9-81ED-4DB2-BD59-A6C34878D82A}">
                    <a16:rowId xmlns:a16="http://schemas.microsoft.com/office/drawing/2014/main" val="2261981770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F1D743F-7C5F-45AB-B3C2-EC6C64AA29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9597962"/>
              </p:ext>
            </p:extLst>
          </p:nvPr>
        </p:nvGraphicFramePr>
        <p:xfrm>
          <a:off x="1366787" y="4090184"/>
          <a:ext cx="10145027" cy="27678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21752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10">
            <a:extLst>
              <a:ext uri="{FF2B5EF4-FFF2-40B4-BE49-F238E27FC236}">
                <a16:creationId xmlns:a16="http://schemas.microsoft.com/office/drawing/2014/main" id="{3A4F209C-C20E-4FA7-B241-1EF4F8D19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Rectangle 12">
            <a:extLst>
              <a:ext uri="{FF2B5EF4-FFF2-40B4-BE49-F238E27FC236}">
                <a16:creationId xmlns:a16="http://schemas.microsoft.com/office/drawing/2014/main" id="{E4564234-45B0-4ED8-A9E2-199C00173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8BE79D-C137-42DB-A069-59B4742C7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2017 was the slowest year?</a:t>
            </a:r>
            <a:b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=</a:t>
            </a:r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countif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time_column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, “&lt;=03:00:00”)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E547170-5A0A-49D7-B9C7-2B93E17440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5972650"/>
              </p:ext>
            </p:extLst>
          </p:nvPr>
        </p:nvGraphicFramePr>
        <p:xfrm>
          <a:off x="1657350" y="2153825"/>
          <a:ext cx="8877300" cy="3790188"/>
        </p:xfrm>
        <a:graphic>
          <a:graphicData uri="http://schemas.openxmlformats.org/drawingml/2006/table">
            <a:tbl>
              <a:tblPr/>
              <a:tblGrid>
                <a:gridCol w="8877300">
                  <a:extLst>
                    <a:ext uri="{9D8B030D-6E8A-4147-A177-3AD203B41FA5}">
                      <a16:colId xmlns:a16="http://schemas.microsoft.com/office/drawing/2014/main" val="2662170168"/>
                    </a:ext>
                  </a:extLst>
                </a:gridCol>
              </a:tblGrid>
              <a:tr h="63169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Hypothesis:</a:t>
                      </a:r>
                      <a:endParaRPr lang="en-US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" marR="19050" marT="190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9309334"/>
                  </a:ext>
                </a:extLst>
              </a:tr>
              <a:tr h="63169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 2017 only 2 Marathon runners finished under </a:t>
                      </a:r>
                      <a:endParaRPr lang="en-US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" marR="19050" marT="190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8037994"/>
                  </a:ext>
                </a:extLst>
              </a:tr>
              <a:tr h="63169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hours, where all other races have </a:t>
                      </a:r>
                      <a:endParaRPr lang="en-US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" marR="19050" marT="190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4511008"/>
                  </a:ext>
                </a:extLst>
              </a:tr>
              <a:tr h="63169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exactly 16 people finishing under 3 hr.</a:t>
                      </a:r>
                      <a:endParaRPr lang="en-US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" marR="19050" marT="190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253685"/>
                  </a:ext>
                </a:extLst>
              </a:tr>
              <a:tr h="63169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 was also Scott's worst time of any year</a:t>
                      </a:r>
                      <a:endParaRPr lang="en-US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" marR="19050" marT="190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3941146"/>
                  </a:ext>
                </a:extLst>
              </a:tr>
              <a:tr h="63169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albeit, his largest margin of victory.</a:t>
                      </a:r>
                      <a:endParaRPr lang="en-US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" marR="19050" marT="190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5301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1504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702A51-E581-4055-9864-60E071750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0017D3-8A76-40C8-811B-83FC84415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8B52AE3-568F-491B-90E7-DE793C357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9DDC40E-3198-43A1-B034-5C942C68B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F658C0-CF2E-4463-B29D-97BAAC773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FABEC8D-B0D5-4502-85DC-4D3AF02001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F3F86DD-C280-4B63-8AB2-BE5F9FDAB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EFF367D-9904-4DDA-A794-EC54B3B0C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D26B4AD-7B6A-4502-BAEA-ABB9FBE90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F12FF31-8BB0-4B60-A8E7-590FB8880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643E2B2-CBE9-4F2E-A5CD-AD76B959A8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3FB31BF-BF2F-4BCF-B681-042D389BE6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3A33DDB-4145-4702-94BB-D0B690CDD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5F964BC-95D6-4A24-B9DD-8AAC207C9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6E9D2796-5CB3-4D7C-84CA-4B33FA68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6675043-0DC8-4CFC-83AD-14F4AF009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BF7B5DC-AD56-48FE-BF1B-E1A133045C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BB60F5F-0879-4FC1-860B-F195C1C057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B01359D-DF56-4106-8BDB-D60850A512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7CBCCFE-61D3-41DC-B432-989240E0C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260821-1885-44EC-AD81-511365294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2544" y="5963"/>
            <a:ext cx="11556344" cy="1333392"/>
          </a:xfrm>
          <a:noFill/>
        </p:spPr>
        <p:txBody>
          <a:bodyPr anchor="t">
            <a:noAutofit/>
          </a:bodyPr>
          <a:lstStyle/>
          <a:p>
            <a:pPr algn="ctr"/>
            <a:r>
              <a:rPr lang="en-US" sz="2800" b="0" i="0" dirty="0">
                <a:effectLst/>
              </a:rPr>
              <a:t>Compute and display the difference between </a:t>
            </a:r>
            <a:r>
              <a:rPr lang="en-US" sz="2800" b="0" i="0" dirty="0" err="1">
                <a:effectLst/>
              </a:rPr>
              <a:t>Wietecha’s</a:t>
            </a:r>
            <a:r>
              <a:rPr lang="en-US" sz="2800" b="0" i="0" dirty="0">
                <a:effectLst/>
              </a:rPr>
              <a:t> time and the next fastest runner for each year.</a:t>
            </a:r>
            <a:endParaRPr lang="en-US" sz="28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4C61B73-C240-4837-A4A1-B9D7C0435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77278" y="4945279"/>
            <a:ext cx="1285875" cy="549007"/>
            <a:chOff x="7029447" y="3514725"/>
            <a:chExt cx="1285875" cy="54900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70C6C2D-8ABC-447B-8F5E-6A82E1D69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97F8A5B-D65F-4719-A411-58540DEDE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9C84124-9383-42B9-9D19-01E82BF09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421A7BB-2D6E-4712-88D7-F6707D2EF5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72B77E5A-C626-46D5-8FDA-30CE14F2A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62CEEEB-4D79-4247-B4A8-9B0F035CF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D0FF45D-B08A-4C9F-8C01-EEFEA0A6EA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1240023-12FA-4186-85E6-8D6CC78CF6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8E82873-37B6-4A34-B080-D0120FF730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6E29E22-2E13-43A1-8B6C-9347275AC5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87810720-97CC-4E09-9FFF-FE866C13EB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0062886"/>
              </p:ext>
            </p:extLst>
          </p:nvPr>
        </p:nvGraphicFramePr>
        <p:xfrm>
          <a:off x="0" y="831441"/>
          <a:ext cx="12188952" cy="59929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038673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369</Words>
  <Application>Microsoft Office PowerPoint</Application>
  <PresentationFormat>Widescreen</PresentationFormat>
  <Paragraphs>100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 Rock-N-Roll Marathon Analysis</vt:lpstr>
      <vt:lpstr>Fastest Time =(min) Slowest Time =(max) Median Time =(median) Mean Time =(average)</vt:lpstr>
      <vt:lpstr>=median                           =average *using data already gathered from above cells .. Are you above or below average?  ..did you do better or worse than roughly 50% of all participants?</vt:lpstr>
      <vt:lpstr>=COUNTIF('2016_marathons'!$E:$E, "&lt;04:29:20") *result/number of participants=percentage</vt:lpstr>
      <vt:lpstr>=QUARTILE('2016_half_marathons'!$E:$E,1) =MEDIAN(‘2016_half_marathons’!$E:$E) =QUARTILE('2016_half_marathons'!E:E,3)</vt:lpstr>
      <vt:lpstr>2017 was the slowest year? =countif(time_column, “&lt;=03:00:00”)</vt:lpstr>
      <vt:lpstr>Compute and display the difference between Wietecha’s time and the next fastest runner for each year.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Rock-N-Roll Marathon Analysis</dc:title>
  <dc:creator>Trey Bourgeois</dc:creator>
  <cp:lastModifiedBy>Trey Bourgeois</cp:lastModifiedBy>
  <cp:revision>21</cp:revision>
  <dcterms:created xsi:type="dcterms:W3CDTF">2021-01-23T08:29:12Z</dcterms:created>
  <dcterms:modified xsi:type="dcterms:W3CDTF">2021-01-23T18:32:23Z</dcterms:modified>
</cp:coreProperties>
</file>